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63" r:id="rId4"/>
    <p:sldId id="262" r:id="rId5"/>
    <p:sldId id="264" r:id="rId6"/>
    <p:sldId id="273" r:id="rId7"/>
    <p:sldId id="274" r:id="rId8"/>
    <p:sldId id="275" r:id="rId9"/>
    <p:sldId id="276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907" autoAdjust="0"/>
  </p:normalViewPr>
  <p:slideViewPr>
    <p:cSldViewPr snapToGrid="0">
      <p:cViewPr varScale="1">
        <p:scale>
          <a:sx n="73" d="100"/>
          <a:sy n="7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DE95-B53F-4775-9C30-627298EF53D7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B5BD0-D8E7-4150-9114-FA16C098B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8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1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9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5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3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2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7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3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3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0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0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0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0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480B-C5F8-49F7-BABF-197323FBD05C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017F-132B-4A2F-A62F-DD82316F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42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An ensemble Deep Neural Net approach for Value at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817B-A892-4496-84E3-5D58ACAD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lang="en-IN" dirty="0" err="1"/>
              <a:t>Dhruti</a:t>
            </a:r>
            <a:r>
              <a:rPr lang="en-IN" dirty="0"/>
              <a:t> Contractor</a:t>
            </a:r>
          </a:p>
          <a:p>
            <a:pPr algn="r"/>
            <a:r>
              <a:rPr lang="en-IN" dirty="0" err="1"/>
              <a:t>M.Sc</a:t>
            </a:r>
            <a:r>
              <a:rPr lang="en-IN" dirty="0"/>
              <a:t> in Data </a:t>
            </a:r>
            <a:r>
              <a:rPr lang="en-IN" dirty="0" smtClean="0"/>
              <a:t>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2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3140" y="1927553"/>
            <a:ext cx="2651234" cy="4364968"/>
          </a:xfrm>
        </p:spPr>
        <p:txBody>
          <a:bodyPr/>
          <a:lstStyle/>
          <a:p>
            <a:r>
              <a:rPr lang="en-IN" dirty="0" smtClean="0"/>
              <a:t>Pre-process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US" dirty="0"/>
              <a:t>engineering </a:t>
            </a:r>
            <a:endParaRPr lang="en-US" dirty="0" smtClean="0"/>
          </a:p>
          <a:p>
            <a:r>
              <a:rPr lang="en-US" dirty="0" smtClean="0"/>
              <a:t>2518 records</a:t>
            </a:r>
          </a:p>
          <a:p>
            <a:r>
              <a:rPr lang="en-US" dirty="0" smtClean="0"/>
              <a:t>Split the data into train and test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775766" y="978075"/>
            <a:ext cx="3332151" cy="247982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80441" y="1292772"/>
            <a:ext cx="4319752" cy="19444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4784" r="1478" b="11677"/>
          <a:stretch/>
        </p:blipFill>
        <p:spPr bwMode="auto">
          <a:xfrm>
            <a:off x="3699639" y="3030647"/>
            <a:ext cx="7851229" cy="39098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73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Transformation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41882"/>
            <a:ext cx="3660228" cy="2808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98428" y="2567773"/>
            <a:ext cx="7199586" cy="343363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9445"/>
              </p:ext>
            </p:extLst>
          </p:nvPr>
        </p:nvGraphicFramePr>
        <p:xfrm>
          <a:off x="1043195" y="5200525"/>
          <a:ext cx="251714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52506821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229304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-1.442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5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0.561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No of lags used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1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No of observations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2516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218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Value(1%)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-3.432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7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Value(5%)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-2.862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Value(10%)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-2.567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4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038529" cy="823912"/>
          </a:xfrm>
        </p:spPr>
        <p:txBody>
          <a:bodyPr/>
          <a:lstStyle/>
          <a:p>
            <a:r>
              <a:rPr lang="en-IN" dirty="0" smtClean="0"/>
              <a:t>Moving Average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11357" t="6128" r="5540" b="11363"/>
          <a:stretch/>
        </p:blipFill>
        <p:spPr>
          <a:xfrm>
            <a:off x="714704" y="2827284"/>
            <a:ext cx="3468413" cy="285881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22076" y="1948284"/>
            <a:ext cx="2467303" cy="565432"/>
          </a:xfrm>
        </p:spPr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 rotWithShape="1">
          <a:blip r:embed="rId4"/>
          <a:srcRect l="10017" t="9550" r="6182" b="12451"/>
          <a:stretch/>
        </p:blipFill>
        <p:spPr>
          <a:xfrm>
            <a:off x="4522077" y="2827284"/>
            <a:ext cx="3465786" cy="2774731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9383111" y="1976270"/>
            <a:ext cx="2467303" cy="565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KNN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63" y="3049881"/>
            <a:ext cx="3773631" cy="2552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4704" y="5917324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23%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972981" y="5741427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12%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750072" y="5602015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26%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0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0143" y="1226850"/>
            <a:ext cx="2807302" cy="823912"/>
          </a:xfrm>
        </p:spPr>
        <p:txBody>
          <a:bodyPr/>
          <a:lstStyle/>
          <a:p>
            <a:r>
              <a:rPr lang="en-IN" dirty="0" smtClean="0"/>
              <a:t>Residual Plot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7766" y="814894"/>
            <a:ext cx="2362200" cy="823912"/>
          </a:xfrm>
        </p:spPr>
        <p:txBody>
          <a:bodyPr/>
          <a:lstStyle/>
          <a:p>
            <a:r>
              <a:rPr lang="en-IN" dirty="0" smtClean="0"/>
              <a:t>Auto ARIMA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937" y="2050762"/>
            <a:ext cx="5399201" cy="442360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30739" y="1571138"/>
            <a:ext cx="5318722" cy="246139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2334395" y="3786104"/>
            <a:ext cx="2890588" cy="654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LSTM</a:t>
            </a:r>
            <a:endParaRPr lang="en-IN" dirty="0"/>
          </a:p>
        </p:txBody>
      </p:sp>
      <p:pic>
        <p:nvPicPr>
          <p:cNvPr id="12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8932" r="5137" b="7491"/>
          <a:stretch/>
        </p:blipFill>
        <p:spPr bwMode="auto">
          <a:xfrm>
            <a:off x="230739" y="4440880"/>
            <a:ext cx="5183188" cy="2228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941380" y="3364890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17%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1433" y="6029263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14%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6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65802"/>
              </p:ext>
            </p:extLst>
          </p:nvPr>
        </p:nvGraphicFramePr>
        <p:xfrm>
          <a:off x="409904" y="1690688"/>
          <a:ext cx="5566650" cy="473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898">
                  <a:extLst>
                    <a:ext uri="{9D8B030D-6E8A-4147-A177-3AD203B41FA5}">
                      <a16:colId xmlns:a16="http://schemas.microsoft.com/office/drawing/2014/main" val="551153063"/>
                    </a:ext>
                  </a:extLst>
                </a:gridCol>
                <a:gridCol w="1249715">
                  <a:extLst>
                    <a:ext uri="{9D8B030D-6E8A-4147-A177-3AD203B41FA5}">
                      <a16:colId xmlns:a16="http://schemas.microsoft.com/office/drawing/2014/main" val="3790268455"/>
                    </a:ext>
                  </a:extLst>
                </a:gridCol>
                <a:gridCol w="1207817">
                  <a:extLst>
                    <a:ext uri="{9D8B030D-6E8A-4147-A177-3AD203B41FA5}">
                      <a16:colId xmlns:a16="http://schemas.microsoft.com/office/drawing/2014/main" val="566543326"/>
                    </a:ext>
                  </a:extLst>
                </a:gridCol>
                <a:gridCol w="1269220">
                  <a:extLst>
                    <a:ext uri="{9D8B030D-6E8A-4147-A177-3AD203B41FA5}">
                      <a16:colId xmlns:a16="http://schemas.microsoft.com/office/drawing/2014/main" val="2859279437"/>
                    </a:ext>
                  </a:extLst>
                </a:gridCol>
              </a:tblGrid>
              <a:tr h="333618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Algorithms	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MSE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68976"/>
                  </a:ext>
                </a:extLst>
              </a:tr>
              <a:tr h="919489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Moving Average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634406"/>
                  </a:ext>
                </a:extLst>
              </a:tr>
              <a:tr h="919489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45085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7472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Auto ARIMA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269197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LSTM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596732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Bayesian LSTM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121229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Bayesian LSTM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13738"/>
          <a:stretch/>
        </p:blipFill>
        <p:spPr bwMode="auto">
          <a:xfrm>
            <a:off x="6539043" y="2707222"/>
            <a:ext cx="4701750" cy="3280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286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4324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dropout allowed us to obtain model uncertainty out of existing deep learning </a:t>
            </a:r>
            <a:r>
              <a:rPr lang="en-IN" dirty="0" smtClean="0"/>
              <a:t>model</a:t>
            </a:r>
          </a:p>
          <a:p>
            <a:r>
              <a:rPr lang="en-IN" dirty="0" smtClean="0"/>
              <a:t>Bayesian </a:t>
            </a:r>
            <a:r>
              <a:rPr lang="en-IN" dirty="0" smtClean="0"/>
              <a:t>NN  accounts only for scientific </a:t>
            </a:r>
            <a:r>
              <a:rPr lang="en-IN" dirty="0"/>
              <a:t>model uncertainty and </a:t>
            </a:r>
            <a:r>
              <a:rPr lang="en-IN" dirty="0" smtClean="0"/>
              <a:t>not statistical </a:t>
            </a:r>
            <a:r>
              <a:rPr lang="en-IN" dirty="0"/>
              <a:t>uncertainty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framework is based on the concept of </a:t>
            </a:r>
            <a:r>
              <a:rPr lang="en-IN"/>
              <a:t>default </a:t>
            </a:r>
            <a:r>
              <a:rPr lang="en-IN" smtClean="0"/>
              <a:t>hyper-parameter </a:t>
            </a:r>
            <a:r>
              <a:rPr lang="en-IN" dirty="0"/>
              <a:t>values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94465" y="1825625"/>
            <a:ext cx="5731510" cy="39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C0B-BBD8-43DF-9A0C-DDB29955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BACKGROUND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241A-D449-4E19-A36B-E75C8D59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market is highly volatile and has profound impact on economy.  Investors are concerned about their returns before investing. The estimation of Value at Risk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similar market risk management measures inform the financial firms with regards to the levels of capital they need to hold to have a buffer against unexpected downturns — market risk.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at Risk was developed as a systematic way to segregate extreme events that are qualitatively studied from everyday price movements, which in turn are dependent on short-term data in specific markets.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Since the Basel Committee on Bank Supervision(BCBS), a primary global standard setter for Regulations of Banks, requires a financial institution to meet capital requirements on the basis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estimates, this measurement has become a basic market risk management tool for financial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28464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Value at Risk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838200" y="1634113"/>
            <a:ext cx="5010150" cy="35242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have a portfolio of stocks. How Risky is our investment?</a:t>
            </a:r>
          </a:p>
          <a:p>
            <a:r>
              <a:rPr lang="en-IN" sz="2000" dirty="0" smtClean="0"/>
              <a:t>We want to model the likelihood of the stock portfolio loses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Problem Statement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worst case scenario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of art to identify the threshold value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frame work of Bayesian LSTM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performance.</a:t>
            </a:r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9601"/>
            <a:ext cx="73533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46166"/>
              </p:ext>
            </p:extLst>
          </p:nvPr>
        </p:nvGraphicFramePr>
        <p:xfrm>
          <a:off x="1962807" y="4140828"/>
          <a:ext cx="7013028" cy="2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72">
                  <a:extLst>
                    <a:ext uri="{9D8B030D-6E8A-4147-A177-3AD203B41FA5}">
                      <a16:colId xmlns:a16="http://schemas.microsoft.com/office/drawing/2014/main" val="2898510471"/>
                    </a:ext>
                  </a:extLst>
                </a:gridCol>
                <a:gridCol w="2291256">
                  <a:extLst>
                    <a:ext uri="{9D8B030D-6E8A-4147-A177-3AD203B41FA5}">
                      <a16:colId xmlns:a16="http://schemas.microsoft.com/office/drawing/2014/main" val="40898702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9805977"/>
                    </a:ext>
                  </a:extLst>
                </a:gridCol>
              </a:tblGrid>
              <a:tr h="395657">
                <a:tc>
                  <a:txBody>
                    <a:bodyPr/>
                    <a:lstStyle/>
                    <a:p>
                      <a:r>
                        <a:rPr lang="en-IN" dirty="0" smtClean="0"/>
                        <a:t>Factors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Portfolio Theory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37705"/>
                  </a:ext>
                </a:extLst>
              </a:tr>
              <a:tr h="395657">
                <a:tc>
                  <a:txBody>
                    <a:bodyPr/>
                    <a:lstStyle/>
                    <a:p>
                      <a:r>
                        <a:rPr lang="en-IN" dirty="0" smtClean="0"/>
                        <a:t>Interpretation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Standard</a:t>
                      </a:r>
                      <a:r>
                        <a:rPr lang="en-IN" baseline="0" dirty="0" smtClean="0"/>
                        <a:t> Deviation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Likelihood Loss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0004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r>
                        <a:rPr lang="en-IN" dirty="0" smtClean="0"/>
                        <a:t>Assumptions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Returns</a:t>
                      </a:r>
                      <a:r>
                        <a:rPr lang="en-IN" baseline="0" dirty="0" smtClean="0"/>
                        <a:t> are Normally Distributed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 will various</a:t>
                      </a:r>
                      <a:r>
                        <a:rPr lang="en-IN" baseline="0" dirty="0" smtClean="0"/>
                        <a:t> distribution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87748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 to Market</a:t>
                      </a:r>
                      <a:r>
                        <a:rPr lang="en-IN" baseline="0" dirty="0" smtClean="0"/>
                        <a:t> Risk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credit, liquidity and other risks along with Market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347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5821" y="1308288"/>
            <a:ext cx="4099034" cy="306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Techniques</a:t>
            </a: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Parametric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Delta-Normal method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Monte Carlo simulation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 Parametric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Historical Simulation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471200"/>
                <a:ext cx="6074979" cy="2396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elements of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Specified level of loss in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time period for the assessment of risk</a:t>
                </a: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level</a:t>
                </a:r>
              </a:p>
              <a:p>
                <a:pPr algn="just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5 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day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VaR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10K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71200"/>
                <a:ext cx="6074979" cy="2396608"/>
              </a:xfrm>
              <a:prstGeom prst="rect">
                <a:avLst/>
              </a:prstGeom>
              <a:blipFill>
                <a:blip r:embed="rId3"/>
                <a:stretch>
                  <a:fillRect l="-1505" t="-254" b="-2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Drawbacks of General techniques</a:t>
            </a:r>
          </a:p>
          <a:p>
            <a:r>
              <a:rPr lang="en-IN" dirty="0" smtClean="0"/>
              <a:t>Support Vector Machines</a:t>
            </a:r>
          </a:p>
          <a:p>
            <a:pPr marL="685800" lvl="2">
              <a:spcBef>
                <a:spcPts val="1000"/>
              </a:spcBef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Simple Moving Average</a:t>
            </a:r>
          </a:p>
          <a:p>
            <a:r>
              <a:rPr lang="en-IN" dirty="0" smtClean="0"/>
              <a:t>Weighted Moving Average</a:t>
            </a:r>
          </a:p>
          <a:p>
            <a:r>
              <a:rPr lang="en-IN" dirty="0" smtClean="0"/>
              <a:t>GARCH</a:t>
            </a:r>
          </a:p>
          <a:p>
            <a:r>
              <a:rPr lang="en-IN" dirty="0" smtClean="0"/>
              <a:t>Quantile Regressions(Linear and kernel)</a:t>
            </a:r>
          </a:p>
          <a:p>
            <a:r>
              <a:rPr lang="en-IN" dirty="0" smtClean="0"/>
              <a:t>Ensemble </a:t>
            </a:r>
            <a:r>
              <a:rPr lang="en-IN" dirty="0" smtClean="0"/>
              <a:t>Approaches</a:t>
            </a:r>
            <a:endParaRPr lang="en-IN" dirty="0" smtClean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 With 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Learning Algorithm and </a:t>
            </a:r>
            <a:r>
              <a:rPr lang="en-US" dirty="0" smtClean="0"/>
              <a:t>GARCH</a:t>
            </a:r>
          </a:p>
          <a:p>
            <a:r>
              <a:rPr lang="en-US" dirty="0"/>
              <a:t>Random Forest and Deep Neural Network </a:t>
            </a:r>
            <a:endParaRPr lang="en-US" dirty="0" smtClean="0"/>
          </a:p>
          <a:p>
            <a:pPr lvl="1"/>
            <a:r>
              <a:rPr lang="en-US" dirty="0"/>
              <a:t>to decrease variance of model without </a:t>
            </a:r>
            <a:r>
              <a:rPr lang="en-US" dirty="0" smtClean="0"/>
              <a:t>increasing bias</a:t>
            </a:r>
            <a:endParaRPr lang="en-IN" dirty="0" smtClean="0"/>
          </a:p>
          <a:p>
            <a:r>
              <a:rPr lang="en-US" dirty="0" smtClean="0"/>
              <a:t>CNN with sliding window</a:t>
            </a:r>
          </a:p>
          <a:p>
            <a:r>
              <a:rPr lang="en-US" dirty="0" smtClean="0"/>
              <a:t>Bayesian RNN</a:t>
            </a:r>
          </a:p>
          <a:p>
            <a:r>
              <a:rPr lang="en-US" dirty="0" smtClean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5409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RNN</a:t>
            </a:r>
          </a:p>
          <a:p>
            <a:pPr lvl="1"/>
            <a:r>
              <a:rPr lang="en-US" dirty="0"/>
              <a:t>are network with loops </a:t>
            </a:r>
            <a:endParaRPr lang="en-IN" dirty="0" smtClean="0"/>
          </a:p>
          <a:p>
            <a:r>
              <a:rPr lang="en-IN" dirty="0" smtClean="0"/>
              <a:t>LSTM</a:t>
            </a:r>
          </a:p>
          <a:p>
            <a:pPr lvl="1"/>
            <a:r>
              <a:rPr lang="en-IN" dirty="0" smtClean="0"/>
              <a:t>A memory cell that </a:t>
            </a:r>
            <a:r>
              <a:rPr lang="en-US" dirty="0"/>
              <a:t>learns </a:t>
            </a:r>
            <a:r>
              <a:rPr lang="en-US" dirty="0" smtClean="0"/>
              <a:t>long </a:t>
            </a:r>
            <a:r>
              <a:rPr lang="en-US" dirty="0"/>
              <a:t>term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Forget Gate</a:t>
            </a:r>
          </a:p>
          <a:p>
            <a:pPr lvl="1"/>
            <a:r>
              <a:rPr lang="en-US" dirty="0" smtClean="0"/>
              <a:t>Input Gate- Decides which values of memory cell to write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creates a new vector to share with the next state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smtClean="0"/>
              <a:t>maps bits to [-1,+1] range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1242"/>
            <a:ext cx="5809594" cy="5120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14345" y="1513490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Decides what to forget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3752" y="2224161"/>
            <a:ext cx="1334813" cy="7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5448" y="677917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Decides what to Insert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362747" y="1601247"/>
            <a:ext cx="1252701" cy="89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71993" y="4456489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What part of the cell to output?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989098" y="3466072"/>
            <a:ext cx="626350" cy="99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832553" y="2897919"/>
            <a:ext cx="15464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tanh</a:t>
            </a:r>
            <a:r>
              <a:rPr lang="en-US" dirty="0" smtClean="0"/>
              <a:t> maps bits to [-1,+1] range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615448" y="2931706"/>
            <a:ext cx="217106" cy="2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Uncertainty Quantification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Epistemic uncertainty</a:t>
            </a:r>
          </a:p>
          <a:p>
            <a:pPr lvl="1"/>
            <a:r>
              <a:rPr lang="en-US" dirty="0" smtClean="0"/>
              <a:t>Due to lack of training data</a:t>
            </a:r>
          </a:p>
          <a:p>
            <a:r>
              <a:rPr lang="en-US" dirty="0" err="1"/>
              <a:t>Aleatory</a:t>
            </a:r>
            <a:r>
              <a:rPr lang="en-US" dirty="0"/>
              <a:t> Uncertainty </a:t>
            </a:r>
            <a:endParaRPr lang="en-US" dirty="0" smtClean="0"/>
          </a:p>
          <a:p>
            <a:pPr lvl="1"/>
            <a:r>
              <a:rPr lang="en-US" dirty="0"/>
              <a:t>randomness of the process generating real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Dropouts</a:t>
            </a:r>
          </a:p>
          <a:p>
            <a:r>
              <a:rPr lang="en-US" dirty="0" smtClean="0"/>
              <a:t>Bayesian Approximation</a:t>
            </a:r>
          </a:p>
          <a:p>
            <a:pPr lvl="1"/>
            <a:r>
              <a:rPr lang="en-US" dirty="0"/>
              <a:t>assigns a prior distribution on parameters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5818"/>
            <a:ext cx="5181600" cy="33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8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Framework of </a:t>
            </a:r>
            <a:r>
              <a:rPr lang="en-IN" dirty="0" smtClean="0"/>
              <a:t>Bayesian </a:t>
            </a:r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24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2 LSTM layers</a:t>
            </a:r>
          </a:p>
          <a:p>
            <a:pPr lvl="1"/>
            <a:r>
              <a:rPr lang="en-IN" dirty="0" smtClean="0"/>
              <a:t>Encoder (128)</a:t>
            </a:r>
          </a:p>
          <a:p>
            <a:pPr lvl="1"/>
            <a:r>
              <a:rPr lang="en-IN" dirty="0" smtClean="0"/>
              <a:t>Decoder(32)</a:t>
            </a:r>
          </a:p>
          <a:p>
            <a:pPr lvl="1"/>
            <a:r>
              <a:rPr lang="en-US" dirty="0" smtClean="0"/>
              <a:t>Dropout </a:t>
            </a:r>
            <a:r>
              <a:rPr lang="en-US" dirty="0"/>
              <a:t>is applied </a:t>
            </a:r>
            <a:r>
              <a:rPr lang="en-US" dirty="0" smtClean="0"/>
              <a:t>for </a:t>
            </a:r>
            <a:r>
              <a:rPr lang="en-US" dirty="0"/>
              <a:t>both LSTM </a:t>
            </a:r>
            <a:r>
              <a:rPr lang="en-US" dirty="0" smtClean="0"/>
              <a:t>layers</a:t>
            </a:r>
          </a:p>
          <a:p>
            <a:r>
              <a:rPr lang="en-US" dirty="0"/>
              <a:t>Predictor Stage:</a:t>
            </a:r>
            <a:endParaRPr lang="en-IN" dirty="0"/>
          </a:p>
          <a:p>
            <a:pPr lvl="1"/>
            <a:r>
              <a:rPr lang="en-US" dirty="0"/>
              <a:t>1 fully-connected output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Adam Optimizer applied to training</a:t>
            </a:r>
            <a:endParaRPr lang="en-IN" dirty="0" smtClean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EFC6C1-4FB7-4A85-960A-1A314A50A1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7" y="1997849"/>
            <a:ext cx="7191703" cy="40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520</Words>
  <Application>Microsoft Office PowerPoint</Application>
  <PresentationFormat>Widescreen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An ensemble Deep Neural Net approach for Value at Risk Analysis</vt:lpstr>
      <vt:lpstr>BACKGROUND </vt:lpstr>
      <vt:lpstr>Value at Risk</vt:lpstr>
      <vt:lpstr>Literature Review</vt:lpstr>
      <vt:lpstr>Machine Learning Algorithms </vt:lpstr>
      <vt:lpstr>Ensemble With Neural Networks</vt:lpstr>
      <vt:lpstr>Architecture of LSTM</vt:lpstr>
      <vt:lpstr>Uncertainty Quantification</vt:lpstr>
      <vt:lpstr>Framework of Bayesian LSTM</vt:lpstr>
      <vt:lpstr>Data Exploration</vt:lpstr>
      <vt:lpstr>Data Transformation</vt:lpstr>
      <vt:lpstr>OBSERVATIONS</vt:lpstr>
      <vt:lpstr>OBSERVATIONS</vt:lpstr>
      <vt:lpstr>Results 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Dhruti Contractor</dc:creator>
  <cp:lastModifiedBy>Dhruti Contractor</cp:lastModifiedBy>
  <cp:revision>46</cp:revision>
  <dcterms:created xsi:type="dcterms:W3CDTF">2020-02-16T00:06:10Z</dcterms:created>
  <dcterms:modified xsi:type="dcterms:W3CDTF">2020-09-01T21:15:32Z</dcterms:modified>
</cp:coreProperties>
</file>