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60" r:id="rId3"/>
    <p:sldId id="263" r:id="rId4"/>
    <p:sldId id="262" r:id="rId5"/>
    <p:sldId id="264" r:id="rId6"/>
    <p:sldId id="273" r:id="rId7"/>
    <p:sldId id="274" r:id="rId8"/>
    <p:sldId id="275" r:id="rId9"/>
    <p:sldId id="276" r:id="rId10"/>
    <p:sldId id="265" r:id="rId11"/>
    <p:sldId id="266" r:id="rId12"/>
    <p:sldId id="267" r:id="rId13"/>
    <p:sldId id="268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83907" autoAdjust="0"/>
  </p:normalViewPr>
  <p:slideViewPr>
    <p:cSldViewPr snapToGrid="0">
      <p:cViewPr varScale="1">
        <p:scale>
          <a:sx n="73" d="100"/>
          <a:sy n="73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8DE95-B53F-4775-9C30-627298EF53D7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B5BD0-D8E7-4150-9114-FA16C098B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99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B5BD0-D8E7-4150-9114-FA16C098B8B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288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B5BD0-D8E7-4150-9114-FA16C098B8B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717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B5BD0-D8E7-4150-9114-FA16C098B8B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750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B5BD0-D8E7-4150-9114-FA16C098B8B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292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B5BD0-D8E7-4150-9114-FA16C098B8B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550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B5BD0-D8E7-4150-9114-FA16C098B8B4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034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B5BD0-D8E7-4150-9114-FA16C098B8B4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460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B5BD0-D8E7-4150-9114-FA16C098B8B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026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B5BD0-D8E7-4150-9114-FA16C098B8B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874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B5BD0-D8E7-4150-9114-FA16C098B8B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638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B5BD0-D8E7-4150-9114-FA16C098B8B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839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B5BD0-D8E7-4150-9114-FA16C098B8B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506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B5BD0-D8E7-4150-9114-FA16C098B8B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904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B5BD0-D8E7-4150-9114-FA16C098B8B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726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B5BD0-D8E7-4150-9114-FA16C098B8B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50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480B-C5F8-49F7-BABF-197323FBD05C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258E-F75C-4E50-B1DD-26375D8D9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11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480B-C5F8-49F7-BABF-197323FBD05C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258E-F75C-4E50-B1DD-26375D8D9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68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480B-C5F8-49F7-BABF-197323FBD05C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258E-F75C-4E50-B1DD-26375D8D9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41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480B-C5F8-49F7-BABF-197323FBD05C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258E-F75C-4E50-B1DD-26375D8D9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480B-C5F8-49F7-BABF-197323FBD05C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258E-F75C-4E50-B1DD-26375D8D9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680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480B-C5F8-49F7-BABF-197323FBD05C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258E-F75C-4E50-B1DD-26375D8D9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000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480B-C5F8-49F7-BABF-197323FBD05C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258E-F75C-4E50-B1DD-26375D8D9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6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480B-C5F8-49F7-BABF-197323FBD05C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258E-F75C-4E50-B1DD-26375D8D9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13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480B-C5F8-49F7-BABF-197323FBD05C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258E-F75C-4E50-B1DD-26375D8D9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03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480B-C5F8-49F7-BABF-197323FBD05C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258E-F75C-4E50-B1DD-26375D8D9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32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480B-C5F8-49F7-BABF-197323FBD05C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258E-F75C-4E50-B1DD-26375D8D9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80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F480B-C5F8-49F7-BABF-197323FBD05C}" type="datetimeFigureOut">
              <a:rPr lang="en-IN" smtClean="0"/>
              <a:t>17-02-2020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C258E-F75C-4E50-B1DD-26375D8D91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64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017F-132B-4A2F-A62F-DD82316F5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242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/>
              <a:t>An ensemble Deep Neural Net approach for Value at Risk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B817B-A892-4496-84E3-5D58ACAD8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pPr algn="r"/>
            <a:r>
              <a:rPr lang="en-IN" dirty="0" err="1"/>
              <a:t>Dhruti</a:t>
            </a:r>
            <a:r>
              <a:rPr lang="en-IN" dirty="0"/>
              <a:t> Contractor</a:t>
            </a:r>
          </a:p>
          <a:p>
            <a:pPr algn="r"/>
            <a:r>
              <a:rPr lang="en-IN" dirty="0" err="1"/>
              <a:t>M.Sc</a:t>
            </a:r>
            <a:r>
              <a:rPr lang="en-IN" dirty="0"/>
              <a:t> in Data </a:t>
            </a:r>
            <a:r>
              <a:rPr lang="en-IN" dirty="0" smtClean="0"/>
              <a:t>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1320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Exploration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73140" y="1927553"/>
            <a:ext cx="2651234" cy="4364968"/>
          </a:xfrm>
        </p:spPr>
        <p:txBody>
          <a:bodyPr/>
          <a:lstStyle/>
          <a:p>
            <a:r>
              <a:rPr lang="en-IN" dirty="0" err="1" smtClean="0"/>
              <a:t>Preprocess</a:t>
            </a:r>
            <a:endParaRPr lang="en-IN" dirty="0" smtClean="0"/>
          </a:p>
          <a:p>
            <a:r>
              <a:rPr lang="en-IN" dirty="0" smtClean="0"/>
              <a:t>Feature </a:t>
            </a:r>
            <a:r>
              <a:rPr lang="en-US" dirty="0"/>
              <a:t>engineering </a:t>
            </a:r>
            <a:endParaRPr lang="en-US" dirty="0" smtClean="0"/>
          </a:p>
          <a:p>
            <a:r>
              <a:rPr lang="en-US" dirty="0" smtClean="0"/>
              <a:t>2518 records</a:t>
            </a:r>
          </a:p>
          <a:p>
            <a:r>
              <a:rPr lang="en-US" dirty="0" smtClean="0"/>
              <a:t>Split the data into train and test</a:t>
            </a:r>
            <a:endParaRPr lang="en-IN" dirty="0"/>
          </a:p>
        </p:txBody>
      </p:sp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8775766" y="978075"/>
            <a:ext cx="3332151" cy="2479828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2480441" y="1292772"/>
            <a:ext cx="4319752" cy="1944414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/>
          </p:cNvPicPr>
          <p:nvPr>
            <p:ph sz="half"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7" t="4784" r="1478" b="11677"/>
          <a:stretch/>
        </p:blipFill>
        <p:spPr bwMode="auto">
          <a:xfrm>
            <a:off x="3699639" y="3030647"/>
            <a:ext cx="7851229" cy="39098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27335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Transformation</a:t>
            </a:r>
            <a:endParaRPr lang="en-IN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141882"/>
            <a:ext cx="3660228" cy="280849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498428" y="2567773"/>
            <a:ext cx="7199586" cy="343363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769445"/>
              </p:ext>
            </p:extLst>
          </p:nvPr>
        </p:nvGraphicFramePr>
        <p:xfrm>
          <a:off x="1043195" y="5200525"/>
          <a:ext cx="2517140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7700">
                  <a:extLst>
                    <a:ext uri="{9D8B030D-6E8A-4147-A177-3AD203B41FA5}">
                      <a16:colId xmlns:a16="http://schemas.microsoft.com/office/drawing/2014/main" val="525068210"/>
                    </a:ext>
                  </a:extLst>
                </a:gridCol>
                <a:gridCol w="599440">
                  <a:extLst>
                    <a:ext uri="{9D8B030D-6E8A-4147-A177-3AD203B41FA5}">
                      <a16:colId xmlns:a16="http://schemas.microsoft.com/office/drawing/2014/main" val="22293042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Test Statistics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-1.442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653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p-value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0.561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7182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No of lags used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0.0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617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No of observations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2516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218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Critical Value(1%)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-3.432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79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Critical Value(5%)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>
                          <a:solidFill>
                            <a:schemeClr val="tx1"/>
                          </a:solidFill>
                          <a:effectLst/>
                        </a:rPr>
                        <a:t>-2.862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1774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Critical Value(10%)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</a:rPr>
                        <a:t>-2.567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446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123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OBSERVATIONS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038529" cy="823912"/>
          </a:xfrm>
        </p:spPr>
        <p:txBody>
          <a:bodyPr/>
          <a:lstStyle/>
          <a:p>
            <a:r>
              <a:rPr lang="en-IN" dirty="0" smtClean="0"/>
              <a:t>Moving Average</a:t>
            </a:r>
            <a:endParaRPr lang="en-IN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 rotWithShape="1">
          <a:blip r:embed="rId3"/>
          <a:srcRect l="11357" t="6128" r="5540" b="11363"/>
          <a:stretch/>
        </p:blipFill>
        <p:spPr>
          <a:xfrm>
            <a:off x="714704" y="2827284"/>
            <a:ext cx="3468413" cy="285881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522076" y="1948284"/>
            <a:ext cx="2467303" cy="565432"/>
          </a:xfrm>
        </p:spPr>
        <p:txBody>
          <a:bodyPr/>
          <a:lstStyle/>
          <a:p>
            <a:r>
              <a:rPr lang="en-IN" dirty="0" smtClean="0"/>
              <a:t>Linear Regression</a:t>
            </a:r>
            <a:endParaRPr lang="en-IN" dirty="0"/>
          </a:p>
        </p:txBody>
      </p:sp>
      <p:pic>
        <p:nvPicPr>
          <p:cNvPr id="10" name="Content Placeholder 9"/>
          <p:cNvPicPr>
            <a:picLocks noGrp="1"/>
          </p:cNvPicPr>
          <p:nvPr>
            <p:ph sz="quarter" idx="4"/>
          </p:nvPr>
        </p:nvPicPr>
        <p:blipFill rotWithShape="1">
          <a:blip r:embed="rId4"/>
          <a:srcRect l="10017" t="9550" r="6182" b="12451"/>
          <a:stretch/>
        </p:blipFill>
        <p:spPr>
          <a:xfrm>
            <a:off x="4522077" y="2827284"/>
            <a:ext cx="3465786" cy="2774731"/>
          </a:xfrm>
          <a:prstGeom prst="rect">
            <a:avLst/>
          </a:prstGeom>
        </p:spPr>
      </p:pic>
      <p:sp>
        <p:nvSpPr>
          <p:cNvPr id="11" name="Text Placeholder 7"/>
          <p:cNvSpPr txBox="1">
            <a:spLocks/>
          </p:cNvSpPr>
          <p:nvPr/>
        </p:nvSpPr>
        <p:spPr>
          <a:xfrm>
            <a:off x="9383111" y="1976270"/>
            <a:ext cx="2467303" cy="5654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KNN</a:t>
            </a: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7863" y="3049881"/>
            <a:ext cx="3773631" cy="255213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14704" y="5917324"/>
            <a:ext cx="224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RMSE: 23%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4972981" y="5741427"/>
            <a:ext cx="224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RMSE: 12%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8750072" y="5602015"/>
            <a:ext cx="224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RMSE: 26%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8902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OBSERVATIONS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0143" y="1226850"/>
            <a:ext cx="2807302" cy="823912"/>
          </a:xfrm>
        </p:spPr>
        <p:txBody>
          <a:bodyPr/>
          <a:lstStyle/>
          <a:p>
            <a:r>
              <a:rPr lang="en-IN" dirty="0" smtClean="0"/>
              <a:t>Residual Plot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37766" y="814894"/>
            <a:ext cx="2362200" cy="823912"/>
          </a:xfrm>
        </p:spPr>
        <p:txBody>
          <a:bodyPr/>
          <a:lstStyle/>
          <a:p>
            <a:r>
              <a:rPr lang="en-IN" dirty="0" smtClean="0"/>
              <a:t>Auto ARIMA</a:t>
            </a:r>
            <a:endParaRPr lang="en-IN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24937" y="2050762"/>
            <a:ext cx="5399201" cy="4423609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230739" y="1571138"/>
            <a:ext cx="5318722" cy="2461391"/>
          </a:xfrm>
          <a:prstGeom prst="rect">
            <a:avLst/>
          </a:prstGeom>
        </p:spPr>
      </p:pic>
      <p:sp>
        <p:nvSpPr>
          <p:cNvPr id="11" name="Text Placeholder 2"/>
          <p:cNvSpPr txBox="1">
            <a:spLocks/>
          </p:cNvSpPr>
          <p:nvPr/>
        </p:nvSpPr>
        <p:spPr>
          <a:xfrm>
            <a:off x="2334395" y="3786104"/>
            <a:ext cx="2890588" cy="6547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LSTM</a:t>
            </a:r>
            <a:endParaRPr lang="en-IN" dirty="0"/>
          </a:p>
        </p:txBody>
      </p:sp>
      <p:pic>
        <p:nvPicPr>
          <p:cNvPr id="12" name="Content Placeholder 6"/>
          <p:cNvPicPr>
            <a:picLocks noGrp="1"/>
          </p:cNvPicPr>
          <p:nvPr>
            <p:ph sz="half" idx="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" t="8932" r="5137" b="7491"/>
          <a:stretch/>
        </p:blipFill>
        <p:spPr bwMode="auto">
          <a:xfrm>
            <a:off x="230739" y="4440880"/>
            <a:ext cx="5183188" cy="222819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3941380" y="3364890"/>
            <a:ext cx="224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RMSE: 17%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3881433" y="6029263"/>
            <a:ext cx="224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RMSE: 14%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8267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</a:t>
            </a:r>
            <a:endParaRPr lang="en-IN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2565802"/>
              </p:ext>
            </p:extLst>
          </p:nvPr>
        </p:nvGraphicFramePr>
        <p:xfrm>
          <a:off x="409904" y="1690688"/>
          <a:ext cx="5566650" cy="47371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9898">
                  <a:extLst>
                    <a:ext uri="{9D8B030D-6E8A-4147-A177-3AD203B41FA5}">
                      <a16:colId xmlns:a16="http://schemas.microsoft.com/office/drawing/2014/main" val="551153063"/>
                    </a:ext>
                  </a:extLst>
                </a:gridCol>
                <a:gridCol w="1249715">
                  <a:extLst>
                    <a:ext uri="{9D8B030D-6E8A-4147-A177-3AD203B41FA5}">
                      <a16:colId xmlns:a16="http://schemas.microsoft.com/office/drawing/2014/main" val="3790268455"/>
                    </a:ext>
                  </a:extLst>
                </a:gridCol>
                <a:gridCol w="1207817">
                  <a:extLst>
                    <a:ext uri="{9D8B030D-6E8A-4147-A177-3AD203B41FA5}">
                      <a16:colId xmlns:a16="http://schemas.microsoft.com/office/drawing/2014/main" val="566543326"/>
                    </a:ext>
                  </a:extLst>
                </a:gridCol>
                <a:gridCol w="1269220">
                  <a:extLst>
                    <a:ext uri="{9D8B030D-6E8A-4147-A177-3AD203B41FA5}">
                      <a16:colId xmlns:a16="http://schemas.microsoft.com/office/drawing/2014/main" val="2859279437"/>
                    </a:ext>
                  </a:extLst>
                </a:gridCol>
              </a:tblGrid>
              <a:tr h="333618">
                <a:tc>
                  <a:txBody>
                    <a:bodyPr/>
                    <a:lstStyle/>
                    <a:p>
                      <a:pPr marR="511175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Algorithms	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11175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MAPE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11175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MSE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11175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RMSE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468976"/>
                  </a:ext>
                </a:extLst>
              </a:tr>
              <a:tr h="919489">
                <a:tc>
                  <a:txBody>
                    <a:bodyPr/>
                    <a:lstStyle/>
                    <a:p>
                      <a:pPr marR="511175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Moving Average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11175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0.24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11175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0.05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11175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0.23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7634406"/>
                  </a:ext>
                </a:extLst>
              </a:tr>
              <a:tr h="919489">
                <a:tc>
                  <a:txBody>
                    <a:bodyPr/>
                    <a:lstStyle/>
                    <a:p>
                      <a:pPr marR="511175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Linear Regression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11175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0.26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11175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0.015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11175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0.12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345085"/>
                  </a:ext>
                </a:extLst>
              </a:tr>
              <a:tr h="459743">
                <a:tc>
                  <a:txBody>
                    <a:bodyPr/>
                    <a:lstStyle/>
                    <a:p>
                      <a:pPr marR="511175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KNN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11175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0.06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11175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0.071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11175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0.26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677472"/>
                  </a:ext>
                </a:extLst>
              </a:tr>
              <a:tr h="459743">
                <a:tc>
                  <a:txBody>
                    <a:bodyPr/>
                    <a:lstStyle/>
                    <a:p>
                      <a:pPr marR="511175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Auto ARIMA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11175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0.038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11175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0.03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11175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0.17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4269197"/>
                  </a:ext>
                </a:extLst>
              </a:tr>
              <a:tr h="459743">
                <a:tc>
                  <a:txBody>
                    <a:bodyPr/>
                    <a:lstStyle/>
                    <a:p>
                      <a:pPr marR="511175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LSTM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11175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0.03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11175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0.02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11175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0.14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2596732"/>
                  </a:ext>
                </a:extLst>
              </a:tr>
              <a:tr h="459743">
                <a:tc>
                  <a:txBody>
                    <a:bodyPr/>
                    <a:lstStyle/>
                    <a:p>
                      <a:pPr marR="511175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Bayesian LSTM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11175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11175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0.0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511175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0.025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7121229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Bayesian LSTM</a:t>
            </a:r>
            <a:endParaRPr lang="en-IN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quarter" idx="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" b="13738"/>
          <a:stretch/>
        </p:blipFill>
        <p:spPr bwMode="auto">
          <a:xfrm>
            <a:off x="6539043" y="2707222"/>
            <a:ext cx="4701750" cy="328029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82865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 and Future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74324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The dropout allowed us to obtain model uncertainty out of existing deep learning </a:t>
            </a:r>
            <a:r>
              <a:rPr lang="en-IN" dirty="0" smtClean="0"/>
              <a:t>model</a:t>
            </a:r>
          </a:p>
          <a:p>
            <a:r>
              <a:rPr lang="en-IN" dirty="0" err="1" smtClean="0"/>
              <a:t>Bayesain</a:t>
            </a:r>
            <a:r>
              <a:rPr lang="en-IN" dirty="0" smtClean="0"/>
              <a:t> NN  accounts only for scientific </a:t>
            </a:r>
            <a:r>
              <a:rPr lang="en-IN" dirty="0"/>
              <a:t>model uncertainty and </a:t>
            </a:r>
            <a:r>
              <a:rPr lang="en-IN" dirty="0" smtClean="0"/>
              <a:t>not statistical </a:t>
            </a:r>
            <a:r>
              <a:rPr lang="en-IN" dirty="0"/>
              <a:t>uncertainty</a:t>
            </a:r>
            <a:endParaRPr lang="en-IN" dirty="0" smtClean="0"/>
          </a:p>
          <a:p>
            <a:r>
              <a:rPr lang="en-IN" dirty="0" smtClean="0"/>
              <a:t>Our </a:t>
            </a:r>
            <a:r>
              <a:rPr lang="en-IN" dirty="0"/>
              <a:t>framework is based on the concept of default </a:t>
            </a:r>
            <a:r>
              <a:rPr lang="en-IN" dirty="0" err="1"/>
              <a:t>hyperparameter</a:t>
            </a:r>
            <a:r>
              <a:rPr lang="en-IN" dirty="0"/>
              <a:t> values</a:t>
            </a: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5994465" y="1825625"/>
            <a:ext cx="5731510" cy="396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6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7C0B-BBD8-43DF-9A0C-DDB29955F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dirty="0"/>
              <a:t>BACKGROUND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D241A-D449-4E19-A36B-E75C8D59F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303"/>
            <a:ext cx="10515600" cy="4852660"/>
          </a:xfrm>
        </p:spPr>
        <p:txBody>
          <a:bodyPr>
            <a:normAutofit fontScale="92500"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Equity market is highly volatile and has profound impact on economy.  Investors are concerned about their returns before investing. The estimation of Value at Risk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similar market risk management measures inform the financial firms with regards to the levels of capital they need to hold to have a buffer against unexpected downturns — market risk.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at Risk was developed as a systematic way to segregate extreme events that are qualitatively studied from everyday price movements, which in turn are dependent on short-term data in specific markets.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Since the Basel Committee on Bank Supervision(BCBS), a primary global standard setter for Regulations of Banks, requires a financial institution to meet capital requirements on the basis of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estimates, this measurement has become a basic market risk management tool for financial institutions</a:t>
            </a:r>
          </a:p>
        </p:txBody>
      </p:sp>
    </p:spTree>
    <p:extLst>
      <p:ext uri="{BB962C8B-B14F-4D97-AF65-F5344CB8AC3E}">
        <p14:creationId xmlns:p14="http://schemas.microsoft.com/office/powerpoint/2010/main" val="284643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Value at Risk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tretch/>
        </p:blipFill>
        <p:spPr>
          <a:xfrm>
            <a:off x="838200" y="1634113"/>
            <a:ext cx="5010150" cy="352425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We have a portfolio of stocks. How Risky is our investment?</a:t>
            </a:r>
          </a:p>
          <a:p>
            <a:r>
              <a:rPr lang="en-IN" sz="2000" dirty="0" smtClean="0"/>
              <a:t>We want to model the likelihood of the stock portfolio loses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Problem Statement</a:t>
            </a:r>
          </a:p>
          <a:p>
            <a:pPr lvl="1" algn="just"/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worst case scenario</a:t>
            </a:r>
          </a:p>
          <a:p>
            <a:pPr lvl="1" algn="just"/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state of art to identify the threshold value</a:t>
            </a:r>
          </a:p>
          <a:p>
            <a:pPr lvl="1" algn="just"/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 the frame work of Bayesian LSTM</a:t>
            </a:r>
          </a:p>
          <a:p>
            <a:pPr lvl="1" algn="just"/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performance.</a:t>
            </a:r>
          </a:p>
          <a:p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379601"/>
            <a:ext cx="73533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6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Literature Review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8146166"/>
              </p:ext>
            </p:extLst>
          </p:nvPr>
        </p:nvGraphicFramePr>
        <p:xfrm>
          <a:off x="1962807" y="4140828"/>
          <a:ext cx="7013028" cy="210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772">
                  <a:extLst>
                    <a:ext uri="{9D8B030D-6E8A-4147-A177-3AD203B41FA5}">
                      <a16:colId xmlns:a16="http://schemas.microsoft.com/office/drawing/2014/main" val="2898510471"/>
                    </a:ext>
                  </a:extLst>
                </a:gridCol>
                <a:gridCol w="2291256">
                  <a:extLst>
                    <a:ext uri="{9D8B030D-6E8A-4147-A177-3AD203B41FA5}">
                      <a16:colId xmlns:a16="http://schemas.microsoft.com/office/drawing/2014/main" val="408987022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59805977"/>
                    </a:ext>
                  </a:extLst>
                </a:gridCol>
              </a:tblGrid>
              <a:tr h="395657">
                <a:tc>
                  <a:txBody>
                    <a:bodyPr/>
                    <a:lstStyle/>
                    <a:p>
                      <a:r>
                        <a:rPr lang="en-IN" dirty="0" smtClean="0"/>
                        <a:t>Factors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Portfolio Theory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VaR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337705"/>
                  </a:ext>
                </a:extLst>
              </a:tr>
              <a:tr h="395657">
                <a:tc>
                  <a:txBody>
                    <a:bodyPr/>
                    <a:lstStyle/>
                    <a:p>
                      <a:r>
                        <a:rPr lang="en-IN" dirty="0" smtClean="0"/>
                        <a:t>Interpretation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Standard</a:t>
                      </a:r>
                      <a:r>
                        <a:rPr lang="en-IN" baseline="0" dirty="0" smtClean="0"/>
                        <a:t> Deviation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Maximum Likelihood Loss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0004"/>
                  </a:ext>
                </a:extLst>
              </a:tr>
              <a:tr h="658788">
                <a:tc>
                  <a:txBody>
                    <a:bodyPr/>
                    <a:lstStyle/>
                    <a:p>
                      <a:r>
                        <a:rPr lang="en-IN" dirty="0" smtClean="0"/>
                        <a:t>Assumptions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Returns</a:t>
                      </a:r>
                      <a:r>
                        <a:rPr lang="en-IN" baseline="0" dirty="0" smtClean="0"/>
                        <a:t> are Normally Distributed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Works will various</a:t>
                      </a:r>
                      <a:r>
                        <a:rPr lang="en-IN" baseline="0" dirty="0" smtClean="0"/>
                        <a:t> distribution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087748"/>
                  </a:ext>
                </a:extLst>
              </a:tr>
              <a:tr h="658788">
                <a:tc>
                  <a:txBody>
                    <a:bodyPr/>
                    <a:lstStyle/>
                    <a:p>
                      <a:r>
                        <a:rPr lang="en-IN" dirty="0" smtClean="0"/>
                        <a:t>Application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Limited to Market</a:t>
                      </a:r>
                      <a:r>
                        <a:rPr lang="en-IN" baseline="0" dirty="0" smtClean="0"/>
                        <a:t> Risk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credit, liquidity and other risks along with Market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73471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945821" y="1308288"/>
            <a:ext cx="4099034" cy="3060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Techniques</a:t>
            </a:r>
          </a:p>
          <a:p>
            <a:pPr lvl="1" algn="just">
              <a:lnSpc>
                <a:spcPct val="90000"/>
              </a:lnSpc>
              <a:spcBef>
                <a:spcPts val="100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Parametric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  <a:spcBef>
                <a:spcPts val="100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Delta-Normal method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Monte Carlo simulation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Non Parametric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Historical Simulation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14400" y="1471200"/>
                <a:ext cx="6074979" cy="23966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algn="just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 elements of </a:t>
                </a:r>
                <a:r>
                  <a:rPr lang="en-I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</a:t>
                </a:r>
                <a:endParaRPr lang="en-I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lnSpc>
                    <a:spcPct val="90000"/>
                  </a:lnSpc>
                  <a:spcBef>
                    <a:spcPts val="1000"/>
                  </a:spcBef>
                  <a:buFontTx/>
                  <a:buChar char="-"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Specified level of loss in </a:t>
                </a: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</a:t>
                </a:r>
              </a:p>
              <a:p>
                <a:pPr marL="457200" indent="-457200" algn="just">
                  <a:lnSpc>
                    <a:spcPct val="90000"/>
                  </a:lnSpc>
                  <a:spcBef>
                    <a:spcPts val="1000"/>
                  </a:spcBef>
                  <a:buFontTx/>
                  <a:buChar char="-"/>
                </a:pP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Fixed time period for the assessment of risk</a:t>
                </a:r>
              </a:p>
              <a:p>
                <a:pPr marL="457200" indent="-457200" algn="just">
                  <a:lnSpc>
                    <a:spcPct val="90000"/>
                  </a:lnSpc>
                  <a:spcBef>
                    <a:spcPts val="1000"/>
                  </a:spcBef>
                  <a:buFontTx/>
                  <a:buChar char="-"/>
                </a:pP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Confidence level</a:t>
                </a:r>
              </a:p>
              <a:p>
                <a:pPr algn="just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I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Eg</a:t>
                </a:r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 smtClean="0"/>
                          <m:t>5 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day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VaR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0.9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10K</a:t>
                </a: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471200"/>
                <a:ext cx="6074979" cy="2396608"/>
              </a:xfrm>
              <a:prstGeom prst="rect">
                <a:avLst/>
              </a:prstGeom>
              <a:blipFill>
                <a:blip r:embed="rId3"/>
                <a:stretch>
                  <a:fillRect l="-1505" t="-254" b="-27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28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Machine Learning Algorithms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Drawbacks of General techniques</a:t>
            </a:r>
          </a:p>
          <a:p>
            <a:r>
              <a:rPr lang="en-IN" dirty="0" smtClean="0"/>
              <a:t>Support Vector Machines</a:t>
            </a:r>
          </a:p>
          <a:p>
            <a:pPr marL="685800" lvl="2">
              <a:spcBef>
                <a:spcPts val="1000"/>
              </a:spcBef>
            </a:pPr>
            <a:r>
              <a:rPr lang="en-IN" dirty="0" smtClean="0"/>
              <a:t>Advantages</a:t>
            </a:r>
          </a:p>
          <a:p>
            <a:r>
              <a:rPr lang="en-IN" dirty="0" smtClean="0"/>
              <a:t>Simple Moving Average</a:t>
            </a:r>
          </a:p>
          <a:p>
            <a:r>
              <a:rPr lang="en-IN" dirty="0" smtClean="0"/>
              <a:t>Weighted Moving Average</a:t>
            </a:r>
          </a:p>
          <a:p>
            <a:r>
              <a:rPr lang="en-IN" dirty="0" smtClean="0"/>
              <a:t>GARCH</a:t>
            </a:r>
          </a:p>
          <a:p>
            <a:r>
              <a:rPr lang="en-IN" dirty="0" smtClean="0"/>
              <a:t>Quantile Regressions(Linear and kernel)</a:t>
            </a:r>
          </a:p>
          <a:p>
            <a:r>
              <a:rPr lang="en-IN" dirty="0" smtClean="0"/>
              <a:t>Ensemble </a:t>
            </a:r>
            <a:r>
              <a:rPr lang="en-IN" dirty="0" err="1"/>
              <a:t>A</a:t>
            </a:r>
            <a:r>
              <a:rPr lang="en-IN" dirty="0" err="1" smtClean="0"/>
              <a:t>pporaches</a:t>
            </a:r>
            <a:endParaRPr lang="en-IN" dirty="0" smtClean="0"/>
          </a:p>
          <a:p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293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Ensemble With Neural Networks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Extreme Learning Algorithm and </a:t>
            </a:r>
            <a:r>
              <a:rPr lang="en-US" dirty="0" smtClean="0"/>
              <a:t>GARCH</a:t>
            </a:r>
          </a:p>
          <a:p>
            <a:r>
              <a:rPr lang="en-US" dirty="0"/>
              <a:t>Random Forest and Deep Neural Network </a:t>
            </a:r>
            <a:endParaRPr lang="en-US" dirty="0" smtClean="0"/>
          </a:p>
          <a:p>
            <a:pPr lvl="1"/>
            <a:r>
              <a:rPr lang="en-US" dirty="0"/>
              <a:t>to decrease variance of model without </a:t>
            </a:r>
            <a:r>
              <a:rPr lang="en-US" dirty="0" smtClean="0"/>
              <a:t>increasing bias</a:t>
            </a:r>
            <a:endParaRPr lang="en-IN" dirty="0" smtClean="0"/>
          </a:p>
          <a:p>
            <a:r>
              <a:rPr lang="en-US" dirty="0" smtClean="0"/>
              <a:t>CNN with sliding window</a:t>
            </a:r>
          </a:p>
          <a:p>
            <a:r>
              <a:rPr lang="en-US" dirty="0" smtClean="0"/>
              <a:t>Bayesian RNN</a:t>
            </a:r>
          </a:p>
          <a:p>
            <a:r>
              <a:rPr lang="en-US" dirty="0" smtClean="0"/>
              <a:t>LSTM</a:t>
            </a:r>
          </a:p>
        </p:txBody>
      </p:sp>
    </p:spTree>
    <p:extLst>
      <p:ext uri="{BB962C8B-B14F-4D97-AF65-F5344CB8AC3E}">
        <p14:creationId xmlns:p14="http://schemas.microsoft.com/office/powerpoint/2010/main" val="1540973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Architecture of LSTM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RNN</a:t>
            </a:r>
          </a:p>
          <a:p>
            <a:pPr lvl="1"/>
            <a:r>
              <a:rPr lang="en-US" dirty="0"/>
              <a:t>are network with loops </a:t>
            </a:r>
            <a:endParaRPr lang="en-IN" dirty="0" smtClean="0"/>
          </a:p>
          <a:p>
            <a:r>
              <a:rPr lang="en-IN" dirty="0" smtClean="0"/>
              <a:t>LSTM</a:t>
            </a:r>
          </a:p>
          <a:p>
            <a:pPr lvl="1"/>
            <a:r>
              <a:rPr lang="en-IN" dirty="0" smtClean="0"/>
              <a:t>A memory cell that </a:t>
            </a:r>
            <a:r>
              <a:rPr lang="en-US" dirty="0"/>
              <a:t>learns </a:t>
            </a:r>
            <a:r>
              <a:rPr lang="en-US" dirty="0" smtClean="0"/>
              <a:t>long </a:t>
            </a:r>
            <a:r>
              <a:rPr lang="en-US" dirty="0"/>
              <a:t>term </a:t>
            </a:r>
            <a:r>
              <a:rPr lang="en-US" dirty="0" smtClean="0"/>
              <a:t>dependencies</a:t>
            </a:r>
          </a:p>
          <a:p>
            <a:pPr lvl="1"/>
            <a:r>
              <a:rPr lang="en-US" dirty="0" smtClean="0"/>
              <a:t>Forget Gate</a:t>
            </a:r>
          </a:p>
          <a:p>
            <a:pPr lvl="1"/>
            <a:r>
              <a:rPr lang="en-US" dirty="0" smtClean="0"/>
              <a:t>Input Gate- Decides which values of memory cell to write</a:t>
            </a:r>
          </a:p>
          <a:p>
            <a:pPr lvl="1"/>
            <a:r>
              <a:rPr lang="en-US" dirty="0" err="1" smtClean="0"/>
              <a:t>Tanh</a:t>
            </a:r>
            <a:r>
              <a:rPr lang="en-US" dirty="0" smtClean="0"/>
              <a:t> creates a new vector to share with the next state</a:t>
            </a:r>
          </a:p>
          <a:p>
            <a:pPr lvl="1"/>
            <a:r>
              <a:rPr lang="en-US" dirty="0" err="1" smtClean="0"/>
              <a:t>tanh</a:t>
            </a:r>
            <a:r>
              <a:rPr lang="en-US" dirty="0" smtClean="0"/>
              <a:t> maps bits to [-1,+1] range</a:t>
            </a:r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261242"/>
            <a:ext cx="5809594" cy="512001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414345" y="1513490"/>
            <a:ext cx="1429407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Decides what to forget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843752" y="2224161"/>
            <a:ext cx="1334813" cy="79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15448" y="677917"/>
            <a:ext cx="1429407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Decides what to Insert</a:t>
            </a:r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9362747" y="1601247"/>
            <a:ext cx="1252701" cy="896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771993" y="4456489"/>
            <a:ext cx="1429407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smtClean="0"/>
              <a:t>What part of the cell to output?</a:t>
            </a:r>
            <a:endParaRPr lang="en-IN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9989098" y="3466072"/>
            <a:ext cx="626350" cy="99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0832553" y="2897919"/>
            <a:ext cx="1546499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tanh</a:t>
            </a:r>
            <a:r>
              <a:rPr lang="en-US" dirty="0" smtClean="0"/>
              <a:t> maps bits to [-1,+1] range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10615448" y="2931706"/>
            <a:ext cx="217106" cy="201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686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Uncertainty Quantification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Epistemic uncertainty</a:t>
            </a:r>
          </a:p>
          <a:p>
            <a:pPr lvl="1"/>
            <a:r>
              <a:rPr lang="en-US" dirty="0" smtClean="0"/>
              <a:t>Due to lack of training data</a:t>
            </a:r>
          </a:p>
          <a:p>
            <a:r>
              <a:rPr lang="en-US" dirty="0" err="1"/>
              <a:t>Aleatory</a:t>
            </a:r>
            <a:r>
              <a:rPr lang="en-US" dirty="0"/>
              <a:t> Uncertainty </a:t>
            </a:r>
            <a:endParaRPr lang="en-US" dirty="0" smtClean="0"/>
          </a:p>
          <a:p>
            <a:pPr lvl="1"/>
            <a:r>
              <a:rPr lang="en-US" dirty="0"/>
              <a:t>randomness of the process generating real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Dropouts</a:t>
            </a:r>
          </a:p>
          <a:p>
            <a:r>
              <a:rPr lang="en-US" dirty="0" smtClean="0"/>
              <a:t>Bayesian Approximation</a:t>
            </a:r>
          </a:p>
          <a:p>
            <a:pPr lvl="1"/>
            <a:r>
              <a:rPr lang="en-US" dirty="0"/>
              <a:t>assigns a prior distribution on parameters</a:t>
            </a:r>
            <a:endParaRPr lang="en-IN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305818"/>
            <a:ext cx="5181600" cy="339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88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Framework of </a:t>
            </a:r>
            <a:r>
              <a:rPr lang="en-IN" dirty="0" err="1"/>
              <a:t>B</a:t>
            </a:r>
            <a:r>
              <a:rPr lang="en-IN" dirty="0" err="1" smtClean="0"/>
              <a:t>ayesin</a:t>
            </a:r>
            <a:r>
              <a:rPr lang="en-IN" dirty="0" smtClean="0"/>
              <a:t> LSTM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1242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2 LSTM layers</a:t>
            </a:r>
          </a:p>
          <a:p>
            <a:pPr lvl="1"/>
            <a:r>
              <a:rPr lang="en-IN" dirty="0" smtClean="0"/>
              <a:t>Encoder (128)</a:t>
            </a:r>
          </a:p>
          <a:p>
            <a:pPr lvl="1"/>
            <a:r>
              <a:rPr lang="en-IN" dirty="0" smtClean="0"/>
              <a:t>Decoder(32)</a:t>
            </a:r>
          </a:p>
          <a:p>
            <a:pPr lvl="1"/>
            <a:r>
              <a:rPr lang="en-US" dirty="0" smtClean="0"/>
              <a:t>Dropout </a:t>
            </a:r>
            <a:r>
              <a:rPr lang="en-US" dirty="0"/>
              <a:t>is applied </a:t>
            </a:r>
            <a:r>
              <a:rPr lang="en-US" dirty="0" smtClean="0"/>
              <a:t>for </a:t>
            </a:r>
            <a:r>
              <a:rPr lang="en-US" dirty="0"/>
              <a:t>both LSTM </a:t>
            </a:r>
            <a:r>
              <a:rPr lang="en-US" dirty="0" smtClean="0"/>
              <a:t>layers</a:t>
            </a:r>
          </a:p>
          <a:p>
            <a:r>
              <a:rPr lang="en-US" dirty="0"/>
              <a:t>Predictor Stage:</a:t>
            </a:r>
            <a:endParaRPr lang="en-IN" dirty="0"/>
          </a:p>
          <a:p>
            <a:pPr lvl="1"/>
            <a:r>
              <a:rPr lang="en-US" dirty="0"/>
              <a:t>1 fully-connected output </a:t>
            </a:r>
            <a:r>
              <a:rPr lang="en-US" dirty="0" smtClean="0"/>
              <a:t>layer</a:t>
            </a:r>
          </a:p>
          <a:p>
            <a:r>
              <a:rPr lang="en-US" dirty="0" smtClean="0"/>
              <a:t>Adam Optimizer applied to training</a:t>
            </a:r>
            <a:endParaRPr lang="en-IN" dirty="0" smtClean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EEFC6C1-4FB7-4A85-960A-1A314A50A11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097" y="1997849"/>
            <a:ext cx="7191703" cy="400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06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520</Words>
  <Application>Microsoft Office PowerPoint</Application>
  <PresentationFormat>Widescreen</PresentationFormat>
  <Paragraphs>167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Mangal</vt:lpstr>
      <vt:lpstr>Times New Roman</vt:lpstr>
      <vt:lpstr>Office Theme</vt:lpstr>
      <vt:lpstr>An ensemble Deep Neural Net approach for Value at Risk Analysis</vt:lpstr>
      <vt:lpstr>BACKGROUND </vt:lpstr>
      <vt:lpstr>Value at Risk</vt:lpstr>
      <vt:lpstr>Literature Review</vt:lpstr>
      <vt:lpstr>Machine Learning Algorithms </vt:lpstr>
      <vt:lpstr>Ensemble With Neural Networks</vt:lpstr>
      <vt:lpstr>Architecture of LSTM</vt:lpstr>
      <vt:lpstr>Uncertainty Quantification</vt:lpstr>
      <vt:lpstr>Framework of Bayesin LSTM</vt:lpstr>
      <vt:lpstr>Data Exploration</vt:lpstr>
      <vt:lpstr>Data Transformation</vt:lpstr>
      <vt:lpstr>OBSERVATIONS</vt:lpstr>
      <vt:lpstr>OBSERVATIONS</vt:lpstr>
      <vt:lpstr>Results </vt:lpstr>
      <vt:lpstr>Conclusion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Dhruti Contractor</dc:creator>
  <cp:lastModifiedBy>Dhruti Contractor</cp:lastModifiedBy>
  <cp:revision>43</cp:revision>
  <dcterms:created xsi:type="dcterms:W3CDTF">2020-02-16T00:06:10Z</dcterms:created>
  <dcterms:modified xsi:type="dcterms:W3CDTF">2020-02-16T21:57:05Z</dcterms:modified>
</cp:coreProperties>
</file>