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1"/>
  </p:notesMasterIdLst>
  <p:sldIdLst>
    <p:sldId id="256" r:id="rId2"/>
    <p:sldId id="257" r:id="rId3"/>
    <p:sldId id="289" r:id="rId4"/>
    <p:sldId id="272" r:id="rId5"/>
    <p:sldId id="271" r:id="rId6"/>
    <p:sldId id="270" r:id="rId7"/>
    <p:sldId id="273" r:id="rId8"/>
    <p:sldId id="259" r:id="rId9"/>
    <p:sldId id="277" r:id="rId10"/>
    <p:sldId id="276" r:id="rId11"/>
    <p:sldId id="274" r:id="rId12"/>
    <p:sldId id="278" r:id="rId13"/>
    <p:sldId id="290" r:id="rId14"/>
    <p:sldId id="291" r:id="rId15"/>
    <p:sldId id="279" r:id="rId16"/>
    <p:sldId id="280" r:id="rId17"/>
    <p:sldId id="282" r:id="rId18"/>
    <p:sldId id="287"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daresan Venkatraman" initials="SV" lastIdx="0" clrIdx="0">
    <p:extLst>
      <p:ext uri="{19B8F6BF-5375-455C-9EA6-DF929625EA0E}">
        <p15:presenceInfo xmlns:p15="http://schemas.microsoft.com/office/powerpoint/2012/main" userId="e83277549c0772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5394" autoAdjust="0"/>
  </p:normalViewPr>
  <p:slideViewPr>
    <p:cSldViewPr snapToGrid="0">
      <p:cViewPr>
        <p:scale>
          <a:sx n="100" d="100"/>
          <a:sy n="100" d="100"/>
        </p:scale>
        <p:origin x="58"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EB0A6-9017-4FF9-9352-4F93C266C264}" type="doc">
      <dgm:prSet loTypeId="urn:microsoft.com/office/officeart/2005/8/layout/process5" loCatId="process" qsTypeId="urn:microsoft.com/office/officeart/2005/8/quickstyle/simple1" qsCatId="simple" csTypeId="urn:microsoft.com/office/officeart/2005/8/colors/accent6_4" csCatId="accent6" phldr="1"/>
      <dgm:spPr/>
      <dgm:t>
        <a:bodyPr/>
        <a:lstStyle/>
        <a:p>
          <a:endParaRPr lang="en-IN"/>
        </a:p>
      </dgm:t>
    </dgm:pt>
    <dgm:pt modelId="{25E83216-824B-4774-9B05-FD872D8268D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smtClean="0"/>
            <a:t>Data understanding</a:t>
          </a:r>
          <a:endParaRPr lang="en-IN" dirty="0"/>
        </a:p>
      </dgm:t>
    </dgm:pt>
    <dgm:pt modelId="{7C53642C-70C5-4DC4-9F7F-FA5E273A3784}" type="parTrans" cxnId="{156453DE-AE1D-4B9C-A46B-1100FBDAA9D1}">
      <dgm:prSet/>
      <dgm:spPr/>
      <dgm:t>
        <a:bodyPr/>
        <a:lstStyle/>
        <a:p>
          <a:endParaRPr lang="en-IN"/>
        </a:p>
      </dgm:t>
    </dgm:pt>
    <dgm:pt modelId="{953A31D8-11D4-4619-B47D-557CEBCE84E5}" type="sibTrans" cxnId="{156453DE-AE1D-4B9C-A46B-1100FBDAA9D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IN"/>
        </a:p>
      </dgm:t>
    </dgm:pt>
    <dgm:pt modelId="{3940459B-9A12-4811-98F7-A3F36B4AA0A6}">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smtClean="0"/>
            <a:t>Data Analysis</a:t>
          </a:r>
          <a:endParaRPr lang="en-IN" dirty="0"/>
        </a:p>
      </dgm:t>
    </dgm:pt>
    <dgm:pt modelId="{7A357B19-455A-4A72-A857-48A964DE3277}" type="parTrans" cxnId="{7ED7FA79-644A-456D-80E7-0F080F134F44}">
      <dgm:prSet/>
      <dgm:spPr/>
      <dgm:t>
        <a:bodyPr/>
        <a:lstStyle/>
        <a:p>
          <a:endParaRPr lang="en-IN"/>
        </a:p>
      </dgm:t>
    </dgm:pt>
    <dgm:pt modelId="{11A80340-D80D-4E16-BE3F-C2ECAEF0A409}" type="sibTrans" cxnId="{7ED7FA79-644A-456D-80E7-0F080F134F44}">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IN"/>
        </a:p>
      </dgm:t>
    </dgm:pt>
    <dgm:pt modelId="{BBFC55D7-F604-4728-80F7-E11AAF196D7E}">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smtClean="0"/>
            <a:t>Model Building</a:t>
          </a:r>
          <a:endParaRPr lang="en-IN" dirty="0"/>
        </a:p>
      </dgm:t>
    </dgm:pt>
    <dgm:pt modelId="{27DEF2BC-A83E-4ABD-AAAC-68CC1069893F}" type="parTrans" cxnId="{657E92D1-44F7-482C-BB43-AA913DECD0F8}">
      <dgm:prSet/>
      <dgm:spPr/>
      <dgm:t>
        <a:bodyPr/>
        <a:lstStyle/>
        <a:p>
          <a:endParaRPr lang="en-IN"/>
        </a:p>
      </dgm:t>
    </dgm:pt>
    <dgm:pt modelId="{D41E3BF6-BB61-4AEE-814F-D2BB770AFFC7}" type="sibTrans" cxnId="{657E92D1-44F7-482C-BB43-AA913DECD0F8}">
      <dgm:prSet>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IN" dirty="0"/>
        </a:p>
      </dgm:t>
    </dgm:pt>
    <dgm:pt modelId="{669E16C3-1B9B-466C-9D84-F5BEA1C6C5D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smtClean="0"/>
            <a:t>Model Evaluation</a:t>
          </a:r>
          <a:endParaRPr lang="en-IN" dirty="0"/>
        </a:p>
      </dgm:t>
    </dgm:pt>
    <dgm:pt modelId="{28FFBD97-FC43-45F5-A5EB-A0F0CC23436E}" type="parTrans" cxnId="{2B87FCD9-D4C6-4011-99E8-D43A508AF772}">
      <dgm:prSet/>
      <dgm:spPr/>
      <dgm:t>
        <a:bodyPr/>
        <a:lstStyle/>
        <a:p>
          <a:endParaRPr lang="en-IN"/>
        </a:p>
      </dgm:t>
    </dgm:pt>
    <dgm:pt modelId="{7BF258C8-2783-44A5-AAB4-96D70A82A843}" type="sibTrans" cxnId="{2B87FCD9-D4C6-4011-99E8-D43A508AF772}">
      <dgm:prSet/>
      <dgm:spPr/>
      <dgm:t>
        <a:bodyPr/>
        <a:lstStyle/>
        <a:p>
          <a:endParaRPr lang="en-IN"/>
        </a:p>
      </dgm:t>
    </dgm:pt>
    <dgm:pt modelId="{BF8DA4B1-657B-44AB-961F-C5972030BB85}" type="pres">
      <dgm:prSet presAssocID="{B65EB0A6-9017-4FF9-9352-4F93C266C264}" presName="diagram" presStyleCnt="0">
        <dgm:presLayoutVars>
          <dgm:dir/>
          <dgm:resizeHandles val="exact"/>
        </dgm:presLayoutVars>
      </dgm:prSet>
      <dgm:spPr/>
    </dgm:pt>
    <dgm:pt modelId="{FC4EF9B0-538D-44E2-B479-67900CAB730E}" type="pres">
      <dgm:prSet presAssocID="{25E83216-824B-4774-9B05-FD872D8268DB}" presName="node" presStyleLbl="node1" presStyleIdx="0" presStyleCnt="4" custScaleY="30854" custLinFactNeighborX="-969" custLinFactNeighborY="14516">
        <dgm:presLayoutVars>
          <dgm:bulletEnabled val="1"/>
        </dgm:presLayoutVars>
      </dgm:prSet>
      <dgm:spPr/>
    </dgm:pt>
    <dgm:pt modelId="{2841006E-7FE5-4243-B80B-5802DFF3DC0B}" type="pres">
      <dgm:prSet presAssocID="{953A31D8-11D4-4619-B47D-557CEBCE84E5}" presName="sibTrans" presStyleLbl="sibTrans2D1" presStyleIdx="0" presStyleCnt="3" custAng="21580007" custLinFactNeighborX="-2005" custLinFactNeighborY="8602"/>
      <dgm:spPr/>
    </dgm:pt>
    <dgm:pt modelId="{BFF63EEF-D211-4568-9665-8994580419C2}" type="pres">
      <dgm:prSet presAssocID="{953A31D8-11D4-4619-B47D-557CEBCE84E5}" presName="connectorText" presStyleLbl="sibTrans2D1" presStyleIdx="0" presStyleCnt="3"/>
      <dgm:spPr/>
    </dgm:pt>
    <dgm:pt modelId="{29AD4E07-EE2A-4EDB-A19D-A4C5632B8045}" type="pres">
      <dgm:prSet presAssocID="{3940459B-9A12-4811-98F7-A3F36B4AA0A6}" presName="node" presStyleLbl="node1" presStyleIdx="1" presStyleCnt="4" custScaleY="35195" custLinFactNeighborX="-4267" custLinFactNeighborY="15838">
        <dgm:presLayoutVars>
          <dgm:bulletEnabled val="1"/>
        </dgm:presLayoutVars>
      </dgm:prSet>
      <dgm:spPr/>
    </dgm:pt>
    <dgm:pt modelId="{DED2DB66-3D00-47B3-9064-3F46FC630030}" type="pres">
      <dgm:prSet presAssocID="{11A80340-D80D-4E16-BE3F-C2ECAEF0A409}" presName="sibTrans" presStyleLbl="sibTrans2D1" presStyleIdx="1" presStyleCnt="3" custAng="21592516" custScaleX="131261" custScaleY="91920" custLinFactNeighborX="-24275" custLinFactNeighborY="-8602"/>
      <dgm:spPr/>
    </dgm:pt>
    <dgm:pt modelId="{D5271267-3BB4-4149-A822-1ACA59A6BC39}" type="pres">
      <dgm:prSet presAssocID="{11A80340-D80D-4E16-BE3F-C2ECAEF0A409}" presName="connectorText" presStyleLbl="sibTrans2D1" presStyleIdx="1" presStyleCnt="3"/>
      <dgm:spPr/>
    </dgm:pt>
    <dgm:pt modelId="{1BE26BF1-C51A-43AF-B131-2BF3A1D9022B}" type="pres">
      <dgm:prSet presAssocID="{BBFC55D7-F604-4728-80F7-E11AAF196D7E}" presName="node" presStyleLbl="node1" presStyleIdx="2" presStyleCnt="4" custScaleX="100648" custScaleY="44063" custLinFactNeighborX="-4055" custLinFactNeighborY="-10337">
        <dgm:presLayoutVars>
          <dgm:bulletEnabled val="1"/>
        </dgm:presLayoutVars>
      </dgm:prSet>
      <dgm:spPr/>
    </dgm:pt>
    <dgm:pt modelId="{AEC4A094-1F3F-482E-8719-16F3E4D7562A}" type="pres">
      <dgm:prSet presAssocID="{D41E3BF6-BB61-4AEE-814F-D2BB770AFFC7}" presName="sibTrans" presStyleLbl="sibTrans2D1" presStyleIdx="2" presStyleCnt="3" custScaleX="159323" custScaleY="27114" custLinFactNeighborX="-890" custLinFactNeighborY="-21101"/>
      <dgm:spPr/>
    </dgm:pt>
    <dgm:pt modelId="{8D35351E-CD18-4A5C-9B0D-9D2A648E435F}" type="pres">
      <dgm:prSet presAssocID="{D41E3BF6-BB61-4AEE-814F-D2BB770AFFC7}" presName="connectorText" presStyleLbl="sibTrans2D1" presStyleIdx="2" presStyleCnt="3"/>
      <dgm:spPr/>
    </dgm:pt>
    <dgm:pt modelId="{D216B041-2E61-488C-862F-5E0B2F1872A7}" type="pres">
      <dgm:prSet presAssocID="{669E16C3-1B9B-466C-9D84-F5BEA1C6C5D0}" presName="node" presStyleLbl="node1" presStyleIdx="3" presStyleCnt="4" custScaleY="49165" custLinFactNeighborX="1358" custLinFactNeighborY="-8727">
        <dgm:presLayoutVars>
          <dgm:bulletEnabled val="1"/>
        </dgm:presLayoutVars>
      </dgm:prSet>
      <dgm:spPr/>
      <dgm:t>
        <a:bodyPr/>
        <a:lstStyle/>
        <a:p>
          <a:endParaRPr lang="en-IN"/>
        </a:p>
      </dgm:t>
    </dgm:pt>
  </dgm:ptLst>
  <dgm:cxnLst>
    <dgm:cxn modelId="{657E92D1-44F7-482C-BB43-AA913DECD0F8}" srcId="{B65EB0A6-9017-4FF9-9352-4F93C266C264}" destId="{BBFC55D7-F604-4728-80F7-E11AAF196D7E}" srcOrd="2" destOrd="0" parTransId="{27DEF2BC-A83E-4ABD-AAAC-68CC1069893F}" sibTransId="{D41E3BF6-BB61-4AEE-814F-D2BB770AFFC7}"/>
    <dgm:cxn modelId="{88B210C2-C6D8-4156-BC0B-356055255156}" type="presOf" srcId="{BBFC55D7-F604-4728-80F7-E11AAF196D7E}" destId="{1BE26BF1-C51A-43AF-B131-2BF3A1D9022B}" srcOrd="0" destOrd="0" presId="urn:microsoft.com/office/officeart/2005/8/layout/process5"/>
    <dgm:cxn modelId="{825B49DF-277D-4BE3-8A1E-357DC1304583}" type="presOf" srcId="{11A80340-D80D-4E16-BE3F-C2ECAEF0A409}" destId="{DED2DB66-3D00-47B3-9064-3F46FC630030}" srcOrd="0" destOrd="0" presId="urn:microsoft.com/office/officeart/2005/8/layout/process5"/>
    <dgm:cxn modelId="{AD0E3BA3-C5E5-444E-9D23-2D4A12B72515}" type="presOf" srcId="{953A31D8-11D4-4619-B47D-557CEBCE84E5}" destId="{BFF63EEF-D211-4568-9665-8994580419C2}" srcOrd="1" destOrd="0" presId="urn:microsoft.com/office/officeart/2005/8/layout/process5"/>
    <dgm:cxn modelId="{36B34FE2-76DF-4EC5-9DB2-492A6093D8A1}" type="presOf" srcId="{953A31D8-11D4-4619-B47D-557CEBCE84E5}" destId="{2841006E-7FE5-4243-B80B-5802DFF3DC0B}" srcOrd="0" destOrd="0" presId="urn:microsoft.com/office/officeart/2005/8/layout/process5"/>
    <dgm:cxn modelId="{76904787-7D69-438F-8EB6-3EC59032B236}" type="presOf" srcId="{D41E3BF6-BB61-4AEE-814F-D2BB770AFFC7}" destId="{AEC4A094-1F3F-482E-8719-16F3E4D7562A}" srcOrd="0" destOrd="0" presId="urn:microsoft.com/office/officeart/2005/8/layout/process5"/>
    <dgm:cxn modelId="{49E8DEA0-5432-4D1E-B2F6-A7C52C0647AA}" type="presOf" srcId="{669E16C3-1B9B-466C-9D84-F5BEA1C6C5D0}" destId="{D216B041-2E61-488C-862F-5E0B2F1872A7}" srcOrd="0" destOrd="0" presId="urn:microsoft.com/office/officeart/2005/8/layout/process5"/>
    <dgm:cxn modelId="{55CCC5C1-3AD6-45FE-B6F7-D10E308FB882}" type="presOf" srcId="{B65EB0A6-9017-4FF9-9352-4F93C266C264}" destId="{BF8DA4B1-657B-44AB-961F-C5972030BB85}" srcOrd="0" destOrd="0" presId="urn:microsoft.com/office/officeart/2005/8/layout/process5"/>
    <dgm:cxn modelId="{156453DE-AE1D-4B9C-A46B-1100FBDAA9D1}" srcId="{B65EB0A6-9017-4FF9-9352-4F93C266C264}" destId="{25E83216-824B-4774-9B05-FD872D8268DB}" srcOrd="0" destOrd="0" parTransId="{7C53642C-70C5-4DC4-9F7F-FA5E273A3784}" sibTransId="{953A31D8-11D4-4619-B47D-557CEBCE84E5}"/>
    <dgm:cxn modelId="{9EC3ABFE-23DD-432B-BA67-EA71CDCFC92D}" type="presOf" srcId="{25E83216-824B-4774-9B05-FD872D8268DB}" destId="{FC4EF9B0-538D-44E2-B479-67900CAB730E}" srcOrd="0" destOrd="0" presId="urn:microsoft.com/office/officeart/2005/8/layout/process5"/>
    <dgm:cxn modelId="{8D838DE5-59DA-454B-AE98-907BA7EA94F7}" type="presOf" srcId="{3940459B-9A12-4811-98F7-A3F36B4AA0A6}" destId="{29AD4E07-EE2A-4EDB-A19D-A4C5632B8045}" srcOrd="0" destOrd="0" presId="urn:microsoft.com/office/officeart/2005/8/layout/process5"/>
    <dgm:cxn modelId="{7ED7FA79-644A-456D-80E7-0F080F134F44}" srcId="{B65EB0A6-9017-4FF9-9352-4F93C266C264}" destId="{3940459B-9A12-4811-98F7-A3F36B4AA0A6}" srcOrd="1" destOrd="0" parTransId="{7A357B19-455A-4A72-A857-48A964DE3277}" sibTransId="{11A80340-D80D-4E16-BE3F-C2ECAEF0A409}"/>
    <dgm:cxn modelId="{52A1DFBE-5252-4E93-AE16-373C478D6EAF}" type="presOf" srcId="{11A80340-D80D-4E16-BE3F-C2ECAEF0A409}" destId="{D5271267-3BB4-4149-A822-1ACA59A6BC39}" srcOrd="1" destOrd="0" presId="urn:microsoft.com/office/officeart/2005/8/layout/process5"/>
    <dgm:cxn modelId="{590B8D28-D3F5-4393-BF52-C36F9F736002}" type="presOf" srcId="{D41E3BF6-BB61-4AEE-814F-D2BB770AFFC7}" destId="{8D35351E-CD18-4A5C-9B0D-9D2A648E435F}" srcOrd="1" destOrd="0" presId="urn:microsoft.com/office/officeart/2005/8/layout/process5"/>
    <dgm:cxn modelId="{2B87FCD9-D4C6-4011-99E8-D43A508AF772}" srcId="{B65EB0A6-9017-4FF9-9352-4F93C266C264}" destId="{669E16C3-1B9B-466C-9D84-F5BEA1C6C5D0}" srcOrd="3" destOrd="0" parTransId="{28FFBD97-FC43-45F5-A5EB-A0F0CC23436E}" sibTransId="{7BF258C8-2783-44A5-AAB4-96D70A82A843}"/>
    <dgm:cxn modelId="{5763AF6F-1449-412D-B532-955B2239EDAB}" type="presParOf" srcId="{BF8DA4B1-657B-44AB-961F-C5972030BB85}" destId="{FC4EF9B0-538D-44E2-B479-67900CAB730E}" srcOrd="0" destOrd="0" presId="urn:microsoft.com/office/officeart/2005/8/layout/process5"/>
    <dgm:cxn modelId="{E8229685-E7A1-4163-9555-8774358ED956}" type="presParOf" srcId="{BF8DA4B1-657B-44AB-961F-C5972030BB85}" destId="{2841006E-7FE5-4243-B80B-5802DFF3DC0B}" srcOrd="1" destOrd="0" presId="urn:microsoft.com/office/officeart/2005/8/layout/process5"/>
    <dgm:cxn modelId="{63F49FAB-628E-49FA-A84D-32747963C945}" type="presParOf" srcId="{2841006E-7FE5-4243-B80B-5802DFF3DC0B}" destId="{BFF63EEF-D211-4568-9665-8994580419C2}" srcOrd="0" destOrd="0" presId="urn:microsoft.com/office/officeart/2005/8/layout/process5"/>
    <dgm:cxn modelId="{4DCF58C4-78B9-4743-9632-7160192199FD}" type="presParOf" srcId="{BF8DA4B1-657B-44AB-961F-C5972030BB85}" destId="{29AD4E07-EE2A-4EDB-A19D-A4C5632B8045}" srcOrd="2" destOrd="0" presId="urn:microsoft.com/office/officeart/2005/8/layout/process5"/>
    <dgm:cxn modelId="{4EB04253-19F6-4A9E-9042-6B22535691C8}" type="presParOf" srcId="{BF8DA4B1-657B-44AB-961F-C5972030BB85}" destId="{DED2DB66-3D00-47B3-9064-3F46FC630030}" srcOrd="3" destOrd="0" presId="urn:microsoft.com/office/officeart/2005/8/layout/process5"/>
    <dgm:cxn modelId="{26D32534-3CA8-428A-8420-E8C9F9F2FC82}" type="presParOf" srcId="{DED2DB66-3D00-47B3-9064-3F46FC630030}" destId="{D5271267-3BB4-4149-A822-1ACA59A6BC39}" srcOrd="0" destOrd="0" presId="urn:microsoft.com/office/officeart/2005/8/layout/process5"/>
    <dgm:cxn modelId="{25F360A1-64EF-4D13-8EA4-0552EB9FD074}" type="presParOf" srcId="{BF8DA4B1-657B-44AB-961F-C5972030BB85}" destId="{1BE26BF1-C51A-43AF-B131-2BF3A1D9022B}" srcOrd="4" destOrd="0" presId="urn:microsoft.com/office/officeart/2005/8/layout/process5"/>
    <dgm:cxn modelId="{2B41656B-5799-4841-8A3F-252F9297DEA2}" type="presParOf" srcId="{BF8DA4B1-657B-44AB-961F-C5972030BB85}" destId="{AEC4A094-1F3F-482E-8719-16F3E4D7562A}" srcOrd="5" destOrd="0" presId="urn:microsoft.com/office/officeart/2005/8/layout/process5"/>
    <dgm:cxn modelId="{A4B00698-A613-41DB-B5E6-65631C320CFA}" type="presParOf" srcId="{AEC4A094-1F3F-482E-8719-16F3E4D7562A}" destId="{8D35351E-CD18-4A5C-9B0D-9D2A648E435F}" srcOrd="0" destOrd="0" presId="urn:microsoft.com/office/officeart/2005/8/layout/process5"/>
    <dgm:cxn modelId="{392D679E-BE0A-41C9-A1B6-E92FBA5584E2}" type="presParOf" srcId="{BF8DA4B1-657B-44AB-961F-C5972030BB85}" destId="{D216B041-2E61-488C-862F-5E0B2F1872A7}"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5E4592-8594-4F61-A0F4-729642646965}"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20520E67-084F-44CC-A8AE-F2E69FB14673}">
      <dgm:prSet phldrT="[Text]"/>
      <dgm:spPr/>
      <dgm:t>
        <a:bodyPr/>
        <a:lstStyle/>
        <a:p>
          <a:r>
            <a:rPr lang="en-IN" dirty="0" smtClean="0"/>
            <a:t>Model Building</a:t>
          </a:r>
          <a:endParaRPr lang="en-IN" dirty="0"/>
        </a:p>
      </dgm:t>
    </dgm:pt>
    <dgm:pt modelId="{15F74454-E997-4F8A-92DA-EA5E4F8765F5}" type="parTrans" cxnId="{0ABCD543-7038-4649-AD49-FA80C2703029}">
      <dgm:prSet/>
      <dgm:spPr/>
      <dgm:t>
        <a:bodyPr/>
        <a:lstStyle/>
        <a:p>
          <a:endParaRPr lang="en-IN"/>
        </a:p>
      </dgm:t>
    </dgm:pt>
    <dgm:pt modelId="{4545D778-AFE6-4B23-A22D-010F24609ED2}" type="sibTrans" cxnId="{0ABCD543-7038-4649-AD49-FA80C2703029}">
      <dgm:prSet/>
      <dgm:spPr/>
      <dgm:t>
        <a:bodyPr/>
        <a:lstStyle/>
        <a:p>
          <a:endParaRPr lang="en-IN"/>
        </a:p>
      </dgm:t>
    </dgm:pt>
    <dgm:pt modelId="{EC93C75A-1B20-4D7D-A201-21685A80B37D}">
      <dgm:prSet phldrT="[Text]"/>
      <dgm:spPr/>
      <dgm:t>
        <a:bodyPr/>
        <a:lstStyle/>
        <a:p>
          <a:r>
            <a:rPr lang="en-IN" dirty="0" smtClean="0"/>
            <a:t>Training</a:t>
          </a:r>
          <a:endParaRPr lang="en-IN" dirty="0"/>
        </a:p>
      </dgm:t>
    </dgm:pt>
    <dgm:pt modelId="{B7E24600-E9AD-4F54-957F-EDFE282510D5}" type="parTrans" cxnId="{0B3673A1-F367-4C9E-9453-19C1C2FC9CD1}">
      <dgm:prSet/>
      <dgm:spPr/>
      <dgm:t>
        <a:bodyPr/>
        <a:lstStyle/>
        <a:p>
          <a:endParaRPr lang="en-IN"/>
        </a:p>
      </dgm:t>
    </dgm:pt>
    <dgm:pt modelId="{31B990F4-9813-404A-8A33-80A6CC95B70A}" type="sibTrans" cxnId="{0B3673A1-F367-4C9E-9453-19C1C2FC9CD1}">
      <dgm:prSet/>
      <dgm:spPr/>
      <dgm:t>
        <a:bodyPr/>
        <a:lstStyle/>
        <a:p>
          <a:endParaRPr lang="en-IN"/>
        </a:p>
      </dgm:t>
    </dgm:pt>
    <dgm:pt modelId="{0F733FF4-8516-43E8-8F80-F8266D83C3AD}">
      <dgm:prSet phldrT="[Text]"/>
      <dgm:spPr/>
      <dgm:t>
        <a:bodyPr/>
        <a:lstStyle/>
        <a:p>
          <a:r>
            <a:rPr lang="en-IN" dirty="0" smtClean="0"/>
            <a:t>We used 70% of observations as train </a:t>
          </a:r>
          <a:r>
            <a:rPr lang="en-IN" dirty="0" err="1" smtClean="0"/>
            <a:t>serand</a:t>
          </a:r>
          <a:r>
            <a:rPr lang="en-IN" dirty="0" smtClean="0"/>
            <a:t> 30% of data as test </a:t>
          </a:r>
          <a:endParaRPr lang="en-IN" dirty="0"/>
        </a:p>
      </dgm:t>
    </dgm:pt>
    <dgm:pt modelId="{8F5A2B54-10F7-43F6-9FD1-EFBE60A63595}" type="parTrans" cxnId="{7D567068-9673-4287-8F80-32EF7E48D470}">
      <dgm:prSet/>
      <dgm:spPr/>
      <dgm:t>
        <a:bodyPr/>
        <a:lstStyle/>
        <a:p>
          <a:endParaRPr lang="en-IN"/>
        </a:p>
      </dgm:t>
    </dgm:pt>
    <dgm:pt modelId="{CC281D00-E6C4-4D05-BC2A-624B740E15DE}" type="sibTrans" cxnId="{7D567068-9673-4287-8F80-32EF7E48D470}">
      <dgm:prSet/>
      <dgm:spPr/>
      <dgm:t>
        <a:bodyPr/>
        <a:lstStyle/>
        <a:p>
          <a:endParaRPr lang="en-IN"/>
        </a:p>
      </dgm:t>
    </dgm:pt>
    <dgm:pt modelId="{149FB128-3E97-408D-A04F-E983BDE663A2}">
      <dgm:prSet phldrT="[Text]"/>
      <dgm:spPr/>
      <dgm:t>
        <a:bodyPr/>
        <a:lstStyle/>
        <a:p>
          <a:r>
            <a:rPr lang="en-IN" dirty="0" err="1" smtClean="0"/>
            <a:t>StepAIC</a:t>
          </a:r>
          <a:r>
            <a:rPr lang="en-IN" dirty="0" smtClean="0"/>
            <a:t> is used to improve performance of model by eliminating insignificant variables</a:t>
          </a:r>
          <a:endParaRPr lang="en-IN" dirty="0"/>
        </a:p>
      </dgm:t>
    </dgm:pt>
    <dgm:pt modelId="{875CE216-44A5-4693-9A50-43F44CC8E9DF}" type="parTrans" cxnId="{0CDC24D5-3704-4FDE-A0BA-9B1BE62D0F2F}">
      <dgm:prSet/>
      <dgm:spPr/>
      <dgm:t>
        <a:bodyPr/>
        <a:lstStyle/>
        <a:p>
          <a:endParaRPr lang="en-IN"/>
        </a:p>
      </dgm:t>
    </dgm:pt>
    <dgm:pt modelId="{40E30AFE-3C2F-4570-90AB-76390DBDE904}" type="sibTrans" cxnId="{0CDC24D5-3704-4FDE-A0BA-9B1BE62D0F2F}">
      <dgm:prSet/>
      <dgm:spPr/>
      <dgm:t>
        <a:bodyPr/>
        <a:lstStyle/>
        <a:p>
          <a:endParaRPr lang="en-IN"/>
        </a:p>
      </dgm:t>
    </dgm:pt>
    <dgm:pt modelId="{C2328CEC-B9C6-4913-982C-698FC9448F02}">
      <dgm:prSet phldrT="[Text]"/>
      <dgm:spPr/>
      <dgm:t>
        <a:bodyPr/>
        <a:lstStyle/>
        <a:p>
          <a:r>
            <a:rPr lang="en-IN" dirty="0" smtClean="0"/>
            <a:t>Results</a:t>
          </a:r>
          <a:endParaRPr lang="en-IN" dirty="0"/>
        </a:p>
      </dgm:t>
    </dgm:pt>
    <dgm:pt modelId="{E85C1B21-0A5E-4A01-9EB6-98C1C1FEB25E}" type="parTrans" cxnId="{6F0963EA-C453-4940-B2BD-59B6F6FDA0E3}">
      <dgm:prSet/>
      <dgm:spPr/>
      <dgm:t>
        <a:bodyPr/>
        <a:lstStyle/>
        <a:p>
          <a:endParaRPr lang="en-IN"/>
        </a:p>
      </dgm:t>
    </dgm:pt>
    <dgm:pt modelId="{82B02F0D-EAAD-4B32-AEAB-454AF2EEAF0D}" type="sibTrans" cxnId="{6F0963EA-C453-4940-B2BD-59B6F6FDA0E3}">
      <dgm:prSet/>
      <dgm:spPr/>
      <dgm:t>
        <a:bodyPr/>
        <a:lstStyle/>
        <a:p>
          <a:endParaRPr lang="en-IN"/>
        </a:p>
      </dgm:t>
    </dgm:pt>
    <dgm:pt modelId="{7E49C2C9-ABF6-4428-97D7-4F1A7B53BE8B}">
      <dgm:prSet phldrT="[Text]"/>
      <dgm:spPr/>
      <dgm:t>
        <a:bodyPr/>
        <a:lstStyle/>
        <a:p>
          <a:r>
            <a:rPr lang="en-IN" dirty="0" smtClean="0"/>
            <a:t>Total of 19 models were created to arrive at final model</a:t>
          </a:r>
          <a:endParaRPr lang="en-IN" dirty="0"/>
        </a:p>
      </dgm:t>
    </dgm:pt>
    <dgm:pt modelId="{36156B8A-A94A-4B03-B35B-1E058F96D87B}" type="parTrans" cxnId="{E0F019D8-C1B4-419F-96BB-A7B35519700E}">
      <dgm:prSet/>
      <dgm:spPr/>
      <dgm:t>
        <a:bodyPr/>
        <a:lstStyle/>
        <a:p>
          <a:endParaRPr lang="en-IN"/>
        </a:p>
      </dgm:t>
    </dgm:pt>
    <dgm:pt modelId="{F90B8AD7-103A-45EF-A588-CDB6AC8FEC8F}" type="sibTrans" cxnId="{E0F019D8-C1B4-419F-96BB-A7B35519700E}">
      <dgm:prSet/>
      <dgm:spPr/>
      <dgm:t>
        <a:bodyPr/>
        <a:lstStyle/>
        <a:p>
          <a:endParaRPr lang="en-IN"/>
        </a:p>
      </dgm:t>
    </dgm:pt>
    <dgm:pt modelId="{C1202798-0F9C-4C0A-A9F7-DC297BB985BC}">
      <dgm:prSet phldrT="[Text]"/>
      <dgm:spPr/>
      <dgm:t>
        <a:bodyPr/>
        <a:lstStyle/>
        <a:p>
          <a:r>
            <a:rPr lang="en-IN" dirty="0" smtClean="0"/>
            <a:t>Using </a:t>
          </a:r>
          <a:r>
            <a:rPr lang="en-IN" dirty="0" err="1" smtClean="0"/>
            <a:t>glm</a:t>
          </a:r>
          <a:r>
            <a:rPr lang="en-IN" dirty="0" smtClean="0"/>
            <a:t> model for logistic regression a final dataset of 4410 </a:t>
          </a:r>
          <a:r>
            <a:rPr lang="en-IN" dirty="0" err="1" smtClean="0"/>
            <a:t>obs</a:t>
          </a:r>
          <a:r>
            <a:rPr lang="en-IN" dirty="0" smtClean="0"/>
            <a:t> and 59 variables is used for building model.</a:t>
          </a:r>
          <a:endParaRPr lang="en-IN" dirty="0"/>
        </a:p>
      </dgm:t>
    </dgm:pt>
    <dgm:pt modelId="{8AFB4438-E332-4820-B312-2C5236375640}" type="sibTrans" cxnId="{6BE90115-4DE9-4DD3-95A3-EEF199C1F249}">
      <dgm:prSet/>
      <dgm:spPr/>
      <dgm:t>
        <a:bodyPr/>
        <a:lstStyle/>
        <a:p>
          <a:endParaRPr lang="en-IN"/>
        </a:p>
      </dgm:t>
    </dgm:pt>
    <dgm:pt modelId="{EDCACFEC-F0D0-4101-8A2D-793A53D37346}" type="parTrans" cxnId="{6BE90115-4DE9-4DD3-95A3-EEF199C1F249}">
      <dgm:prSet/>
      <dgm:spPr/>
      <dgm:t>
        <a:bodyPr/>
        <a:lstStyle/>
        <a:p>
          <a:endParaRPr lang="en-IN"/>
        </a:p>
      </dgm:t>
    </dgm:pt>
    <dgm:pt modelId="{02D3795A-BEFB-43A2-9894-64BC37CE0FBA}">
      <dgm:prSet phldrT="[Text]"/>
      <dgm:spPr/>
      <dgm:t>
        <a:bodyPr/>
        <a:lstStyle/>
        <a:p>
          <a:r>
            <a:rPr lang="en-IN" dirty="0" smtClean="0"/>
            <a:t>VIF is used to eliminate variable with high p-value &gt; 0.05</a:t>
          </a:r>
          <a:endParaRPr lang="en-IN" dirty="0"/>
        </a:p>
      </dgm:t>
    </dgm:pt>
    <dgm:pt modelId="{151E0221-6787-4FF0-BEC4-6B95EFF08936}" type="parTrans" cxnId="{BB7E5C10-3DAE-4B17-86B1-D77BF0EE62F5}">
      <dgm:prSet/>
      <dgm:spPr/>
    </dgm:pt>
    <dgm:pt modelId="{D2590E16-ECF2-4D06-ACBD-CB88A95DBDFA}" type="sibTrans" cxnId="{BB7E5C10-3DAE-4B17-86B1-D77BF0EE62F5}">
      <dgm:prSet/>
      <dgm:spPr/>
    </dgm:pt>
    <dgm:pt modelId="{FD672936-9501-452E-AB0C-445EE159769D}">
      <dgm:prSet/>
      <dgm:spPr/>
      <dgm:t>
        <a:bodyPr/>
        <a:lstStyle/>
        <a:p>
          <a:r>
            <a:rPr lang="en-IN" dirty="0" smtClean="0"/>
            <a:t>The final model has 16 variables which together impact the attrition rate</a:t>
          </a:r>
          <a:endParaRPr lang="en-IN" dirty="0"/>
        </a:p>
      </dgm:t>
    </dgm:pt>
    <dgm:pt modelId="{2B15618D-5897-46CA-8DB6-9B36CB0775CC}" type="parTrans" cxnId="{8CA90CD8-5441-403C-9CD4-277ED71844DA}">
      <dgm:prSet/>
      <dgm:spPr/>
      <dgm:t>
        <a:bodyPr/>
        <a:lstStyle/>
        <a:p>
          <a:endParaRPr lang="en-IN"/>
        </a:p>
      </dgm:t>
    </dgm:pt>
    <dgm:pt modelId="{2303CF83-2B4A-4328-A1F2-1F2587B26CED}" type="sibTrans" cxnId="{8CA90CD8-5441-403C-9CD4-277ED71844DA}">
      <dgm:prSet/>
      <dgm:spPr/>
      <dgm:t>
        <a:bodyPr/>
        <a:lstStyle/>
        <a:p>
          <a:endParaRPr lang="en-IN"/>
        </a:p>
      </dgm:t>
    </dgm:pt>
    <dgm:pt modelId="{24889591-BE04-4999-A7CD-5E76716B76B0}">
      <dgm:prSet phldrT="[Text]"/>
      <dgm:spPr/>
      <dgm:t>
        <a:bodyPr/>
        <a:lstStyle/>
        <a:p>
          <a:r>
            <a:rPr lang="en-IN" dirty="0" smtClean="0"/>
            <a:t>Key Variables:</a:t>
          </a:r>
          <a:endParaRPr lang="en-IN" dirty="0"/>
        </a:p>
      </dgm:t>
    </dgm:pt>
    <dgm:pt modelId="{46AB855A-9915-46DF-9E65-8B7A7ECF5477}" type="parTrans" cxnId="{610FFFEB-F4A0-414E-B37C-DCC181330AAF}">
      <dgm:prSet/>
      <dgm:spPr/>
    </dgm:pt>
    <dgm:pt modelId="{B881D5A8-C089-4B1F-B50C-38DE41E31233}" type="sibTrans" cxnId="{610FFFEB-F4A0-414E-B37C-DCC181330AAF}">
      <dgm:prSet/>
      <dgm:spPr/>
    </dgm:pt>
    <dgm:pt modelId="{D9D7FC3D-06CD-40AE-A916-36B55730E1C0}" type="pres">
      <dgm:prSet presAssocID="{B95E4592-8594-4F61-A0F4-729642646965}" presName="Name0" presStyleCnt="0">
        <dgm:presLayoutVars>
          <dgm:dir/>
          <dgm:animLvl val="lvl"/>
          <dgm:resizeHandles val="exact"/>
        </dgm:presLayoutVars>
      </dgm:prSet>
      <dgm:spPr/>
    </dgm:pt>
    <dgm:pt modelId="{BAF686B9-2BC4-4184-8467-E834813B434D}" type="pres">
      <dgm:prSet presAssocID="{20520E67-084F-44CC-A8AE-F2E69FB14673}" presName="linNode" presStyleCnt="0"/>
      <dgm:spPr/>
    </dgm:pt>
    <dgm:pt modelId="{1C1D51B5-1B46-4AE5-816A-3F6FDF4214C6}" type="pres">
      <dgm:prSet presAssocID="{20520E67-084F-44CC-A8AE-F2E69FB14673}" presName="parentText" presStyleLbl="node1" presStyleIdx="0" presStyleCnt="3">
        <dgm:presLayoutVars>
          <dgm:chMax val="1"/>
          <dgm:bulletEnabled val="1"/>
        </dgm:presLayoutVars>
      </dgm:prSet>
      <dgm:spPr/>
      <dgm:t>
        <a:bodyPr/>
        <a:lstStyle/>
        <a:p>
          <a:endParaRPr lang="en-IN"/>
        </a:p>
      </dgm:t>
    </dgm:pt>
    <dgm:pt modelId="{8B8F0196-0639-4D30-8918-DC524DF21E37}" type="pres">
      <dgm:prSet presAssocID="{20520E67-084F-44CC-A8AE-F2E69FB14673}" presName="descendantText" presStyleLbl="alignAccFollowNode1" presStyleIdx="0" presStyleCnt="3">
        <dgm:presLayoutVars>
          <dgm:bulletEnabled val="1"/>
        </dgm:presLayoutVars>
      </dgm:prSet>
      <dgm:spPr/>
      <dgm:t>
        <a:bodyPr/>
        <a:lstStyle/>
        <a:p>
          <a:endParaRPr lang="en-IN"/>
        </a:p>
      </dgm:t>
    </dgm:pt>
    <dgm:pt modelId="{07B65F72-36A8-44E4-B2BD-D38C0A500DD8}" type="pres">
      <dgm:prSet presAssocID="{4545D778-AFE6-4B23-A22D-010F24609ED2}" presName="sp" presStyleCnt="0"/>
      <dgm:spPr/>
    </dgm:pt>
    <dgm:pt modelId="{BE33947D-3A34-4F2A-BD32-784A14DBE17E}" type="pres">
      <dgm:prSet presAssocID="{EC93C75A-1B20-4D7D-A201-21685A80B37D}" presName="linNode" presStyleCnt="0"/>
      <dgm:spPr/>
    </dgm:pt>
    <dgm:pt modelId="{B5F9DDD5-FD3A-4C27-86A2-ED564ECC8572}" type="pres">
      <dgm:prSet presAssocID="{EC93C75A-1B20-4D7D-A201-21685A80B37D}" presName="parentText" presStyleLbl="node1" presStyleIdx="1" presStyleCnt="3">
        <dgm:presLayoutVars>
          <dgm:chMax val="1"/>
          <dgm:bulletEnabled val="1"/>
        </dgm:presLayoutVars>
      </dgm:prSet>
      <dgm:spPr/>
      <dgm:t>
        <a:bodyPr/>
        <a:lstStyle/>
        <a:p>
          <a:endParaRPr lang="en-IN"/>
        </a:p>
      </dgm:t>
    </dgm:pt>
    <dgm:pt modelId="{D529465F-5632-4589-A163-FD9448A5AF1A}" type="pres">
      <dgm:prSet presAssocID="{EC93C75A-1B20-4D7D-A201-21685A80B37D}" presName="descendantText" presStyleLbl="alignAccFollowNode1" presStyleIdx="1" presStyleCnt="3">
        <dgm:presLayoutVars>
          <dgm:bulletEnabled val="1"/>
        </dgm:presLayoutVars>
      </dgm:prSet>
      <dgm:spPr/>
      <dgm:t>
        <a:bodyPr/>
        <a:lstStyle/>
        <a:p>
          <a:endParaRPr lang="en-IN"/>
        </a:p>
      </dgm:t>
    </dgm:pt>
    <dgm:pt modelId="{E4B83535-6C3E-434A-B50D-8FD2FAE073F2}" type="pres">
      <dgm:prSet presAssocID="{31B990F4-9813-404A-8A33-80A6CC95B70A}" presName="sp" presStyleCnt="0"/>
      <dgm:spPr/>
    </dgm:pt>
    <dgm:pt modelId="{812A9CAD-82B3-4325-8284-597C7651160B}" type="pres">
      <dgm:prSet presAssocID="{C2328CEC-B9C6-4913-982C-698FC9448F02}" presName="linNode" presStyleCnt="0"/>
      <dgm:spPr/>
    </dgm:pt>
    <dgm:pt modelId="{5FAA3458-B5BE-4BEE-BA55-5E11D100187D}" type="pres">
      <dgm:prSet presAssocID="{C2328CEC-B9C6-4913-982C-698FC9448F02}" presName="parentText" presStyleLbl="node1" presStyleIdx="2" presStyleCnt="3">
        <dgm:presLayoutVars>
          <dgm:chMax val="1"/>
          <dgm:bulletEnabled val="1"/>
        </dgm:presLayoutVars>
      </dgm:prSet>
      <dgm:spPr/>
    </dgm:pt>
    <dgm:pt modelId="{4DA03589-1D7F-41D9-958D-E916A0C415B1}" type="pres">
      <dgm:prSet presAssocID="{C2328CEC-B9C6-4913-982C-698FC9448F02}" presName="descendantText" presStyleLbl="alignAccFollowNode1" presStyleIdx="2" presStyleCnt="3">
        <dgm:presLayoutVars>
          <dgm:bulletEnabled val="1"/>
        </dgm:presLayoutVars>
      </dgm:prSet>
      <dgm:spPr/>
      <dgm:t>
        <a:bodyPr/>
        <a:lstStyle/>
        <a:p>
          <a:endParaRPr lang="en-IN"/>
        </a:p>
      </dgm:t>
    </dgm:pt>
  </dgm:ptLst>
  <dgm:cxnLst>
    <dgm:cxn modelId="{6F0963EA-C453-4940-B2BD-59B6F6FDA0E3}" srcId="{B95E4592-8594-4F61-A0F4-729642646965}" destId="{C2328CEC-B9C6-4913-982C-698FC9448F02}" srcOrd="2" destOrd="0" parTransId="{E85C1B21-0A5E-4A01-9EB6-98C1C1FEB25E}" sibTransId="{82B02F0D-EAAD-4B32-AEAB-454AF2EEAF0D}"/>
    <dgm:cxn modelId="{BB7E5C10-3DAE-4B17-86B1-D77BF0EE62F5}" srcId="{EC93C75A-1B20-4D7D-A201-21685A80B37D}" destId="{02D3795A-BEFB-43A2-9894-64BC37CE0FBA}" srcOrd="2" destOrd="0" parTransId="{151E0221-6787-4FF0-BEC4-6B95EFF08936}" sibTransId="{D2590E16-ECF2-4D06-ACBD-CB88A95DBDFA}"/>
    <dgm:cxn modelId="{101EE1CA-9AE0-4083-8CE4-CF0DF15DFF44}" type="presOf" srcId="{B95E4592-8594-4F61-A0F4-729642646965}" destId="{D9D7FC3D-06CD-40AE-A916-36B55730E1C0}" srcOrd="0" destOrd="0" presId="urn:microsoft.com/office/officeart/2005/8/layout/vList5"/>
    <dgm:cxn modelId="{8CA90CD8-5441-403C-9CD4-277ED71844DA}" srcId="{C2328CEC-B9C6-4913-982C-698FC9448F02}" destId="{FD672936-9501-452E-AB0C-445EE159769D}" srcOrd="2" destOrd="0" parTransId="{2B15618D-5897-46CA-8DB6-9B36CB0775CC}" sibTransId="{2303CF83-2B4A-4328-A1F2-1F2587B26CED}"/>
    <dgm:cxn modelId="{6BE90115-4DE9-4DD3-95A3-EEF199C1F249}" srcId="{20520E67-084F-44CC-A8AE-F2E69FB14673}" destId="{C1202798-0F9C-4C0A-A9F7-DC297BB985BC}" srcOrd="0" destOrd="0" parTransId="{EDCACFEC-F0D0-4101-8A2D-793A53D37346}" sibTransId="{8AFB4438-E332-4820-B312-2C5236375640}"/>
    <dgm:cxn modelId="{0ABCD543-7038-4649-AD49-FA80C2703029}" srcId="{B95E4592-8594-4F61-A0F4-729642646965}" destId="{20520E67-084F-44CC-A8AE-F2E69FB14673}" srcOrd="0" destOrd="0" parTransId="{15F74454-E997-4F8A-92DA-EA5E4F8765F5}" sibTransId="{4545D778-AFE6-4B23-A22D-010F24609ED2}"/>
    <dgm:cxn modelId="{FDC319BD-606F-4973-9044-5B2D72DFBD9A}" type="presOf" srcId="{20520E67-084F-44CC-A8AE-F2E69FB14673}" destId="{1C1D51B5-1B46-4AE5-816A-3F6FDF4214C6}" srcOrd="0" destOrd="0" presId="urn:microsoft.com/office/officeart/2005/8/layout/vList5"/>
    <dgm:cxn modelId="{1B866B26-03D4-4F87-A5A0-966471A37C43}" type="presOf" srcId="{149FB128-3E97-408D-A04F-E983BDE663A2}" destId="{D529465F-5632-4589-A163-FD9448A5AF1A}" srcOrd="0" destOrd="1" presId="urn:microsoft.com/office/officeart/2005/8/layout/vList5"/>
    <dgm:cxn modelId="{0B3673A1-F367-4C9E-9453-19C1C2FC9CD1}" srcId="{B95E4592-8594-4F61-A0F4-729642646965}" destId="{EC93C75A-1B20-4D7D-A201-21685A80B37D}" srcOrd="1" destOrd="0" parTransId="{B7E24600-E9AD-4F54-957F-EDFE282510D5}" sibTransId="{31B990F4-9813-404A-8A33-80A6CC95B70A}"/>
    <dgm:cxn modelId="{B562880F-64EC-4D98-8CE3-3876FA3AA8BC}" type="presOf" srcId="{C1202798-0F9C-4C0A-A9F7-DC297BB985BC}" destId="{8B8F0196-0639-4D30-8918-DC524DF21E37}" srcOrd="0" destOrd="0" presId="urn:microsoft.com/office/officeart/2005/8/layout/vList5"/>
    <dgm:cxn modelId="{0CDC24D5-3704-4FDE-A0BA-9B1BE62D0F2F}" srcId="{EC93C75A-1B20-4D7D-A201-21685A80B37D}" destId="{149FB128-3E97-408D-A04F-E983BDE663A2}" srcOrd="1" destOrd="0" parTransId="{875CE216-44A5-4693-9A50-43F44CC8E9DF}" sibTransId="{40E30AFE-3C2F-4570-90AB-76390DBDE904}"/>
    <dgm:cxn modelId="{E0F019D8-C1B4-419F-96BB-A7B35519700E}" srcId="{C2328CEC-B9C6-4913-982C-698FC9448F02}" destId="{7E49C2C9-ABF6-4428-97D7-4F1A7B53BE8B}" srcOrd="0" destOrd="0" parTransId="{36156B8A-A94A-4B03-B35B-1E058F96D87B}" sibTransId="{F90B8AD7-103A-45EF-A588-CDB6AC8FEC8F}"/>
    <dgm:cxn modelId="{7367A7DC-EE30-4089-B9D5-681522C9391F}" type="presOf" srcId="{EC93C75A-1B20-4D7D-A201-21685A80B37D}" destId="{B5F9DDD5-FD3A-4C27-86A2-ED564ECC8572}" srcOrd="0" destOrd="0" presId="urn:microsoft.com/office/officeart/2005/8/layout/vList5"/>
    <dgm:cxn modelId="{219956ED-3B29-471B-861E-81EDA93C1ACC}" type="presOf" srcId="{0F733FF4-8516-43E8-8F80-F8266D83C3AD}" destId="{D529465F-5632-4589-A163-FD9448A5AF1A}" srcOrd="0" destOrd="0" presId="urn:microsoft.com/office/officeart/2005/8/layout/vList5"/>
    <dgm:cxn modelId="{7E47F376-D794-4D7D-9FD2-C772B5B52C84}" type="presOf" srcId="{02D3795A-BEFB-43A2-9894-64BC37CE0FBA}" destId="{D529465F-5632-4589-A163-FD9448A5AF1A}" srcOrd="0" destOrd="2" presId="urn:microsoft.com/office/officeart/2005/8/layout/vList5"/>
    <dgm:cxn modelId="{7DAB651E-F60D-484E-93EC-F8D01BCF95A4}" type="presOf" srcId="{7E49C2C9-ABF6-4428-97D7-4F1A7B53BE8B}" destId="{4DA03589-1D7F-41D9-958D-E916A0C415B1}" srcOrd="0" destOrd="0" presId="urn:microsoft.com/office/officeart/2005/8/layout/vList5"/>
    <dgm:cxn modelId="{7F5D9645-6847-4BE0-9455-8809097CD24D}" type="presOf" srcId="{FD672936-9501-452E-AB0C-445EE159769D}" destId="{4DA03589-1D7F-41D9-958D-E916A0C415B1}" srcOrd="0" destOrd="2" presId="urn:microsoft.com/office/officeart/2005/8/layout/vList5"/>
    <dgm:cxn modelId="{FB72C4AB-F88E-47D2-A6A2-193EAC63AAE7}" type="presOf" srcId="{24889591-BE04-4999-A7CD-5E76716B76B0}" destId="{4DA03589-1D7F-41D9-958D-E916A0C415B1}" srcOrd="0" destOrd="1" presId="urn:microsoft.com/office/officeart/2005/8/layout/vList5"/>
    <dgm:cxn modelId="{5D41F293-2D62-4418-8E95-E43C94EC524E}" type="presOf" srcId="{C2328CEC-B9C6-4913-982C-698FC9448F02}" destId="{5FAA3458-B5BE-4BEE-BA55-5E11D100187D}" srcOrd="0" destOrd="0" presId="urn:microsoft.com/office/officeart/2005/8/layout/vList5"/>
    <dgm:cxn modelId="{610FFFEB-F4A0-414E-B37C-DCC181330AAF}" srcId="{C2328CEC-B9C6-4913-982C-698FC9448F02}" destId="{24889591-BE04-4999-A7CD-5E76716B76B0}" srcOrd="1" destOrd="0" parTransId="{46AB855A-9915-46DF-9E65-8B7A7ECF5477}" sibTransId="{B881D5A8-C089-4B1F-B50C-38DE41E31233}"/>
    <dgm:cxn modelId="{7D567068-9673-4287-8F80-32EF7E48D470}" srcId="{EC93C75A-1B20-4D7D-A201-21685A80B37D}" destId="{0F733FF4-8516-43E8-8F80-F8266D83C3AD}" srcOrd="0" destOrd="0" parTransId="{8F5A2B54-10F7-43F6-9FD1-EFBE60A63595}" sibTransId="{CC281D00-E6C4-4D05-BC2A-624B740E15DE}"/>
    <dgm:cxn modelId="{1F1D3D00-5A57-4FE5-8589-36453C1A6E5B}" type="presParOf" srcId="{D9D7FC3D-06CD-40AE-A916-36B55730E1C0}" destId="{BAF686B9-2BC4-4184-8467-E834813B434D}" srcOrd="0" destOrd="0" presId="urn:microsoft.com/office/officeart/2005/8/layout/vList5"/>
    <dgm:cxn modelId="{F539B392-6C41-4DC0-8FC0-F1FECFEA18D5}" type="presParOf" srcId="{BAF686B9-2BC4-4184-8467-E834813B434D}" destId="{1C1D51B5-1B46-4AE5-816A-3F6FDF4214C6}" srcOrd="0" destOrd="0" presId="urn:microsoft.com/office/officeart/2005/8/layout/vList5"/>
    <dgm:cxn modelId="{5BBF618D-E91D-4108-A403-402AEAC878C5}" type="presParOf" srcId="{BAF686B9-2BC4-4184-8467-E834813B434D}" destId="{8B8F0196-0639-4D30-8918-DC524DF21E37}" srcOrd="1" destOrd="0" presId="urn:microsoft.com/office/officeart/2005/8/layout/vList5"/>
    <dgm:cxn modelId="{58B77638-1C1E-46C1-9857-8A9C46FA34A8}" type="presParOf" srcId="{D9D7FC3D-06CD-40AE-A916-36B55730E1C0}" destId="{07B65F72-36A8-44E4-B2BD-D38C0A500DD8}" srcOrd="1" destOrd="0" presId="urn:microsoft.com/office/officeart/2005/8/layout/vList5"/>
    <dgm:cxn modelId="{138AE461-101D-45AD-9C43-D8B25570DAB0}" type="presParOf" srcId="{D9D7FC3D-06CD-40AE-A916-36B55730E1C0}" destId="{BE33947D-3A34-4F2A-BD32-784A14DBE17E}" srcOrd="2" destOrd="0" presId="urn:microsoft.com/office/officeart/2005/8/layout/vList5"/>
    <dgm:cxn modelId="{989DC695-ED3D-4CFD-B252-25221D28C863}" type="presParOf" srcId="{BE33947D-3A34-4F2A-BD32-784A14DBE17E}" destId="{B5F9DDD5-FD3A-4C27-86A2-ED564ECC8572}" srcOrd="0" destOrd="0" presId="urn:microsoft.com/office/officeart/2005/8/layout/vList5"/>
    <dgm:cxn modelId="{77240DCD-47F4-44EA-8CA7-C4DDB462E567}" type="presParOf" srcId="{BE33947D-3A34-4F2A-BD32-784A14DBE17E}" destId="{D529465F-5632-4589-A163-FD9448A5AF1A}" srcOrd="1" destOrd="0" presId="urn:microsoft.com/office/officeart/2005/8/layout/vList5"/>
    <dgm:cxn modelId="{EF161423-A043-4911-9418-60E3388BBB1B}" type="presParOf" srcId="{D9D7FC3D-06CD-40AE-A916-36B55730E1C0}" destId="{E4B83535-6C3E-434A-B50D-8FD2FAE073F2}" srcOrd="3" destOrd="0" presId="urn:microsoft.com/office/officeart/2005/8/layout/vList5"/>
    <dgm:cxn modelId="{46817D74-227B-499B-A2B1-065702EC5F71}" type="presParOf" srcId="{D9D7FC3D-06CD-40AE-A916-36B55730E1C0}" destId="{812A9CAD-82B3-4325-8284-597C7651160B}" srcOrd="4" destOrd="0" presId="urn:microsoft.com/office/officeart/2005/8/layout/vList5"/>
    <dgm:cxn modelId="{1F0CC768-4A16-4896-A2AC-BBB6606DB108}" type="presParOf" srcId="{812A9CAD-82B3-4325-8284-597C7651160B}" destId="{5FAA3458-B5BE-4BEE-BA55-5E11D100187D}" srcOrd="0" destOrd="0" presId="urn:microsoft.com/office/officeart/2005/8/layout/vList5"/>
    <dgm:cxn modelId="{4173FE0D-667D-4681-BCDF-4497E69AE825}" type="presParOf" srcId="{812A9CAD-82B3-4325-8284-597C7651160B}" destId="{4DA03589-1D7F-41D9-958D-E916A0C415B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EF9B0-538D-44E2-B479-67900CAB730E}">
      <dsp:nvSpPr>
        <dsp:cNvPr id="0" name=""/>
        <dsp:cNvSpPr/>
      </dsp:nvSpPr>
      <dsp:spPr>
        <a:xfrm>
          <a:off x="0" y="843940"/>
          <a:ext cx="3929137" cy="727377"/>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Data understanding</a:t>
          </a:r>
          <a:endParaRPr lang="en-IN" sz="3100" kern="1200" dirty="0"/>
        </a:p>
      </dsp:txBody>
      <dsp:txXfrm>
        <a:off x="21304" y="865244"/>
        <a:ext cx="3886529" cy="684769"/>
      </dsp:txXfrm>
    </dsp:sp>
    <dsp:sp modelId="{2841006E-7FE5-4243-B80B-5802DFF3DC0B}">
      <dsp:nvSpPr>
        <dsp:cNvPr id="0" name=""/>
        <dsp:cNvSpPr/>
      </dsp:nvSpPr>
      <dsp:spPr>
        <a:xfrm>
          <a:off x="4228462" y="819694"/>
          <a:ext cx="757730" cy="974426"/>
        </a:xfrm>
        <a:prstGeom prst="rightArrow">
          <a:avLst>
            <a:gd name="adj1" fmla="val 60000"/>
            <a:gd name="adj2" fmla="val 5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IN" sz="2500" kern="1200"/>
        </a:p>
      </dsp:txBody>
      <dsp:txXfrm>
        <a:off x="4228462" y="1014579"/>
        <a:ext cx="530411" cy="584656"/>
      </dsp:txXfrm>
    </dsp:sp>
    <dsp:sp modelId="{29AD4E07-EE2A-4EDB-A19D-A4C5632B8045}">
      <dsp:nvSpPr>
        <dsp:cNvPr id="0" name=""/>
        <dsp:cNvSpPr/>
      </dsp:nvSpPr>
      <dsp:spPr>
        <a:xfrm>
          <a:off x="5358794" y="823937"/>
          <a:ext cx="3929137" cy="829715"/>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Data Analysis</a:t>
          </a:r>
          <a:endParaRPr lang="en-IN" sz="3100" kern="1200" dirty="0"/>
        </a:p>
      </dsp:txBody>
      <dsp:txXfrm>
        <a:off x="5383096" y="848239"/>
        <a:ext cx="3880533" cy="781111"/>
      </dsp:txXfrm>
    </dsp:sp>
    <dsp:sp modelId="{DED2DB66-3D00-47B3-9064-3F46FC630030}">
      <dsp:nvSpPr>
        <dsp:cNvPr id="0" name=""/>
        <dsp:cNvSpPr/>
      </dsp:nvSpPr>
      <dsp:spPr>
        <a:xfrm rot="5400000">
          <a:off x="6803318" y="1649219"/>
          <a:ext cx="756264" cy="895692"/>
        </a:xfrm>
        <a:prstGeom prst="rightArrow">
          <a:avLst>
            <a:gd name="adj1" fmla="val 60000"/>
            <a:gd name="adj2" fmla="val 5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IN" sz="2500" kern="1200"/>
        </a:p>
      </dsp:txBody>
      <dsp:txXfrm rot="-5400000">
        <a:off x="6912743" y="1718933"/>
        <a:ext cx="537416" cy="529385"/>
      </dsp:txXfrm>
    </dsp:sp>
    <dsp:sp modelId="{1BE26BF1-C51A-43AF-B131-2BF3A1D9022B}">
      <dsp:nvSpPr>
        <dsp:cNvPr id="0" name=""/>
        <dsp:cNvSpPr/>
      </dsp:nvSpPr>
      <dsp:spPr>
        <a:xfrm>
          <a:off x="5341663" y="2740731"/>
          <a:ext cx="3954598" cy="1038777"/>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Model Building</a:t>
          </a:r>
          <a:endParaRPr lang="en-IN" sz="3100" kern="1200" dirty="0"/>
        </a:p>
      </dsp:txBody>
      <dsp:txXfrm>
        <a:off x="5372088" y="2771156"/>
        <a:ext cx="3893748" cy="977927"/>
      </dsp:txXfrm>
    </dsp:sp>
    <dsp:sp modelId="{AEC4A094-1F3F-482E-8719-16F3E4D7562A}">
      <dsp:nvSpPr>
        <dsp:cNvPr id="0" name=""/>
        <dsp:cNvSpPr/>
      </dsp:nvSpPr>
      <dsp:spPr>
        <a:xfrm rot="10775385">
          <a:off x="4102371" y="2941280"/>
          <a:ext cx="1147560" cy="264205"/>
        </a:xfrm>
        <a:prstGeom prst="rightArrow">
          <a:avLst>
            <a:gd name="adj1" fmla="val 60000"/>
            <a:gd name="adj2" fmla="val 5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dirty="0"/>
        </a:p>
      </dsp:txBody>
      <dsp:txXfrm rot="10800000">
        <a:off x="4181631" y="2993837"/>
        <a:ext cx="1068299" cy="158523"/>
      </dsp:txXfrm>
    </dsp:sp>
    <dsp:sp modelId="{D216B041-2E61-488C-862F-5E0B2F1872A7}">
      <dsp:nvSpPr>
        <dsp:cNvPr id="0" name=""/>
        <dsp:cNvSpPr/>
      </dsp:nvSpPr>
      <dsp:spPr>
        <a:xfrm>
          <a:off x="53555" y="2718547"/>
          <a:ext cx="3929137" cy="1159056"/>
        </a:xfrm>
        <a:prstGeom prst="roundRect">
          <a:avLst>
            <a:gd name="adj" fmla="val 10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Model Evaluation</a:t>
          </a:r>
          <a:endParaRPr lang="en-IN" sz="3100" kern="1200" dirty="0"/>
        </a:p>
      </dsp:txBody>
      <dsp:txXfrm>
        <a:off x="87503" y="2752495"/>
        <a:ext cx="3861241" cy="1091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F0196-0639-4D30-8918-DC524DF21E37}">
      <dsp:nvSpPr>
        <dsp:cNvPr id="0" name=""/>
        <dsp:cNvSpPr/>
      </dsp:nvSpPr>
      <dsp:spPr>
        <a:xfrm rot="5400000">
          <a:off x="4828539" y="-1725189"/>
          <a:ext cx="1397000" cy="52019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Using </a:t>
          </a:r>
          <a:r>
            <a:rPr lang="en-IN" sz="1600" kern="1200" dirty="0" err="1" smtClean="0"/>
            <a:t>glm</a:t>
          </a:r>
          <a:r>
            <a:rPr lang="en-IN" sz="1600" kern="1200" dirty="0" smtClean="0"/>
            <a:t> model for logistic regression a final dataset of 4410 </a:t>
          </a:r>
          <a:r>
            <a:rPr lang="en-IN" sz="1600" kern="1200" dirty="0" err="1" smtClean="0"/>
            <a:t>obs</a:t>
          </a:r>
          <a:r>
            <a:rPr lang="en-IN" sz="1600" kern="1200" dirty="0" smtClean="0"/>
            <a:t> and 59 variables is used for building model.</a:t>
          </a:r>
          <a:endParaRPr lang="en-IN" sz="1600" kern="1200" dirty="0"/>
        </a:p>
      </dsp:txBody>
      <dsp:txXfrm rot="-5400000">
        <a:off x="2926079" y="245467"/>
        <a:ext cx="5133724" cy="1260608"/>
      </dsp:txXfrm>
    </dsp:sp>
    <dsp:sp modelId="{1C1D51B5-1B46-4AE5-816A-3F6FDF4214C6}">
      <dsp:nvSpPr>
        <dsp:cNvPr id="0" name=""/>
        <dsp:cNvSpPr/>
      </dsp:nvSpPr>
      <dsp:spPr>
        <a:xfrm>
          <a:off x="0" y="2645"/>
          <a:ext cx="2926080" cy="1746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IN" sz="4900" kern="1200" dirty="0" smtClean="0"/>
            <a:t>Model Building</a:t>
          </a:r>
          <a:endParaRPr lang="en-IN" sz="4900" kern="1200" dirty="0"/>
        </a:p>
      </dsp:txBody>
      <dsp:txXfrm>
        <a:off x="85245" y="87890"/>
        <a:ext cx="2755590" cy="1575760"/>
      </dsp:txXfrm>
    </dsp:sp>
    <dsp:sp modelId="{D529465F-5632-4589-A163-FD9448A5AF1A}">
      <dsp:nvSpPr>
        <dsp:cNvPr id="0" name=""/>
        <dsp:cNvSpPr/>
      </dsp:nvSpPr>
      <dsp:spPr>
        <a:xfrm rot="5400000">
          <a:off x="4828539" y="108373"/>
          <a:ext cx="1397000" cy="5201920"/>
        </a:xfrm>
        <a:prstGeom prst="round2SameRect">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We used 70% of observations as train </a:t>
          </a:r>
          <a:r>
            <a:rPr lang="en-IN" sz="1600" kern="1200" dirty="0" err="1" smtClean="0"/>
            <a:t>serand</a:t>
          </a:r>
          <a:r>
            <a:rPr lang="en-IN" sz="1600" kern="1200" dirty="0" smtClean="0"/>
            <a:t> 30% of data as test </a:t>
          </a:r>
          <a:endParaRPr lang="en-IN" sz="1600" kern="1200" dirty="0"/>
        </a:p>
        <a:p>
          <a:pPr marL="171450" lvl="1" indent="-171450" algn="l" defTabSz="711200">
            <a:lnSpc>
              <a:spcPct val="90000"/>
            </a:lnSpc>
            <a:spcBef>
              <a:spcPct val="0"/>
            </a:spcBef>
            <a:spcAft>
              <a:spcPct val="15000"/>
            </a:spcAft>
            <a:buChar char="••"/>
          </a:pPr>
          <a:r>
            <a:rPr lang="en-IN" sz="1600" kern="1200" dirty="0" err="1" smtClean="0"/>
            <a:t>StepAIC</a:t>
          </a:r>
          <a:r>
            <a:rPr lang="en-IN" sz="1600" kern="1200" dirty="0" smtClean="0"/>
            <a:t> is used to improve performance of model by eliminating insignificant variables</a:t>
          </a:r>
          <a:endParaRPr lang="en-IN" sz="1600" kern="1200" dirty="0"/>
        </a:p>
        <a:p>
          <a:pPr marL="171450" lvl="1" indent="-171450" algn="l" defTabSz="711200">
            <a:lnSpc>
              <a:spcPct val="90000"/>
            </a:lnSpc>
            <a:spcBef>
              <a:spcPct val="0"/>
            </a:spcBef>
            <a:spcAft>
              <a:spcPct val="15000"/>
            </a:spcAft>
            <a:buChar char="••"/>
          </a:pPr>
          <a:r>
            <a:rPr lang="en-IN" sz="1600" kern="1200" dirty="0" smtClean="0"/>
            <a:t>VIF is used to eliminate variable with high p-value &gt; 0.05</a:t>
          </a:r>
          <a:endParaRPr lang="en-IN" sz="1600" kern="1200" dirty="0"/>
        </a:p>
      </dsp:txBody>
      <dsp:txXfrm rot="-5400000">
        <a:off x="2926079" y="2079029"/>
        <a:ext cx="5133724" cy="1260608"/>
      </dsp:txXfrm>
    </dsp:sp>
    <dsp:sp modelId="{B5F9DDD5-FD3A-4C27-86A2-ED564ECC8572}">
      <dsp:nvSpPr>
        <dsp:cNvPr id="0" name=""/>
        <dsp:cNvSpPr/>
      </dsp:nvSpPr>
      <dsp:spPr>
        <a:xfrm>
          <a:off x="0" y="1836208"/>
          <a:ext cx="2926080" cy="174625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IN" sz="4900" kern="1200" dirty="0" smtClean="0"/>
            <a:t>Training</a:t>
          </a:r>
          <a:endParaRPr lang="en-IN" sz="4900" kern="1200" dirty="0"/>
        </a:p>
      </dsp:txBody>
      <dsp:txXfrm>
        <a:off x="85245" y="1921453"/>
        <a:ext cx="2755590" cy="1575760"/>
      </dsp:txXfrm>
    </dsp:sp>
    <dsp:sp modelId="{4DA03589-1D7F-41D9-958D-E916A0C415B1}">
      <dsp:nvSpPr>
        <dsp:cNvPr id="0" name=""/>
        <dsp:cNvSpPr/>
      </dsp:nvSpPr>
      <dsp:spPr>
        <a:xfrm rot="5400000">
          <a:off x="4828539" y="1941936"/>
          <a:ext cx="1397000" cy="5201920"/>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Total of 19 models were created to arrive at final model</a:t>
          </a:r>
          <a:endParaRPr lang="en-IN" sz="1600" kern="1200" dirty="0"/>
        </a:p>
        <a:p>
          <a:pPr marL="171450" lvl="1" indent="-171450" algn="l" defTabSz="711200">
            <a:lnSpc>
              <a:spcPct val="90000"/>
            </a:lnSpc>
            <a:spcBef>
              <a:spcPct val="0"/>
            </a:spcBef>
            <a:spcAft>
              <a:spcPct val="15000"/>
            </a:spcAft>
            <a:buChar char="••"/>
          </a:pPr>
          <a:r>
            <a:rPr lang="en-IN" sz="1600" kern="1200" dirty="0" smtClean="0"/>
            <a:t>Key Variables:</a:t>
          </a:r>
          <a:endParaRPr lang="en-IN" sz="1600" kern="1200" dirty="0"/>
        </a:p>
        <a:p>
          <a:pPr marL="171450" lvl="1" indent="-171450" algn="l" defTabSz="711200">
            <a:lnSpc>
              <a:spcPct val="90000"/>
            </a:lnSpc>
            <a:spcBef>
              <a:spcPct val="0"/>
            </a:spcBef>
            <a:spcAft>
              <a:spcPct val="15000"/>
            </a:spcAft>
            <a:buChar char="••"/>
          </a:pPr>
          <a:r>
            <a:rPr lang="en-IN" sz="1600" kern="1200" dirty="0" smtClean="0"/>
            <a:t>The final model has 16 variables which together impact the attrition rate</a:t>
          </a:r>
          <a:endParaRPr lang="en-IN" sz="1600" kern="1200" dirty="0"/>
        </a:p>
      </dsp:txBody>
      <dsp:txXfrm rot="-5400000">
        <a:off x="2926079" y="3912592"/>
        <a:ext cx="5133724" cy="1260608"/>
      </dsp:txXfrm>
    </dsp:sp>
    <dsp:sp modelId="{5FAA3458-B5BE-4BEE-BA55-5E11D100187D}">
      <dsp:nvSpPr>
        <dsp:cNvPr id="0" name=""/>
        <dsp:cNvSpPr/>
      </dsp:nvSpPr>
      <dsp:spPr>
        <a:xfrm>
          <a:off x="0" y="3669771"/>
          <a:ext cx="2926080" cy="174625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IN" sz="4900" kern="1200" dirty="0" smtClean="0"/>
            <a:t>Results</a:t>
          </a:r>
          <a:endParaRPr lang="en-IN" sz="4900" kern="1200" dirty="0"/>
        </a:p>
      </dsp:txBody>
      <dsp:txXfrm>
        <a:off x="85245" y="3755016"/>
        <a:ext cx="2755590" cy="15757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25-03-2018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2</a:t>
            </a:fld>
            <a:endParaRPr lang="en-IN" dirty="0"/>
          </a:p>
        </p:txBody>
      </p:sp>
    </p:spTree>
    <p:extLst>
      <p:ext uri="{BB962C8B-B14F-4D97-AF65-F5344CB8AC3E}">
        <p14:creationId xmlns:p14="http://schemas.microsoft.com/office/powerpoint/2010/main" val="252804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4</a:t>
            </a:fld>
            <a:endParaRPr lang="en-IN" dirty="0"/>
          </a:p>
        </p:txBody>
      </p:sp>
    </p:spTree>
    <p:extLst>
      <p:ext uri="{BB962C8B-B14F-4D97-AF65-F5344CB8AC3E}">
        <p14:creationId xmlns:p14="http://schemas.microsoft.com/office/powerpoint/2010/main" val="114380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5</a:t>
            </a:fld>
            <a:endParaRPr lang="en-IN" dirty="0"/>
          </a:p>
        </p:txBody>
      </p:sp>
    </p:spTree>
    <p:extLst>
      <p:ext uri="{BB962C8B-B14F-4D97-AF65-F5344CB8AC3E}">
        <p14:creationId xmlns:p14="http://schemas.microsoft.com/office/powerpoint/2010/main" val="363171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6</a:t>
            </a:fld>
            <a:endParaRPr lang="en-IN" dirty="0"/>
          </a:p>
        </p:txBody>
      </p:sp>
    </p:spTree>
    <p:extLst>
      <p:ext uri="{BB962C8B-B14F-4D97-AF65-F5344CB8AC3E}">
        <p14:creationId xmlns:p14="http://schemas.microsoft.com/office/powerpoint/2010/main" val="142501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7</a:t>
            </a:fld>
            <a:endParaRPr lang="en-IN" dirty="0"/>
          </a:p>
        </p:txBody>
      </p:sp>
    </p:spTree>
    <p:extLst>
      <p:ext uri="{BB962C8B-B14F-4D97-AF65-F5344CB8AC3E}">
        <p14:creationId xmlns:p14="http://schemas.microsoft.com/office/powerpoint/2010/main" val="330520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13</a:t>
            </a:fld>
            <a:endParaRPr lang="en-IN" dirty="0"/>
          </a:p>
        </p:txBody>
      </p:sp>
    </p:spTree>
    <p:extLst>
      <p:ext uri="{BB962C8B-B14F-4D97-AF65-F5344CB8AC3E}">
        <p14:creationId xmlns:p14="http://schemas.microsoft.com/office/powerpoint/2010/main" val="1529846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14</a:t>
            </a:fld>
            <a:endParaRPr lang="en-IN" dirty="0"/>
          </a:p>
        </p:txBody>
      </p:sp>
    </p:spTree>
    <p:extLst>
      <p:ext uri="{BB962C8B-B14F-4D97-AF65-F5344CB8AC3E}">
        <p14:creationId xmlns:p14="http://schemas.microsoft.com/office/powerpoint/2010/main" val="287160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4517F-9C19-4E9A-AB98-AA89BD9F1D1D}" type="slidenum">
              <a:rPr lang="en-IN" smtClean="0"/>
              <a:pPr/>
              <a:t>18</a:t>
            </a:fld>
            <a:endParaRPr lang="en-IN" dirty="0"/>
          </a:p>
        </p:txBody>
      </p:sp>
    </p:spTree>
    <p:extLst>
      <p:ext uri="{BB962C8B-B14F-4D97-AF65-F5344CB8AC3E}">
        <p14:creationId xmlns:p14="http://schemas.microsoft.com/office/powerpoint/2010/main" val="215412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r>
              <a:rPr lang="en-IN" smtClean="0"/>
              <a:t>1</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09-06-2016</a:t>
            </a:r>
            <a:endParaRPr lang="en-IN" dirty="0"/>
          </a:p>
        </p:txBody>
      </p:sp>
      <p:sp>
        <p:nvSpPr>
          <p:cNvPr id="6" name="Footer Placeholder 5"/>
          <p:cNvSpPr>
            <a:spLocks noGrp="1"/>
          </p:cNvSpPr>
          <p:nvPr>
            <p:ph type="ftr" sz="quarter" idx="11"/>
          </p:nvPr>
        </p:nvSpPr>
        <p:spPr/>
        <p:txBody>
          <a:bodyPr/>
          <a:lstStyle/>
          <a:p>
            <a:r>
              <a:rPr lang="en-IN" smtClean="0"/>
              <a:t>Investment Case Study</a:t>
            </a:r>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09-06-2016</a:t>
            </a:r>
            <a:endParaRPr lang="en-IN" dirty="0"/>
          </a:p>
        </p:txBody>
      </p:sp>
      <p:sp>
        <p:nvSpPr>
          <p:cNvPr id="8" name="Footer Placeholder 7"/>
          <p:cNvSpPr>
            <a:spLocks noGrp="1"/>
          </p:cNvSpPr>
          <p:nvPr>
            <p:ph type="ftr" sz="quarter" idx="11"/>
          </p:nvPr>
        </p:nvSpPr>
        <p:spPr/>
        <p:txBody>
          <a:bodyPr/>
          <a:lstStyle/>
          <a:p>
            <a:r>
              <a:rPr lang="en-IN" smtClean="0"/>
              <a:t>Investment Case Study</a:t>
            </a:r>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09-06-2016</a:t>
            </a:r>
            <a:endParaRPr lang="en-IN" dirty="0"/>
          </a:p>
        </p:txBody>
      </p:sp>
      <p:sp>
        <p:nvSpPr>
          <p:cNvPr id="4" name="Footer Placeholder 3"/>
          <p:cNvSpPr>
            <a:spLocks noGrp="1"/>
          </p:cNvSpPr>
          <p:nvPr>
            <p:ph type="ftr" sz="quarter" idx="11"/>
          </p:nvPr>
        </p:nvSpPr>
        <p:spPr/>
        <p:txBody>
          <a:bodyPr/>
          <a:lstStyle/>
          <a:p>
            <a:r>
              <a:rPr lang="en-IN" smtClean="0"/>
              <a:t>Investment Case Study</a:t>
            </a:r>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09-06-2016</a:t>
            </a:r>
            <a:endParaRPr lang="en-IN" dirty="0"/>
          </a:p>
        </p:txBody>
      </p:sp>
      <p:sp>
        <p:nvSpPr>
          <p:cNvPr id="3" name="Footer Placeholder 2"/>
          <p:cNvSpPr>
            <a:spLocks noGrp="1"/>
          </p:cNvSpPr>
          <p:nvPr>
            <p:ph type="ftr" sz="quarter" idx="11"/>
          </p:nvPr>
        </p:nvSpPr>
        <p:spPr/>
        <p:txBody>
          <a:bodyPr/>
          <a:lstStyle/>
          <a:p>
            <a:r>
              <a:rPr lang="en-IN" smtClean="0"/>
              <a:t>Investment Case Study</a:t>
            </a:r>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09-06-2016</a:t>
            </a:r>
            <a:endParaRPr lang="en-IN" dirty="0"/>
          </a:p>
        </p:txBody>
      </p:sp>
      <p:sp>
        <p:nvSpPr>
          <p:cNvPr id="6" name="Footer Placeholder 5"/>
          <p:cNvSpPr>
            <a:spLocks noGrp="1"/>
          </p:cNvSpPr>
          <p:nvPr>
            <p:ph type="ftr" sz="quarter" idx="11"/>
          </p:nvPr>
        </p:nvSpPr>
        <p:spPr/>
        <p:txBody>
          <a:bodyPr/>
          <a:lstStyle/>
          <a:p>
            <a:r>
              <a:rPr lang="en-IN" smtClean="0"/>
              <a:t>Investment Case Study</a:t>
            </a:r>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09-06-2016</a:t>
            </a:r>
            <a:endParaRPr lang="en-IN" dirty="0"/>
          </a:p>
        </p:txBody>
      </p:sp>
      <p:sp>
        <p:nvSpPr>
          <p:cNvPr id="6" name="Footer Placeholder 5"/>
          <p:cNvSpPr>
            <a:spLocks noGrp="1"/>
          </p:cNvSpPr>
          <p:nvPr>
            <p:ph type="ftr" sz="quarter" idx="11"/>
          </p:nvPr>
        </p:nvSpPr>
        <p:spPr/>
        <p:txBody>
          <a:bodyPr/>
          <a:lstStyle/>
          <a:p>
            <a:r>
              <a:rPr lang="en-IN" smtClean="0"/>
              <a:t>Investment Case Study</a:t>
            </a:r>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09-06-2016</a:t>
            </a:r>
            <a:endParaRPr lang="en-IN"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Investment Case Study</a:t>
            </a:r>
            <a:endParaRPr lang="en-IN"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smtClean="0"/>
              <a:t>1</a:t>
            </a:r>
            <a:endParaRPr lang="en-IN"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solidFill>
                  <a:schemeClr val="tx2"/>
                </a:solidFill>
              </a:rPr>
              <a:t>HR ANALYTICS CASE </a:t>
            </a:r>
            <a:r>
              <a:rPr lang="en-IN" sz="2800" dirty="0">
                <a:solidFill>
                  <a:schemeClr val="tx2"/>
                </a:solidFill>
              </a:rPr>
              <a:t>STUDY </a:t>
            </a:r>
            <a:br>
              <a:rPr lang="en-IN" sz="2800" dirty="0">
                <a:solidFill>
                  <a:schemeClr val="tx2"/>
                </a:solidFill>
              </a:rPr>
            </a:br>
            <a:r>
              <a:rPr lang="en-IN" sz="2800" dirty="0">
                <a:solidFill>
                  <a:schemeClr val="tx2"/>
                </a:solidFill>
              </a:rPr>
              <a:t/>
            </a:r>
            <a:br>
              <a:rPr lang="en-IN" sz="2800" dirty="0">
                <a:solidFill>
                  <a:schemeClr val="tx2"/>
                </a:solidFill>
              </a:rPr>
            </a:br>
            <a:r>
              <a:rPr lang="en-IN" sz="2800" dirty="0">
                <a:solidFill>
                  <a:schemeClr val="tx2"/>
                </a:solidFill>
              </a:rPr>
              <a:t>SUBMISSION </a:t>
            </a:r>
          </a:p>
        </p:txBody>
      </p:sp>
      <p:sp>
        <p:nvSpPr>
          <p:cNvPr id="3" name="Subtitle 2"/>
          <p:cNvSpPr>
            <a:spLocks noGrp="1"/>
          </p:cNvSpPr>
          <p:nvPr>
            <p:ph type="subTitle" idx="1"/>
          </p:nvPr>
        </p:nvSpPr>
        <p:spPr>
          <a:xfrm>
            <a:off x="388442" y="4793845"/>
            <a:ext cx="6138856" cy="1531917"/>
          </a:xfrm>
        </p:spPr>
        <p:txBody>
          <a:bodyPr>
            <a:normAutofit fontScale="92500" lnSpcReduction="10000"/>
          </a:bodyPr>
          <a:lstStyle/>
          <a:p>
            <a:pPr algn="l"/>
            <a:r>
              <a:rPr lang="en-IN" sz="1200" dirty="0"/>
              <a:t> </a:t>
            </a:r>
            <a:r>
              <a:rPr lang="en-IN" sz="1800" dirty="0"/>
              <a:t>Group Name:</a:t>
            </a:r>
          </a:p>
          <a:p>
            <a:pPr marL="457200" indent="-457200" algn="l">
              <a:buFont typeface="+mj-lt"/>
              <a:buAutoNum type="arabicPeriod"/>
            </a:pPr>
            <a:r>
              <a:rPr lang="en-IN" sz="1800" dirty="0" err="1" smtClean="0"/>
              <a:t>Ishita</a:t>
            </a:r>
            <a:r>
              <a:rPr lang="en-IN" sz="1800" dirty="0" smtClean="0"/>
              <a:t> Aggarwal</a:t>
            </a:r>
            <a:endParaRPr lang="en-IN" sz="1800" dirty="0"/>
          </a:p>
          <a:p>
            <a:pPr marL="457200" indent="-457200" algn="l">
              <a:buFont typeface="+mj-lt"/>
              <a:buAutoNum type="arabicPeriod"/>
            </a:pPr>
            <a:r>
              <a:rPr lang="en-IN" sz="1800" dirty="0" smtClean="0"/>
              <a:t>Sundaresan V</a:t>
            </a:r>
          </a:p>
          <a:p>
            <a:pPr marL="457200" indent="-457200" algn="l">
              <a:buFont typeface="+mj-lt"/>
              <a:buAutoNum type="arabicPeriod"/>
            </a:pPr>
            <a:r>
              <a:rPr lang="en-IN" sz="1800" dirty="0" err="1" smtClean="0"/>
              <a:t>Dhanilan</a:t>
            </a:r>
            <a:r>
              <a:rPr lang="en-IN" sz="1800" dirty="0" smtClean="0"/>
              <a:t> M </a:t>
            </a:r>
          </a:p>
          <a:p>
            <a:pPr marL="457200" indent="-457200" algn="l">
              <a:buFont typeface="+mj-lt"/>
              <a:buAutoNum type="arabicPeriod"/>
            </a:pPr>
            <a:r>
              <a:rPr lang="en-IN" sz="1800" dirty="0" err="1" smtClean="0"/>
              <a:t>Dhruti</a:t>
            </a:r>
            <a:r>
              <a:rPr lang="en-IN" sz="1800" dirty="0" smtClean="0"/>
              <a:t> Contractor</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230" y="274638"/>
            <a:ext cx="6380089" cy="819516"/>
          </a:xfrm>
        </p:spPr>
        <p:txBody>
          <a:bodyPr>
            <a:normAutofit/>
          </a:bodyPr>
          <a:lstStyle/>
          <a:p>
            <a:r>
              <a:rPr lang="en-IN" sz="2800" dirty="0" smtClean="0">
                <a:solidFill>
                  <a:schemeClr val="tx2"/>
                </a:solidFill>
              </a:rPr>
              <a:t>Correlation Matrix </a:t>
            </a:r>
            <a:endParaRPr lang="en-IN" sz="2800" dirty="0">
              <a:solidFill>
                <a:schemeClr val="tx2"/>
              </a:solidFill>
            </a:endParaRPr>
          </a:p>
        </p:txBody>
      </p:sp>
      <p:pic>
        <p:nvPicPr>
          <p:cNvPr id="4" name="Picture 3"/>
          <p:cNvPicPr>
            <a:picLocks noChangeAspect="1"/>
          </p:cNvPicPr>
          <p:nvPr/>
        </p:nvPicPr>
        <p:blipFill>
          <a:blip r:embed="rId2"/>
          <a:stretch>
            <a:fillRect/>
          </a:stretch>
        </p:blipFill>
        <p:spPr>
          <a:xfrm>
            <a:off x="275029" y="929640"/>
            <a:ext cx="5234231" cy="4960620"/>
          </a:xfrm>
          <a:prstGeom prst="rect">
            <a:avLst/>
          </a:prstGeom>
        </p:spPr>
      </p:pic>
      <p:pic>
        <p:nvPicPr>
          <p:cNvPr id="7" name="Picture 6"/>
          <p:cNvPicPr>
            <a:picLocks noChangeAspect="1"/>
          </p:cNvPicPr>
          <p:nvPr/>
        </p:nvPicPr>
        <p:blipFill>
          <a:blip r:embed="rId3"/>
          <a:stretch>
            <a:fillRect/>
          </a:stretch>
        </p:blipFill>
        <p:spPr>
          <a:xfrm>
            <a:off x="5786814" y="1094154"/>
            <a:ext cx="5719386" cy="4884420"/>
          </a:xfrm>
          <a:prstGeom prst="rect">
            <a:avLst/>
          </a:prstGeom>
        </p:spPr>
      </p:pic>
    </p:spTree>
    <p:extLst>
      <p:ext uri="{BB962C8B-B14F-4D97-AF65-F5344CB8AC3E}">
        <p14:creationId xmlns:p14="http://schemas.microsoft.com/office/powerpoint/2010/main" val="360918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9081477" cy="798516"/>
          </a:xfrm>
        </p:spPr>
        <p:txBody>
          <a:bodyPr>
            <a:normAutofit/>
          </a:bodyPr>
          <a:lstStyle/>
          <a:p>
            <a:r>
              <a:rPr lang="en-IN" sz="2800" dirty="0" smtClean="0">
                <a:solidFill>
                  <a:schemeClr val="tx2"/>
                </a:solidFill>
              </a:rPr>
              <a:t>Data Manipulation </a:t>
            </a:r>
            <a:endParaRPr lang="en-IN" sz="2800" dirty="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66316668"/>
              </p:ext>
            </p:extLst>
          </p:nvPr>
        </p:nvGraphicFramePr>
        <p:xfrm>
          <a:off x="0" y="1700416"/>
          <a:ext cx="5778500" cy="2839720"/>
        </p:xfrm>
        <a:graphic>
          <a:graphicData uri="http://schemas.openxmlformats.org/drawingml/2006/table">
            <a:tbl>
              <a:tblPr firstRow="1" bandRow="1">
                <a:tableStyleId>{5C22544A-7EE6-4342-B048-85BDC9FD1C3A}</a:tableStyleId>
              </a:tblPr>
              <a:tblGrid>
                <a:gridCol w="2174240"/>
                <a:gridCol w="1028700"/>
                <a:gridCol w="2575560"/>
              </a:tblGrid>
              <a:tr h="370840">
                <a:tc>
                  <a:txBody>
                    <a:bodyPr/>
                    <a:lstStyle/>
                    <a:p>
                      <a:r>
                        <a:rPr lang="en-IN" dirty="0" smtClean="0"/>
                        <a:t>Variable</a:t>
                      </a:r>
                      <a:r>
                        <a:rPr lang="en-IN" baseline="0" dirty="0" smtClean="0"/>
                        <a:t> Name</a:t>
                      </a:r>
                      <a:endParaRPr lang="en-IN" dirty="0"/>
                    </a:p>
                  </a:txBody>
                  <a:tcPr/>
                </a:tc>
                <a:tc>
                  <a:txBody>
                    <a:bodyPr/>
                    <a:lstStyle/>
                    <a:p>
                      <a:r>
                        <a:rPr lang="en-IN" dirty="0" smtClean="0"/>
                        <a:t>NA</a:t>
                      </a:r>
                      <a:r>
                        <a:rPr lang="en-IN" baseline="0" dirty="0" smtClean="0"/>
                        <a:t> count</a:t>
                      </a:r>
                      <a:endParaRPr lang="en-IN" dirty="0"/>
                    </a:p>
                  </a:txBody>
                  <a:tcPr/>
                </a:tc>
                <a:tc>
                  <a:txBody>
                    <a:bodyPr/>
                    <a:lstStyle/>
                    <a:p>
                      <a:r>
                        <a:rPr lang="en-IN" dirty="0" smtClean="0"/>
                        <a:t>Missing</a:t>
                      </a:r>
                      <a:r>
                        <a:rPr lang="en-IN" baseline="0" dirty="0" smtClean="0"/>
                        <a:t> Value Treatment</a:t>
                      </a:r>
                      <a:endParaRPr lang="en-IN" dirty="0"/>
                    </a:p>
                  </a:txBody>
                  <a:tcPr/>
                </a:tc>
              </a:tr>
              <a:tr h="370840">
                <a:tc>
                  <a:txBody>
                    <a:bodyPr/>
                    <a:lstStyle/>
                    <a:p>
                      <a:r>
                        <a:rPr lang="en-IN" sz="1200" dirty="0" err="1" smtClean="0"/>
                        <a:t>NumCompaniesWorked</a:t>
                      </a:r>
                      <a:endParaRPr lang="en-IN" sz="1200" dirty="0"/>
                    </a:p>
                  </a:txBody>
                  <a:tcPr/>
                </a:tc>
                <a:tc>
                  <a:txBody>
                    <a:bodyPr/>
                    <a:lstStyle/>
                    <a:p>
                      <a:r>
                        <a:rPr lang="en-IN" sz="1200" dirty="0" smtClean="0"/>
                        <a:t>19</a:t>
                      </a:r>
                      <a:endParaRPr lang="en-IN" sz="1200" dirty="0"/>
                    </a:p>
                  </a:txBody>
                  <a:tcPr/>
                </a:tc>
                <a:tc>
                  <a:txBody>
                    <a:bodyPr/>
                    <a:lstStyle/>
                    <a:p>
                      <a:r>
                        <a:rPr lang="en-IN" sz="1200" dirty="0" smtClean="0"/>
                        <a:t>Replaced</a:t>
                      </a:r>
                      <a:r>
                        <a:rPr lang="en-IN" sz="1200" baseline="0" dirty="0" smtClean="0"/>
                        <a:t> NA value with Median</a:t>
                      </a:r>
                      <a:endParaRPr lang="en-IN" sz="1200" dirty="0"/>
                    </a:p>
                  </a:txBody>
                  <a:tcPr/>
                </a:tc>
              </a:tr>
              <a:tr h="370840">
                <a:tc>
                  <a:txBody>
                    <a:bodyPr/>
                    <a:lstStyle/>
                    <a:p>
                      <a:r>
                        <a:rPr lang="en-IN" sz="1200" dirty="0" smtClean="0"/>
                        <a:t>TotalWorkingYears</a:t>
                      </a:r>
                      <a:endParaRPr lang="en-IN" sz="1200" dirty="0"/>
                    </a:p>
                  </a:txBody>
                  <a:tcPr/>
                </a:tc>
                <a:tc>
                  <a:txBody>
                    <a:bodyPr/>
                    <a:lstStyle/>
                    <a:p>
                      <a:r>
                        <a:rPr lang="en-IN" sz="1200" dirty="0" smtClean="0"/>
                        <a:t>9</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t>Replaced</a:t>
                      </a:r>
                      <a:r>
                        <a:rPr lang="en-IN" sz="1200" baseline="0" dirty="0" smtClean="0"/>
                        <a:t> NA value with Median</a:t>
                      </a:r>
                      <a:endParaRPr lang="en-IN" sz="1200" dirty="0" smtClean="0"/>
                    </a:p>
                    <a:p>
                      <a:endParaRPr lang="en-IN" sz="1200" dirty="0"/>
                    </a:p>
                  </a:txBody>
                  <a:tcPr/>
                </a:tc>
              </a:tr>
              <a:tr h="370840">
                <a:tc>
                  <a:txBody>
                    <a:bodyPr/>
                    <a:lstStyle/>
                    <a:p>
                      <a:r>
                        <a:rPr lang="en-IN" sz="1200" dirty="0" err="1" smtClean="0"/>
                        <a:t>WorkLifeBalance</a:t>
                      </a:r>
                      <a:endParaRPr lang="en-IN" sz="1200" dirty="0"/>
                    </a:p>
                  </a:txBody>
                  <a:tcPr/>
                </a:tc>
                <a:tc>
                  <a:txBody>
                    <a:bodyPr/>
                    <a:lstStyle/>
                    <a:p>
                      <a:r>
                        <a:rPr lang="en-IN" sz="1200" dirty="0" smtClean="0"/>
                        <a:t>38</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t>Replaced</a:t>
                      </a:r>
                      <a:r>
                        <a:rPr lang="en-IN" sz="1200" baseline="0" dirty="0" smtClean="0"/>
                        <a:t> NA value with Median</a:t>
                      </a:r>
                      <a:endParaRPr lang="en-IN" sz="1200" dirty="0" smtClean="0"/>
                    </a:p>
                    <a:p>
                      <a:endParaRPr lang="en-IN" sz="1200" dirty="0"/>
                    </a:p>
                  </a:txBody>
                  <a:tcPr/>
                </a:tc>
              </a:tr>
              <a:tr h="370840">
                <a:tc>
                  <a:txBody>
                    <a:bodyPr/>
                    <a:lstStyle/>
                    <a:p>
                      <a:r>
                        <a:rPr lang="en-IN" sz="1200" dirty="0" err="1" smtClean="0"/>
                        <a:t>JobSatisfaction</a:t>
                      </a:r>
                      <a:endParaRPr lang="en-IN" sz="1200" dirty="0"/>
                    </a:p>
                  </a:txBody>
                  <a:tcPr/>
                </a:tc>
                <a:tc>
                  <a:txBody>
                    <a:bodyPr/>
                    <a:lstStyle/>
                    <a:p>
                      <a:r>
                        <a:rPr lang="en-IN" sz="1200" dirty="0" smtClean="0"/>
                        <a:t>20</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t>Replaced</a:t>
                      </a:r>
                      <a:r>
                        <a:rPr lang="en-IN" sz="1200" baseline="0" dirty="0" smtClean="0"/>
                        <a:t> NA value with Median</a:t>
                      </a:r>
                      <a:endParaRPr lang="en-IN" sz="1200" dirty="0" smtClean="0"/>
                    </a:p>
                    <a:p>
                      <a:endParaRPr lang="en-IN" sz="1200" dirty="0"/>
                    </a:p>
                  </a:txBody>
                  <a:tcPr/>
                </a:tc>
              </a:tr>
              <a:tr h="370840">
                <a:tc>
                  <a:txBody>
                    <a:bodyPr/>
                    <a:lstStyle/>
                    <a:p>
                      <a:r>
                        <a:rPr lang="en-IN" sz="1200" dirty="0" err="1" smtClean="0"/>
                        <a:t>EnvironmentSatisfaction</a:t>
                      </a:r>
                      <a:endParaRPr lang="en-IN" sz="1200" dirty="0"/>
                    </a:p>
                  </a:txBody>
                  <a:tcPr/>
                </a:tc>
                <a:tc>
                  <a:txBody>
                    <a:bodyPr/>
                    <a:lstStyle/>
                    <a:p>
                      <a:r>
                        <a:rPr lang="en-IN" sz="1200" dirty="0" smtClean="0"/>
                        <a:t>25</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t>Replaced</a:t>
                      </a:r>
                      <a:r>
                        <a:rPr lang="en-IN" sz="1200" baseline="0" dirty="0" smtClean="0"/>
                        <a:t> NA value with Median</a:t>
                      </a:r>
                      <a:endParaRPr lang="en-IN" sz="1200" dirty="0" smtClean="0"/>
                    </a:p>
                    <a:p>
                      <a:endParaRPr lang="en-IN" sz="1200" dirty="0"/>
                    </a:p>
                  </a:txBody>
                  <a:tcPr/>
                </a:tc>
              </a:tr>
            </a:tbl>
          </a:graphicData>
        </a:graphic>
      </p:graphicFrame>
      <p:sp>
        <p:nvSpPr>
          <p:cNvPr id="8" name="TextBox 7"/>
          <p:cNvSpPr txBox="1"/>
          <p:nvPr/>
        </p:nvSpPr>
        <p:spPr>
          <a:xfrm>
            <a:off x="6804660" y="1400815"/>
            <a:ext cx="5120640" cy="5816977"/>
          </a:xfrm>
          <a:prstGeom prst="rect">
            <a:avLst/>
          </a:prstGeom>
          <a:noFill/>
        </p:spPr>
        <p:txBody>
          <a:bodyPr wrap="square" rtlCol="0">
            <a:spAutoFit/>
          </a:bodyPr>
          <a:lstStyle/>
          <a:p>
            <a:pPr marL="342900" indent="-342900">
              <a:buAutoNum type="arabicPeriod"/>
            </a:pPr>
            <a:r>
              <a:rPr lang="en-IN" dirty="0" smtClean="0"/>
              <a:t>Scaling</a:t>
            </a:r>
          </a:p>
          <a:p>
            <a:r>
              <a:rPr lang="en-IN" dirty="0"/>
              <a:t> </a:t>
            </a:r>
            <a:r>
              <a:rPr lang="en-IN" dirty="0" smtClean="0"/>
              <a:t>       Performed Scaling different continuous   variables</a:t>
            </a:r>
          </a:p>
          <a:p>
            <a:endParaRPr lang="en-IN" dirty="0"/>
          </a:p>
          <a:p>
            <a:r>
              <a:rPr lang="en-IN" dirty="0" smtClean="0"/>
              <a:t>2. Dummy Variables</a:t>
            </a:r>
          </a:p>
          <a:p>
            <a:r>
              <a:rPr lang="en-IN" dirty="0"/>
              <a:t> </a:t>
            </a:r>
            <a:r>
              <a:rPr lang="en-IN" dirty="0" smtClean="0"/>
              <a:t>   Introduced dummy variables for all categorical variables</a:t>
            </a:r>
          </a:p>
          <a:p>
            <a:endParaRPr lang="en-IN" dirty="0"/>
          </a:p>
          <a:p>
            <a:r>
              <a:rPr lang="en-IN" dirty="0" smtClean="0"/>
              <a:t>3. Outlier treatment</a:t>
            </a:r>
          </a:p>
          <a:p>
            <a:r>
              <a:rPr lang="en-IN" dirty="0" smtClean="0"/>
              <a:t>    Performed outlier treatment for below variables</a:t>
            </a:r>
          </a:p>
          <a:p>
            <a:pPr marL="285750" indent="-285750">
              <a:buFont typeface="Arial" panose="020B0604020202020204" pitchFamily="34" charset="0"/>
              <a:buChar char="•"/>
            </a:pPr>
            <a:r>
              <a:rPr lang="en-IN" sz="1200" dirty="0" smtClean="0"/>
              <a:t>YearsAtCompany</a:t>
            </a:r>
          </a:p>
          <a:p>
            <a:pPr marL="285750" indent="-285750">
              <a:buFont typeface="Arial" panose="020B0604020202020204" pitchFamily="34" charset="0"/>
              <a:buChar char="•"/>
            </a:pPr>
            <a:r>
              <a:rPr lang="en-IN" sz="1200" dirty="0" smtClean="0"/>
              <a:t>YearswithCurrentManager</a:t>
            </a:r>
          </a:p>
          <a:p>
            <a:pPr marL="285750" indent="-285750">
              <a:buFont typeface="Arial" panose="020B0604020202020204" pitchFamily="34" charset="0"/>
              <a:buChar char="•"/>
            </a:pPr>
            <a:r>
              <a:rPr lang="en-IN" sz="1200" dirty="0" smtClean="0"/>
              <a:t>YearsSinceLastPromotion</a:t>
            </a:r>
          </a:p>
          <a:p>
            <a:pPr marL="285750" indent="-285750">
              <a:buFont typeface="Arial" panose="020B0604020202020204" pitchFamily="34" charset="0"/>
              <a:buChar char="•"/>
            </a:pPr>
            <a:r>
              <a:rPr lang="en-IN" sz="1200" dirty="0" smtClean="0"/>
              <a:t>TotalWorkingYears</a:t>
            </a:r>
          </a:p>
          <a:p>
            <a:pPr marL="285750" indent="-285750">
              <a:buFont typeface="Arial" panose="020B0604020202020204" pitchFamily="34" charset="0"/>
              <a:buChar char="•"/>
            </a:pPr>
            <a:r>
              <a:rPr lang="en-IN" sz="1200" dirty="0" smtClean="0"/>
              <a:t>TrainingTimesLastYear</a:t>
            </a:r>
          </a:p>
          <a:p>
            <a:endParaRPr lang="en-IN" sz="1200" dirty="0"/>
          </a:p>
          <a:p>
            <a:pPr marL="228600" indent="-228600">
              <a:buAutoNum type="arabicPeriod" startAt="4"/>
            </a:pPr>
            <a:r>
              <a:rPr lang="en-IN" dirty="0" smtClean="0"/>
              <a:t>Derived Variables</a:t>
            </a:r>
          </a:p>
          <a:p>
            <a:r>
              <a:rPr lang="en-IN" dirty="0"/>
              <a:t> </a:t>
            </a:r>
            <a:r>
              <a:rPr lang="en-IN" dirty="0" smtClean="0"/>
              <a:t>   Introduced new variables like </a:t>
            </a:r>
          </a:p>
          <a:p>
            <a:pPr marL="285750" indent="-285750">
              <a:buFont typeface="Arial" panose="020B0604020202020204" pitchFamily="34" charset="0"/>
              <a:buChar char="•"/>
            </a:pPr>
            <a:r>
              <a:rPr lang="en-IN" sz="1200" dirty="0" err="1" smtClean="0"/>
              <a:t>Leave_cnt</a:t>
            </a:r>
            <a:r>
              <a:rPr lang="en-IN" sz="1200" dirty="0" smtClean="0"/>
              <a:t>,</a:t>
            </a:r>
          </a:p>
          <a:p>
            <a:pPr marL="285750" indent="-285750">
              <a:buFont typeface="Arial" panose="020B0604020202020204" pitchFamily="34" charset="0"/>
              <a:buChar char="•"/>
            </a:pPr>
            <a:r>
              <a:rPr lang="en-IN" sz="1200" dirty="0" err="1" smtClean="0"/>
              <a:t>Avg_work_hrs_year</a:t>
            </a:r>
            <a:r>
              <a:rPr lang="en-IN" sz="1200" dirty="0" smtClean="0"/>
              <a:t>, </a:t>
            </a:r>
            <a:r>
              <a:rPr lang="en-IN" sz="1200" dirty="0" err="1" smtClean="0"/>
              <a:t>avg_work_hr_mnth</a:t>
            </a:r>
            <a:endParaRPr lang="en-IN" sz="1200" dirty="0" smtClean="0"/>
          </a:p>
          <a:p>
            <a:pPr marL="285750" indent="-285750">
              <a:buFont typeface="Arial" panose="020B0604020202020204" pitchFamily="34" charset="0"/>
              <a:buChar char="•"/>
            </a:pPr>
            <a:r>
              <a:rPr lang="en-IN" sz="1200" dirty="0" err="1" smtClean="0"/>
              <a:t>Avg_work_hrs_week</a:t>
            </a:r>
            <a:endParaRPr lang="en-IN" sz="1200" dirty="0" smtClean="0"/>
          </a:p>
          <a:p>
            <a:endParaRPr lang="en-IN" sz="1200" dirty="0" smtClean="0"/>
          </a:p>
          <a:p>
            <a:pPr marL="285750" indent="-285750">
              <a:buFont typeface="Arial" panose="020B0604020202020204" pitchFamily="34" charset="0"/>
              <a:buChar char="•"/>
            </a:pPr>
            <a:endParaRPr lang="en-IN" dirty="0" smtClean="0"/>
          </a:p>
          <a:p>
            <a:r>
              <a:rPr lang="en-IN" dirty="0"/>
              <a:t> </a:t>
            </a:r>
            <a:r>
              <a:rPr lang="en-IN" dirty="0" smtClean="0"/>
              <a:t>       </a:t>
            </a:r>
            <a:endParaRPr lang="en-IN" dirty="0"/>
          </a:p>
        </p:txBody>
      </p:sp>
    </p:spTree>
    <p:extLst>
      <p:ext uri="{BB962C8B-B14F-4D97-AF65-F5344CB8AC3E}">
        <p14:creationId xmlns:p14="http://schemas.microsoft.com/office/powerpoint/2010/main" val="777404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031" y="274638"/>
            <a:ext cx="5822462" cy="514716"/>
          </a:xfrm>
        </p:spPr>
        <p:txBody>
          <a:bodyPr>
            <a:noAutofit/>
          </a:bodyPr>
          <a:lstStyle/>
          <a:p>
            <a:r>
              <a:rPr lang="en-IN" sz="2800" dirty="0" smtClean="0">
                <a:solidFill>
                  <a:schemeClr val="tx2"/>
                </a:solidFill>
              </a:rPr>
              <a:t>Model Building</a:t>
            </a:r>
            <a:endParaRPr lang="en-IN" sz="2800" dirty="0">
              <a:solidFill>
                <a:schemeClr val="tx2"/>
              </a:solidFill>
            </a:endParaRPr>
          </a:p>
        </p:txBody>
      </p:sp>
      <p:graphicFrame>
        <p:nvGraphicFramePr>
          <p:cNvPr id="7" name="Diagram 6"/>
          <p:cNvGraphicFramePr/>
          <p:nvPr>
            <p:extLst>
              <p:ext uri="{D42A27DB-BD31-4B8C-83A1-F6EECF244321}">
                <p14:modId xmlns:p14="http://schemas.microsoft.com/office/powerpoint/2010/main" val="255979474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4968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25600" y="525150"/>
            <a:ext cx="6428739" cy="286429"/>
          </a:xfrm>
        </p:spPr>
        <p:txBody>
          <a:bodyPr>
            <a:normAutofit fontScale="90000"/>
          </a:bodyPr>
          <a:lstStyle/>
          <a:p>
            <a:r>
              <a:rPr lang="en-IN" sz="2400" b="1" dirty="0" smtClean="0">
                <a:solidFill>
                  <a:schemeClr val="tx2"/>
                </a:solidFill>
              </a:rPr>
              <a:t>Univariate Analysis on Different Attributes – I (</a:t>
            </a:r>
            <a:r>
              <a:rPr lang="en-IN" sz="2400" b="1" dirty="0" err="1" smtClean="0">
                <a:solidFill>
                  <a:schemeClr val="tx2"/>
                </a:solidFill>
              </a:rPr>
              <a:t>contd</a:t>
            </a:r>
            <a:r>
              <a:rPr lang="en-IN" sz="2400" b="1" dirty="0" smtClean="0">
                <a:solidFill>
                  <a:schemeClr val="tx2"/>
                </a:solidFill>
              </a:rPr>
              <a:t>)</a:t>
            </a:r>
            <a:endParaRPr lang="en-IN" sz="2400" b="1" dirty="0">
              <a:solidFill>
                <a:schemeClr val="tx2"/>
              </a:solidFill>
            </a:endParaRPr>
          </a:p>
        </p:txBody>
      </p:sp>
      <p:sp>
        <p:nvSpPr>
          <p:cNvPr id="3" name="Content Placeholder 2"/>
          <p:cNvSpPr>
            <a:spLocks noGrp="1"/>
          </p:cNvSpPr>
          <p:nvPr>
            <p:ph idx="1"/>
          </p:nvPr>
        </p:nvSpPr>
        <p:spPr>
          <a:xfrm>
            <a:off x="0" y="1605921"/>
            <a:ext cx="12192000" cy="5252079"/>
          </a:xfrm>
        </p:spPr>
        <p:txBody>
          <a:bodyPr>
            <a:normAutofit/>
          </a:bodyPr>
          <a:lstStyle/>
          <a:p>
            <a:pPr marL="0" indent="0">
              <a:buNone/>
            </a:pPr>
            <a:endParaRPr lang="en-IN" sz="1400" dirty="0" smtClean="0">
              <a:solidFill>
                <a:schemeClr val="tx2"/>
              </a:solidFill>
            </a:endParaRPr>
          </a:p>
          <a:p>
            <a:pPr>
              <a:buAutoNum type="arabicPeriod" startAt="2"/>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p:txBody>
      </p:sp>
      <p:cxnSp>
        <p:nvCxnSpPr>
          <p:cNvPr id="4" name="Straight Connector 3"/>
          <p:cNvCxnSpPr/>
          <p:nvPr/>
        </p:nvCxnSpPr>
        <p:spPr>
          <a:xfrm flipV="1">
            <a:off x="0" y="827976"/>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460668"/>
            <a:ext cx="12192000" cy="17252"/>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764540" y="942151"/>
            <a:ext cx="11054080" cy="5815809"/>
          </a:xfrm>
          <a:prstGeom prst="rect">
            <a:avLst/>
          </a:prstGeom>
        </p:spPr>
      </p:pic>
    </p:spTree>
    <p:extLst>
      <p:ext uri="{BB962C8B-B14F-4D97-AF65-F5344CB8AC3E}">
        <p14:creationId xmlns:p14="http://schemas.microsoft.com/office/powerpoint/2010/main" val="792638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3478" y="454786"/>
            <a:ext cx="5638801" cy="389596"/>
          </a:xfrm>
        </p:spPr>
        <p:txBody>
          <a:bodyPr>
            <a:normAutofit fontScale="90000"/>
          </a:bodyPr>
          <a:lstStyle/>
          <a:p>
            <a:r>
              <a:rPr lang="en-IN" sz="2400" b="1" dirty="0" smtClean="0">
                <a:solidFill>
                  <a:schemeClr val="tx2"/>
                </a:solidFill>
              </a:rPr>
              <a:t>Univariate Analysis on different attributes - II</a:t>
            </a:r>
            <a:endParaRPr lang="en-IN" sz="2400" b="1" dirty="0">
              <a:solidFill>
                <a:schemeClr val="tx2"/>
              </a:solidFill>
            </a:endParaRPr>
          </a:p>
        </p:txBody>
      </p:sp>
      <p:cxnSp>
        <p:nvCxnSpPr>
          <p:cNvPr id="4" name="Straight Connector 3"/>
          <p:cNvCxnSpPr/>
          <p:nvPr/>
        </p:nvCxnSpPr>
        <p:spPr>
          <a:xfrm flipV="1">
            <a:off x="0" y="980410"/>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331178"/>
            <a:ext cx="12192000" cy="1725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0" y="221084"/>
            <a:ext cx="12192000" cy="6415832"/>
          </a:xfrm>
          <a:prstGeom prst="rect">
            <a:avLst/>
          </a:prstGeom>
        </p:spPr>
      </p:pic>
    </p:spTree>
    <p:extLst>
      <p:ext uri="{BB962C8B-B14F-4D97-AF65-F5344CB8AC3E}">
        <p14:creationId xmlns:p14="http://schemas.microsoft.com/office/powerpoint/2010/main" val="281490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693" y="457491"/>
            <a:ext cx="6610447" cy="569424"/>
          </a:xfrm>
        </p:spPr>
        <p:txBody>
          <a:bodyPr>
            <a:normAutofit fontScale="90000"/>
          </a:bodyPr>
          <a:lstStyle/>
          <a:p>
            <a:r>
              <a:rPr lang="en-IN" dirty="0" smtClean="0">
                <a:solidFill>
                  <a:schemeClr val="tx2"/>
                </a:solidFill>
              </a:rPr>
              <a:t>Factors affecting Attrition</a:t>
            </a:r>
            <a:endParaRPr lang="en-IN" dirty="0">
              <a:solidFill>
                <a:schemeClr val="tx2"/>
              </a:solidFill>
            </a:endParaRPr>
          </a:p>
        </p:txBody>
      </p:sp>
      <p:sp>
        <p:nvSpPr>
          <p:cNvPr id="4" name="Rectangle 3"/>
          <p:cNvSpPr/>
          <p:nvPr/>
        </p:nvSpPr>
        <p:spPr>
          <a:xfrm>
            <a:off x="586740" y="1457830"/>
            <a:ext cx="11193780" cy="4524315"/>
          </a:xfrm>
          <a:prstGeom prst="rect">
            <a:avLst/>
          </a:prstGeom>
        </p:spPr>
        <p:txBody>
          <a:bodyPr wrap="square">
            <a:spAutoFit/>
          </a:bodyPr>
          <a:lstStyle/>
          <a:p>
            <a:r>
              <a:rPr lang="en-IN" dirty="0" err="1"/>
              <a:t>NumCompaniesWorked</a:t>
            </a:r>
            <a:r>
              <a:rPr lang="en-IN" dirty="0"/>
              <a:t>                 </a:t>
            </a:r>
          </a:p>
          <a:p>
            <a:r>
              <a:rPr lang="en-IN" dirty="0"/>
              <a:t>TotalWorkingYears                  </a:t>
            </a:r>
          </a:p>
          <a:p>
            <a:r>
              <a:rPr lang="en-IN" dirty="0"/>
              <a:t>TrainingTimesLastYear              </a:t>
            </a:r>
          </a:p>
          <a:p>
            <a:r>
              <a:rPr lang="en-IN" dirty="0"/>
              <a:t>YearsSinceLastPromotion            </a:t>
            </a:r>
          </a:p>
          <a:p>
            <a:r>
              <a:rPr lang="en-IN" dirty="0" err="1"/>
              <a:t>YearsWithCurrManager</a:t>
            </a:r>
            <a:r>
              <a:rPr lang="en-IN" dirty="0"/>
              <a:t>          </a:t>
            </a:r>
            <a:r>
              <a:rPr lang="en-IN" dirty="0" smtClean="0">
                <a:sym typeface="Wingdings" panose="05000000000000000000" pitchFamily="2" charset="2"/>
              </a:rPr>
              <a:t> Being with Same manager for more than 1 years has to be focused</a:t>
            </a:r>
            <a:r>
              <a:rPr lang="en-IN" dirty="0" smtClean="0"/>
              <a:t>    </a:t>
            </a:r>
            <a:endParaRPr lang="en-IN" dirty="0"/>
          </a:p>
          <a:p>
            <a:r>
              <a:rPr lang="en-IN" dirty="0" err="1"/>
              <a:t>Avg_work_hrs_year</a:t>
            </a:r>
            <a:r>
              <a:rPr lang="en-IN" dirty="0"/>
              <a:t>                  </a:t>
            </a:r>
            <a:r>
              <a:rPr lang="en-IN" dirty="0" smtClean="0">
                <a:sym typeface="Wingdings" panose="05000000000000000000" pitchFamily="2" charset="2"/>
              </a:rPr>
              <a:t> If the average work hours for an employee is more than 9 it has to be focussed</a:t>
            </a:r>
            <a:endParaRPr lang="en-IN" dirty="0"/>
          </a:p>
          <a:p>
            <a:r>
              <a:rPr lang="en-IN" dirty="0" err="1"/>
              <a:t>BusinessTravel.xTravel_Frequently</a:t>
            </a:r>
            <a:r>
              <a:rPr lang="en-IN" dirty="0"/>
              <a:t>  </a:t>
            </a:r>
          </a:p>
          <a:p>
            <a:r>
              <a:rPr lang="en-IN" dirty="0" err="1"/>
              <a:t>BusinessTravel.xTravel_Rarely</a:t>
            </a:r>
            <a:r>
              <a:rPr lang="en-IN" dirty="0"/>
              <a:t>      </a:t>
            </a:r>
            <a:r>
              <a:rPr lang="en-IN" dirty="0" smtClean="0"/>
              <a:t>    </a:t>
            </a:r>
          </a:p>
          <a:p>
            <a:r>
              <a:rPr lang="en-IN" dirty="0" err="1" smtClean="0"/>
              <a:t>Department.xResearch</a:t>
            </a:r>
            <a:r>
              <a:rPr lang="en-IN" dirty="0" smtClean="0"/>
              <a:t>...Development </a:t>
            </a:r>
            <a:r>
              <a:rPr lang="en-IN" dirty="0" smtClean="0">
                <a:sym typeface="Wingdings" panose="05000000000000000000" pitchFamily="2" charset="2"/>
              </a:rPr>
              <a:t> Employees belong to </a:t>
            </a:r>
            <a:r>
              <a:rPr lang="en-IN" dirty="0" err="1" smtClean="0">
                <a:sym typeface="Wingdings" panose="05000000000000000000" pitchFamily="2" charset="2"/>
              </a:rPr>
              <a:t>reseach</a:t>
            </a:r>
            <a:r>
              <a:rPr lang="en-IN" dirty="0" smtClean="0">
                <a:sym typeface="Wingdings" panose="05000000000000000000" pitchFamily="2" charset="2"/>
              </a:rPr>
              <a:t> department has to be focussed</a:t>
            </a:r>
            <a:endParaRPr lang="en-IN" dirty="0" smtClean="0"/>
          </a:p>
          <a:p>
            <a:r>
              <a:rPr lang="en-IN" dirty="0" err="1" smtClean="0"/>
              <a:t>Department.xSales</a:t>
            </a:r>
            <a:r>
              <a:rPr lang="en-IN" dirty="0" smtClean="0"/>
              <a:t>                  </a:t>
            </a:r>
            <a:endParaRPr lang="en-IN" dirty="0"/>
          </a:p>
          <a:p>
            <a:r>
              <a:rPr lang="en-IN" dirty="0" err="1"/>
              <a:t>MaritalStatus.xSingle</a:t>
            </a:r>
            <a:r>
              <a:rPr lang="en-IN" dirty="0"/>
              <a:t>              </a:t>
            </a:r>
            <a:r>
              <a:rPr lang="en-IN" dirty="0" smtClean="0"/>
              <a:t> </a:t>
            </a:r>
            <a:r>
              <a:rPr lang="en-IN" dirty="0" smtClean="0">
                <a:sym typeface="Wingdings" panose="05000000000000000000" pitchFamily="2" charset="2"/>
              </a:rPr>
              <a:t>  Marital Status as Single turns out to be cause for attrition</a:t>
            </a:r>
          </a:p>
          <a:p>
            <a:r>
              <a:rPr lang="en-IN" dirty="0" smtClean="0"/>
              <a:t>EnvironmentSatisfaction.x2                                  </a:t>
            </a:r>
            <a:endParaRPr lang="en-IN" dirty="0"/>
          </a:p>
          <a:p>
            <a:r>
              <a:rPr lang="en-IN" dirty="0"/>
              <a:t>EnvironmentSatisfaction.x3         </a:t>
            </a:r>
          </a:p>
          <a:p>
            <a:r>
              <a:rPr lang="en-IN" dirty="0"/>
              <a:t>EnvironmentSatisfaction.x4         </a:t>
            </a:r>
          </a:p>
          <a:p>
            <a:r>
              <a:rPr lang="en-IN" dirty="0"/>
              <a:t>JobSatisfaction.x4                 </a:t>
            </a:r>
            <a:r>
              <a:rPr lang="en-IN" dirty="0" smtClean="0">
                <a:sym typeface="Wingdings" panose="05000000000000000000" pitchFamily="2" charset="2"/>
              </a:rPr>
              <a:t> Level 4 signifying poor job satisfaction which turns to be cause</a:t>
            </a:r>
            <a:endParaRPr lang="en-IN" dirty="0"/>
          </a:p>
          <a:p>
            <a:r>
              <a:rPr lang="en-IN" dirty="0"/>
              <a:t>WorkLifeBalance.x3 </a:t>
            </a:r>
            <a:r>
              <a:rPr lang="en-IN" dirty="0" smtClean="0"/>
              <a:t>              </a:t>
            </a:r>
            <a:r>
              <a:rPr lang="en-IN" dirty="0" smtClean="0">
                <a:sym typeface="Wingdings" panose="05000000000000000000" pitchFamily="2" charset="2"/>
              </a:rPr>
              <a:t> Level 3 signifying poor work life balance</a:t>
            </a:r>
            <a:endParaRPr lang="en-IN" dirty="0"/>
          </a:p>
        </p:txBody>
      </p:sp>
    </p:spTree>
    <p:extLst>
      <p:ext uri="{BB962C8B-B14F-4D97-AF65-F5344CB8AC3E}">
        <p14:creationId xmlns:p14="http://schemas.microsoft.com/office/powerpoint/2010/main" val="725735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464062" cy="577239"/>
          </a:xfrm>
        </p:spPr>
        <p:txBody>
          <a:bodyPr>
            <a:normAutofit/>
          </a:bodyPr>
          <a:lstStyle/>
          <a:p>
            <a:r>
              <a:rPr lang="en-IN" sz="2800" dirty="0" smtClean="0">
                <a:solidFill>
                  <a:schemeClr val="tx2"/>
                </a:solidFill>
              </a:rPr>
              <a:t>Model Evaluation</a:t>
            </a:r>
            <a:endParaRPr lang="en-IN" sz="2800" dirty="0">
              <a:solidFill>
                <a:schemeClr val="tx2"/>
              </a:solidFill>
            </a:endParaRPr>
          </a:p>
        </p:txBody>
      </p:sp>
      <p:sp>
        <p:nvSpPr>
          <p:cNvPr id="6" name="TextBox 5"/>
          <p:cNvSpPr txBox="1"/>
          <p:nvPr/>
        </p:nvSpPr>
        <p:spPr>
          <a:xfrm>
            <a:off x="6513342" y="1348740"/>
            <a:ext cx="5120640" cy="1754326"/>
          </a:xfrm>
          <a:prstGeom prst="rect">
            <a:avLst/>
          </a:prstGeom>
          <a:noFill/>
        </p:spPr>
        <p:txBody>
          <a:bodyPr wrap="square" rtlCol="0">
            <a:spAutoFit/>
          </a:bodyPr>
          <a:lstStyle/>
          <a:p>
            <a:r>
              <a:rPr lang="en-IN" dirty="0" smtClean="0"/>
              <a:t>Confusion matrix on Probability with 40%</a:t>
            </a:r>
          </a:p>
          <a:p>
            <a:endParaRPr lang="en-IN" dirty="0"/>
          </a:p>
          <a:p>
            <a:r>
              <a:rPr lang="en-IN" dirty="0" smtClean="0"/>
              <a:t>Accuracy -&gt; 0.85</a:t>
            </a:r>
          </a:p>
          <a:p>
            <a:r>
              <a:rPr lang="en-IN" dirty="0" smtClean="0"/>
              <a:t>Sensitivity -&gt; 0.32</a:t>
            </a:r>
          </a:p>
          <a:p>
            <a:r>
              <a:rPr lang="en-IN" dirty="0" smtClean="0"/>
              <a:t>specificity-&gt; 0.95</a:t>
            </a:r>
          </a:p>
          <a:p>
            <a:r>
              <a:rPr lang="en-IN" dirty="0" smtClean="0"/>
              <a:t>It clearly shows Sensitivity is very poor</a:t>
            </a:r>
            <a:endParaRPr lang="en-IN" dirty="0"/>
          </a:p>
        </p:txBody>
      </p:sp>
      <p:sp>
        <p:nvSpPr>
          <p:cNvPr id="8" name="TextBox 7"/>
          <p:cNvSpPr txBox="1"/>
          <p:nvPr/>
        </p:nvSpPr>
        <p:spPr>
          <a:xfrm>
            <a:off x="6576060" y="3444240"/>
            <a:ext cx="4762500" cy="2585323"/>
          </a:xfrm>
          <a:prstGeom prst="rect">
            <a:avLst/>
          </a:prstGeom>
          <a:noFill/>
        </p:spPr>
        <p:txBody>
          <a:bodyPr wrap="square" rtlCol="0">
            <a:spAutoFit/>
          </a:bodyPr>
          <a:lstStyle/>
          <a:p>
            <a:endParaRPr lang="en-IN" dirty="0"/>
          </a:p>
          <a:p>
            <a:r>
              <a:rPr lang="en-IN" dirty="0"/>
              <a:t>To overcome low Sensitivity, user defined function created to identify </a:t>
            </a:r>
            <a:r>
              <a:rPr lang="en-IN" dirty="0" err="1"/>
              <a:t>cutoff</a:t>
            </a:r>
            <a:r>
              <a:rPr lang="en-IN" dirty="0"/>
              <a:t> value</a:t>
            </a:r>
          </a:p>
          <a:p>
            <a:r>
              <a:rPr lang="en-IN" dirty="0"/>
              <a:t>•Optimal probability threshold for best prediction</a:t>
            </a:r>
            <a:r>
              <a:rPr lang="en-IN" b="1" dirty="0"/>
              <a:t>: </a:t>
            </a:r>
            <a:r>
              <a:rPr lang="en-IN" b="1" dirty="0" smtClean="0"/>
              <a:t>0.161</a:t>
            </a:r>
            <a:endParaRPr lang="en-IN" dirty="0"/>
          </a:p>
          <a:p>
            <a:r>
              <a:rPr lang="en-IN" dirty="0"/>
              <a:t>Confusion Matrix at </a:t>
            </a:r>
            <a:r>
              <a:rPr lang="en-IN" dirty="0" err="1" smtClean="0"/>
              <a:t>cutoff</a:t>
            </a:r>
            <a:r>
              <a:rPr lang="en-IN" dirty="0"/>
              <a:t> </a:t>
            </a:r>
            <a:r>
              <a:rPr lang="en-IN" dirty="0" smtClean="0"/>
              <a:t>level of 1.61</a:t>
            </a:r>
            <a:endParaRPr lang="en-IN" dirty="0"/>
          </a:p>
          <a:p>
            <a:r>
              <a:rPr lang="en-IN" dirty="0"/>
              <a:t>•Accuracy : </a:t>
            </a:r>
            <a:r>
              <a:rPr lang="en-IN" dirty="0" smtClean="0"/>
              <a:t>0.7316</a:t>
            </a:r>
            <a:endParaRPr lang="en-IN" dirty="0"/>
          </a:p>
          <a:p>
            <a:r>
              <a:rPr lang="en-IN" dirty="0"/>
              <a:t>•Sensitivity : </a:t>
            </a:r>
            <a:r>
              <a:rPr lang="en-IN" dirty="0" smtClean="0"/>
              <a:t>0.7276 </a:t>
            </a:r>
            <a:endParaRPr lang="en-IN" dirty="0"/>
          </a:p>
          <a:p>
            <a:r>
              <a:rPr lang="en-IN" dirty="0"/>
              <a:t>•Specificity : </a:t>
            </a:r>
            <a:r>
              <a:rPr lang="en-IN" dirty="0" smtClean="0"/>
              <a:t>0.7324 </a:t>
            </a:r>
            <a:endParaRPr lang="en-IN" dirty="0"/>
          </a:p>
        </p:txBody>
      </p:sp>
      <p:pic>
        <p:nvPicPr>
          <p:cNvPr id="9" name="Picture 8"/>
          <p:cNvPicPr>
            <a:picLocks noChangeAspect="1"/>
          </p:cNvPicPr>
          <p:nvPr/>
        </p:nvPicPr>
        <p:blipFill>
          <a:blip r:embed="rId2"/>
          <a:stretch>
            <a:fillRect/>
          </a:stretch>
        </p:blipFill>
        <p:spPr>
          <a:xfrm>
            <a:off x="247650" y="1348740"/>
            <a:ext cx="5791200" cy="5113020"/>
          </a:xfrm>
          <a:prstGeom prst="rect">
            <a:avLst/>
          </a:prstGeom>
        </p:spPr>
      </p:pic>
    </p:spTree>
    <p:extLst>
      <p:ext uri="{BB962C8B-B14F-4D97-AF65-F5344CB8AC3E}">
        <p14:creationId xmlns:p14="http://schemas.microsoft.com/office/powerpoint/2010/main" val="142166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07" y="259007"/>
            <a:ext cx="8237416" cy="678839"/>
          </a:xfrm>
        </p:spPr>
        <p:txBody>
          <a:bodyPr>
            <a:normAutofit/>
          </a:bodyPr>
          <a:lstStyle/>
          <a:p>
            <a:r>
              <a:rPr lang="en-IN" sz="2800" dirty="0" smtClean="0">
                <a:solidFill>
                  <a:schemeClr val="tx2"/>
                </a:solidFill>
              </a:rPr>
              <a:t>Lift Chart/Gain Chart /KS -Plot</a:t>
            </a:r>
            <a:endParaRPr lang="en-IN" sz="2800" dirty="0">
              <a:solidFill>
                <a:schemeClr val="tx2"/>
              </a:solidFill>
            </a:endParaRPr>
          </a:p>
        </p:txBody>
      </p:sp>
    </p:spTree>
    <p:extLst>
      <p:ext uri="{BB962C8B-B14F-4D97-AF65-F5344CB8AC3E}">
        <p14:creationId xmlns:p14="http://schemas.microsoft.com/office/powerpoint/2010/main" val="1557896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060" y="44453"/>
            <a:ext cx="5883216" cy="680166"/>
          </a:xfrm>
        </p:spPr>
        <p:txBody>
          <a:bodyPr>
            <a:normAutofit/>
          </a:bodyPr>
          <a:lstStyle/>
          <a:p>
            <a:r>
              <a:rPr lang="en-IN" sz="3200" dirty="0" smtClean="0">
                <a:solidFill>
                  <a:schemeClr val="tx2"/>
                </a:solidFill>
              </a:rPr>
              <a:t>Conclusions</a:t>
            </a:r>
            <a:endParaRPr lang="en-IN" sz="3200" dirty="0">
              <a:solidFill>
                <a:schemeClr val="tx2"/>
              </a:solidFill>
            </a:endParaRPr>
          </a:p>
        </p:txBody>
      </p:sp>
      <p:sp>
        <p:nvSpPr>
          <p:cNvPr id="3" name="Content Placeholder 2"/>
          <p:cNvSpPr>
            <a:spLocks noGrp="1"/>
          </p:cNvSpPr>
          <p:nvPr>
            <p:ph idx="1"/>
          </p:nvPr>
        </p:nvSpPr>
        <p:spPr>
          <a:xfrm>
            <a:off x="276045" y="1121435"/>
            <a:ext cx="11306355" cy="5469146"/>
          </a:xfrm>
        </p:spPr>
        <p:txBody>
          <a:bodyPr>
            <a:normAutofit/>
          </a:bodyPr>
          <a:lstStyle/>
          <a:p>
            <a:pPr marL="0" indent="0">
              <a:buNone/>
            </a:pPr>
            <a:r>
              <a:rPr lang="en-IN" sz="2300" dirty="0" smtClean="0">
                <a:solidFill>
                  <a:schemeClr val="tx2"/>
                </a:solidFill>
              </a:rPr>
              <a:t>Summary:</a:t>
            </a:r>
          </a:p>
          <a:p>
            <a:pPr marL="0" indent="0">
              <a:buNone/>
            </a:pPr>
            <a:endParaRPr lang="en-IN" sz="2800" dirty="0">
              <a:solidFill>
                <a:schemeClr val="tx2"/>
              </a:solidFill>
            </a:endParaRPr>
          </a:p>
          <a:p>
            <a:pPr marL="0" indent="0">
              <a:buNone/>
            </a:pPr>
            <a:r>
              <a:rPr lang="en-IN" sz="2800" dirty="0" smtClean="0">
                <a:solidFill>
                  <a:schemeClr val="tx2"/>
                </a:solidFill>
              </a:rPr>
              <a:t>Conclusion:</a:t>
            </a:r>
          </a:p>
          <a:p>
            <a:pPr marL="0" indent="0">
              <a:lnSpc>
                <a:spcPct val="120000"/>
              </a:lnSpc>
              <a:buNone/>
            </a:pPr>
            <a:endParaRPr lang="en-IN" sz="2800" dirty="0"/>
          </a:p>
          <a:p>
            <a:pPr marL="0" indent="0">
              <a:buNone/>
            </a:pPr>
            <a:endParaRPr lang="en-IN" sz="2800" dirty="0"/>
          </a:p>
          <a:p>
            <a:pPr marL="0" indent="0">
              <a:buNone/>
            </a:pPr>
            <a:endParaRPr lang="en-IN" sz="2800" dirty="0"/>
          </a:p>
          <a:p>
            <a:pPr marL="0" indent="0">
              <a:buNone/>
            </a:pPr>
            <a:endParaRPr lang="en-IN" sz="2800" dirty="0"/>
          </a:p>
        </p:txBody>
      </p:sp>
    </p:spTree>
    <p:extLst>
      <p:ext uri="{BB962C8B-B14F-4D97-AF65-F5344CB8AC3E}">
        <p14:creationId xmlns:p14="http://schemas.microsoft.com/office/powerpoint/2010/main" val="3329524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pPr marL="0" indent="0">
              <a:buNone/>
            </a:pPr>
            <a:r>
              <a:rPr lang="en-IN" dirty="0"/>
              <a:t> </a:t>
            </a:r>
            <a:r>
              <a:rPr lang="en-IN" dirty="0" smtClean="0"/>
              <a:t> </a:t>
            </a:r>
          </a:p>
          <a:p>
            <a:pPr marL="0" indent="0">
              <a:buNone/>
            </a:pPr>
            <a:r>
              <a:rPr lang="en-IN" dirty="0"/>
              <a:t> </a:t>
            </a:r>
            <a:r>
              <a:rPr lang="en-IN" dirty="0" smtClean="0"/>
              <a:t>                               </a:t>
            </a:r>
            <a:r>
              <a:rPr lang="en-IN" sz="6600" dirty="0" smtClean="0"/>
              <a:t> </a:t>
            </a:r>
            <a:r>
              <a:rPr lang="en-IN" sz="6600" dirty="0" smtClean="0">
                <a:solidFill>
                  <a:schemeClr val="tx2"/>
                </a:solidFill>
              </a:rPr>
              <a:t>Thank You</a:t>
            </a:r>
            <a:endParaRPr lang="en-IN" sz="6600" dirty="0">
              <a:solidFill>
                <a:schemeClr val="tx2"/>
              </a:solidFill>
            </a:endParaRPr>
          </a:p>
        </p:txBody>
      </p:sp>
    </p:spTree>
    <p:extLst>
      <p:ext uri="{BB962C8B-B14F-4D97-AF65-F5344CB8AC3E}">
        <p14:creationId xmlns:p14="http://schemas.microsoft.com/office/powerpoint/2010/main" val="283781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6264" y="767139"/>
            <a:ext cx="6737230" cy="329212"/>
          </a:xfrm>
        </p:spPr>
        <p:txBody>
          <a:bodyPr>
            <a:normAutofit fontScale="90000"/>
          </a:bodyPr>
          <a:lstStyle/>
          <a:p>
            <a:r>
              <a:rPr lang="en-IN" sz="2400" b="1" dirty="0" smtClean="0">
                <a:solidFill>
                  <a:schemeClr val="tx2"/>
                </a:solidFill>
              </a:rPr>
              <a:t>Background </a:t>
            </a:r>
            <a:r>
              <a:rPr lang="en-IN" sz="2400" b="1" dirty="0" smtClean="0">
                <a:solidFill>
                  <a:schemeClr val="tx2"/>
                </a:solidFill>
              </a:rPr>
              <a:t>of HR Analytics Case Study</a:t>
            </a:r>
            <a:endParaRPr lang="en-IN" sz="2400" b="1" dirty="0">
              <a:solidFill>
                <a:schemeClr val="tx2"/>
              </a:solidFill>
            </a:endParaRPr>
          </a:p>
        </p:txBody>
      </p:sp>
      <p:cxnSp>
        <p:nvCxnSpPr>
          <p:cNvPr id="4" name="Straight Connector 3"/>
          <p:cNvCxnSpPr/>
          <p:nvPr/>
        </p:nvCxnSpPr>
        <p:spPr>
          <a:xfrm flipV="1">
            <a:off x="0" y="1096351"/>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331178"/>
            <a:ext cx="12192000" cy="1725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19179" y="1341502"/>
            <a:ext cx="9716362" cy="1200329"/>
          </a:xfrm>
          <a:prstGeom prst="rect">
            <a:avLst/>
          </a:prstGeom>
          <a:solidFill>
            <a:srgbClr val="92D050"/>
          </a:solidFill>
        </p:spPr>
        <p:txBody>
          <a:bodyPr wrap="square" rtlCol="0">
            <a:spAutoFit/>
          </a:bodyPr>
          <a:lstStyle/>
          <a:p>
            <a:r>
              <a:rPr lang="en-IN" b="1" dirty="0" smtClean="0"/>
              <a:t>Business Objective</a:t>
            </a:r>
          </a:p>
          <a:p>
            <a:pPr marL="285750" indent="-285750">
              <a:buFont typeface="Arial" panose="020B0604020202020204" pitchFamily="34" charset="0"/>
              <a:buChar char="•"/>
            </a:pPr>
            <a:r>
              <a:rPr lang="en-IN" dirty="0" smtClean="0"/>
              <a:t>To identify the factors affecting attrition</a:t>
            </a:r>
          </a:p>
          <a:p>
            <a:pPr marL="285750" indent="-285750">
              <a:buFont typeface="Arial" panose="020B0604020202020204" pitchFamily="34" charset="0"/>
              <a:buChar char="•"/>
            </a:pPr>
            <a:r>
              <a:rPr lang="en-IN" dirty="0" smtClean="0"/>
              <a:t>To Analyse and suggest What change XYZ should make in their workplace to make their employee stay</a:t>
            </a:r>
            <a:endParaRPr lang="en-IN" b="1" dirty="0"/>
          </a:p>
        </p:txBody>
      </p:sp>
      <p:sp>
        <p:nvSpPr>
          <p:cNvPr id="7" name="Content Placeholder 6"/>
          <p:cNvSpPr>
            <a:spLocks noGrp="1"/>
          </p:cNvSpPr>
          <p:nvPr>
            <p:ph idx="1"/>
          </p:nvPr>
        </p:nvSpPr>
        <p:spPr>
          <a:xfrm>
            <a:off x="319180" y="3009900"/>
            <a:ext cx="9716362" cy="2659380"/>
          </a:xfrm>
          <a:solidFill>
            <a:srgbClr val="FFFF99"/>
          </a:solidFill>
        </p:spPr>
        <p:txBody>
          <a:bodyPr>
            <a:normAutofit fontScale="77500" lnSpcReduction="20000"/>
          </a:bodyPr>
          <a:lstStyle/>
          <a:p>
            <a:pPr marL="0" indent="0">
              <a:buNone/>
            </a:pPr>
            <a:r>
              <a:rPr lang="en-IN" sz="1800" b="1" dirty="0" smtClean="0"/>
              <a:t>Data and Strategy</a:t>
            </a:r>
          </a:p>
          <a:p>
            <a:pPr marL="0" indent="0">
              <a:buNone/>
            </a:pPr>
            <a:r>
              <a:rPr lang="en-IN" sz="1800" dirty="0" smtClean="0"/>
              <a:t>We have different data sourced as below which are provided from XYZ firm.</a:t>
            </a:r>
          </a:p>
          <a:p>
            <a:pPr marL="0" indent="0">
              <a:buNone/>
            </a:pPr>
            <a:r>
              <a:rPr lang="en-IN" sz="1800" dirty="0" smtClean="0"/>
              <a:t>Data:</a:t>
            </a:r>
          </a:p>
          <a:p>
            <a:pPr>
              <a:buFont typeface="Wingdings" panose="05000000000000000000" pitchFamily="2" charset="2"/>
              <a:buChar char="Ø"/>
            </a:pPr>
            <a:r>
              <a:rPr lang="en-IN" sz="1800" dirty="0" err="1" smtClean="0"/>
              <a:t>employee_survey_data</a:t>
            </a:r>
            <a:r>
              <a:rPr lang="en-IN" sz="1800" dirty="0" smtClean="0"/>
              <a:t> </a:t>
            </a:r>
            <a:r>
              <a:rPr lang="en-IN" sz="1800" dirty="0" smtClean="0">
                <a:sym typeface="Wingdings" panose="05000000000000000000" pitchFamily="2" charset="2"/>
              </a:rPr>
              <a:t> contains 4410 observations of employee information of firm</a:t>
            </a:r>
          </a:p>
          <a:p>
            <a:pPr>
              <a:buFont typeface="Wingdings" panose="05000000000000000000" pitchFamily="2" charset="2"/>
              <a:buChar char="Ø"/>
            </a:pPr>
            <a:r>
              <a:rPr lang="en-IN" sz="1800" dirty="0" err="1" smtClean="0">
                <a:sym typeface="Wingdings" panose="05000000000000000000" pitchFamily="2" charset="2"/>
              </a:rPr>
              <a:t>Manager_survey_data</a:t>
            </a:r>
            <a:r>
              <a:rPr lang="en-IN" sz="1800" dirty="0" smtClean="0">
                <a:sym typeface="Wingdings" panose="05000000000000000000" pitchFamily="2" charset="2"/>
              </a:rPr>
              <a:t>  contains 4410 observations with job involvement and ratings details</a:t>
            </a:r>
          </a:p>
          <a:p>
            <a:pPr>
              <a:buFont typeface="Wingdings" panose="05000000000000000000" pitchFamily="2" charset="2"/>
              <a:buChar char="Ø"/>
            </a:pPr>
            <a:r>
              <a:rPr lang="en-IN" sz="1800" dirty="0" err="1">
                <a:sym typeface="Wingdings" panose="05000000000000000000" pitchFamily="2" charset="2"/>
              </a:rPr>
              <a:t>g</a:t>
            </a:r>
            <a:r>
              <a:rPr lang="en-IN" sz="1800" dirty="0" err="1" smtClean="0">
                <a:sym typeface="Wingdings" panose="05000000000000000000" pitchFamily="2" charset="2"/>
              </a:rPr>
              <a:t>eneral_data</a:t>
            </a:r>
            <a:r>
              <a:rPr lang="en-IN" sz="1800" dirty="0" smtClean="0">
                <a:sym typeface="Wingdings" panose="05000000000000000000" pitchFamily="2" charset="2"/>
              </a:rPr>
              <a:t>  contains 4410 observation wit employee personal &amp; work details.</a:t>
            </a:r>
          </a:p>
          <a:p>
            <a:pPr>
              <a:buFont typeface="Wingdings" panose="05000000000000000000" pitchFamily="2" charset="2"/>
              <a:buChar char="Ø"/>
            </a:pPr>
            <a:r>
              <a:rPr lang="en-IN" sz="1800" dirty="0" err="1" smtClean="0">
                <a:sym typeface="Wingdings" panose="05000000000000000000" pitchFamily="2" charset="2"/>
              </a:rPr>
              <a:t>In_time</a:t>
            </a:r>
            <a:r>
              <a:rPr lang="en-IN" sz="1800" dirty="0" smtClean="0">
                <a:sym typeface="Wingdings" panose="05000000000000000000" pitchFamily="2" charset="2"/>
              </a:rPr>
              <a:t>   contains in time information of an employee and holiday details of firm.</a:t>
            </a:r>
          </a:p>
          <a:p>
            <a:pPr>
              <a:buFont typeface="Wingdings" panose="05000000000000000000" pitchFamily="2" charset="2"/>
              <a:buChar char="Ø"/>
            </a:pPr>
            <a:r>
              <a:rPr lang="en-IN" sz="1800" dirty="0" err="1" smtClean="0">
                <a:sym typeface="Wingdings" panose="05000000000000000000" pitchFamily="2" charset="2"/>
              </a:rPr>
              <a:t>Out_time</a:t>
            </a:r>
            <a:r>
              <a:rPr lang="en-IN" sz="1800" dirty="0" smtClean="0">
                <a:sym typeface="Wingdings" panose="05000000000000000000" pitchFamily="2" charset="2"/>
              </a:rPr>
              <a:t> contains out time information of an employee and holiday details of firm</a:t>
            </a:r>
          </a:p>
          <a:p>
            <a:pPr>
              <a:buFont typeface="Wingdings" panose="05000000000000000000" pitchFamily="2" charset="2"/>
              <a:buChar char="Ø"/>
            </a:pPr>
            <a:endParaRPr lang="en-IN" sz="1800" dirty="0">
              <a:sym typeface="Wingdings" panose="05000000000000000000" pitchFamily="2" charset="2"/>
            </a:endParaRPr>
          </a:p>
          <a:p>
            <a:pPr marL="0" indent="0">
              <a:buNone/>
            </a:pPr>
            <a:r>
              <a:rPr lang="en-IN" sz="1800" dirty="0" smtClean="0">
                <a:sym typeface="Wingdings" panose="05000000000000000000" pitchFamily="2" charset="2"/>
              </a:rPr>
              <a:t>Strategy:</a:t>
            </a:r>
          </a:p>
          <a:p>
            <a:pPr marL="0" indent="0">
              <a:buNone/>
            </a:pPr>
            <a:r>
              <a:rPr lang="en-IN" sz="1800" dirty="0" smtClean="0">
                <a:sym typeface="Wingdings" panose="05000000000000000000" pitchFamily="2" charset="2"/>
              </a:rPr>
              <a:t>We are going too use predictive analysis of Logistic Regression to solve the business  problem, i.e. factors affecting the attrition. </a:t>
            </a:r>
          </a:p>
          <a:p>
            <a:pPr marL="0" indent="0">
              <a:buNone/>
            </a:pPr>
            <a:endParaRPr lang="en-IN" sz="1800" dirty="0" smtClean="0">
              <a:sym typeface="Wingdings" panose="05000000000000000000" pitchFamily="2" charset="2"/>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107680" cy="517842"/>
          </a:xfrm>
        </p:spPr>
        <p:txBody>
          <a:bodyPr>
            <a:normAutofit/>
          </a:bodyPr>
          <a:lstStyle/>
          <a:p>
            <a:r>
              <a:rPr lang="en-IN" sz="2400" b="1" dirty="0" smtClean="0"/>
              <a:t>Model – Problem/ Solution</a:t>
            </a:r>
            <a:endParaRPr lang="en-IN" sz="24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616362"/>
              </p:ext>
            </p:extLst>
          </p:nvPr>
        </p:nvGraphicFramePr>
        <p:xfrm>
          <a:off x="434975" y="876300"/>
          <a:ext cx="9455785" cy="453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876300" y="876300"/>
            <a:ext cx="3314700" cy="784830"/>
          </a:xfrm>
          <a:prstGeom prst="rect">
            <a:avLst/>
          </a:prstGeom>
          <a:solidFill>
            <a:schemeClr val="accent6">
              <a:lumMod val="40000"/>
              <a:lumOff val="60000"/>
            </a:schemeClr>
          </a:solidFill>
        </p:spPr>
        <p:txBody>
          <a:bodyPr wrap="square" rtlCol="0">
            <a:spAutoFit/>
          </a:bodyPr>
          <a:lstStyle/>
          <a:p>
            <a:r>
              <a:rPr lang="en-IN" sz="900" dirty="0" smtClean="0"/>
              <a:t>Loading  HR Analytics Data As is,</a:t>
            </a:r>
          </a:p>
          <a:p>
            <a:r>
              <a:rPr lang="en-IN" sz="900" dirty="0" smtClean="0"/>
              <a:t>Removing Unwanted variables having 0 and NA values</a:t>
            </a:r>
          </a:p>
          <a:p>
            <a:r>
              <a:rPr lang="en-IN" sz="900" dirty="0" smtClean="0"/>
              <a:t>Check for Duplicate in Key column &amp; Merging the Data</a:t>
            </a:r>
          </a:p>
          <a:p>
            <a:r>
              <a:rPr lang="en-IN" sz="900" dirty="0" smtClean="0"/>
              <a:t>Convert Date columns to standard format</a:t>
            </a:r>
          </a:p>
          <a:p>
            <a:endParaRPr lang="en-IN" sz="900" dirty="0"/>
          </a:p>
        </p:txBody>
      </p:sp>
      <p:sp>
        <p:nvSpPr>
          <p:cNvPr id="9" name="TextBox 8"/>
          <p:cNvSpPr txBox="1"/>
          <p:nvPr/>
        </p:nvSpPr>
        <p:spPr>
          <a:xfrm>
            <a:off x="6004560" y="876300"/>
            <a:ext cx="3124200" cy="769441"/>
          </a:xfrm>
          <a:prstGeom prst="rect">
            <a:avLst/>
          </a:prstGeom>
          <a:solidFill>
            <a:schemeClr val="tx2">
              <a:lumMod val="20000"/>
              <a:lumOff val="80000"/>
            </a:schemeClr>
          </a:solidFill>
        </p:spPr>
        <p:txBody>
          <a:bodyPr wrap="square" rtlCol="0">
            <a:spAutoFit/>
          </a:bodyPr>
          <a:lstStyle/>
          <a:p>
            <a:r>
              <a:rPr lang="en-IN" sz="900" dirty="0"/>
              <a:t>Analysis of raw data using Univariate&amp; </a:t>
            </a:r>
            <a:r>
              <a:rPr lang="en-IN" sz="900" dirty="0" err="1"/>
              <a:t>Multivarite</a:t>
            </a:r>
            <a:r>
              <a:rPr lang="en-IN" sz="900" dirty="0"/>
              <a:t> analysis.</a:t>
            </a:r>
          </a:p>
          <a:p>
            <a:r>
              <a:rPr lang="en-IN" sz="900" dirty="0"/>
              <a:t>•Missing Value Imputation using median </a:t>
            </a:r>
          </a:p>
          <a:p>
            <a:r>
              <a:rPr lang="en-IN" sz="900" dirty="0"/>
              <a:t>•Dummy variable creation</a:t>
            </a:r>
          </a:p>
          <a:p>
            <a:r>
              <a:rPr lang="en-IN" sz="900" dirty="0" smtClean="0"/>
              <a:t>•</a:t>
            </a:r>
            <a:r>
              <a:rPr lang="en-IN" sz="900" dirty="0"/>
              <a:t> </a:t>
            </a:r>
            <a:r>
              <a:rPr lang="en-IN" sz="900" dirty="0" err="1" smtClean="0"/>
              <a:t>Conveting</a:t>
            </a:r>
            <a:r>
              <a:rPr lang="en-IN" sz="900" dirty="0" smtClean="0"/>
              <a:t> into Categorical &amp; Numeric variables</a:t>
            </a:r>
            <a:endParaRPr lang="en-IN" sz="900" dirty="0"/>
          </a:p>
          <a:p>
            <a:endParaRPr lang="en-IN" sz="800" dirty="0"/>
          </a:p>
        </p:txBody>
      </p:sp>
      <p:sp>
        <p:nvSpPr>
          <p:cNvPr id="10" name="Right Arrow 9"/>
          <p:cNvSpPr/>
          <p:nvPr/>
        </p:nvSpPr>
        <p:spPr>
          <a:xfrm>
            <a:off x="4518977" y="4251960"/>
            <a:ext cx="11811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149340" y="4716052"/>
            <a:ext cx="3208020" cy="861774"/>
          </a:xfrm>
          <a:prstGeom prst="rect">
            <a:avLst/>
          </a:prstGeom>
          <a:solidFill>
            <a:schemeClr val="accent3"/>
          </a:solidFill>
        </p:spPr>
        <p:txBody>
          <a:bodyPr wrap="square" rtlCol="0">
            <a:spAutoFit/>
          </a:bodyPr>
          <a:lstStyle/>
          <a:p>
            <a:endParaRPr lang="en-IN" sz="1000" dirty="0"/>
          </a:p>
          <a:p>
            <a:r>
              <a:rPr lang="en-IN" sz="1000" dirty="0"/>
              <a:t>Use </a:t>
            </a:r>
            <a:r>
              <a:rPr lang="en-IN" sz="1000" dirty="0" err="1" smtClean="0"/>
              <a:t>StepAIC</a:t>
            </a:r>
            <a:r>
              <a:rPr lang="en-IN" sz="1000" dirty="0" smtClean="0"/>
              <a:t> and </a:t>
            </a:r>
            <a:r>
              <a:rPr lang="en-IN" sz="1000" dirty="0" err="1" smtClean="0"/>
              <a:t>glm</a:t>
            </a:r>
            <a:r>
              <a:rPr lang="en-IN" sz="1000" dirty="0" smtClean="0"/>
              <a:t> to </a:t>
            </a:r>
            <a:r>
              <a:rPr lang="en-IN" sz="1000" dirty="0"/>
              <a:t>arrive at key factors influencing the </a:t>
            </a:r>
            <a:r>
              <a:rPr lang="en-IN" sz="1000" dirty="0" smtClean="0"/>
              <a:t>attrition</a:t>
            </a:r>
            <a:endParaRPr lang="en-IN" sz="1000" dirty="0"/>
          </a:p>
          <a:p>
            <a:endParaRPr lang="en-IN" sz="1000" dirty="0"/>
          </a:p>
          <a:p>
            <a:r>
              <a:rPr lang="en-IN" sz="1000" dirty="0" smtClean="0"/>
              <a:t> </a:t>
            </a:r>
            <a:endParaRPr lang="en-IN" sz="1000" dirty="0"/>
          </a:p>
        </p:txBody>
      </p:sp>
      <p:sp>
        <p:nvSpPr>
          <p:cNvPr id="12" name="TextBox 11"/>
          <p:cNvSpPr txBox="1"/>
          <p:nvPr/>
        </p:nvSpPr>
        <p:spPr>
          <a:xfrm>
            <a:off x="609600" y="4861561"/>
            <a:ext cx="3581400" cy="784830"/>
          </a:xfrm>
          <a:prstGeom prst="rect">
            <a:avLst/>
          </a:prstGeom>
          <a:solidFill>
            <a:schemeClr val="bg1">
              <a:lumMod val="75000"/>
            </a:schemeClr>
          </a:solidFill>
        </p:spPr>
        <p:txBody>
          <a:bodyPr wrap="square" rtlCol="0">
            <a:spAutoFit/>
          </a:bodyPr>
          <a:lstStyle/>
          <a:p>
            <a:r>
              <a:rPr lang="en-IN" sz="900" dirty="0" smtClean="0"/>
              <a:t>•</a:t>
            </a:r>
            <a:r>
              <a:rPr lang="en-IN" sz="900" dirty="0"/>
              <a:t>Identify the model’s</a:t>
            </a:r>
          </a:p>
          <a:p>
            <a:r>
              <a:rPr lang="en-IN" sz="900" dirty="0"/>
              <a:t>•Accuracy</a:t>
            </a:r>
          </a:p>
          <a:p>
            <a:r>
              <a:rPr lang="en-IN" sz="900" dirty="0"/>
              <a:t>•Sensitivity</a:t>
            </a:r>
          </a:p>
          <a:p>
            <a:r>
              <a:rPr lang="en-IN" sz="900" dirty="0"/>
              <a:t>•Specificity</a:t>
            </a:r>
          </a:p>
          <a:p>
            <a:r>
              <a:rPr lang="en-IN" sz="900" dirty="0"/>
              <a:t>•Use Gain, Lift and KS Stats to predict best </a:t>
            </a:r>
            <a:r>
              <a:rPr lang="en-IN" sz="900" dirty="0" smtClean="0"/>
              <a:t>model</a:t>
            </a:r>
            <a:endParaRPr lang="en-IN" dirty="0"/>
          </a:p>
        </p:txBody>
      </p:sp>
    </p:spTree>
    <p:extLst>
      <p:ext uri="{BB962C8B-B14F-4D97-AF65-F5344CB8AC3E}">
        <p14:creationId xmlns:p14="http://schemas.microsoft.com/office/powerpoint/2010/main" val="1660987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25600" y="525150"/>
            <a:ext cx="6428739" cy="286429"/>
          </a:xfrm>
        </p:spPr>
        <p:txBody>
          <a:bodyPr>
            <a:normAutofit fontScale="90000"/>
          </a:bodyPr>
          <a:lstStyle/>
          <a:p>
            <a:r>
              <a:rPr lang="en-IN" sz="2400" b="1" dirty="0" smtClean="0">
                <a:solidFill>
                  <a:schemeClr val="tx2"/>
                </a:solidFill>
              </a:rPr>
              <a:t>Univariate Analysis on Different Attributes – I (</a:t>
            </a:r>
            <a:r>
              <a:rPr lang="en-IN" sz="2400" b="1" dirty="0" err="1" smtClean="0">
                <a:solidFill>
                  <a:schemeClr val="tx2"/>
                </a:solidFill>
              </a:rPr>
              <a:t>contd</a:t>
            </a:r>
            <a:r>
              <a:rPr lang="en-IN" sz="2400" b="1" dirty="0" smtClean="0">
                <a:solidFill>
                  <a:schemeClr val="tx2"/>
                </a:solidFill>
              </a:rPr>
              <a:t>)</a:t>
            </a:r>
            <a:endParaRPr lang="en-IN" sz="2400" b="1" dirty="0">
              <a:solidFill>
                <a:schemeClr val="tx2"/>
              </a:solidFill>
            </a:endParaRPr>
          </a:p>
        </p:txBody>
      </p:sp>
      <p:sp>
        <p:nvSpPr>
          <p:cNvPr id="3" name="Content Placeholder 2"/>
          <p:cNvSpPr>
            <a:spLocks noGrp="1"/>
          </p:cNvSpPr>
          <p:nvPr>
            <p:ph idx="1"/>
          </p:nvPr>
        </p:nvSpPr>
        <p:spPr>
          <a:xfrm>
            <a:off x="0" y="1605921"/>
            <a:ext cx="12192000" cy="5252079"/>
          </a:xfrm>
        </p:spPr>
        <p:txBody>
          <a:bodyPr>
            <a:normAutofit/>
          </a:bodyPr>
          <a:lstStyle/>
          <a:p>
            <a:pPr marL="0" indent="0">
              <a:buNone/>
            </a:pPr>
            <a:endParaRPr lang="en-IN" sz="1400" dirty="0" smtClean="0">
              <a:solidFill>
                <a:schemeClr val="tx2"/>
              </a:solidFill>
            </a:endParaRPr>
          </a:p>
          <a:p>
            <a:pPr>
              <a:buAutoNum type="arabicPeriod" startAt="2"/>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p:txBody>
      </p:sp>
      <p:cxnSp>
        <p:nvCxnSpPr>
          <p:cNvPr id="4" name="Straight Connector 3"/>
          <p:cNvCxnSpPr/>
          <p:nvPr/>
        </p:nvCxnSpPr>
        <p:spPr>
          <a:xfrm flipV="1">
            <a:off x="0" y="827976"/>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460668"/>
            <a:ext cx="12192000" cy="17252"/>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764540" y="942151"/>
            <a:ext cx="11054080" cy="5815809"/>
          </a:xfrm>
          <a:prstGeom prst="rect">
            <a:avLst/>
          </a:prstGeom>
        </p:spPr>
      </p:pic>
    </p:spTree>
    <p:extLst>
      <p:ext uri="{BB962C8B-B14F-4D97-AF65-F5344CB8AC3E}">
        <p14:creationId xmlns:p14="http://schemas.microsoft.com/office/powerpoint/2010/main" val="1360681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3478" y="454786"/>
            <a:ext cx="5638801" cy="389596"/>
          </a:xfrm>
        </p:spPr>
        <p:txBody>
          <a:bodyPr>
            <a:normAutofit fontScale="90000"/>
          </a:bodyPr>
          <a:lstStyle/>
          <a:p>
            <a:r>
              <a:rPr lang="en-IN" sz="2400" b="1" dirty="0" smtClean="0">
                <a:solidFill>
                  <a:schemeClr val="tx2"/>
                </a:solidFill>
              </a:rPr>
              <a:t>Univariate Analysis on different attributes - II</a:t>
            </a:r>
            <a:endParaRPr lang="en-IN" sz="2400" b="1" dirty="0">
              <a:solidFill>
                <a:schemeClr val="tx2"/>
              </a:solidFill>
            </a:endParaRPr>
          </a:p>
        </p:txBody>
      </p:sp>
      <p:cxnSp>
        <p:nvCxnSpPr>
          <p:cNvPr id="4" name="Straight Connector 3"/>
          <p:cNvCxnSpPr/>
          <p:nvPr/>
        </p:nvCxnSpPr>
        <p:spPr>
          <a:xfrm flipV="1">
            <a:off x="0" y="980410"/>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331178"/>
            <a:ext cx="12192000" cy="1725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0" y="221084"/>
            <a:ext cx="12192000" cy="6415832"/>
          </a:xfrm>
          <a:prstGeom prst="rect">
            <a:avLst/>
          </a:prstGeom>
        </p:spPr>
      </p:pic>
    </p:spTree>
    <p:extLst>
      <p:ext uri="{BB962C8B-B14F-4D97-AF65-F5344CB8AC3E}">
        <p14:creationId xmlns:p14="http://schemas.microsoft.com/office/powerpoint/2010/main" val="3683525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02078" y="458764"/>
            <a:ext cx="5996941" cy="389596"/>
          </a:xfrm>
        </p:spPr>
        <p:txBody>
          <a:bodyPr>
            <a:normAutofit fontScale="90000"/>
          </a:bodyPr>
          <a:lstStyle/>
          <a:p>
            <a:r>
              <a:rPr lang="en-IN" sz="2400" b="1" dirty="0" smtClean="0">
                <a:solidFill>
                  <a:schemeClr val="tx2"/>
                </a:solidFill>
              </a:rPr>
              <a:t>Summary of Univariate Analysis</a:t>
            </a:r>
            <a:endParaRPr lang="en-IN" sz="2400" b="1" dirty="0">
              <a:solidFill>
                <a:schemeClr val="tx2"/>
              </a:solidFill>
            </a:endParaRPr>
          </a:p>
        </p:txBody>
      </p:sp>
      <p:cxnSp>
        <p:nvCxnSpPr>
          <p:cNvPr id="4" name="Straight Connector 3"/>
          <p:cNvCxnSpPr/>
          <p:nvPr/>
        </p:nvCxnSpPr>
        <p:spPr>
          <a:xfrm flipV="1">
            <a:off x="0" y="910683"/>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331178"/>
            <a:ext cx="12192000" cy="172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0980" y="1097280"/>
            <a:ext cx="352806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Gender &amp; Marital Status</a:t>
            </a:r>
            <a:endParaRPr lang="en-IN" dirty="0"/>
          </a:p>
        </p:txBody>
      </p:sp>
      <p:sp>
        <p:nvSpPr>
          <p:cNvPr id="13" name="Rectangle 12"/>
          <p:cNvSpPr/>
          <p:nvPr/>
        </p:nvSpPr>
        <p:spPr>
          <a:xfrm>
            <a:off x="243840" y="1821180"/>
            <a:ext cx="352806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Education Field</a:t>
            </a:r>
            <a:endParaRPr lang="en-IN" dirty="0"/>
          </a:p>
        </p:txBody>
      </p:sp>
      <p:sp>
        <p:nvSpPr>
          <p:cNvPr id="14" name="Rectangle 13"/>
          <p:cNvSpPr/>
          <p:nvPr/>
        </p:nvSpPr>
        <p:spPr>
          <a:xfrm>
            <a:off x="243840" y="2559381"/>
            <a:ext cx="352806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Business Travel</a:t>
            </a:r>
            <a:endParaRPr lang="en-IN" dirty="0"/>
          </a:p>
        </p:txBody>
      </p:sp>
      <p:sp>
        <p:nvSpPr>
          <p:cNvPr id="15" name="Rectangle 14"/>
          <p:cNvSpPr/>
          <p:nvPr/>
        </p:nvSpPr>
        <p:spPr>
          <a:xfrm>
            <a:off x="236220" y="3304819"/>
            <a:ext cx="354330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Job Involvement</a:t>
            </a:r>
            <a:endParaRPr lang="en-IN" dirty="0"/>
          </a:p>
        </p:txBody>
      </p:sp>
      <p:sp>
        <p:nvSpPr>
          <p:cNvPr id="17" name="Rectangle 16"/>
          <p:cNvSpPr/>
          <p:nvPr/>
        </p:nvSpPr>
        <p:spPr>
          <a:xfrm>
            <a:off x="213360" y="4043020"/>
            <a:ext cx="358902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Job Role</a:t>
            </a:r>
            <a:endParaRPr lang="en-IN" dirty="0"/>
          </a:p>
        </p:txBody>
      </p:sp>
      <p:sp>
        <p:nvSpPr>
          <p:cNvPr id="18" name="Rectangle 17"/>
          <p:cNvSpPr/>
          <p:nvPr/>
        </p:nvSpPr>
        <p:spPr>
          <a:xfrm>
            <a:off x="213360" y="4784599"/>
            <a:ext cx="358902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Work Life Balance</a:t>
            </a:r>
            <a:endParaRPr lang="en-IN" dirty="0"/>
          </a:p>
        </p:txBody>
      </p:sp>
      <p:sp>
        <p:nvSpPr>
          <p:cNvPr id="19" name="Rectangle 18"/>
          <p:cNvSpPr/>
          <p:nvPr/>
        </p:nvSpPr>
        <p:spPr>
          <a:xfrm>
            <a:off x="213360" y="5505121"/>
            <a:ext cx="3589020" cy="655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Performance Rating</a:t>
            </a:r>
            <a:endParaRPr lang="en-IN" dirty="0"/>
          </a:p>
        </p:txBody>
      </p:sp>
      <p:sp>
        <p:nvSpPr>
          <p:cNvPr id="22" name="Rounded Rectangle 21"/>
          <p:cNvSpPr/>
          <p:nvPr/>
        </p:nvSpPr>
        <p:spPr>
          <a:xfrm>
            <a:off x="3802380" y="1165860"/>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ln>
                <a:solidFill>
                  <a:schemeClr val="tx1"/>
                </a:solidFill>
              </a:ln>
              <a:solidFill>
                <a:schemeClr val="tx1"/>
              </a:solidFill>
            </a:endParaRPr>
          </a:p>
          <a:p>
            <a:endParaRPr lang="en-IN" sz="1100" dirty="0" smtClean="0">
              <a:ln>
                <a:solidFill>
                  <a:schemeClr val="tx1"/>
                </a:solidFill>
              </a:ln>
              <a:solidFill>
                <a:schemeClr val="tx1"/>
              </a:solidFill>
            </a:endParaRPr>
          </a:p>
          <a:p>
            <a:r>
              <a:rPr lang="en-IN" sz="1100" dirty="0" smtClean="0">
                <a:ln>
                  <a:solidFill>
                    <a:schemeClr val="tx1"/>
                  </a:solidFill>
                </a:ln>
                <a:solidFill>
                  <a:schemeClr val="tx1"/>
                </a:solidFill>
              </a:rPr>
              <a:t> </a:t>
            </a:r>
            <a:r>
              <a:rPr lang="en-IN" sz="1100" dirty="0">
                <a:ln>
                  <a:solidFill>
                    <a:schemeClr val="tx1"/>
                  </a:solidFill>
                </a:ln>
                <a:solidFill>
                  <a:schemeClr val="tx1"/>
                </a:solidFill>
              </a:rPr>
              <a:t>Males have higher attrition rate than females in the company </a:t>
            </a:r>
          </a:p>
          <a:p>
            <a:r>
              <a:rPr lang="en-IN" sz="1100" dirty="0" smtClean="0">
                <a:ln>
                  <a:solidFill>
                    <a:schemeClr val="tx1"/>
                  </a:solidFill>
                </a:ln>
                <a:solidFill>
                  <a:schemeClr val="tx1"/>
                </a:solidFill>
              </a:rPr>
              <a:t>Attrition </a:t>
            </a:r>
            <a:r>
              <a:rPr lang="en-IN" sz="1100" dirty="0">
                <a:ln>
                  <a:solidFill>
                    <a:schemeClr val="tx1"/>
                  </a:solidFill>
                </a:ln>
                <a:solidFill>
                  <a:schemeClr val="tx1"/>
                </a:solidFill>
              </a:rPr>
              <a:t>rate is higher in Employees who are “Single</a:t>
            </a:r>
            <a:r>
              <a:rPr lang="en-IN" sz="1100" dirty="0" smtClean="0">
                <a:ln>
                  <a:solidFill>
                    <a:schemeClr val="tx1"/>
                  </a:solidFill>
                </a:ln>
                <a:solidFill>
                  <a:schemeClr val="tx1"/>
                </a:solidFill>
              </a:rPr>
              <a:t>”.</a:t>
            </a:r>
            <a:endParaRPr lang="en-IN" dirty="0">
              <a:ln>
                <a:solidFill>
                  <a:schemeClr val="tx1"/>
                </a:solidFill>
              </a:ln>
            </a:endParaRPr>
          </a:p>
          <a:p>
            <a:endParaRPr lang="en-IN" dirty="0">
              <a:ln>
                <a:solidFill>
                  <a:schemeClr val="tx1"/>
                </a:solidFill>
              </a:ln>
            </a:endParaRPr>
          </a:p>
        </p:txBody>
      </p:sp>
      <p:sp>
        <p:nvSpPr>
          <p:cNvPr id="23" name="Rounded Rectangle 22"/>
          <p:cNvSpPr/>
          <p:nvPr/>
        </p:nvSpPr>
        <p:spPr>
          <a:xfrm>
            <a:off x="3802380" y="1876665"/>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ln>
                <a:solidFill>
                  <a:schemeClr val="tx1"/>
                </a:solidFill>
              </a:ln>
              <a:solidFill>
                <a:schemeClr val="tx1"/>
              </a:solidFill>
            </a:endParaRPr>
          </a:p>
          <a:p>
            <a:r>
              <a:rPr lang="en-IN" sz="1100" dirty="0" smtClean="0">
                <a:ln>
                  <a:solidFill>
                    <a:schemeClr val="tx1"/>
                  </a:solidFill>
                </a:ln>
                <a:solidFill>
                  <a:schemeClr val="tx1"/>
                </a:solidFill>
              </a:rPr>
              <a:t>Employees belong to Life sciences and Medical have high attrition Rate.</a:t>
            </a:r>
            <a:endParaRPr lang="en-IN" dirty="0">
              <a:ln>
                <a:solidFill>
                  <a:schemeClr val="tx1"/>
                </a:solidFill>
              </a:ln>
            </a:endParaRPr>
          </a:p>
        </p:txBody>
      </p:sp>
      <p:sp>
        <p:nvSpPr>
          <p:cNvPr id="24" name="Rounded Rectangle 23"/>
          <p:cNvSpPr/>
          <p:nvPr/>
        </p:nvSpPr>
        <p:spPr>
          <a:xfrm>
            <a:off x="3802380" y="2557343"/>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ln>
                <a:solidFill>
                  <a:schemeClr val="tx1"/>
                </a:solidFill>
              </a:ln>
              <a:solidFill>
                <a:schemeClr val="tx1"/>
              </a:solidFill>
            </a:endParaRPr>
          </a:p>
          <a:p>
            <a:r>
              <a:rPr lang="en-IN" sz="1100" dirty="0" smtClean="0">
                <a:ln>
                  <a:solidFill>
                    <a:schemeClr val="tx1"/>
                  </a:solidFill>
                </a:ln>
                <a:solidFill>
                  <a:schemeClr val="tx1"/>
                </a:solidFill>
              </a:rPr>
              <a:t>Employees who are under the category of  “</a:t>
            </a:r>
            <a:r>
              <a:rPr lang="en-IN" sz="1100" dirty="0" err="1" smtClean="0">
                <a:ln>
                  <a:solidFill>
                    <a:schemeClr val="tx1"/>
                  </a:solidFill>
                </a:ln>
                <a:solidFill>
                  <a:schemeClr val="tx1"/>
                </a:solidFill>
              </a:rPr>
              <a:t>Travel_Rarely</a:t>
            </a:r>
            <a:r>
              <a:rPr lang="en-IN" sz="1100" dirty="0" smtClean="0">
                <a:ln>
                  <a:solidFill>
                    <a:schemeClr val="tx1"/>
                  </a:solidFill>
                </a:ln>
                <a:solidFill>
                  <a:schemeClr val="tx1"/>
                </a:solidFill>
              </a:rPr>
              <a:t>” have high attrition Rate.</a:t>
            </a:r>
            <a:endParaRPr lang="en-IN" dirty="0">
              <a:ln>
                <a:solidFill>
                  <a:schemeClr val="tx1"/>
                </a:solidFill>
              </a:ln>
            </a:endParaRPr>
          </a:p>
        </p:txBody>
      </p:sp>
      <p:sp>
        <p:nvSpPr>
          <p:cNvPr id="25" name="Rounded Rectangle 24"/>
          <p:cNvSpPr/>
          <p:nvPr/>
        </p:nvSpPr>
        <p:spPr>
          <a:xfrm>
            <a:off x="3802380" y="3371243"/>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ln>
                <a:solidFill>
                  <a:schemeClr val="tx1"/>
                </a:solidFill>
              </a:ln>
              <a:solidFill>
                <a:schemeClr val="tx1"/>
              </a:solidFill>
            </a:endParaRPr>
          </a:p>
          <a:p>
            <a:r>
              <a:rPr lang="en-IN" sz="1100" dirty="0" smtClean="0">
                <a:ln>
                  <a:solidFill>
                    <a:schemeClr val="tx1"/>
                  </a:solidFill>
                </a:ln>
                <a:solidFill>
                  <a:schemeClr val="tx1"/>
                </a:solidFill>
              </a:rPr>
              <a:t>Employees belong to  Job Involvement  category of “3” have high attrition Rated</a:t>
            </a:r>
            <a:endParaRPr lang="en-IN" dirty="0">
              <a:ln>
                <a:solidFill>
                  <a:schemeClr val="tx1"/>
                </a:solidFill>
              </a:ln>
            </a:endParaRPr>
          </a:p>
        </p:txBody>
      </p:sp>
      <p:sp>
        <p:nvSpPr>
          <p:cNvPr id="26" name="Rounded Rectangle 25"/>
          <p:cNvSpPr/>
          <p:nvPr/>
        </p:nvSpPr>
        <p:spPr>
          <a:xfrm>
            <a:off x="3855720" y="4115739"/>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ln>
                <a:solidFill>
                  <a:schemeClr val="tx1"/>
                </a:solidFill>
              </a:ln>
              <a:solidFill>
                <a:schemeClr val="tx1"/>
              </a:solidFill>
            </a:endParaRPr>
          </a:p>
          <a:p>
            <a:r>
              <a:rPr lang="en-IN" sz="1100" dirty="0" smtClean="0">
                <a:ln>
                  <a:solidFill>
                    <a:schemeClr val="tx1"/>
                  </a:solidFill>
                </a:ln>
                <a:solidFill>
                  <a:schemeClr val="tx1"/>
                </a:solidFill>
              </a:rPr>
              <a:t>Employees belong to category “Research Development” has high attrition rate </a:t>
            </a:r>
            <a:endParaRPr lang="en-IN" dirty="0">
              <a:ln>
                <a:solidFill>
                  <a:schemeClr val="tx1"/>
                </a:solidFill>
              </a:ln>
            </a:endParaRPr>
          </a:p>
        </p:txBody>
      </p:sp>
      <p:sp>
        <p:nvSpPr>
          <p:cNvPr id="27" name="Rounded Rectangle 26"/>
          <p:cNvSpPr/>
          <p:nvPr/>
        </p:nvSpPr>
        <p:spPr>
          <a:xfrm>
            <a:off x="3855720" y="4839693"/>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ln>
                  <a:solidFill>
                    <a:schemeClr val="tx1"/>
                  </a:solidFill>
                </a:ln>
                <a:solidFill>
                  <a:schemeClr val="tx1"/>
                </a:solidFill>
              </a:rPr>
              <a:t>Employee belong to category of “3” has high attrition rate</a:t>
            </a:r>
          </a:p>
        </p:txBody>
      </p:sp>
      <p:sp>
        <p:nvSpPr>
          <p:cNvPr id="28" name="Rounded Rectangle 27"/>
          <p:cNvSpPr/>
          <p:nvPr/>
        </p:nvSpPr>
        <p:spPr>
          <a:xfrm>
            <a:off x="3855720" y="5505121"/>
            <a:ext cx="6553200" cy="573759"/>
          </a:xfrm>
          <a:prstGeom prst="roundRect">
            <a:avLst/>
          </a:prstGeom>
          <a:solidFill>
            <a:schemeClr val="accent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ln>
                <a:solidFill>
                  <a:schemeClr val="tx1"/>
                </a:solidFill>
              </a:ln>
              <a:solidFill>
                <a:schemeClr val="tx1"/>
              </a:solidFill>
            </a:endParaRPr>
          </a:p>
          <a:p>
            <a:r>
              <a:rPr lang="en-IN" sz="1100" dirty="0" smtClean="0">
                <a:ln>
                  <a:solidFill>
                    <a:schemeClr val="tx1"/>
                  </a:solidFill>
                </a:ln>
                <a:solidFill>
                  <a:schemeClr val="tx1"/>
                </a:solidFill>
              </a:rPr>
              <a:t>Employees belong to performance rating of “4” have high attrition Rate</a:t>
            </a:r>
            <a:endParaRPr lang="en-IN" dirty="0">
              <a:ln>
                <a:solidFill>
                  <a:schemeClr val="tx1"/>
                </a:solidFill>
              </a:ln>
            </a:endParaRPr>
          </a:p>
        </p:txBody>
      </p:sp>
    </p:spTree>
    <p:extLst>
      <p:ext uri="{BB962C8B-B14F-4D97-AF65-F5344CB8AC3E}">
        <p14:creationId xmlns:p14="http://schemas.microsoft.com/office/powerpoint/2010/main" val="4168382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25600" y="330200"/>
            <a:ext cx="7035799" cy="481379"/>
          </a:xfrm>
        </p:spPr>
        <p:txBody>
          <a:bodyPr>
            <a:normAutofit/>
          </a:bodyPr>
          <a:lstStyle/>
          <a:p>
            <a:r>
              <a:rPr lang="en-IN" sz="2400" b="1" dirty="0" smtClean="0">
                <a:solidFill>
                  <a:schemeClr val="tx2"/>
                </a:solidFill>
              </a:rPr>
              <a:t>Multivariate Analysis </a:t>
            </a:r>
            <a:endParaRPr lang="en-IN" sz="2400" b="1" dirty="0">
              <a:solidFill>
                <a:schemeClr val="tx2"/>
              </a:solidFill>
            </a:endParaRPr>
          </a:p>
        </p:txBody>
      </p:sp>
      <p:sp>
        <p:nvSpPr>
          <p:cNvPr id="3" name="Content Placeholder 2"/>
          <p:cNvSpPr>
            <a:spLocks noGrp="1"/>
          </p:cNvSpPr>
          <p:nvPr>
            <p:ph idx="1"/>
          </p:nvPr>
        </p:nvSpPr>
        <p:spPr>
          <a:xfrm>
            <a:off x="0" y="1605921"/>
            <a:ext cx="12192000" cy="5252079"/>
          </a:xfrm>
        </p:spPr>
        <p:txBody>
          <a:bodyPr>
            <a:normAutofit/>
          </a:bodyPr>
          <a:lstStyle/>
          <a:p>
            <a:pPr marL="0" indent="0">
              <a:buNone/>
            </a:pPr>
            <a:endParaRPr lang="en-IN" sz="1400" dirty="0" smtClean="0">
              <a:solidFill>
                <a:schemeClr val="tx2"/>
              </a:solidFill>
            </a:endParaRPr>
          </a:p>
          <a:p>
            <a:pPr>
              <a:buAutoNum type="arabicPeriod" startAt="2"/>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a:p>
            <a:pPr marL="0" indent="0">
              <a:buNone/>
            </a:pPr>
            <a:endParaRPr lang="en-IN" sz="1400" dirty="0">
              <a:solidFill>
                <a:schemeClr val="tx2"/>
              </a:solidFill>
            </a:endParaRPr>
          </a:p>
          <a:p>
            <a:pPr marL="0" indent="0">
              <a:buNone/>
            </a:pPr>
            <a:endParaRPr lang="en-IN" sz="1400" dirty="0" smtClean="0">
              <a:solidFill>
                <a:schemeClr val="tx2"/>
              </a:solidFill>
            </a:endParaRPr>
          </a:p>
          <a:p>
            <a:pPr marL="0" indent="0">
              <a:buNone/>
            </a:pPr>
            <a:endParaRPr lang="en-IN" sz="1400" dirty="0" smtClean="0">
              <a:solidFill>
                <a:schemeClr val="tx2"/>
              </a:solidFill>
            </a:endParaRPr>
          </a:p>
        </p:txBody>
      </p:sp>
      <p:cxnSp>
        <p:nvCxnSpPr>
          <p:cNvPr id="4" name="Straight Connector 3"/>
          <p:cNvCxnSpPr/>
          <p:nvPr/>
        </p:nvCxnSpPr>
        <p:spPr>
          <a:xfrm flipV="1">
            <a:off x="0" y="827976"/>
            <a:ext cx="12192000"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460668"/>
            <a:ext cx="12192000" cy="1725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9380" y="5074517"/>
            <a:ext cx="11513240" cy="1077218"/>
          </a:xfrm>
          <a:prstGeom prst="rect">
            <a:avLst/>
          </a:prstGeom>
          <a:noFill/>
        </p:spPr>
        <p:txBody>
          <a:bodyPr wrap="square" rtlCol="0">
            <a:spAutoFit/>
          </a:bodyPr>
          <a:lstStyle/>
          <a:p>
            <a:r>
              <a:rPr lang="en-IN" sz="1400" dirty="0"/>
              <a:t>Attrition Rate is  comparatively high for  Laboratory Technician, Research Scientist and Sales executive.  Despite of Employer providing a balance between personal and professional life, employees with the mentioned job roles are switching to different companies. Interestingly, Employees satisfied with their job are also adding to the attrition and is evident  primarily in Roles as Research Director and Sales Executives followed by research Scientists and Lab </a:t>
            </a:r>
            <a:r>
              <a:rPr lang="en-IN" sz="1400" dirty="0" err="1"/>
              <a:t>technican</a:t>
            </a:r>
            <a:r>
              <a:rPr lang="en-IN" dirty="0"/>
              <a:t>.</a:t>
            </a:r>
          </a:p>
          <a:p>
            <a:endParaRPr lang="en-IN" dirty="0">
              <a:solidFill>
                <a:schemeClr val="tx2"/>
              </a:solidFill>
            </a:endParaRPr>
          </a:p>
        </p:txBody>
      </p:sp>
      <p:pic>
        <p:nvPicPr>
          <p:cNvPr id="9" name="Content Placeholder 11" descr="A screenshot of a cell phone&#10;&#10;Description generated with very high confidence">
            <a:extLst>
              <a:ext uri="{FF2B5EF4-FFF2-40B4-BE49-F238E27FC236}">
                <a16:creationId xmlns:a16="http://schemas.microsoft.com/office/drawing/2014/main" xmlns="" id="{B85F6AF2-F526-4594-97CA-2B057C8E7D96}"/>
              </a:ext>
            </a:extLst>
          </p:cNvPr>
          <p:cNvPicPr>
            <a:picLocks noChangeAspect="1"/>
          </p:cNvPicPr>
          <p:nvPr/>
        </p:nvPicPr>
        <p:blipFill>
          <a:blip r:embed="rId3"/>
          <a:stretch>
            <a:fillRect/>
          </a:stretch>
        </p:blipFill>
        <p:spPr>
          <a:xfrm>
            <a:off x="268224" y="1267754"/>
            <a:ext cx="5720461" cy="3727361"/>
          </a:xfrm>
          <a:prstGeom prst="rect">
            <a:avLst/>
          </a:prstGeom>
        </p:spPr>
      </p:pic>
      <p:pic>
        <p:nvPicPr>
          <p:cNvPr id="11" name="Content Placeholder 7" descr="A screenshot of a cell phone&#10;&#10;Description generated with very high confidence">
            <a:extLst>
              <a:ext uri="{FF2B5EF4-FFF2-40B4-BE49-F238E27FC236}">
                <a16:creationId xmlns:a16="http://schemas.microsoft.com/office/drawing/2014/main" xmlns="" id="{21F3486D-339B-4B2D-991E-5E86EF55D710}"/>
              </a:ext>
            </a:extLst>
          </p:cNvPr>
          <p:cNvPicPr>
            <a:picLocks noChangeAspect="1"/>
          </p:cNvPicPr>
          <p:nvPr/>
        </p:nvPicPr>
        <p:blipFill>
          <a:blip r:embed="rId4"/>
          <a:stretch>
            <a:fillRect/>
          </a:stretch>
        </p:blipFill>
        <p:spPr>
          <a:xfrm>
            <a:off x="5904865" y="1307455"/>
            <a:ext cx="6087643" cy="3727361"/>
          </a:xfrm>
          <a:prstGeom prst="rect">
            <a:avLst/>
          </a:prstGeom>
        </p:spPr>
      </p:pic>
    </p:spTree>
    <p:extLst>
      <p:ext uri="{BB962C8B-B14F-4D97-AF65-F5344CB8AC3E}">
        <p14:creationId xmlns:p14="http://schemas.microsoft.com/office/powerpoint/2010/main" val="232303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endParaRPr lang="en-IN" dirty="0" smtClean="0"/>
          </a:p>
          <a:p>
            <a:pPr marL="0" indent="0">
              <a:buNone/>
            </a:pPr>
            <a:endParaRPr lang="en-IN" sz="1400" dirty="0"/>
          </a:p>
        </p:txBody>
      </p:sp>
      <p:sp>
        <p:nvSpPr>
          <p:cNvPr id="10" name="Title 9"/>
          <p:cNvSpPr>
            <a:spLocks noGrp="1"/>
          </p:cNvSpPr>
          <p:nvPr>
            <p:ph type="title"/>
          </p:nvPr>
        </p:nvSpPr>
        <p:spPr>
          <a:xfrm>
            <a:off x="1117600" y="274638"/>
            <a:ext cx="9033933" cy="927629"/>
          </a:xfrm>
        </p:spPr>
        <p:txBody>
          <a:bodyPr>
            <a:normAutofit/>
          </a:bodyPr>
          <a:lstStyle/>
          <a:p>
            <a:r>
              <a:rPr lang="en-IN" sz="2800" dirty="0" smtClean="0">
                <a:solidFill>
                  <a:schemeClr val="tx2"/>
                </a:solidFill>
              </a:rPr>
              <a:t>Multi Variate Analysis – II (</a:t>
            </a:r>
            <a:r>
              <a:rPr lang="en-IN" sz="2800" dirty="0" err="1" smtClean="0">
                <a:solidFill>
                  <a:schemeClr val="tx2"/>
                </a:solidFill>
              </a:rPr>
              <a:t>contd</a:t>
            </a:r>
            <a:r>
              <a:rPr lang="en-IN" sz="2800" dirty="0" smtClean="0">
                <a:solidFill>
                  <a:schemeClr val="tx2"/>
                </a:solidFill>
              </a:rPr>
              <a:t>)</a:t>
            </a:r>
            <a:endParaRPr lang="en-IN" sz="2800" dirty="0">
              <a:solidFill>
                <a:schemeClr val="tx2"/>
              </a:solidFill>
            </a:endParaRPr>
          </a:p>
        </p:txBody>
      </p:sp>
      <p:pic>
        <p:nvPicPr>
          <p:cNvPr id="6" name="Content Placeholder 11">
            <a:extLst>
              <a:ext uri="{FF2B5EF4-FFF2-40B4-BE49-F238E27FC236}">
                <a16:creationId xmlns:a16="http://schemas.microsoft.com/office/drawing/2014/main" xmlns="" id="{B85F6AF2-F526-4594-97CA-2B057C8E7D96}"/>
              </a:ext>
            </a:extLst>
          </p:cNvPr>
          <p:cNvPicPr>
            <a:picLocks noChangeAspect="1"/>
          </p:cNvPicPr>
          <p:nvPr/>
        </p:nvPicPr>
        <p:blipFill>
          <a:blip r:embed="rId2"/>
          <a:stretch>
            <a:fillRect/>
          </a:stretch>
        </p:blipFill>
        <p:spPr>
          <a:xfrm>
            <a:off x="212571" y="1225026"/>
            <a:ext cx="5720461" cy="3591063"/>
          </a:xfrm>
          <a:prstGeom prst="rect">
            <a:avLst/>
          </a:prstGeom>
        </p:spPr>
      </p:pic>
      <p:pic>
        <p:nvPicPr>
          <p:cNvPr id="7" name="Content Placeholder 7">
            <a:extLst>
              <a:ext uri="{FF2B5EF4-FFF2-40B4-BE49-F238E27FC236}">
                <a16:creationId xmlns:a16="http://schemas.microsoft.com/office/drawing/2014/main" xmlns="" id="{21F3486D-339B-4B2D-991E-5E86EF55D710}"/>
              </a:ext>
            </a:extLst>
          </p:cNvPr>
          <p:cNvPicPr>
            <a:picLocks noChangeAspect="1"/>
          </p:cNvPicPr>
          <p:nvPr/>
        </p:nvPicPr>
        <p:blipFill>
          <a:blip r:embed="rId3"/>
          <a:stretch>
            <a:fillRect/>
          </a:stretch>
        </p:blipFill>
        <p:spPr>
          <a:xfrm>
            <a:off x="5842935" y="1225027"/>
            <a:ext cx="5829562" cy="3682604"/>
          </a:xfrm>
          <a:prstGeom prst="rect">
            <a:avLst/>
          </a:prstGeom>
        </p:spPr>
      </p:pic>
      <p:sp>
        <p:nvSpPr>
          <p:cNvPr id="11" name="Text Placeholder 8">
            <a:extLst>
              <a:ext uri="{FF2B5EF4-FFF2-40B4-BE49-F238E27FC236}">
                <a16:creationId xmlns:a16="http://schemas.microsoft.com/office/drawing/2014/main" xmlns="" id="{C3EE56C4-AABE-4916-A661-0EDC080BA1A9}"/>
              </a:ext>
            </a:extLst>
          </p:cNvPr>
          <p:cNvSpPr txBox="1">
            <a:spLocks/>
          </p:cNvSpPr>
          <p:nvPr/>
        </p:nvSpPr>
        <p:spPr>
          <a:xfrm>
            <a:off x="212571" y="5369291"/>
            <a:ext cx="11736198" cy="8105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smtClean="0"/>
              <a:t>It is clearly evident that Business Travel plays  a role in retaining employees. Attrition Rate is  high across  different Job roles as there are rarely any Business Travel.</a:t>
            </a:r>
          </a:p>
          <a:p>
            <a:r>
              <a:rPr lang="en-IN" sz="1200" smtClean="0"/>
              <a:t>Employees with Monthly Income of $75000 or less prefer changing the organisation more frequently.</a:t>
            </a:r>
          </a:p>
          <a:p>
            <a:endParaRPr lang="en-IN" sz="1200" smtClean="0"/>
          </a:p>
          <a:p>
            <a:endParaRPr lang="en-IN" sz="12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6058"/>
            <a:ext cx="8930640" cy="538162"/>
          </a:xfrm>
        </p:spPr>
        <p:txBody>
          <a:bodyPr>
            <a:normAutofit fontScale="90000"/>
          </a:bodyPr>
          <a:lstStyle/>
          <a:p>
            <a:r>
              <a:rPr lang="en-IN" sz="2800" dirty="0" smtClean="0">
                <a:solidFill>
                  <a:schemeClr val="tx2"/>
                </a:solidFill>
              </a:rPr>
              <a:t>Multi Variate Analysis (</a:t>
            </a:r>
            <a:r>
              <a:rPr lang="en-IN" sz="2800" dirty="0" err="1" smtClean="0">
                <a:solidFill>
                  <a:schemeClr val="tx2"/>
                </a:solidFill>
              </a:rPr>
              <a:t>Educataion</a:t>
            </a:r>
            <a:r>
              <a:rPr lang="en-IN" sz="2800" dirty="0" smtClean="0">
                <a:solidFill>
                  <a:schemeClr val="tx2"/>
                </a:solidFill>
              </a:rPr>
              <a:t> Level/ Work Experience) -- </a:t>
            </a:r>
            <a:r>
              <a:rPr lang="en-IN" sz="2800" dirty="0" err="1" smtClean="0">
                <a:solidFill>
                  <a:schemeClr val="tx2"/>
                </a:solidFill>
              </a:rPr>
              <a:t>Contd</a:t>
            </a:r>
            <a:endParaRPr lang="en-IN" sz="2800" dirty="0">
              <a:solidFill>
                <a:schemeClr val="tx2"/>
              </a:solidFill>
            </a:endParaRPr>
          </a:p>
        </p:txBody>
      </p:sp>
      <p:pic>
        <p:nvPicPr>
          <p:cNvPr id="7" name="Content Placeholder 11">
            <a:extLst>
              <a:ext uri="{FF2B5EF4-FFF2-40B4-BE49-F238E27FC236}">
                <a16:creationId xmlns:a16="http://schemas.microsoft.com/office/drawing/2014/main" xmlns="" id="{B85F6AF2-F526-4594-97CA-2B057C8E7D96}"/>
              </a:ext>
            </a:extLst>
          </p:cNvPr>
          <p:cNvPicPr>
            <a:picLocks noGrp="1" noChangeAspect="1"/>
          </p:cNvPicPr>
          <p:nvPr>
            <p:ph sz="half" idx="4294967295"/>
          </p:nvPr>
        </p:nvPicPr>
        <p:blipFill>
          <a:blip r:embed="rId2"/>
          <a:stretch>
            <a:fillRect/>
          </a:stretch>
        </p:blipFill>
        <p:spPr>
          <a:xfrm>
            <a:off x="192024" y="1378589"/>
            <a:ext cx="5720461" cy="3688571"/>
          </a:xfrm>
          <a:prstGeom prst="rect">
            <a:avLst/>
          </a:prstGeom>
        </p:spPr>
      </p:pic>
      <p:pic>
        <p:nvPicPr>
          <p:cNvPr id="8" name="Content Placeholder 7">
            <a:extLst>
              <a:ext uri="{FF2B5EF4-FFF2-40B4-BE49-F238E27FC236}">
                <a16:creationId xmlns:a16="http://schemas.microsoft.com/office/drawing/2014/main" xmlns="" id="{21F3486D-339B-4B2D-991E-5E86EF55D710}"/>
              </a:ext>
            </a:extLst>
          </p:cNvPr>
          <p:cNvPicPr>
            <a:picLocks noGrp="1" noChangeAspect="1"/>
          </p:cNvPicPr>
          <p:nvPr>
            <p:ph sz="quarter" idx="4294967295"/>
          </p:nvPr>
        </p:nvPicPr>
        <p:blipFill>
          <a:blip r:embed="rId3"/>
          <a:stretch>
            <a:fillRect/>
          </a:stretch>
        </p:blipFill>
        <p:spPr>
          <a:xfrm>
            <a:off x="5912485" y="1362718"/>
            <a:ext cx="6087643" cy="3688571"/>
          </a:xfrm>
          <a:prstGeom prst="rect">
            <a:avLst/>
          </a:prstGeom>
        </p:spPr>
      </p:pic>
    </p:spTree>
    <p:extLst>
      <p:ext uri="{BB962C8B-B14F-4D97-AF65-F5344CB8AC3E}">
        <p14:creationId xmlns:p14="http://schemas.microsoft.com/office/powerpoint/2010/main" val="183247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2661</TotalTime>
  <Words>925</Words>
  <Application>Microsoft Office PowerPoint</Application>
  <PresentationFormat>Widescreen</PresentationFormat>
  <Paragraphs>196</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HR ANALYTICS CASE STUDY   SUBMISSION </vt:lpstr>
      <vt:lpstr>Background of HR Analytics Case Study</vt:lpstr>
      <vt:lpstr>Model – Problem/ Solution</vt:lpstr>
      <vt:lpstr>Univariate Analysis on Different Attributes – I (contd)</vt:lpstr>
      <vt:lpstr>Univariate Analysis on different attributes - II</vt:lpstr>
      <vt:lpstr>Summary of Univariate Analysis</vt:lpstr>
      <vt:lpstr>Multivariate Analysis </vt:lpstr>
      <vt:lpstr>Multi Variate Analysis – II (contd)</vt:lpstr>
      <vt:lpstr>Multi Variate Analysis (Educataion Level/ Work Experience) -- Contd</vt:lpstr>
      <vt:lpstr>Correlation Matrix </vt:lpstr>
      <vt:lpstr>Data Manipulation </vt:lpstr>
      <vt:lpstr>Model Building</vt:lpstr>
      <vt:lpstr>Univariate Analysis on Different Attributes – I (contd)</vt:lpstr>
      <vt:lpstr>Univariate Analysis on different attributes - II</vt:lpstr>
      <vt:lpstr>Factors affecting Attrition</vt:lpstr>
      <vt:lpstr>Model Evaluation</vt:lpstr>
      <vt:lpstr>Lift Chart/Gain Chart /KS -Plot</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Sundaresan Venkatraman</cp:lastModifiedBy>
  <cp:revision>98</cp:revision>
  <cp:lastPrinted>2018-01-28T15:50:15Z</cp:lastPrinted>
  <dcterms:created xsi:type="dcterms:W3CDTF">2016-06-09T08:16:28Z</dcterms:created>
  <dcterms:modified xsi:type="dcterms:W3CDTF">2018-03-25T13:33:08Z</dcterms:modified>
</cp:coreProperties>
</file>