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1pPr>
    <a:lvl2pPr indent="228600" defTabSz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2pPr>
    <a:lvl3pPr indent="457200" defTabSz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3pPr>
    <a:lvl4pPr indent="685800" defTabSz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4pPr>
    <a:lvl5pPr indent="914400" defTabSz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spcBef>
        <a:spcPts val="400"/>
      </a:spcBef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2" name="Shape 15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Methodology and process for implementation (Flow Charts/Images/ working prototype)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914400" y="2130427"/>
            <a:ext cx="10363200" cy="14700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963084" y="4406903"/>
            <a:ext cx="10363201" cy="1362076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963084" y="2906713"/>
            <a:ext cx="103632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609600" y="1535112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6193368" y="1535112"/>
            <a:ext cx="5389034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609601" y="273050"/>
            <a:ext cx="4011085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half" idx="21"/>
          </p:nvPr>
        </p:nvSpPr>
        <p:spPr>
          <a:xfrm>
            <a:off x="609601" y="1435103"/>
            <a:ext cx="401108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2389716" y="4800600"/>
            <a:ext cx="73152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2389716" y="612775"/>
            <a:ext cx="73152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2389716" y="5367337"/>
            <a:ext cx="73152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09600" y="1095375"/>
            <a:ext cx="10972800" cy="5030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308744" y="6404295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98989"/>
                </a:solidFill>
                <a:latin typeface="TradeGothic"/>
                <a:ea typeface="TradeGothic"/>
                <a:cs typeface="TradeGothic"/>
                <a:sym typeface="Trade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5pPr>
      <a:lvl6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6pPr>
      <a:lvl7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7pPr>
      <a:lvl8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8pPr>
      <a:lvl9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radeGothic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radeGothic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radeGothic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radeGothic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radeGothic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radeGothic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radeGothic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radeGothic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radeGothic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jpeg"/><Relationship Id="rId6" Type="http://schemas.openxmlformats.org/officeDocument/2006/relationships/image" Target="../media/image4.png"/><Relationship Id="rId7" Type="http://schemas.openxmlformats.org/officeDocument/2006/relationships/image" Target="../media/image5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5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hyperlink" Target="https://github.com/Dhruv-201004/AI-Powered-Resume-Analyzer" TargetMode="External"/><Relationship Id="rId4" Type="http://schemas.openxmlformats.org/officeDocument/2006/relationships/hyperlink" Target="https://arxiv.org/abs/2308.14301" TargetMode="External"/><Relationship Id="rId5" Type="http://schemas.openxmlformats.org/officeDocument/2006/relationships/hyperlink" Target="https://www.researchgate.net/publication/375698751_Improving_Human_Resources'_Efficiency_with_a_Generative_AI-Based_Resume_Analysis_Solution" TargetMode="External"/><Relationship Id="rId6" Type="http://schemas.openxmlformats.org/officeDocument/2006/relationships/hyperlink" Target="https://ai.google.dev/gemini-api/docs" TargetMode="External"/><Relationship Id="rId7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24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5" name="Freeform: Shape 26"/>
          <p:cNvSpPr/>
          <p:nvPr/>
        </p:nvSpPr>
        <p:spPr>
          <a:xfrm>
            <a:off x="5656780" y="851520"/>
            <a:ext cx="4638605" cy="51549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3" h="21600" fill="norm" stroke="1" extrusionOk="0">
                <a:moveTo>
                  <a:pt x="1264" y="13095"/>
                </a:moveTo>
                <a:cubicBezTo>
                  <a:pt x="1264" y="13095"/>
                  <a:pt x="1264" y="13095"/>
                  <a:pt x="3126" y="13095"/>
                </a:cubicBezTo>
                <a:cubicBezTo>
                  <a:pt x="3243" y="13095"/>
                  <a:pt x="3355" y="13172"/>
                  <a:pt x="3412" y="13298"/>
                </a:cubicBezTo>
                <a:cubicBezTo>
                  <a:pt x="3412" y="13298"/>
                  <a:pt x="3412" y="13298"/>
                  <a:pt x="4345" y="15232"/>
                </a:cubicBezTo>
                <a:cubicBezTo>
                  <a:pt x="4405" y="15353"/>
                  <a:pt x="4405" y="15507"/>
                  <a:pt x="4345" y="15628"/>
                </a:cubicBezTo>
                <a:cubicBezTo>
                  <a:pt x="4345" y="15628"/>
                  <a:pt x="4345" y="15628"/>
                  <a:pt x="3412" y="17563"/>
                </a:cubicBezTo>
                <a:cubicBezTo>
                  <a:pt x="3355" y="17688"/>
                  <a:pt x="3243" y="17765"/>
                  <a:pt x="3126" y="17765"/>
                </a:cubicBezTo>
                <a:cubicBezTo>
                  <a:pt x="3126" y="17765"/>
                  <a:pt x="3126" y="17765"/>
                  <a:pt x="1264" y="17765"/>
                </a:cubicBezTo>
                <a:cubicBezTo>
                  <a:pt x="1143" y="17765"/>
                  <a:pt x="1035" y="17688"/>
                  <a:pt x="974" y="17563"/>
                </a:cubicBezTo>
                <a:cubicBezTo>
                  <a:pt x="974" y="17563"/>
                  <a:pt x="974" y="17563"/>
                  <a:pt x="45" y="15628"/>
                </a:cubicBezTo>
                <a:cubicBezTo>
                  <a:pt x="-15" y="15507"/>
                  <a:pt x="-15" y="15353"/>
                  <a:pt x="45" y="15232"/>
                </a:cubicBezTo>
                <a:cubicBezTo>
                  <a:pt x="45" y="15232"/>
                  <a:pt x="45" y="15232"/>
                  <a:pt x="974" y="13298"/>
                </a:cubicBezTo>
                <a:cubicBezTo>
                  <a:pt x="1035" y="13172"/>
                  <a:pt x="1143" y="13095"/>
                  <a:pt x="1264" y="13095"/>
                </a:cubicBezTo>
                <a:close/>
                <a:moveTo>
                  <a:pt x="8664" y="2389"/>
                </a:moveTo>
                <a:cubicBezTo>
                  <a:pt x="8664" y="2389"/>
                  <a:pt x="8664" y="2389"/>
                  <a:pt x="9622" y="2389"/>
                </a:cubicBezTo>
                <a:lnTo>
                  <a:pt x="9733" y="2389"/>
                </a:lnTo>
                <a:lnTo>
                  <a:pt x="9840" y="2610"/>
                </a:lnTo>
                <a:cubicBezTo>
                  <a:pt x="9988" y="2917"/>
                  <a:pt x="10161" y="3275"/>
                  <a:pt x="10362" y="3692"/>
                </a:cubicBezTo>
                <a:cubicBezTo>
                  <a:pt x="10454" y="3877"/>
                  <a:pt x="10454" y="4113"/>
                  <a:pt x="10362" y="4298"/>
                </a:cubicBezTo>
                <a:cubicBezTo>
                  <a:pt x="10362" y="4298"/>
                  <a:pt x="10362" y="4298"/>
                  <a:pt x="8933" y="7261"/>
                </a:cubicBezTo>
                <a:cubicBezTo>
                  <a:pt x="8847" y="7453"/>
                  <a:pt x="8674" y="7571"/>
                  <a:pt x="8496" y="7571"/>
                </a:cubicBezTo>
                <a:cubicBezTo>
                  <a:pt x="8496" y="7571"/>
                  <a:pt x="8496" y="7571"/>
                  <a:pt x="5644" y="7571"/>
                </a:cubicBezTo>
                <a:cubicBezTo>
                  <a:pt x="5598" y="7571"/>
                  <a:pt x="5553" y="7564"/>
                  <a:pt x="5510" y="7550"/>
                </a:cubicBezTo>
                <a:lnTo>
                  <a:pt x="5417" y="7503"/>
                </a:lnTo>
                <a:lnTo>
                  <a:pt x="5474" y="7386"/>
                </a:lnTo>
                <a:cubicBezTo>
                  <a:pt x="5984" y="6323"/>
                  <a:pt x="6637" y="4963"/>
                  <a:pt x="7473" y="3222"/>
                </a:cubicBezTo>
                <a:cubicBezTo>
                  <a:pt x="7721" y="2706"/>
                  <a:pt x="8168" y="2389"/>
                  <a:pt x="8664" y="2389"/>
                </a:cubicBezTo>
                <a:close/>
                <a:moveTo>
                  <a:pt x="5475" y="0"/>
                </a:moveTo>
                <a:cubicBezTo>
                  <a:pt x="5475" y="0"/>
                  <a:pt x="5475" y="0"/>
                  <a:pt x="8692" y="0"/>
                </a:cubicBezTo>
                <a:cubicBezTo>
                  <a:pt x="8893" y="0"/>
                  <a:pt x="9088" y="133"/>
                  <a:pt x="9185" y="350"/>
                </a:cubicBezTo>
                <a:cubicBezTo>
                  <a:pt x="9185" y="350"/>
                  <a:pt x="9185" y="350"/>
                  <a:pt x="10050" y="2143"/>
                </a:cubicBezTo>
                <a:lnTo>
                  <a:pt x="10147" y="2345"/>
                </a:lnTo>
                <a:lnTo>
                  <a:pt x="9707" y="2345"/>
                </a:lnTo>
                <a:lnTo>
                  <a:pt x="9550" y="2018"/>
                </a:lnTo>
                <a:cubicBezTo>
                  <a:pt x="8947" y="768"/>
                  <a:pt x="8947" y="768"/>
                  <a:pt x="8947" y="768"/>
                </a:cubicBezTo>
                <a:cubicBezTo>
                  <a:pt x="8860" y="576"/>
                  <a:pt x="8688" y="458"/>
                  <a:pt x="8509" y="458"/>
                </a:cubicBezTo>
                <a:cubicBezTo>
                  <a:pt x="5658" y="458"/>
                  <a:pt x="5658" y="458"/>
                  <a:pt x="5658" y="458"/>
                </a:cubicBezTo>
                <a:cubicBezTo>
                  <a:pt x="5473" y="458"/>
                  <a:pt x="5306" y="576"/>
                  <a:pt x="5214" y="768"/>
                </a:cubicBezTo>
                <a:cubicBezTo>
                  <a:pt x="3791" y="3731"/>
                  <a:pt x="3791" y="3731"/>
                  <a:pt x="3791" y="3731"/>
                </a:cubicBezTo>
                <a:cubicBezTo>
                  <a:pt x="3699" y="3916"/>
                  <a:pt x="3699" y="4152"/>
                  <a:pt x="3791" y="4337"/>
                </a:cubicBezTo>
                <a:cubicBezTo>
                  <a:pt x="5214" y="7300"/>
                  <a:pt x="5214" y="7300"/>
                  <a:pt x="5214" y="7300"/>
                </a:cubicBezTo>
                <a:cubicBezTo>
                  <a:pt x="5260" y="7396"/>
                  <a:pt x="5325" y="7474"/>
                  <a:pt x="5401" y="7527"/>
                </a:cubicBezTo>
                <a:lnTo>
                  <a:pt x="5423" y="7538"/>
                </a:lnTo>
                <a:lnTo>
                  <a:pt x="5307" y="7780"/>
                </a:lnTo>
                <a:lnTo>
                  <a:pt x="5220" y="7960"/>
                </a:lnTo>
                <a:lnTo>
                  <a:pt x="5310" y="8005"/>
                </a:lnTo>
                <a:cubicBezTo>
                  <a:pt x="5358" y="8021"/>
                  <a:pt x="5409" y="8029"/>
                  <a:pt x="5461" y="8029"/>
                </a:cubicBezTo>
                <a:cubicBezTo>
                  <a:pt x="8678" y="8029"/>
                  <a:pt x="8678" y="8029"/>
                  <a:pt x="8678" y="8029"/>
                </a:cubicBezTo>
                <a:cubicBezTo>
                  <a:pt x="8880" y="8029"/>
                  <a:pt x="9074" y="7896"/>
                  <a:pt x="9172" y="7679"/>
                </a:cubicBezTo>
                <a:cubicBezTo>
                  <a:pt x="10783" y="4337"/>
                  <a:pt x="10783" y="4337"/>
                  <a:pt x="10783" y="4337"/>
                </a:cubicBezTo>
                <a:cubicBezTo>
                  <a:pt x="10888" y="4128"/>
                  <a:pt x="10888" y="3862"/>
                  <a:pt x="10783" y="3653"/>
                </a:cubicBezTo>
                <a:cubicBezTo>
                  <a:pt x="10582" y="3235"/>
                  <a:pt x="10406" y="2870"/>
                  <a:pt x="10251" y="2550"/>
                </a:cubicBezTo>
                <a:lnTo>
                  <a:pt x="10173" y="2389"/>
                </a:lnTo>
                <a:lnTo>
                  <a:pt x="10534" y="2389"/>
                </a:lnTo>
                <a:cubicBezTo>
                  <a:pt x="11656" y="2389"/>
                  <a:pt x="13452" y="2389"/>
                  <a:pt x="16324" y="2389"/>
                </a:cubicBezTo>
                <a:cubicBezTo>
                  <a:pt x="16804" y="2389"/>
                  <a:pt x="17267" y="2706"/>
                  <a:pt x="17499" y="3222"/>
                </a:cubicBezTo>
                <a:cubicBezTo>
                  <a:pt x="17499" y="3222"/>
                  <a:pt x="17499" y="3222"/>
                  <a:pt x="21337" y="11181"/>
                </a:cubicBezTo>
                <a:cubicBezTo>
                  <a:pt x="21585" y="11677"/>
                  <a:pt x="21585" y="12312"/>
                  <a:pt x="21337" y="12808"/>
                </a:cubicBezTo>
                <a:cubicBezTo>
                  <a:pt x="21337" y="12808"/>
                  <a:pt x="21337" y="12808"/>
                  <a:pt x="17499" y="20766"/>
                </a:cubicBezTo>
                <a:cubicBezTo>
                  <a:pt x="17267" y="21282"/>
                  <a:pt x="16804" y="21600"/>
                  <a:pt x="16324" y="21600"/>
                </a:cubicBezTo>
                <a:cubicBezTo>
                  <a:pt x="16324" y="21600"/>
                  <a:pt x="16324" y="21600"/>
                  <a:pt x="8664" y="21600"/>
                </a:cubicBezTo>
                <a:cubicBezTo>
                  <a:pt x="8168" y="21600"/>
                  <a:pt x="7721" y="21282"/>
                  <a:pt x="7473" y="20766"/>
                </a:cubicBezTo>
                <a:cubicBezTo>
                  <a:pt x="7473" y="20766"/>
                  <a:pt x="7473" y="20766"/>
                  <a:pt x="3651" y="12808"/>
                </a:cubicBezTo>
                <a:cubicBezTo>
                  <a:pt x="3403" y="12312"/>
                  <a:pt x="3403" y="11677"/>
                  <a:pt x="3651" y="11181"/>
                </a:cubicBezTo>
                <a:cubicBezTo>
                  <a:pt x="3651" y="11181"/>
                  <a:pt x="3651" y="11181"/>
                  <a:pt x="5070" y="8226"/>
                </a:cubicBezTo>
                <a:lnTo>
                  <a:pt x="5190" y="7976"/>
                </a:lnTo>
                <a:lnTo>
                  <a:pt x="5186" y="7974"/>
                </a:lnTo>
                <a:cubicBezTo>
                  <a:pt x="5100" y="7914"/>
                  <a:pt x="5027" y="7826"/>
                  <a:pt x="4975" y="7718"/>
                </a:cubicBezTo>
                <a:cubicBezTo>
                  <a:pt x="4975" y="7718"/>
                  <a:pt x="4975" y="7718"/>
                  <a:pt x="3370" y="4376"/>
                </a:cubicBezTo>
                <a:cubicBezTo>
                  <a:pt x="3266" y="4167"/>
                  <a:pt x="3266" y="3901"/>
                  <a:pt x="3370" y="3692"/>
                </a:cubicBezTo>
                <a:cubicBezTo>
                  <a:pt x="3370" y="3692"/>
                  <a:pt x="3370" y="3692"/>
                  <a:pt x="4975" y="350"/>
                </a:cubicBezTo>
                <a:cubicBezTo>
                  <a:pt x="5079" y="133"/>
                  <a:pt x="5267" y="0"/>
                  <a:pt x="5475" y="0"/>
                </a:cubicBezTo>
                <a:close/>
              </a:path>
            </a:pathLst>
          </a:custGeom>
          <a:solidFill>
            <a:srgbClr val="808080">
              <a:alpha val="1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6" name="Title 7"/>
          <p:cNvSpPr txBox="1"/>
          <p:nvPr>
            <p:ph type="ctrTitle"/>
          </p:nvPr>
        </p:nvSpPr>
        <p:spPr>
          <a:xfrm>
            <a:off x="914400" y="-322081"/>
            <a:ext cx="10363200" cy="207645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C00000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INNOVATE 2025</a:t>
            </a:r>
          </a:p>
        </p:txBody>
      </p:sp>
      <p:sp>
        <p:nvSpPr>
          <p:cNvPr id="97" name="TextBox 9"/>
          <p:cNvSpPr txBox="1"/>
          <p:nvPr/>
        </p:nvSpPr>
        <p:spPr>
          <a:xfrm>
            <a:off x="355233" y="1551563"/>
            <a:ext cx="8875495" cy="4028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000">
                <a:latin typeface="Popin"/>
                <a:ea typeface="Popin"/>
                <a:cs typeface="Popin"/>
                <a:sym typeface="Popin"/>
              </a:defRPr>
            </a:pPr>
            <a:r>
              <a:t>Problem Statement Category</a:t>
            </a:r>
            <a:r>
              <a:rPr b="0"/>
              <a:t> </a:t>
            </a:r>
            <a:r>
              <a:t>-</a:t>
            </a:r>
            <a:r>
              <a:rPr b="0"/>
              <a:t> Category 1: Beginner-Level Problem Statements</a:t>
            </a:r>
            <a:endParaRPr b="0"/>
          </a:p>
          <a:p>
            <a:pPr>
              <a:defRPr sz="2000">
                <a:latin typeface="Popin"/>
                <a:ea typeface="Popin"/>
                <a:cs typeface="Popin"/>
                <a:sym typeface="Popin"/>
              </a:defRPr>
            </a:pPr>
          </a:p>
          <a:p>
            <a:pPr>
              <a:defRPr b="1" sz="2000">
                <a:latin typeface="Popin"/>
                <a:ea typeface="Popin"/>
                <a:cs typeface="Popin"/>
                <a:sym typeface="Popin"/>
              </a:defRPr>
            </a:pPr>
            <a:r>
              <a:t>Problem Statement Title</a:t>
            </a:r>
            <a:r>
              <a:rPr b="0"/>
              <a:t> – AI-Powered Resume Analyzer</a:t>
            </a:r>
            <a:endParaRPr b="0"/>
          </a:p>
          <a:p>
            <a:pPr>
              <a:defRPr sz="2000">
                <a:latin typeface="Popin"/>
                <a:ea typeface="Popin"/>
                <a:cs typeface="Popin"/>
                <a:sym typeface="Popin"/>
              </a:defRPr>
            </a:pPr>
          </a:p>
          <a:p>
            <a:pPr>
              <a:defRPr b="1" sz="2000">
                <a:latin typeface="Popin"/>
                <a:ea typeface="Popin"/>
                <a:cs typeface="Popin"/>
                <a:sym typeface="Popin"/>
              </a:defRPr>
            </a:pPr>
            <a:r>
              <a:t>Theme</a:t>
            </a:r>
            <a:r>
              <a:rPr b="0"/>
              <a:t> – AI and Generative AI</a:t>
            </a:r>
            <a:endParaRPr b="0"/>
          </a:p>
          <a:p>
            <a:pPr>
              <a:defRPr sz="2000">
                <a:latin typeface="Popin"/>
                <a:ea typeface="Popin"/>
                <a:cs typeface="Popin"/>
                <a:sym typeface="Popin"/>
              </a:defRPr>
            </a:pPr>
          </a:p>
          <a:p>
            <a:pPr>
              <a:defRPr b="1" sz="2000">
                <a:latin typeface="Popin"/>
                <a:ea typeface="Popin"/>
                <a:cs typeface="Popin"/>
                <a:sym typeface="Popin"/>
              </a:defRPr>
            </a:pPr>
            <a:r>
              <a:t>PS Category</a:t>
            </a:r>
            <a:r>
              <a:rPr b="0"/>
              <a:t> – Software</a:t>
            </a:r>
            <a:endParaRPr b="0"/>
          </a:p>
          <a:p>
            <a:pPr>
              <a:defRPr sz="2000">
                <a:latin typeface="Popin"/>
                <a:ea typeface="Popin"/>
                <a:cs typeface="Popin"/>
                <a:sym typeface="Popin"/>
              </a:defRPr>
            </a:pPr>
          </a:p>
          <a:p>
            <a:pPr>
              <a:defRPr b="1" sz="2000">
                <a:latin typeface="Popin"/>
                <a:ea typeface="Popin"/>
                <a:cs typeface="Popin"/>
                <a:sym typeface="Popin"/>
              </a:defRPr>
            </a:pPr>
            <a:r>
              <a:t>Team ID</a:t>
            </a:r>
            <a:r>
              <a:rPr b="0"/>
              <a:t> –1045</a:t>
            </a:r>
            <a:endParaRPr b="0"/>
          </a:p>
          <a:p>
            <a:pPr>
              <a:defRPr sz="2000">
                <a:latin typeface="Popin"/>
                <a:ea typeface="Popin"/>
                <a:cs typeface="Popin"/>
                <a:sym typeface="Popin"/>
              </a:defRPr>
            </a:pPr>
          </a:p>
          <a:p>
            <a:pPr>
              <a:defRPr b="1" sz="2000">
                <a:latin typeface="Popin"/>
                <a:ea typeface="Popin"/>
                <a:cs typeface="Popin"/>
                <a:sym typeface="Popin"/>
              </a:defRPr>
            </a:pPr>
            <a:r>
              <a:t>Team Name</a:t>
            </a:r>
            <a:r>
              <a:rPr b="0"/>
              <a:t> – Codaholics</a:t>
            </a:r>
            <a:endParaRPr b="0"/>
          </a:p>
        </p:txBody>
      </p:sp>
      <p:pic>
        <p:nvPicPr>
          <p:cNvPr id="98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28014" y="12006"/>
            <a:ext cx="2263986" cy="1223072"/>
          </a:xfrm>
          <a:prstGeom prst="rect">
            <a:avLst/>
          </a:prstGeom>
          <a:ln w="12700">
            <a:miter lim="400000"/>
          </a:ln>
        </p:spPr>
      </p:pic>
      <p:pic>
        <p:nvPicPr>
          <p:cNvPr id="99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57" y="0"/>
            <a:ext cx="3218155" cy="1179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Picture 8" descr="Picture 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858955" y="5524955"/>
            <a:ext cx="1333045" cy="1333045"/>
          </a:xfrm>
          <a:prstGeom prst="rect">
            <a:avLst/>
          </a:prstGeom>
          <a:ln w="12700">
            <a:miter lim="400000"/>
          </a:ln>
        </p:spPr>
      </p:pic>
      <p:pic>
        <p:nvPicPr>
          <p:cNvPr id="101" name="Picture 10" descr="Picture 10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757" y="5424235"/>
            <a:ext cx="1433766" cy="14337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02" name="Picture 18" descr="Picture 18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9886049" y="1341993"/>
            <a:ext cx="2146883" cy="214688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Picture 2" descr="Picture 2"/>
          <p:cNvPicPr>
            <a:picLocks noChangeAspect="1"/>
          </p:cNvPicPr>
          <p:nvPr/>
        </p:nvPicPr>
        <p:blipFill>
          <a:blip r:embed="rId7">
            <a:alphaModFix amt="70000"/>
            <a:extLst/>
          </a:blip>
          <a:stretch>
            <a:fillRect/>
          </a:stretch>
        </p:blipFill>
        <p:spPr>
          <a:xfrm>
            <a:off x="6762929" y="985176"/>
            <a:ext cx="3314582" cy="56135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8"/>
          <p:cNvSpPr/>
          <p:nvPr/>
        </p:nvSpPr>
        <p:spPr>
          <a:xfrm>
            <a:off x="-1" y="6354762"/>
            <a:ext cx="12192001" cy="503239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  <a:effectLst>
            <a:outerShdw sx="100000" sy="100000" kx="0" ky="0" algn="b" rotWithShape="0" blurRad="0" dist="23000" dir="5400000">
              <a:srgbClr val="808080">
                <a:alpha val="34999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953735"/>
                </a:solidFill>
              </a:defRPr>
            </a:pPr>
          </a:p>
        </p:txBody>
      </p:sp>
      <p:sp>
        <p:nvSpPr>
          <p:cNvPr id="106" name="Title 1"/>
          <p:cNvSpPr txBox="1"/>
          <p:nvPr>
            <p:ph type="title"/>
          </p:nvPr>
        </p:nvSpPr>
        <p:spPr>
          <a:xfrm>
            <a:off x="2202582" y="-271981"/>
            <a:ext cx="7778189" cy="1079504"/>
          </a:xfrm>
          <a:prstGeom prst="rect">
            <a:avLst/>
          </a:prstGeom>
        </p:spPr>
        <p:txBody>
          <a:bodyPr/>
          <a:lstStyle/>
          <a:p>
            <a:pPr defTabSz="438911">
              <a:defRPr b="1" sz="3455">
                <a:latin typeface="Times New Roman"/>
                <a:ea typeface="Times New Roman"/>
                <a:cs typeface="Times New Roman"/>
                <a:sym typeface="Times New Roman"/>
              </a:defRPr>
            </a:pPr>
            <a:br/>
            <a:r>
              <a:t>Resume Insight</a:t>
            </a:r>
          </a:p>
        </p:txBody>
      </p:sp>
      <p:sp>
        <p:nvSpPr>
          <p:cNvPr id="107" name="TextBox 8"/>
          <p:cNvSpPr txBox="1"/>
          <p:nvPr/>
        </p:nvSpPr>
        <p:spPr>
          <a:xfrm>
            <a:off x="138316" y="1270090"/>
            <a:ext cx="12100560" cy="512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Popin"/>
                <a:ea typeface="Popin"/>
                <a:cs typeface="Popin"/>
                <a:sym typeface="Popin"/>
              </a:defRPr>
            </a:pPr>
            <a:r>
              <a:t>The AI Resume Analyzer leverages generative AI to assess resumes for relevance, accuracy, and suitability for job roles. It automates the screening process, improving efficiency and reducing bias in recruitment.</a:t>
            </a:r>
          </a:p>
          <a:p>
            <a:pPr>
              <a:defRPr>
                <a:latin typeface="Popin"/>
                <a:ea typeface="Popin"/>
                <a:cs typeface="Popin"/>
                <a:sym typeface="Popin"/>
              </a:defRPr>
            </a:pPr>
          </a:p>
          <a:p>
            <a:pPr>
              <a:defRPr b="1">
                <a:latin typeface="Popin"/>
                <a:ea typeface="Popin"/>
                <a:cs typeface="Popin"/>
                <a:sym typeface="Popin"/>
              </a:defRPr>
            </a:pPr>
            <a:r>
              <a:t>How it addresses the problem</a:t>
            </a:r>
            <a:r>
              <a:rPr b="0"/>
              <a:t>:</a:t>
            </a:r>
            <a:endParaRPr b="0"/>
          </a:p>
          <a:p>
            <a:pPr>
              <a:defRPr>
                <a:latin typeface="Popin"/>
                <a:ea typeface="Popin"/>
                <a:cs typeface="Popin"/>
                <a:sym typeface="Popin"/>
              </a:defRPr>
            </a:pPr>
            <a:r>
              <a:t>- Automates resume screening to save time.</a:t>
            </a:r>
          </a:p>
          <a:p>
            <a:pPr>
              <a:defRPr>
                <a:latin typeface="Popin"/>
                <a:ea typeface="Popin"/>
                <a:cs typeface="Popin"/>
                <a:sym typeface="Popin"/>
              </a:defRPr>
            </a:pPr>
            <a:r>
              <a:t>- Ensures unbiased and consistent evaluation.</a:t>
            </a:r>
          </a:p>
          <a:p>
            <a:pPr>
              <a:defRPr>
                <a:latin typeface="Popin"/>
                <a:ea typeface="Popin"/>
                <a:cs typeface="Popin"/>
                <a:sym typeface="Popin"/>
              </a:defRPr>
            </a:pPr>
          </a:p>
          <a:p>
            <a:pPr>
              <a:defRPr b="1">
                <a:latin typeface="Popin"/>
                <a:ea typeface="Popin"/>
                <a:cs typeface="Popin"/>
                <a:sym typeface="Popin"/>
              </a:defRPr>
            </a:pPr>
            <a:r>
              <a:t>How It is Beneficial:</a:t>
            </a:r>
          </a:p>
          <a:p>
            <a:pPr>
              <a:defRPr>
                <a:latin typeface="Popin"/>
                <a:ea typeface="Popin"/>
                <a:cs typeface="Popin"/>
                <a:sym typeface="Popin"/>
              </a:defRPr>
            </a:pPr>
            <a:r>
              <a:t>-    Faster Screening: Automates resume screening to save time and hassle of checking multiple resumes</a:t>
            </a:r>
          </a:p>
          <a:p>
            <a:pPr marL="285750" indent="-285750">
              <a:buSzPct val="100000"/>
              <a:buChar char="-"/>
              <a:defRPr>
                <a:latin typeface="Popin"/>
                <a:ea typeface="Popin"/>
                <a:cs typeface="Popin"/>
                <a:sym typeface="Popin"/>
              </a:defRPr>
            </a:pPr>
            <a:r>
              <a:t>Preprocessing Advantage: Organizes resumes systematically, extracting key data points like skills, education, and experience.</a:t>
            </a:r>
          </a:p>
          <a:p>
            <a:pPr marL="285750" indent="-285750">
              <a:buSzPct val="100000"/>
              <a:buChar char="-"/>
              <a:defRPr>
                <a:latin typeface="Popin"/>
                <a:ea typeface="Popin"/>
                <a:cs typeface="Popin"/>
                <a:sym typeface="Popin"/>
              </a:defRPr>
            </a:pPr>
            <a:r>
              <a:t>Improved Accuracy, Enhanced candidate experience, Cost effective(reduces manual cost as well as labour),Scalability, Analytical Insights: Data-Driven Decisions, Trend Identification, Environmental Benefits: Paperless Process</a:t>
            </a:r>
          </a:p>
          <a:p>
            <a:pPr>
              <a:defRPr>
                <a:latin typeface="Popin"/>
                <a:ea typeface="Popin"/>
                <a:cs typeface="Popin"/>
                <a:sym typeface="Popin"/>
              </a:defRPr>
            </a:pPr>
          </a:p>
          <a:p>
            <a:pPr>
              <a:defRPr b="1">
                <a:latin typeface="Popin"/>
                <a:ea typeface="Popin"/>
                <a:cs typeface="Popin"/>
                <a:sym typeface="Popin"/>
              </a:defRPr>
            </a:pPr>
            <a:r>
              <a:t>Innovation and uniqueness:</a:t>
            </a:r>
          </a:p>
          <a:p>
            <a:pPr>
              <a:defRPr>
                <a:latin typeface="Popin"/>
                <a:ea typeface="Popin"/>
                <a:cs typeface="Popin"/>
                <a:sym typeface="Popin"/>
              </a:defRPr>
            </a:pPr>
            <a:r>
              <a:t>- Uses advanced generative AI models for analysis.</a:t>
            </a:r>
          </a:p>
          <a:p>
            <a:pPr>
              <a:defRPr>
                <a:latin typeface="Popin"/>
                <a:ea typeface="Popin"/>
                <a:cs typeface="Popin"/>
                <a:sym typeface="Popin"/>
              </a:defRPr>
            </a:pPr>
            <a:r>
              <a:t>- Provides actionable feedback to both recruiters and applicants..</a:t>
            </a:r>
          </a:p>
        </p:txBody>
      </p:sp>
      <p:sp>
        <p:nvSpPr>
          <p:cNvPr id="108" name="Slide Number Placeholder 5"/>
          <p:cNvSpPr txBox="1"/>
          <p:nvPr>
            <p:ph type="sldNum" sz="quarter" idx="2"/>
          </p:nvPr>
        </p:nvSpPr>
        <p:spPr>
          <a:xfrm>
            <a:off x="11393502" y="6404295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109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28014" y="15873"/>
            <a:ext cx="2263986" cy="87268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15" name="Ribbon: Tilted Up 7"/>
          <p:cNvGrpSpPr/>
          <p:nvPr/>
        </p:nvGrpSpPr>
        <p:grpSpPr>
          <a:xfrm>
            <a:off x="-1" y="44841"/>
            <a:ext cx="3558687" cy="743662"/>
            <a:chOff x="0" y="0"/>
            <a:chExt cx="3558685" cy="743660"/>
          </a:xfrm>
        </p:grpSpPr>
        <p:grpSp>
          <p:nvGrpSpPr>
            <p:cNvPr id="113" name="Group"/>
            <p:cNvGrpSpPr/>
            <p:nvPr/>
          </p:nvGrpSpPr>
          <p:grpSpPr>
            <a:xfrm>
              <a:off x="0" y="5894"/>
              <a:ext cx="3558686" cy="737767"/>
              <a:chOff x="0" y="0"/>
              <a:chExt cx="3558685" cy="737766"/>
            </a:xfrm>
          </p:grpSpPr>
          <p:sp>
            <p:nvSpPr>
              <p:cNvPr id="110" name="Shape"/>
              <p:cNvSpPr/>
              <p:nvPr/>
            </p:nvSpPr>
            <p:spPr>
              <a:xfrm>
                <a:off x="-1" y="0"/>
                <a:ext cx="3558687" cy="7377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5552" y="21600"/>
                    </a:lnTo>
                    <a:cubicBezTo>
                      <a:pt x="5925" y="21600"/>
                      <a:pt x="6227" y="21025"/>
                      <a:pt x="6227" y="20315"/>
                    </a:cubicBezTo>
                    <a:lnTo>
                      <a:pt x="6227" y="16461"/>
                    </a:lnTo>
                    <a:lnTo>
                      <a:pt x="15373" y="16461"/>
                    </a:lnTo>
                    <a:lnTo>
                      <a:pt x="15373" y="20315"/>
                    </a:lnTo>
                    <a:cubicBezTo>
                      <a:pt x="15373" y="21025"/>
                      <a:pt x="15675" y="21600"/>
                      <a:pt x="16048" y="21600"/>
                    </a:cubicBezTo>
                    <a:lnTo>
                      <a:pt x="21600" y="21600"/>
                    </a:lnTo>
                    <a:lnTo>
                      <a:pt x="18900" y="13369"/>
                    </a:lnTo>
                    <a:lnTo>
                      <a:pt x="21600" y="5139"/>
                    </a:lnTo>
                    <a:lnTo>
                      <a:pt x="18073" y="5139"/>
                    </a:lnTo>
                    <a:lnTo>
                      <a:pt x="18073" y="1285"/>
                    </a:lnTo>
                    <a:cubicBezTo>
                      <a:pt x="18073" y="575"/>
                      <a:pt x="17771" y="0"/>
                      <a:pt x="17398" y="0"/>
                    </a:cubicBezTo>
                    <a:lnTo>
                      <a:pt x="4202" y="0"/>
                    </a:lnTo>
                    <a:cubicBezTo>
                      <a:pt x="3829" y="0"/>
                      <a:pt x="3527" y="575"/>
                      <a:pt x="3527" y="1285"/>
                    </a:cubicBezTo>
                    <a:lnTo>
                      <a:pt x="3527" y="5139"/>
                    </a:lnTo>
                    <a:lnTo>
                      <a:pt x="0" y="5139"/>
                    </a:lnTo>
                    <a:lnTo>
                      <a:pt x="2700" y="13369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3F80CE"/>
                  </a:gs>
                  <a:gs pos="100000">
                    <a:schemeClr val="accent1">
                      <a:hueOff val="357503"/>
                      <a:satOff val="54545"/>
                      <a:lumOff val="29273"/>
                    </a:schemeClr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>
                    <a:solidFill>
                      <a:srgbClr val="0F253F"/>
                    </a:solidFill>
                    <a:latin typeface="Aptos Serif"/>
                    <a:ea typeface="Aptos Serif"/>
                    <a:cs typeface="Aptos Serif"/>
                    <a:sym typeface="Aptos Serif"/>
                  </a:defRPr>
                </a:pPr>
              </a:p>
            </p:txBody>
          </p:sp>
          <p:sp>
            <p:nvSpPr>
              <p:cNvPr id="111" name="Shape"/>
              <p:cNvSpPr/>
              <p:nvPr/>
            </p:nvSpPr>
            <p:spPr>
              <a:xfrm>
                <a:off x="581098" y="562249"/>
                <a:ext cx="2396490" cy="1316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009" y="21600"/>
                    </a:moveTo>
                    <a:cubicBezTo>
                      <a:pt x="4009" y="17624"/>
                      <a:pt x="3561" y="14400"/>
                      <a:pt x="3007" y="14400"/>
                    </a:cubicBezTo>
                    <a:lnTo>
                      <a:pt x="1002" y="14400"/>
                    </a:lnTo>
                    <a:cubicBezTo>
                      <a:pt x="449" y="14400"/>
                      <a:pt x="0" y="11177"/>
                      <a:pt x="0" y="7200"/>
                    </a:cubicBezTo>
                    <a:cubicBezTo>
                      <a:pt x="0" y="3224"/>
                      <a:pt x="449" y="0"/>
                      <a:pt x="1002" y="0"/>
                    </a:cubicBezTo>
                    <a:lnTo>
                      <a:pt x="4009" y="0"/>
                    </a:lnTo>
                    <a:close/>
                    <a:moveTo>
                      <a:pt x="17591" y="21600"/>
                    </a:moveTo>
                    <a:cubicBezTo>
                      <a:pt x="17591" y="17624"/>
                      <a:pt x="18039" y="14400"/>
                      <a:pt x="18593" y="14400"/>
                    </a:cubicBezTo>
                    <a:lnTo>
                      <a:pt x="20598" y="14400"/>
                    </a:lnTo>
                    <a:cubicBezTo>
                      <a:pt x="21151" y="14400"/>
                      <a:pt x="21600" y="11177"/>
                      <a:pt x="21600" y="7200"/>
                    </a:cubicBezTo>
                    <a:cubicBezTo>
                      <a:pt x="21600" y="3224"/>
                      <a:pt x="21151" y="0"/>
                      <a:pt x="20598" y="0"/>
                    </a:cubicBezTo>
                    <a:lnTo>
                      <a:pt x="17591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>
                    <a:solidFill>
                      <a:srgbClr val="0F253F"/>
                    </a:solidFill>
                    <a:latin typeface="Aptos Serif"/>
                    <a:ea typeface="Aptos Serif"/>
                    <a:cs typeface="Aptos Serif"/>
                    <a:sym typeface="Aptos Serif"/>
                  </a:defRPr>
                </a:pPr>
              </a:p>
            </p:txBody>
          </p:sp>
          <p:sp>
            <p:nvSpPr>
              <p:cNvPr id="112" name="Shape"/>
              <p:cNvSpPr/>
              <p:nvPr/>
            </p:nvSpPr>
            <p:spPr>
              <a:xfrm>
                <a:off x="-1" y="-1"/>
                <a:ext cx="3558687" cy="7377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2700" y="13369"/>
                    </a:lnTo>
                    <a:lnTo>
                      <a:pt x="0" y="5139"/>
                    </a:lnTo>
                    <a:lnTo>
                      <a:pt x="3527" y="5139"/>
                    </a:lnTo>
                    <a:lnTo>
                      <a:pt x="3527" y="1285"/>
                    </a:lnTo>
                    <a:cubicBezTo>
                      <a:pt x="3527" y="575"/>
                      <a:pt x="3829" y="0"/>
                      <a:pt x="4202" y="0"/>
                    </a:cubicBezTo>
                    <a:lnTo>
                      <a:pt x="17398" y="0"/>
                    </a:lnTo>
                    <a:cubicBezTo>
                      <a:pt x="17771" y="0"/>
                      <a:pt x="18073" y="575"/>
                      <a:pt x="18073" y="1285"/>
                    </a:cubicBezTo>
                    <a:lnTo>
                      <a:pt x="18073" y="5139"/>
                    </a:lnTo>
                    <a:lnTo>
                      <a:pt x="21600" y="5139"/>
                    </a:lnTo>
                    <a:lnTo>
                      <a:pt x="18900" y="13369"/>
                    </a:lnTo>
                    <a:lnTo>
                      <a:pt x="21600" y="21600"/>
                    </a:lnTo>
                    <a:lnTo>
                      <a:pt x="16048" y="21600"/>
                    </a:lnTo>
                    <a:cubicBezTo>
                      <a:pt x="15675" y="21600"/>
                      <a:pt x="15373" y="21025"/>
                      <a:pt x="15373" y="20315"/>
                    </a:cubicBezTo>
                    <a:cubicBezTo>
                      <a:pt x="15373" y="19606"/>
                      <a:pt x="15675" y="19031"/>
                      <a:pt x="16048" y="19031"/>
                    </a:cubicBezTo>
                    <a:lnTo>
                      <a:pt x="17398" y="19031"/>
                    </a:lnTo>
                    <a:cubicBezTo>
                      <a:pt x="17771" y="19031"/>
                      <a:pt x="18073" y="18455"/>
                      <a:pt x="18073" y="17746"/>
                    </a:cubicBezTo>
                    <a:cubicBezTo>
                      <a:pt x="18073" y="17036"/>
                      <a:pt x="17771" y="16461"/>
                      <a:pt x="17398" y="16461"/>
                    </a:cubicBezTo>
                    <a:lnTo>
                      <a:pt x="4202" y="16461"/>
                    </a:lnTo>
                    <a:cubicBezTo>
                      <a:pt x="3829" y="16461"/>
                      <a:pt x="3527" y="17037"/>
                      <a:pt x="3527" y="17746"/>
                    </a:cubicBezTo>
                    <a:cubicBezTo>
                      <a:pt x="3527" y="18456"/>
                      <a:pt x="3829" y="19031"/>
                      <a:pt x="4202" y="19031"/>
                    </a:cubicBezTo>
                    <a:lnTo>
                      <a:pt x="5552" y="19031"/>
                    </a:lnTo>
                    <a:cubicBezTo>
                      <a:pt x="5925" y="19031"/>
                      <a:pt x="6227" y="19606"/>
                      <a:pt x="6227" y="20315"/>
                    </a:cubicBezTo>
                    <a:cubicBezTo>
                      <a:pt x="6227" y="21025"/>
                      <a:pt x="5925" y="21600"/>
                      <a:pt x="5552" y="21600"/>
                    </a:cubicBezTo>
                    <a:close/>
                    <a:moveTo>
                      <a:pt x="6227" y="16461"/>
                    </a:moveTo>
                    <a:lnTo>
                      <a:pt x="6227" y="20315"/>
                    </a:lnTo>
                    <a:moveTo>
                      <a:pt x="15373" y="20315"/>
                    </a:moveTo>
                    <a:lnTo>
                      <a:pt x="15373" y="16461"/>
                    </a:lnTo>
                    <a:moveTo>
                      <a:pt x="3527" y="17746"/>
                    </a:moveTo>
                    <a:lnTo>
                      <a:pt x="3527" y="5139"/>
                    </a:lnTo>
                    <a:moveTo>
                      <a:pt x="18073" y="5139"/>
                    </a:moveTo>
                    <a:lnTo>
                      <a:pt x="18073" y="17746"/>
                    </a:lnTo>
                  </a:path>
                </a:pathLst>
              </a:custGeom>
              <a:noFill/>
              <a:ln w="9525" cap="flat">
                <a:solidFill>
                  <a:srgbClr val="4A7EBB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>
                    <a:solidFill>
                      <a:srgbClr val="0F253F"/>
                    </a:solidFill>
                    <a:latin typeface="Aptos Serif"/>
                    <a:ea typeface="Aptos Serif"/>
                    <a:cs typeface="Aptos Serif"/>
                    <a:sym typeface="Aptos Serif"/>
                  </a:defRPr>
                </a:pPr>
              </a:p>
            </p:txBody>
          </p:sp>
        </p:grpSp>
        <p:sp>
          <p:nvSpPr>
            <p:cNvPr id="114" name="Codaholics"/>
            <p:cNvSpPr txBox="1"/>
            <p:nvPr/>
          </p:nvSpPr>
          <p:spPr>
            <a:xfrm>
              <a:off x="631580" y="0"/>
              <a:ext cx="2295525" cy="574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F253F"/>
                  </a:solidFill>
                  <a:latin typeface="Aptos Serif"/>
                  <a:ea typeface="Aptos Serif"/>
                  <a:cs typeface="Aptos Serif"/>
                  <a:sym typeface="Aptos Serif"/>
                </a:defRPr>
              </a:lvl1pPr>
            </a:lstStyle>
            <a:p>
              <a:pPr/>
              <a:r>
                <a:t>Codaholics</a:t>
              </a:r>
            </a:p>
          </p:txBody>
        </p:sp>
      </p:grpSp>
      <p:sp>
        <p:nvSpPr>
          <p:cNvPr id="116" name="Rectangle 9"/>
          <p:cNvSpPr/>
          <p:nvPr/>
        </p:nvSpPr>
        <p:spPr>
          <a:xfrm>
            <a:off x="-4323" y="840885"/>
            <a:ext cx="12192001" cy="15876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117" name="Picture 4" descr="Picture 4"/>
          <p:cNvPicPr>
            <a:picLocks noChangeAspect="1"/>
          </p:cNvPicPr>
          <p:nvPr/>
        </p:nvPicPr>
        <p:blipFill>
          <a:blip r:embed="rId3">
            <a:alphaModFix amt="70000"/>
            <a:extLst/>
          </a:blip>
          <a:stretch>
            <a:fillRect/>
          </a:stretch>
        </p:blipFill>
        <p:spPr>
          <a:xfrm>
            <a:off x="10795837" y="4364278"/>
            <a:ext cx="1391841" cy="2357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9"/>
          <p:cNvSpPr/>
          <p:nvPr/>
        </p:nvSpPr>
        <p:spPr>
          <a:xfrm>
            <a:off x="-1" y="6354762"/>
            <a:ext cx="12192001" cy="503239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  <a:effectLst>
            <a:outerShdw sx="100000" sy="100000" kx="0" ky="0" algn="b" rotWithShape="0" blurRad="0" dist="23000" dir="5400000">
              <a:srgbClr val="808080">
                <a:alpha val="34999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953735"/>
                </a:solidFill>
              </a:defRPr>
            </a:pPr>
          </a:p>
        </p:txBody>
      </p:sp>
      <p:sp>
        <p:nvSpPr>
          <p:cNvPr id="120" name="Title 1"/>
          <p:cNvSpPr txBox="1"/>
          <p:nvPr>
            <p:ph type="title"/>
          </p:nvPr>
        </p:nvSpPr>
        <p:spPr>
          <a:xfrm>
            <a:off x="1107310" y="-20060"/>
            <a:ext cx="10972801" cy="1143001"/>
          </a:xfrm>
          <a:prstGeom prst="rect">
            <a:avLst/>
          </a:prstGeom>
        </p:spPr>
        <p:txBody>
          <a:bodyPr/>
          <a:lstStyle>
            <a:lvl1pPr>
              <a:defRPr b="1" sz="3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TECHNICAL APPROACH</a:t>
            </a:r>
          </a:p>
        </p:txBody>
      </p:sp>
      <p:sp>
        <p:nvSpPr>
          <p:cNvPr id="121" name="Slide Number Placeholder 5"/>
          <p:cNvSpPr txBox="1"/>
          <p:nvPr>
            <p:ph type="sldNum" sz="quarter" idx="2"/>
          </p:nvPr>
        </p:nvSpPr>
        <p:spPr>
          <a:xfrm>
            <a:off x="11393502" y="6404295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127" name="Ribbon: Tilted Up 4"/>
          <p:cNvGrpSpPr/>
          <p:nvPr/>
        </p:nvGrpSpPr>
        <p:grpSpPr>
          <a:xfrm>
            <a:off x="-1" y="66360"/>
            <a:ext cx="3558687" cy="743662"/>
            <a:chOff x="0" y="0"/>
            <a:chExt cx="3558685" cy="743660"/>
          </a:xfrm>
        </p:grpSpPr>
        <p:grpSp>
          <p:nvGrpSpPr>
            <p:cNvPr id="125" name="Group"/>
            <p:cNvGrpSpPr/>
            <p:nvPr/>
          </p:nvGrpSpPr>
          <p:grpSpPr>
            <a:xfrm>
              <a:off x="0" y="5894"/>
              <a:ext cx="3558686" cy="737767"/>
              <a:chOff x="0" y="0"/>
              <a:chExt cx="3558685" cy="737766"/>
            </a:xfrm>
          </p:grpSpPr>
          <p:sp>
            <p:nvSpPr>
              <p:cNvPr id="122" name="Shape"/>
              <p:cNvSpPr/>
              <p:nvPr/>
            </p:nvSpPr>
            <p:spPr>
              <a:xfrm>
                <a:off x="-1" y="0"/>
                <a:ext cx="3558687" cy="7377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5552" y="21600"/>
                    </a:lnTo>
                    <a:cubicBezTo>
                      <a:pt x="5925" y="21600"/>
                      <a:pt x="6227" y="21025"/>
                      <a:pt x="6227" y="20315"/>
                    </a:cubicBezTo>
                    <a:lnTo>
                      <a:pt x="6227" y="16461"/>
                    </a:lnTo>
                    <a:lnTo>
                      <a:pt x="15373" y="16461"/>
                    </a:lnTo>
                    <a:lnTo>
                      <a:pt x="15373" y="20315"/>
                    </a:lnTo>
                    <a:cubicBezTo>
                      <a:pt x="15373" y="21025"/>
                      <a:pt x="15675" y="21600"/>
                      <a:pt x="16048" y="21600"/>
                    </a:cubicBezTo>
                    <a:lnTo>
                      <a:pt x="21600" y="21600"/>
                    </a:lnTo>
                    <a:lnTo>
                      <a:pt x="18900" y="13369"/>
                    </a:lnTo>
                    <a:lnTo>
                      <a:pt x="21600" y="5139"/>
                    </a:lnTo>
                    <a:lnTo>
                      <a:pt x="18073" y="5139"/>
                    </a:lnTo>
                    <a:lnTo>
                      <a:pt x="18073" y="1285"/>
                    </a:lnTo>
                    <a:cubicBezTo>
                      <a:pt x="18073" y="575"/>
                      <a:pt x="17771" y="0"/>
                      <a:pt x="17398" y="0"/>
                    </a:cubicBezTo>
                    <a:lnTo>
                      <a:pt x="4202" y="0"/>
                    </a:lnTo>
                    <a:cubicBezTo>
                      <a:pt x="3829" y="0"/>
                      <a:pt x="3527" y="575"/>
                      <a:pt x="3527" y="1285"/>
                    </a:cubicBezTo>
                    <a:lnTo>
                      <a:pt x="3527" y="5139"/>
                    </a:lnTo>
                    <a:lnTo>
                      <a:pt x="0" y="5139"/>
                    </a:lnTo>
                    <a:lnTo>
                      <a:pt x="2700" y="13369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3F80CE"/>
                  </a:gs>
                  <a:gs pos="100000">
                    <a:schemeClr val="accent1">
                      <a:hueOff val="357503"/>
                      <a:satOff val="54545"/>
                      <a:lumOff val="29273"/>
                    </a:schemeClr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>
                    <a:solidFill>
                      <a:srgbClr val="0F253F"/>
                    </a:solidFill>
                    <a:latin typeface="Aptos Serif"/>
                    <a:ea typeface="Aptos Serif"/>
                    <a:cs typeface="Aptos Serif"/>
                    <a:sym typeface="Aptos Serif"/>
                  </a:defRPr>
                </a:pPr>
              </a:p>
            </p:txBody>
          </p:sp>
          <p:sp>
            <p:nvSpPr>
              <p:cNvPr id="123" name="Shape"/>
              <p:cNvSpPr/>
              <p:nvPr/>
            </p:nvSpPr>
            <p:spPr>
              <a:xfrm>
                <a:off x="581098" y="562249"/>
                <a:ext cx="2396490" cy="1316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009" y="21600"/>
                    </a:moveTo>
                    <a:cubicBezTo>
                      <a:pt x="4009" y="17624"/>
                      <a:pt x="3561" y="14400"/>
                      <a:pt x="3007" y="14400"/>
                    </a:cubicBezTo>
                    <a:lnTo>
                      <a:pt x="1002" y="14400"/>
                    </a:lnTo>
                    <a:cubicBezTo>
                      <a:pt x="449" y="14400"/>
                      <a:pt x="0" y="11177"/>
                      <a:pt x="0" y="7200"/>
                    </a:cubicBezTo>
                    <a:cubicBezTo>
                      <a:pt x="0" y="3224"/>
                      <a:pt x="449" y="0"/>
                      <a:pt x="1002" y="0"/>
                    </a:cubicBezTo>
                    <a:lnTo>
                      <a:pt x="4009" y="0"/>
                    </a:lnTo>
                    <a:close/>
                    <a:moveTo>
                      <a:pt x="17591" y="21600"/>
                    </a:moveTo>
                    <a:cubicBezTo>
                      <a:pt x="17591" y="17624"/>
                      <a:pt x="18039" y="14400"/>
                      <a:pt x="18593" y="14400"/>
                    </a:cubicBezTo>
                    <a:lnTo>
                      <a:pt x="20598" y="14400"/>
                    </a:lnTo>
                    <a:cubicBezTo>
                      <a:pt x="21151" y="14400"/>
                      <a:pt x="21600" y="11177"/>
                      <a:pt x="21600" y="7200"/>
                    </a:cubicBezTo>
                    <a:cubicBezTo>
                      <a:pt x="21600" y="3224"/>
                      <a:pt x="21151" y="0"/>
                      <a:pt x="20598" y="0"/>
                    </a:cubicBezTo>
                    <a:lnTo>
                      <a:pt x="17591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>
                    <a:solidFill>
                      <a:srgbClr val="0F253F"/>
                    </a:solidFill>
                    <a:latin typeface="Aptos Serif"/>
                    <a:ea typeface="Aptos Serif"/>
                    <a:cs typeface="Aptos Serif"/>
                    <a:sym typeface="Aptos Serif"/>
                  </a:defRPr>
                </a:pPr>
              </a:p>
            </p:txBody>
          </p:sp>
          <p:sp>
            <p:nvSpPr>
              <p:cNvPr id="124" name="Shape"/>
              <p:cNvSpPr/>
              <p:nvPr/>
            </p:nvSpPr>
            <p:spPr>
              <a:xfrm>
                <a:off x="-1" y="-1"/>
                <a:ext cx="3558687" cy="7377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2700" y="13369"/>
                    </a:lnTo>
                    <a:lnTo>
                      <a:pt x="0" y="5139"/>
                    </a:lnTo>
                    <a:lnTo>
                      <a:pt x="3527" y="5139"/>
                    </a:lnTo>
                    <a:lnTo>
                      <a:pt x="3527" y="1285"/>
                    </a:lnTo>
                    <a:cubicBezTo>
                      <a:pt x="3527" y="575"/>
                      <a:pt x="3829" y="0"/>
                      <a:pt x="4202" y="0"/>
                    </a:cubicBezTo>
                    <a:lnTo>
                      <a:pt x="17398" y="0"/>
                    </a:lnTo>
                    <a:cubicBezTo>
                      <a:pt x="17771" y="0"/>
                      <a:pt x="18073" y="575"/>
                      <a:pt x="18073" y="1285"/>
                    </a:cubicBezTo>
                    <a:lnTo>
                      <a:pt x="18073" y="5139"/>
                    </a:lnTo>
                    <a:lnTo>
                      <a:pt x="21600" y="5139"/>
                    </a:lnTo>
                    <a:lnTo>
                      <a:pt x="18900" y="13369"/>
                    </a:lnTo>
                    <a:lnTo>
                      <a:pt x="21600" y="21600"/>
                    </a:lnTo>
                    <a:lnTo>
                      <a:pt x="16048" y="21600"/>
                    </a:lnTo>
                    <a:cubicBezTo>
                      <a:pt x="15675" y="21600"/>
                      <a:pt x="15373" y="21025"/>
                      <a:pt x="15373" y="20315"/>
                    </a:cubicBezTo>
                    <a:cubicBezTo>
                      <a:pt x="15373" y="19606"/>
                      <a:pt x="15675" y="19031"/>
                      <a:pt x="16048" y="19031"/>
                    </a:cubicBezTo>
                    <a:lnTo>
                      <a:pt x="17398" y="19031"/>
                    </a:lnTo>
                    <a:cubicBezTo>
                      <a:pt x="17771" y="19031"/>
                      <a:pt x="18073" y="18455"/>
                      <a:pt x="18073" y="17746"/>
                    </a:cubicBezTo>
                    <a:cubicBezTo>
                      <a:pt x="18073" y="17036"/>
                      <a:pt x="17771" y="16461"/>
                      <a:pt x="17398" y="16461"/>
                    </a:cubicBezTo>
                    <a:lnTo>
                      <a:pt x="4202" y="16461"/>
                    </a:lnTo>
                    <a:cubicBezTo>
                      <a:pt x="3829" y="16461"/>
                      <a:pt x="3527" y="17037"/>
                      <a:pt x="3527" y="17746"/>
                    </a:cubicBezTo>
                    <a:cubicBezTo>
                      <a:pt x="3527" y="18456"/>
                      <a:pt x="3829" y="19031"/>
                      <a:pt x="4202" y="19031"/>
                    </a:cubicBezTo>
                    <a:lnTo>
                      <a:pt x="5552" y="19031"/>
                    </a:lnTo>
                    <a:cubicBezTo>
                      <a:pt x="5925" y="19031"/>
                      <a:pt x="6227" y="19606"/>
                      <a:pt x="6227" y="20315"/>
                    </a:cubicBezTo>
                    <a:cubicBezTo>
                      <a:pt x="6227" y="21025"/>
                      <a:pt x="5925" y="21600"/>
                      <a:pt x="5552" y="21600"/>
                    </a:cubicBezTo>
                    <a:close/>
                    <a:moveTo>
                      <a:pt x="6227" y="16461"/>
                    </a:moveTo>
                    <a:lnTo>
                      <a:pt x="6227" y="20315"/>
                    </a:lnTo>
                    <a:moveTo>
                      <a:pt x="15373" y="20315"/>
                    </a:moveTo>
                    <a:lnTo>
                      <a:pt x="15373" y="16461"/>
                    </a:lnTo>
                    <a:moveTo>
                      <a:pt x="3527" y="17746"/>
                    </a:moveTo>
                    <a:lnTo>
                      <a:pt x="3527" y="5139"/>
                    </a:lnTo>
                    <a:moveTo>
                      <a:pt x="18073" y="5139"/>
                    </a:moveTo>
                    <a:lnTo>
                      <a:pt x="18073" y="17746"/>
                    </a:lnTo>
                  </a:path>
                </a:pathLst>
              </a:custGeom>
              <a:noFill/>
              <a:ln w="9525" cap="flat">
                <a:solidFill>
                  <a:srgbClr val="4A7EBB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>
                    <a:solidFill>
                      <a:srgbClr val="0F253F"/>
                    </a:solidFill>
                    <a:latin typeface="Aptos Serif"/>
                    <a:ea typeface="Aptos Serif"/>
                    <a:cs typeface="Aptos Serif"/>
                    <a:sym typeface="Aptos Serif"/>
                  </a:defRPr>
                </a:pPr>
              </a:p>
            </p:txBody>
          </p:sp>
        </p:grpSp>
        <p:sp>
          <p:nvSpPr>
            <p:cNvPr id="126" name="Codaholics"/>
            <p:cNvSpPr txBox="1"/>
            <p:nvPr/>
          </p:nvSpPr>
          <p:spPr>
            <a:xfrm>
              <a:off x="631580" y="0"/>
              <a:ext cx="2295525" cy="574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F253F"/>
                  </a:solidFill>
                  <a:latin typeface="Aptos Serif"/>
                  <a:ea typeface="Aptos Serif"/>
                  <a:cs typeface="Aptos Serif"/>
                  <a:sym typeface="Aptos Serif"/>
                </a:defRPr>
              </a:lvl1pPr>
            </a:lstStyle>
            <a:p>
              <a:pPr/>
              <a:r>
                <a:t>Codaholics</a:t>
              </a:r>
            </a:p>
          </p:txBody>
        </p:sp>
      </p:grpSp>
      <p:sp>
        <p:nvSpPr>
          <p:cNvPr id="128" name="Rectangle 9"/>
          <p:cNvSpPr/>
          <p:nvPr/>
        </p:nvSpPr>
        <p:spPr>
          <a:xfrm>
            <a:off x="-19291" y="907124"/>
            <a:ext cx="12192001" cy="15876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129" name="Picture 25" descr="Picture 2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928014" y="15873"/>
            <a:ext cx="2263986" cy="87268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9" name="TextBox 19"/>
          <p:cNvGrpSpPr/>
          <p:nvPr/>
        </p:nvGrpSpPr>
        <p:grpSpPr>
          <a:xfrm>
            <a:off x="1572779" y="1423871"/>
            <a:ext cx="9007860" cy="3722901"/>
            <a:chOff x="0" y="0"/>
            <a:chExt cx="9007859" cy="3722900"/>
          </a:xfrm>
        </p:grpSpPr>
        <p:sp>
          <p:nvSpPr>
            <p:cNvPr id="130" name="Line"/>
            <p:cNvSpPr/>
            <p:nvPr/>
          </p:nvSpPr>
          <p:spPr>
            <a:xfrm>
              <a:off x="2601628" y="781028"/>
              <a:ext cx="568189" cy="1"/>
            </a:xfrm>
            <a:prstGeom prst="line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33" name="Group"/>
            <p:cNvGrpSpPr/>
            <p:nvPr/>
          </p:nvGrpSpPr>
          <p:grpSpPr>
            <a:xfrm>
              <a:off x="0" y="0"/>
              <a:ext cx="2603427" cy="1562057"/>
              <a:chOff x="0" y="0"/>
              <a:chExt cx="2603426" cy="1562056"/>
            </a:xfrm>
          </p:grpSpPr>
          <p:sp>
            <p:nvSpPr>
              <p:cNvPr id="131" name="Rectangle"/>
              <p:cNvSpPr/>
              <p:nvPr/>
            </p:nvSpPr>
            <p:spPr>
              <a:xfrm>
                <a:off x="0" y="-1"/>
                <a:ext cx="2603427" cy="1562058"/>
              </a:xfrm>
              <a:prstGeom prst="rect">
                <a:avLst/>
              </a:prstGeom>
              <a:solidFill>
                <a:schemeClr val="accent1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2" name="Programming Languages: Python, JavaScript Frameworks: Figma, Flask (for web backend)"/>
              <p:cNvSpPr txBox="1"/>
              <p:nvPr/>
            </p:nvSpPr>
            <p:spPr>
              <a:xfrm>
                <a:off x="0" y="54342"/>
                <a:ext cx="2603427" cy="145337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27569" tIns="127569" rIns="127569" bIns="127569" numCol="1" anchor="ctr">
                <a:sp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b="1" sz="1700">
                    <a:solidFill>
                      <a:srgbClr val="FFFFFF"/>
                    </a:solidFill>
                  </a:defRPr>
                </a:pPr>
                <a:r>
                  <a:t>Programming Languages</a:t>
                </a:r>
                <a:r>
                  <a:rPr b="0"/>
                  <a:t>: Python, JavaScript </a:t>
                </a:r>
                <a:r>
                  <a:t>Frameworks</a:t>
                </a:r>
                <a:r>
                  <a:rPr b="0"/>
                  <a:t>: Figma, Flask (for web backend) </a:t>
                </a:r>
                <a:br>
                  <a:rPr b="0"/>
                </a:br>
              </a:p>
            </p:txBody>
          </p:sp>
        </p:grpSp>
        <p:sp>
          <p:nvSpPr>
            <p:cNvPr id="134" name="Line"/>
            <p:cNvSpPr/>
            <p:nvPr/>
          </p:nvSpPr>
          <p:spPr>
            <a:xfrm>
              <a:off x="5803843" y="781028"/>
              <a:ext cx="568189" cy="1"/>
            </a:xfrm>
            <a:prstGeom prst="line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37" name="Group"/>
            <p:cNvGrpSpPr/>
            <p:nvPr/>
          </p:nvGrpSpPr>
          <p:grpSpPr>
            <a:xfrm>
              <a:off x="3202216" y="0"/>
              <a:ext cx="2603428" cy="1562057"/>
              <a:chOff x="0" y="0"/>
              <a:chExt cx="2603426" cy="1562056"/>
            </a:xfrm>
          </p:grpSpPr>
          <p:sp>
            <p:nvSpPr>
              <p:cNvPr id="135" name="Rectangle"/>
              <p:cNvSpPr/>
              <p:nvPr/>
            </p:nvSpPr>
            <p:spPr>
              <a:xfrm>
                <a:off x="0" y="-1"/>
                <a:ext cx="2603427" cy="1562058"/>
              </a:xfrm>
              <a:prstGeom prst="rect">
                <a:avLst/>
              </a:prstGeom>
              <a:solidFill>
                <a:schemeClr val="accent1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36" name="Frontend Development: HTML, CSS, Bootstrap, Tailwind"/>
              <p:cNvSpPr txBox="1"/>
              <p:nvPr/>
            </p:nvSpPr>
            <p:spPr>
              <a:xfrm>
                <a:off x="0" y="299137"/>
                <a:ext cx="2603427" cy="96378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27569" tIns="127569" rIns="127569" bIns="127569" numCol="1" anchor="ctr">
                <a:sp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b="1" sz="1700">
                    <a:solidFill>
                      <a:srgbClr val="FFFFFF"/>
                    </a:solidFill>
                  </a:defRPr>
                </a:pPr>
                <a:r>
                  <a:t>Frontend Development</a:t>
                </a:r>
                <a:r>
                  <a:rPr b="0"/>
                  <a:t>: HTML, CSS, Bootstrap, Tailwind </a:t>
                </a:r>
              </a:p>
            </p:txBody>
          </p:sp>
        </p:grpSp>
        <p:sp>
          <p:nvSpPr>
            <p:cNvPr id="138" name="Line"/>
            <p:cNvSpPr/>
            <p:nvPr/>
          </p:nvSpPr>
          <p:spPr>
            <a:xfrm>
              <a:off x="1301714" y="1560256"/>
              <a:ext cx="6404433" cy="568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21600" y="11450"/>
                  </a:lnTo>
                  <a:lnTo>
                    <a:pt x="0" y="11450"/>
                  </a:lnTo>
                  <a:lnTo>
                    <a:pt x="0" y="21600"/>
                  </a:lnTo>
                </a:path>
              </a:pathLst>
            </a:custGeom>
            <a:noFill/>
            <a:ln w="9525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 defTabSz="222250">
                <a:lnSpc>
                  <a:spcPct val="90000"/>
                </a:lnSpc>
                <a:spcBef>
                  <a:spcPts val="700"/>
                </a:spcBef>
                <a:defRPr sz="500"/>
              </a:pPr>
            </a:p>
          </p:txBody>
        </p:sp>
        <p:grpSp>
          <p:nvGrpSpPr>
            <p:cNvPr id="141" name="Group"/>
            <p:cNvGrpSpPr/>
            <p:nvPr/>
          </p:nvGrpSpPr>
          <p:grpSpPr>
            <a:xfrm>
              <a:off x="6404432" y="0"/>
              <a:ext cx="2603428" cy="1562057"/>
              <a:chOff x="0" y="0"/>
              <a:chExt cx="2603426" cy="1562056"/>
            </a:xfrm>
          </p:grpSpPr>
          <p:sp>
            <p:nvSpPr>
              <p:cNvPr id="139" name="Rectangle"/>
              <p:cNvSpPr/>
              <p:nvPr/>
            </p:nvSpPr>
            <p:spPr>
              <a:xfrm>
                <a:off x="0" y="-1"/>
                <a:ext cx="2603427" cy="1562058"/>
              </a:xfrm>
              <a:prstGeom prst="rect">
                <a:avLst/>
              </a:prstGeom>
              <a:solidFill>
                <a:schemeClr val="accent1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0" name="Database: MongoDB"/>
              <p:cNvSpPr txBox="1"/>
              <p:nvPr/>
            </p:nvSpPr>
            <p:spPr>
              <a:xfrm>
                <a:off x="0" y="543932"/>
                <a:ext cx="2603427" cy="4741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27569" tIns="127569" rIns="127569" bIns="127569" numCol="1" anchor="ctr">
                <a:sp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b="1" sz="1700">
                    <a:solidFill>
                      <a:srgbClr val="FFFFFF"/>
                    </a:solidFill>
                  </a:defRPr>
                </a:pPr>
                <a:r>
                  <a:t>Database</a:t>
                </a:r>
                <a:r>
                  <a:rPr b="0"/>
                  <a:t>: MongoDB</a:t>
                </a:r>
              </a:p>
            </p:txBody>
          </p:sp>
        </p:grpSp>
        <p:sp>
          <p:nvSpPr>
            <p:cNvPr id="142" name="Line"/>
            <p:cNvSpPr/>
            <p:nvPr/>
          </p:nvSpPr>
          <p:spPr>
            <a:xfrm>
              <a:off x="2601628" y="2941872"/>
              <a:ext cx="568189" cy="1"/>
            </a:xfrm>
            <a:prstGeom prst="line">
              <a:avLst/>
            </a:prstGeom>
            <a:noFill/>
            <a:ln w="9525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45" name="Group"/>
            <p:cNvGrpSpPr/>
            <p:nvPr/>
          </p:nvGrpSpPr>
          <p:grpSpPr>
            <a:xfrm>
              <a:off x="0" y="2160844"/>
              <a:ext cx="2603427" cy="1562057"/>
              <a:chOff x="0" y="0"/>
              <a:chExt cx="2603426" cy="1562056"/>
            </a:xfrm>
          </p:grpSpPr>
          <p:sp>
            <p:nvSpPr>
              <p:cNvPr id="143" name="Rectangle"/>
              <p:cNvSpPr/>
              <p:nvPr/>
            </p:nvSpPr>
            <p:spPr>
              <a:xfrm>
                <a:off x="0" y="-1"/>
                <a:ext cx="2603427" cy="1562058"/>
              </a:xfrm>
              <a:prstGeom prst="rect">
                <a:avLst/>
              </a:prstGeom>
              <a:solidFill>
                <a:schemeClr val="accent1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4" name="Cloud Services: Google Gemini (for hosting and ML model deployment)"/>
              <p:cNvSpPr txBox="1"/>
              <p:nvPr/>
            </p:nvSpPr>
            <p:spPr>
              <a:xfrm>
                <a:off x="0" y="299137"/>
                <a:ext cx="2603427" cy="96378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27569" tIns="127569" rIns="127569" bIns="127569" numCol="1" anchor="ctr">
                <a:sp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b="1" sz="1700">
                    <a:solidFill>
                      <a:srgbClr val="FFFFFF"/>
                    </a:solidFill>
                  </a:defRPr>
                </a:pPr>
                <a:r>
                  <a:t>Cloud Services</a:t>
                </a:r>
                <a:r>
                  <a:rPr b="0"/>
                  <a:t>: Google Gemini (for hosting and ML model deployment) </a:t>
                </a:r>
              </a:p>
            </p:txBody>
          </p:sp>
        </p:grpSp>
        <p:grpSp>
          <p:nvGrpSpPr>
            <p:cNvPr id="148" name="Group"/>
            <p:cNvGrpSpPr/>
            <p:nvPr/>
          </p:nvGrpSpPr>
          <p:grpSpPr>
            <a:xfrm>
              <a:off x="3202216" y="2160844"/>
              <a:ext cx="2603428" cy="1562057"/>
              <a:chOff x="0" y="0"/>
              <a:chExt cx="2603426" cy="1562056"/>
            </a:xfrm>
          </p:grpSpPr>
          <p:sp>
            <p:nvSpPr>
              <p:cNvPr id="146" name="Rectangle"/>
              <p:cNvSpPr/>
              <p:nvPr/>
            </p:nvSpPr>
            <p:spPr>
              <a:xfrm>
                <a:off x="0" y="-1"/>
                <a:ext cx="2603427" cy="1562058"/>
              </a:xfrm>
              <a:prstGeom prst="rect">
                <a:avLst/>
              </a:prstGeom>
              <a:solidFill>
                <a:schemeClr val="accent1"/>
              </a:solidFill>
              <a:ln w="25400" cap="flat">
                <a:solidFill>
                  <a:srgbClr val="FFFFFF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 defTabSz="755650">
                  <a:lnSpc>
                    <a:spcPct val="90000"/>
                  </a:lnSpc>
                  <a:spcBef>
                    <a:spcPts val="700"/>
                  </a:spcBef>
                  <a:defRPr sz="1700"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7" name="Tools: Generative AI, Flask, .env, IO, Base64, PIL(Pillow), PDF2Image, PyPDF2, Google Generative AI"/>
              <p:cNvSpPr txBox="1"/>
              <p:nvPr/>
            </p:nvSpPr>
            <p:spPr>
              <a:xfrm>
                <a:off x="0" y="54342"/>
                <a:ext cx="2603427" cy="145337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27569" tIns="127569" rIns="127569" bIns="127569" numCol="1" anchor="ctr">
                <a:spAutoFit/>
              </a:bodyPr>
              <a:lstStyle>
                <a:lvl1pPr algn="ctr" defTabSz="755650">
                  <a:lnSpc>
                    <a:spcPct val="90000"/>
                  </a:lnSpc>
                  <a:spcBef>
                    <a:spcPts val="700"/>
                  </a:spcBef>
                  <a:defRPr sz="17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Tools: Generative AI, Flask, .env, IO, Base64, PIL(Pillow), PDF2Image, PyPDF2, Google Generative AI </a:t>
                </a:r>
              </a:p>
            </p:txBody>
          </p:sp>
        </p:grpSp>
      </p:grpSp>
      <p:pic>
        <p:nvPicPr>
          <p:cNvPr id="150" name="Picture 2" descr="Picture 2"/>
          <p:cNvPicPr>
            <a:picLocks noChangeAspect="1"/>
          </p:cNvPicPr>
          <p:nvPr/>
        </p:nvPicPr>
        <p:blipFill>
          <a:blip r:embed="rId4">
            <a:alphaModFix amt="70000"/>
            <a:extLst/>
          </a:blip>
          <a:stretch>
            <a:fillRect/>
          </a:stretch>
        </p:blipFill>
        <p:spPr>
          <a:xfrm>
            <a:off x="10795837" y="4364278"/>
            <a:ext cx="1391841" cy="2357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9"/>
          <p:cNvSpPr/>
          <p:nvPr/>
        </p:nvSpPr>
        <p:spPr>
          <a:xfrm>
            <a:off x="-1" y="6354762"/>
            <a:ext cx="12192001" cy="503239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  <a:effectLst>
            <a:outerShdw sx="100000" sy="100000" kx="0" ky="0" algn="b" rotWithShape="0" blurRad="0" dist="23000" dir="5400000">
              <a:srgbClr val="808080">
                <a:alpha val="34999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953735"/>
                </a:solidFill>
              </a:defRPr>
            </a:pPr>
          </a:p>
        </p:txBody>
      </p:sp>
      <p:sp>
        <p:nvSpPr>
          <p:cNvPr id="155" name="Title 1"/>
          <p:cNvSpPr txBox="1"/>
          <p:nvPr>
            <p:ph type="title"/>
          </p:nvPr>
        </p:nvSpPr>
        <p:spPr>
          <a:xfrm>
            <a:off x="1107310" y="-20060"/>
            <a:ext cx="10096984" cy="1143001"/>
          </a:xfrm>
          <a:prstGeom prst="rect">
            <a:avLst/>
          </a:prstGeom>
        </p:spPr>
        <p:txBody>
          <a:bodyPr/>
          <a:lstStyle>
            <a:lvl1pPr>
              <a:defRPr b="1" sz="3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TECHNICAL APPROACH</a:t>
            </a:r>
          </a:p>
        </p:txBody>
      </p:sp>
      <p:sp>
        <p:nvSpPr>
          <p:cNvPr id="156" name="Slide Number Placeholder 5"/>
          <p:cNvSpPr txBox="1"/>
          <p:nvPr>
            <p:ph type="sldNum" sz="quarter" idx="2"/>
          </p:nvPr>
        </p:nvSpPr>
        <p:spPr>
          <a:xfrm>
            <a:off x="11393502" y="6404295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162" name="Ribbon: Tilted Up 4"/>
          <p:cNvGrpSpPr/>
          <p:nvPr/>
        </p:nvGrpSpPr>
        <p:grpSpPr>
          <a:xfrm>
            <a:off x="-1" y="66360"/>
            <a:ext cx="3558687" cy="743662"/>
            <a:chOff x="0" y="0"/>
            <a:chExt cx="3558685" cy="743660"/>
          </a:xfrm>
        </p:grpSpPr>
        <p:grpSp>
          <p:nvGrpSpPr>
            <p:cNvPr id="160" name="Group"/>
            <p:cNvGrpSpPr/>
            <p:nvPr/>
          </p:nvGrpSpPr>
          <p:grpSpPr>
            <a:xfrm>
              <a:off x="0" y="5894"/>
              <a:ext cx="3558686" cy="737767"/>
              <a:chOff x="0" y="0"/>
              <a:chExt cx="3558685" cy="737766"/>
            </a:xfrm>
          </p:grpSpPr>
          <p:sp>
            <p:nvSpPr>
              <p:cNvPr id="157" name="Shape"/>
              <p:cNvSpPr/>
              <p:nvPr/>
            </p:nvSpPr>
            <p:spPr>
              <a:xfrm>
                <a:off x="-1" y="0"/>
                <a:ext cx="3558687" cy="7377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5552" y="21600"/>
                    </a:lnTo>
                    <a:cubicBezTo>
                      <a:pt x="5925" y="21600"/>
                      <a:pt x="6227" y="21025"/>
                      <a:pt x="6227" y="20315"/>
                    </a:cubicBezTo>
                    <a:lnTo>
                      <a:pt x="6227" y="16461"/>
                    </a:lnTo>
                    <a:lnTo>
                      <a:pt x="15373" y="16461"/>
                    </a:lnTo>
                    <a:lnTo>
                      <a:pt x="15373" y="20315"/>
                    </a:lnTo>
                    <a:cubicBezTo>
                      <a:pt x="15373" y="21025"/>
                      <a:pt x="15675" y="21600"/>
                      <a:pt x="16048" y="21600"/>
                    </a:cubicBezTo>
                    <a:lnTo>
                      <a:pt x="21600" y="21600"/>
                    </a:lnTo>
                    <a:lnTo>
                      <a:pt x="18900" y="13369"/>
                    </a:lnTo>
                    <a:lnTo>
                      <a:pt x="21600" y="5139"/>
                    </a:lnTo>
                    <a:lnTo>
                      <a:pt x="18073" y="5139"/>
                    </a:lnTo>
                    <a:lnTo>
                      <a:pt x="18073" y="1285"/>
                    </a:lnTo>
                    <a:cubicBezTo>
                      <a:pt x="18073" y="575"/>
                      <a:pt x="17771" y="0"/>
                      <a:pt x="17398" y="0"/>
                    </a:cubicBezTo>
                    <a:lnTo>
                      <a:pt x="4202" y="0"/>
                    </a:lnTo>
                    <a:cubicBezTo>
                      <a:pt x="3829" y="0"/>
                      <a:pt x="3527" y="575"/>
                      <a:pt x="3527" y="1285"/>
                    </a:cubicBezTo>
                    <a:lnTo>
                      <a:pt x="3527" y="5139"/>
                    </a:lnTo>
                    <a:lnTo>
                      <a:pt x="0" y="5139"/>
                    </a:lnTo>
                    <a:lnTo>
                      <a:pt x="2700" y="13369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3F80CE"/>
                  </a:gs>
                  <a:gs pos="100000">
                    <a:schemeClr val="accent1">
                      <a:hueOff val="357503"/>
                      <a:satOff val="54545"/>
                      <a:lumOff val="29273"/>
                    </a:schemeClr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>
                    <a:solidFill>
                      <a:srgbClr val="0F253F"/>
                    </a:solidFill>
                    <a:latin typeface="Aptos Serif"/>
                    <a:ea typeface="Aptos Serif"/>
                    <a:cs typeface="Aptos Serif"/>
                    <a:sym typeface="Aptos Serif"/>
                  </a:defRPr>
                </a:pPr>
              </a:p>
            </p:txBody>
          </p:sp>
          <p:sp>
            <p:nvSpPr>
              <p:cNvPr id="158" name="Shape"/>
              <p:cNvSpPr/>
              <p:nvPr/>
            </p:nvSpPr>
            <p:spPr>
              <a:xfrm>
                <a:off x="581098" y="562249"/>
                <a:ext cx="2396490" cy="1316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009" y="21600"/>
                    </a:moveTo>
                    <a:cubicBezTo>
                      <a:pt x="4009" y="17624"/>
                      <a:pt x="3561" y="14400"/>
                      <a:pt x="3007" y="14400"/>
                    </a:cubicBezTo>
                    <a:lnTo>
                      <a:pt x="1002" y="14400"/>
                    </a:lnTo>
                    <a:cubicBezTo>
                      <a:pt x="449" y="14400"/>
                      <a:pt x="0" y="11177"/>
                      <a:pt x="0" y="7200"/>
                    </a:cubicBezTo>
                    <a:cubicBezTo>
                      <a:pt x="0" y="3224"/>
                      <a:pt x="449" y="0"/>
                      <a:pt x="1002" y="0"/>
                    </a:cubicBezTo>
                    <a:lnTo>
                      <a:pt x="4009" y="0"/>
                    </a:lnTo>
                    <a:close/>
                    <a:moveTo>
                      <a:pt x="17591" y="21600"/>
                    </a:moveTo>
                    <a:cubicBezTo>
                      <a:pt x="17591" y="17624"/>
                      <a:pt x="18039" y="14400"/>
                      <a:pt x="18593" y="14400"/>
                    </a:cubicBezTo>
                    <a:lnTo>
                      <a:pt x="20598" y="14400"/>
                    </a:lnTo>
                    <a:cubicBezTo>
                      <a:pt x="21151" y="14400"/>
                      <a:pt x="21600" y="11177"/>
                      <a:pt x="21600" y="7200"/>
                    </a:cubicBezTo>
                    <a:cubicBezTo>
                      <a:pt x="21600" y="3224"/>
                      <a:pt x="21151" y="0"/>
                      <a:pt x="20598" y="0"/>
                    </a:cubicBezTo>
                    <a:lnTo>
                      <a:pt x="17591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>
                    <a:solidFill>
                      <a:srgbClr val="0F253F"/>
                    </a:solidFill>
                    <a:latin typeface="Aptos Serif"/>
                    <a:ea typeface="Aptos Serif"/>
                    <a:cs typeface="Aptos Serif"/>
                    <a:sym typeface="Aptos Serif"/>
                  </a:defRPr>
                </a:pPr>
              </a:p>
            </p:txBody>
          </p:sp>
          <p:sp>
            <p:nvSpPr>
              <p:cNvPr id="159" name="Shape"/>
              <p:cNvSpPr/>
              <p:nvPr/>
            </p:nvSpPr>
            <p:spPr>
              <a:xfrm>
                <a:off x="-1" y="-1"/>
                <a:ext cx="3558687" cy="7377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2700" y="13369"/>
                    </a:lnTo>
                    <a:lnTo>
                      <a:pt x="0" y="5139"/>
                    </a:lnTo>
                    <a:lnTo>
                      <a:pt x="3527" y="5139"/>
                    </a:lnTo>
                    <a:lnTo>
                      <a:pt x="3527" y="1285"/>
                    </a:lnTo>
                    <a:cubicBezTo>
                      <a:pt x="3527" y="575"/>
                      <a:pt x="3829" y="0"/>
                      <a:pt x="4202" y="0"/>
                    </a:cubicBezTo>
                    <a:lnTo>
                      <a:pt x="17398" y="0"/>
                    </a:lnTo>
                    <a:cubicBezTo>
                      <a:pt x="17771" y="0"/>
                      <a:pt x="18073" y="575"/>
                      <a:pt x="18073" y="1285"/>
                    </a:cubicBezTo>
                    <a:lnTo>
                      <a:pt x="18073" y="5139"/>
                    </a:lnTo>
                    <a:lnTo>
                      <a:pt x="21600" y="5139"/>
                    </a:lnTo>
                    <a:lnTo>
                      <a:pt x="18900" y="13369"/>
                    </a:lnTo>
                    <a:lnTo>
                      <a:pt x="21600" y="21600"/>
                    </a:lnTo>
                    <a:lnTo>
                      <a:pt x="16048" y="21600"/>
                    </a:lnTo>
                    <a:cubicBezTo>
                      <a:pt x="15675" y="21600"/>
                      <a:pt x="15373" y="21025"/>
                      <a:pt x="15373" y="20315"/>
                    </a:cubicBezTo>
                    <a:cubicBezTo>
                      <a:pt x="15373" y="19606"/>
                      <a:pt x="15675" y="19031"/>
                      <a:pt x="16048" y="19031"/>
                    </a:cubicBezTo>
                    <a:lnTo>
                      <a:pt x="17398" y="19031"/>
                    </a:lnTo>
                    <a:cubicBezTo>
                      <a:pt x="17771" y="19031"/>
                      <a:pt x="18073" y="18455"/>
                      <a:pt x="18073" y="17746"/>
                    </a:cubicBezTo>
                    <a:cubicBezTo>
                      <a:pt x="18073" y="17036"/>
                      <a:pt x="17771" y="16461"/>
                      <a:pt x="17398" y="16461"/>
                    </a:cubicBezTo>
                    <a:lnTo>
                      <a:pt x="4202" y="16461"/>
                    </a:lnTo>
                    <a:cubicBezTo>
                      <a:pt x="3829" y="16461"/>
                      <a:pt x="3527" y="17037"/>
                      <a:pt x="3527" y="17746"/>
                    </a:cubicBezTo>
                    <a:cubicBezTo>
                      <a:pt x="3527" y="18456"/>
                      <a:pt x="3829" y="19031"/>
                      <a:pt x="4202" y="19031"/>
                    </a:cubicBezTo>
                    <a:lnTo>
                      <a:pt x="5552" y="19031"/>
                    </a:lnTo>
                    <a:cubicBezTo>
                      <a:pt x="5925" y="19031"/>
                      <a:pt x="6227" y="19606"/>
                      <a:pt x="6227" y="20315"/>
                    </a:cubicBezTo>
                    <a:cubicBezTo>
                      <a:pt x="6227" y="21025"/>
                      <a:pt x="5925" y="21600"/>
                      <a:pt x="5552" y="21600"/>
                    </a:cubicBezTo>
                    <a:close/>
                    <a:moveTo>
                      <a:pt x="6227" y="16461"/>
                    </a:moveTo>
                    <a:lnTo>
                      <a:pt x="6227" y="20315"/>
                    </a:lnTo>
                    <a:moveTo>
                      <a:pt x="15373" y="20315"/>
                    </a:moveTo>
                    <a:lnTo>
                      <a:pt x="15373" y="16461"/>
                    </a:lnTo>
                    <a:moveTo>
                      <a:pt x="3527" y="17746"/>
                    </a:moveTo>
                    <a:lnTo>
                      <a:pt x="3527" y="5139"/>
                    </a:lnTo>
                    <a:moveTo>
                      <a:pt x="18073" y="5139"/>
                    </a:moveTo>
                    <a:lnTo>
                      <a:pt x="18073" y="17746"/>
                    </a:lnTo>
                  </a:path>
                </a:pathLst>
              </a:custGeom>
              <a:noFill/>
              <a:ln w="9525" cap="flat">
                <a:solidFill>
                  <a:srgbClr val="4A7EBB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>
                    <a:solidFill>
                      <a:srgbClr val="0F253F"/>
                    </a:solidFill>
                    <a:latin typeface="Aptos Serif"/>
                    <a:ea typeface="Aptos Serif"/>
                    <a:cs typeface="Aptos Serif"/>
                    <a:sym typeface="Aptos Serif"/>
                  </a:defRPr>
                </a:pPr>
              </a:p>
            </p:txBody>
          </p:sp>
        </p:grpSp>
        <p:sp>
          <p:nvSpPr>
            <p:cNvPr id="161" name="Codaholics"/>
            <p:cNvSpPr txBox="1"/>
            <p:nvPr/>
          </p:nvSpPr>
          <p:spPr>
            <a:xfrm>
              <a:off x="631580" y="0"/>
              <a:ext cx="2295525" cy="574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F253F"/>
                  </a:solidFill>
                  <a:latin typeface="Aptos Serif"/>
                  <a:ea typeface="Aptos Serif"/>
                  <a:cs typeface="Aptos Serif"/>
                  <a:sym typeface="Aptos Serif"/>
                </a:defRPr>
              </a:lvl1pPr>
            </a:lstStyle>
            <a:p>
              <a:pPr/>
              <a:r>
                <a:t>Codaholics</a:t>
              </a:r>
            </a:p>
          </p:txBody>
        </p:sp>
      </p:grpSp>
      <p:sp>
        <p:nvSpPr>
          <p:cNvPr id="163" name="Rectangle 9"/>
          <p:cNvSpPr/>
          <p:nvPr/>
        </p:nvSpPr>
        <p:spPr>
          <a:xfrm>
            <a:off x="-19291" y="907124"/>
            <a:ext cx="12192001" cy="15876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164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28014" y="15873"/>
            <a:ext cx="2263986" cy="87268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8" name="TextBox 2"/>
          <p:cNvGrpSpPr/>
          <p:nvPr/>
        </p:nvGrpSpPr>
        <p:grpSpPr>
          <a:xfrm>
            <a:off x="218347" y="1401134"/>
            <a:ext cx="11495841" cy="3683754"/>
            <a:chOff x="0" y="0"/>
            <a:chExt cx="11495840" cy="3683753"/>
          </a:xfrm>
        </p:grpSpPr>
        <p:sp>
          <p:nvSpPr>
            <p:cNvPr id="165" name="Rounded Rectangle"/>
            <p:cNvSpPr/>
            <p:nvPr/>
          </p:nvSpPr>
          <p:spPr>
            <a:xfrm>
              <a:off x="0" y="0"/>
              <a:ext cx="11317148" cy="1600660"/>
            </a:xfrm>
            <a:prstGeom prst="roundRect">
              <a:avLst>
                <a:gd name="adj" fmla="val 10000"/>
              </a:avLst>
            </a:prstGeom>
            <a:solidFill>
              <a:srgbClr val="CFD7E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6" name="Square"/>
            <p:cNvSpPr/>
            <p:nvPr/>
          </p:nvSpPr>
          <p:spPr>
            <a:xfrm>
              <a:off x="168035" y="647570"/>
              <a:ext cx="305520" cy="305520"/>
            </a:xfrm>
            <a:prstGeom prst="rect">
              <a:avLst/>
            </a:prstGeom>
            <a:blipFill rotWithShape="1">
              <a:blip r:embed="rId3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7" name="Methodology and process:"/>
            <p:cNvSpPr txBox="1"/>
            <p:nvPr/>
          </p:nvSpPr>
          <p:spPr>
            <a:xfrm>
              <a:off x="641592" y="594571"/>
              <a:ext cx="5092716" cy="4115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8789" tIns="58789" rIns="58789" bIns="58789" numCol="1" anchor="ctr">
              <a:spAutoFit/>
            </a:bodyPr>
            <a:lstStyle>
              <a:lvl1pPr defTabSz="977900">
                <a:spcBef>
                  <a:spcPts val="900"/>
                </a:spcBef>
                <a:defRPr sz="2200"/>
              </a:lvl1pPr>
            </a:lstStyle>
            <a:p>
              <a:pPr/>
              <a:r>
                <a:t>Methodology and process:</a:t>
              </a:r>
            </a:p>
          </p:txBody>
        </p:sp>
        <p:sp>
          <p:nvSpPr>
            <p:cNvPr id="168" name="&gt; Input resumes are preprocessed and tokenized.…"/>
            <p:cNvSpPr txBox="1"/>
            <p:nvPr/>
          </p:nvSpPr>
          <p:spPr>
            <a:xfrm>
              <a:off x="5554357" y="280609"/>
              <a:ext cx="5941484" cy="1039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8789" tIns="58789" rIns="58789" bIns="58789" numCol="1" anchor="ctr">
              <a:spAutoFit/>
            </a:bodyPr>
            <a:lstStyle/>
            <a:p>
              <a:pPr defTabSz="800100">
                <a:spcBef>
                  <a:spcPts val="700"/>
                </a:spcBef>
              </a:pPr>
              <a:r>
                <a:t>&gt; Input resumes are preprocessed and tokenized.</a:t>
              </a:r>
            </a:p>
            <a:p>
              <a:pPr defTabSz="800100">
                <a:spcBef>
                  <a:spcPts val="700"/>
                </a:spcBef>
              </a:pPr>
              <a:r>
                <a:t>&gt; Tokenization occurs through the extracted text from the resume taken as input.</a:t>
              </a:r>
            </a:p>
          </p:txBody>
        </p:sp>
        <p:sp>
          <p:nvSpPr>
            <p:cNvPr id="169" name="Rounded Rectangle"/>
            <p:cNvSpPr/>
            <p:nvPr/>
          </p:nvSpPr>
          <p:spPr>
            <a:xfrm>
              <a:off x="0" y="1739532"/>
              <a:ext cx="11317148" cy="555492"/>
            </a:xfrm>
            <a:prstGeom prst="roundRect">
              <a:avLst>
                <a:gd name="adj" fmla="val 10000"/>
              </a:avLst>
            </a:prstGeom>
            <a:solidFill>
              <a:srgbClr val="CFD7E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0" name="Square"/>
            <p:cNvSpPr/>
            <p:nvPr/>
          </p:nvSpPr>
          <p:spPr>
            <a:xfrm>
              <a:off x="168035" y="1864518"/>
              <a:ext cx="305520" cy="305521"/>
            </a:xfrm>
            <a:prstGeom prst="rect">
              <a:avLst/>
            </a:prstGeom>
            <a:blipFill rotWithShape="1">
              <a:blip r:embed="rId4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1" name="Generative AI evaluates resumes based on predefined metrics."/>
            <p:cNvSpPr txBox="1"/>
            <p:nvPr/>
          </p:nvSpPr>
          <p:spPr>
            <a:xfrm>
              <a:off x="641592" y="1811520"/>
              <a:ext cx="10674299" cy="4115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8789" tIns="58789" rIns="58789" bIns="58789" numCol="1" anchor="ctr">
              <a:spAutoFit/>
            </a:bodyPr>
            <a:lstStyle>
              <a:lvl1pPr defTabSz="977900">
                <a:spcBef>
                  <a:spcPts val="900"/>
                </a:spcBef>
                <a:defRPr sz="2200"/>
              </a:lvl1pPr>
            </a:lstStyle>
            <a:p>
              <a:pPr/>
              <a:r>
                <a:t>Generative AI evaluates resumes based on predefined metrics.</a:t>
              </a:r>
            </a:p>
          </p:txBody>
        </p:sp>
        <p:sp>
          <p:nvSpPr>
            <p:cNvPr id="172" name="Rounded Rectangle"/>
            <p:cNvSpPr/>
            <p:nvPr/>
          </p:nvSpPr>
          <p:spPr>
            <a:xfrm>
              <a:off x="0" y="2433897"/>
              <a:ext cx="11317148" cy="555492"/>
            </a:xfrm>
            <a:prstGeom prst="roundRect">
              <a:avLst>
                <a:gd name="adj" fmla="val 10000"/>
              </a:avLst>
            </a:prstGeom>
            <a:solidFill>
              <a:srgbClr val="CFD7E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3" name="Square"/>
            <p:cNvSpPr/>
            <p:nvPr/>
          </p:nvSpPr>
          <p:spPr>
            <a:xfrm>
              <a:off x="168035" y="2558883"/>
              <a:ext cx="305520" cy="305521"/>
            </a:xfrm>
            <a:prstGeom prst="rect">
              <a:avLst/>
            </a:prstGeom>
            <a:blipFill rotWithShape="1">
              <a:blip r:embed="rId5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4" name="Important Highlights are obtained as results for easy decision-making."/>
            <p:cNvSpPr txBox="1"/>
            <p:nvPr/>
          </p:nvSpPr>
          <p:spPr>
            <a:xfrm>
              <a:off x="641592" y="2505885"/>
              <a:ext cx="10674299" cy="4115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8789" tIns="58789" rIns="58789" bIns="58789" numCol="1" anchor="ctr">
              <a:spAutoFit/>
            </a:bodyPr>
            <a:lstStyle>
              <a:lvl1pPr defTabSz="977900">
                <a:spcBef>
                  <a:spcPts val="900"/>
                </a:spcBef>
                <a:defRPr sz="2200"/>
              </a:lvl1pPr>
            </a:lstStyle>
            <a:p>
              <a:pPr/>
              <a:r>
                <a:t>Important Highlights are obtained as results for easy decision-making.</a:t>
              </a:r>
            </a:p>
          </p:txBody>
        </p:sp>
        <p:sp>
          <p:nvSpPr>
            <p:cNvPr id="175" name="Rounded Rectangle"/>
            <p:cNvSpPr/>
            <p:nvPr/>
          </p:nvSpPr>
          <p:spPr>
            <a:xfrm>
              <a:off x="0" y="3128262"/>
              <a:ext cx="11317148" cy="555492"/>
            </a:xfrm>
            <a:prstGeom prst="roundRect">
              <a:avLst>
                <a:gd name="adj" fmla="val 10000"/>
              </a:avLst>
            </a:prstGeom>
            <a:solidFill>
              <a:srgbClr val="CFD7E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6" name="Square"/>
            <p:cNvSpPr/>
            <p:nvPr/>
          </p:nvSpPr>
          <p:spPr>
            <a:xfrm>
              <a:off x="168035" y="3253248"/>
              <a:ext cx="305520" cy="305521"/>
            </a:xfrm>
            <a:prstGeom prst="rect">
              <a:avLst/>
            </a:prstGeom>
            <a:blipFill rotWithShape="1">
              <a:blip r:embed="rId6"/>
              <a:srcRect l="0" t="0" r="0" b="0"/>
              <a:stretch>
                <a:fillRect/>
              </a:stretch>
            </a:blipFill>
            <a:ln w="25400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77" name="Feedback loop for continuous improvement."/>
            <p:cNvSpPr txBox="1"/>
            <p:nvPr/>
          </p:nvSpPr>
          <p:spPr>
            <a:xfrm>
              <a:off x="641592" y="3200250"/>
              <a:ext cx="10674299" cy="4115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8789" tIns="58789" rIns="58789" bIns="58789" numCol="1" anchor="ctr">
              <a:spAutoFit/>
            </a:bodyPr>
            <a:lstStyle>
              <a:lvl1pPr defTabSz="977900">
                <a:spcBef>
                  <a:spcPts val="900"/>
                </a:spcBef>
                <a:defRPr sz="2200"/>
              </a:lvl1pPr>
            </a:lstStyle>
            <a:p>
              <a:pPr/>
              <a:r>
                <a:t> Feedback loop for continuous improvement.</a:t>
              </a:r>
            </a:p>
          </p:txBody>
        </p:sp>
      </p:grpSp>
      <p:pic>
        <p:nvPicPr>
          <p:cNvPr id="179" name="Picture 2" descr="Picture 2"/>
          <p:cNvPicPr>
            <a:picLocks noChangeAspect="1"/>
          </p:cNvPicPr>
          <p:nvPr/>
        </p:nvPicPr>
        <p:blipFill>
          <a:blip r:embed="rId7">
            <a:alphaModFix amt="70000"/>
            <a:extLst/>
          </a:blip>
          <a:stretch>
            <a:fillRect/>
          </a:stretch>
        </p:blipFill>
        <p:spPr>
          <a:xfrm>
            <a:off x="10795837" y="4364278"/>
            <a:ext cx="1391841" cy="2357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Rectangle 9"/>
          <p:cNvSpPr/>
          <p:nvPr/>
        </p:nvSpPr>
        <p:spPr>
          <a:xfrm>
            <a:off x="-1" y="6354762"/>
            <a:ext cx="12192001" cy="503239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  <a:effectLst>
            <a:outerShdw sx="100000" sy="100000" kx="0" ky="0" algn="b" rotWithShape="0" blurRad="0" dist="23000" dir="5400000">
              <a:srgbClr val="808080">
                <a:alpha val="34999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953735"/>
                </a:solidFill>
              </a:defRPr>
            </a:pPr>
          </a:p>
        </p:txBody>
      </p:sp>
      <p:sp>
        <p:nvSpPr>
          <p:cNvPr id="182" name="Title 1"/>
          <p:cNvSpPr txBox="1"/>
          <p:nvPr>
            <p:ph type="title"/>
          </p:nvPr>
        </p:nvSpPr>
        <p:spPr>
          <a:xfrm>
            <a:off x="2390502" y="-15324"/>
            <a:ext cx="8953417" cy="1143001"/>
          </a:xfrm>
          <a:prstGeom prst="rect">
            <a:avLst/>
          </a:prstGeom>
        </p:spPr>
        <p:txBody>
          <a:bodyPr/>
          <a:lstStyle>
            <a:lvl1pPr>
              <a:defRPr b="1" sz="3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ROLE OF TECHNOLOGIES</a:t>
            </a:r>
          </a:p>
        </p:txBody>
      </p:sp>
      <p:sp>
        <p:nvSpPr>
          <p:cNvPr id="183" name="Slide Number Placeholder 5"/>
          <p:cNvSpPr txBox="1"/>
          <p:nvPr>
            <p:ph type="sldNum" sz="quarter" idx="2"/>
          </p:nvPr>
        </p:nvSpPr>
        <p:spPr>
          <a:xfrm>
            <a:off x="11393502" y="6404295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184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75736" y="-2"/>
            <a:ext cx="2016265" cy="93811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0" name="Ribbon: Tilted Up 4"/>
          <p:cNvGrpSpPr/>
          <p:nvPr/>
        </p:nvGrpSpPr>
        <p:grpSpPr>
          <a:xfrm>
            <a:off x="-1" y="44841"/>
            <a:ext cx="3558687" cy="743662"/>
            <a:chOff x="0" y="0"/>
            <a:chExt cx="3558685" cy="743660"/>
          </a:xfrm>
        </p:grpSpPr>
        <p:grpSp>
          <p:nvGrpSpPr>
            <p:cNvPr id="188" name="Group"/>
            <p:cNvGrpSpPr/>
            <p:nvPr/>
          </p:nvGrpSpPr>
          <p:grpSpPr>
            <a:xfrm>
              <a:off x="0" y="5894"/>
              <a:ext cx="3558686" cy="737767"/>
              <a:chOff x="0" y="0"/>
              <a:chExt cx="3558685" cy="737766"/>
            </a:xfrm>
          </p:grpSpPr>
          <p:sp>
            <p:nvSpPr>
              <p:cNvPr id="185" name="Shape"/>
              <p:cNvSpPr/>
              <p:nvPr/>
            </p:nvSpPr>
            <p:spPr>
              <a:xfrm>
                <a:off x="-1" y="0"/>
                <a:ext cx="3558687" cy="7377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5552" y="21600"/>
                    </a:lnTo>
                    <a:cubicBezTo>
                      <a:pt x="5925" y="21600"/>
                      <a:pt x="6227" y="21025"/>
                      <a:pt x="6227" y="20315"/>
                    </a:cubicBezTo>
                    <a:lnTo>
                      <a:pt x="6227" y="16461"/>
                    </a:lnTo>
                    <a:lnTo>
                      <a:pt x="15373" y="16461"/>
                    </a:lnTo>
                    <a:lnTo>
                      <a:pt x="15373" y="20315"/>
                    </a:lnTo>
                    <a:cubicBezTo>
                      <a:pt x="15373" y="21025"/>
                      <a:pt x="15675" y="21600"/>
                      <a:pt x="16048" y="21600"/>
                    </a:cubicBezTo>
                    <a:lnTo>
                      <a:pt x="21600" y="21600"/>
                    </a:lnTo>
                    <a:lnTo>
                      <a:pt x="18900" y="13369"/>
                    </a:lnTo>
                    <a:lnTo>
                      <a:pt x="21600" y="5139"/>
                    </a:lnTo>
                    <a:lnTo>
                      <a:pt x="18073" y="5139"/>
                    </a:lnTo>
                    <a:lnTo>
                      <a:pt x="18073" y="1285"/>
                    </a:lnTo>
                    <a:cubicBezTo>
                      <a:pt x="18073" y="575"/>
                      <a:pt x="17771" y="0"/>
                      <a:pt x="17398" y="0"/>
                    </a:cubicBezTo>
                    <a:lnTo>
                      <a:pt x="4202" y="0"/>
                    </a:lnTo>
                    <a:cubicBezTo>
                      <a:pt x="3829" y="0"/>
                      <a:pt x="3527" y="575"/>
                      <a:pt x="3527" y="1285"/>
                    </a:cubicBezTo>
                    <a:lnTo>
                      <a:pt x="3527" y="5139"/>
                    </a:lnTo>
                    <a:lnTo>
                      <a:pt x="0" y="5139"/>
                    </a:lnTo>
                    <a:lnTo>
                      <a:pt x="2700" y="13369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3F80CE"/>
                  </a:gs>
                  <a:gs pos="100000">
                    <a:schemeClr val="accent1">
                      <a:hueOff val="357503"/>
                      <a:satOff val="54545"/>
                      <a:lumOff val="29273"/>
                    </a:schemeClr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>
                    <a:solidFill>
                      <a:srgbClr val="0F253F"/>
                    </a:solidFill>
                    <a:latin typeface="Aptos Serif"/>
                    <a:ea typeface="Aptos Serif"/>
                    <a:cs typeface="Aptos Serif"/>
                    <a:sym typeface="Aptos Serif"/>
                  </a:defRPr>
                </a:pPr>
              </a:p>
            </p:txBody>
          </p:sp>
          <p:sp>
            <p:nvSpPr>
              <p:cNvPr id="186" name="Shape"/>
              <p:cNvSpPr/>
              <p:nvPr/>
            </p:nvSpPr>
            <p:spPr>
              <a:xfrm>
                <a:off x="581098" y="562249"/>
                <a:ext cx="2396490" cy="1316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009" y="21600"/>
                    </a:moveTo>
                    <a:cubicBezTo>
                      <a:pt x="4009" y="17624"/>
                      <a:pt x="3561" y="14400"/>
                      <a:pt x="3007" y="14400"/>
                    </a:cubicBezTo>
                    <a:lnTo>
                      <a:pt x="1002" y="14400"/>
                    </a:lnTo>
                    <a:cubicBezTo>
                      <a:pt x="449" y="14400"/>
                      <a:pt x="0" y="11177"/>
                      <a:pt x="0" y="7200"/>
                    </a:cubicBezTo>
                    <a:cubicBezTo>
                      <a:pt x="0" y="3224"/>
                      <a:pt x="449" y="0"/>
                      <a:pt x="1002" y="0"/>
                    </a:cubicBezTo>
                    <a:lnTo>
                      <a:pt x="4009" y="0"/>
                    </a:lnTo>
                    <a:close/>
                    <a:moveTo>
                      <a:pt x="17591" y="21600"/>
                    </a:moveTo>
                    <a:cubicBezTo>
                      <a:pt x="17591" y="17624"/>
                      <a:pt x="18039" y="14400"/>
                      <a:pt x="18593" y="14400"/>
                    </a:cubicBezTo>
                    <a:lnTo>
                      <a:pt x="20598" y="14400"/>
                    </a:lnTo>
                    <a:cubicBezTo>
                      <a:pt x="21151" y="14400"/>
                      <a:pt x="21600" y="11177"/>
                      <a:pt x="21600" y="7200"/>
                    </a:cubicBezTo>
                    <a:cubicBezTo>
                      <a:pt x="21600" y="3224"/>
                      <a:pt x="21151" y="0"/>
                      <a:pt x="20598" y="0"/>
                    </a:cubicBezTo>
                    <a:lnTo>
                      <a:pt x="17591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>
                    <a:solidFill>
                      <a:srgbClr val="0F253F"/>
                    </a:solidFill>
                    <a:latin typeface="Aptos Serif"/>
                    <a:ea typeface="Aptos Serif"/>
                    <a:cs typeface="Aptos Serif"/>
                    <a:sym typeface="Aptos Serif"/>
                  </a:defRPr>
                </a:pPr>
              </a:p>
            </p:txBody>
          </p:sp>
          <p:sp>
            <p:nvSpPr>
              <p:cNvPr id="187" name="Shape"/>
              <p:cNvSpPr/>
              <p:nvPr/>
            </p:nvSpPr>
            <p:spPr>
              <a:xfrm>
                <a:off x="-1" y="-1"/>
                <a:ext cx="3558687" cy="7377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2700" y="13369"/>
                    </a:lnTo>
                    <a:lnTo>
                      <a:pt x="0" y="5139"/>
                    </a:lnTo>
                    <a:lnTo>
                      <a:pt x="3527" y="5139"/>
                    </a:lnTo>
                    <a:lnTo>
                      <a:pt x="3527" y="1285"/>
                    </a:lnTo>
                    <a:cubicBezTo>
                      <a:pt x="3527" y="575"/>
                      <a:pt x="3829" y="0"/>
                      <a:pt x="4202" y="0"/>
                    </a:cubicBezTo>
                    <a:lnTo>
                      <a:pt x="17398" y="0"/>
                    </a:lnTo>
                    <a:cubicBezTo>
                      <a:pt x="17771" y="0"/>
                      <a:pt x="18073" y="575"/>
                      <a:pt x="18073" y="1285"/>
                    </a:cubicBezTo>
                    <a:lnTo>
                      <a:pt x="18073" y="5139"/>
                    </a:lnTo>
                    <a:lnTo>
                      <a:pt x="21600" y="5139"/>
                    </a:lnTo>
                    <a:lnTo>
                      <a:pt x="18900" y="13369"/>
                    </a:lnTo>
                    <a:lnTo>
                      <a:pt x="21600" y="21600"/>
                    </a:lnTo>
                    <a:lnTo>
                      <a:pt x="16048" y="21600"/>
                    </a:lnTo>
                    <a:cubicBezTo>
                      <a:pt x="15675" y="21600"/>
                      <a:pt x="15373" y="21025"/>
                      <a:pt x="15373" y="20315"/>
                    </a:cubicBezTo>
                    <a:cubicBezTo>
                      <a:pt x="15373" y="19606"/>
                      <a:pt x="15675" y="19031"/>
                      <a:pt x="16048" y="19031"/>
                    </a:cubicBezTo>
                    <a:lnTo>
                      <a:pt x="17398" y="19031"/>
                    </a:lnTo>
                    <a:cubicBezTo>
                      <a:pt x="17771" y="19031"/>
                      <a:pt x="18073" y="18455"/>
                      <a:pt x="18073" y="17746"/>
                    </a:cubicBezTo>
                    <a:cubicBezTo>
                      <a:pt x="18073" y="17036"/>
                      <a:pt x="17771" y="16461"/>
                      <a:pt x="17398" y="16461"/>
                    </a:cubicBezTo>
                    <a:lnTo>
                      <a:pt x="4202" y="16461"/>
                    </a:lnTo>
                    <a:cubicBezTo>
                      <a:pt x="3829" y="16461"/>
                      <a:pt x="3527" y="17037"/>
                      <a:pt x="3527" y="17746"/>
                    </a:cubicBezTo>
                    <a:cubicBezTo>
                      <a:pt x="3527" y="18456"/>
                      <a:pt x="3829" y="19031"/>
                      <a:pt x="4202" y="19031"/>
                    </a:cubicBezTo>
                    <a:lnTo>
                      <a:pt x="5552" y="19031"/>
                    </a:lnTo>
                    <a:cubicBezTo>
                      <a:pt x="5925" y="19031"/>
                      <a:pt x="6227" y="19606"/>
                      <a:pt x="6227" y="20315"/>
                    </a:cubicBezTo>
                    <a:cubicBezTo>
                      <a:pt x="6227" y="21025"/>
                      <a:pt x="5925" y="21600"/>
                      <a:pt x="5552" y="21600"/>
                    </a:cubicBezTo>
                    <a:close/>
                    <a:moveTo>
                      <a:pt x="6227" y="16461"/>
                    </a:moveTo>
                    <a:lnTo>
                      <a:pt x="6227" y="20315"/>
                    </a:lnTo>
                    <a:moveTo>
                      <a:pt x="15373" y="20315"/>
                    </a:moveTo>
                    <a:lnTo>
                      <a:pt x="15373" y="16461"/>
                    </a:lnTo>
                    <a:moveTo>
                      <a:pt x="3527" y="17746"/>
                    </a:moveTo>
                    <a:lnTo>
                      <a:pt x="3527" y="5139"/>
                    </a:lnTo>
                    <a:moveTo>
                      <a:pt x="18073" y="5139"/>
                    </a:moveTo>
                    <a:lnTo>
                      <a:pt x="18073" y="17746"/>
                    </a:lnTo>
                  </a:path>
                </a:pathLst>
              </a:custGeom>
              <a:noFill/>
              <a:ln w="9525" cap="flat">
                <a:solidFill>
                  <a:srgbClr val="4A7EBB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>
                    <a:solidFill>
                      <a:srgbClr val="0F253F"/>
                    </a:solidFill>
                    <a:latin typeface="Aptos Serif"/>
                    <a:ea typeface="Aptos Serif"/>
                    <a:cs typeface="Aptos Serif"/>
                    <a:sym typeface="Aptos Serif"/>
                  </a:defRPr>
                </a:pPr>
              </a:p>
            </p:txBody>
          </p:sp>
        </p:grpSp>
        <p:sp>
          <p:nvSpPr>
            <p:cNvPr id="189" name="Codaholics"/>
            <p:cNvSpPr txBox="1"/>
            <p:nvPr/>
          </p:nvSpPr>
          <p:spPr>
            <a:xfrm>
              <a:off x="631580" y="0"/>
              <a:ext cx="2295525" cy="574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F253F"/>
                  </a:solidFill>
                  <a:latin typeface="Aptos Serif"/>
                  <a:ea typeface="Aptos Serif"/>
                  <a:cs typeface="Aptos Serif"/>
                  <a:sym typeface="Aptos Serif"/>
                </a:defRPr>
              </a:lvl1pPr>
            </a:lstStyle>
            <a:p>
              <a:pPr/>
              <a:r>
                <a:t>Codaholics</a:t>
              </a:r>
            </a:p>
          </p:txBody>
        </p:sp>
      </p:grpSp>
      <p:sp>
        <p:nvSpPr>
          <p:cNvPr id="191" name="Rectangle 9"/>
          <p:cNvSpPr/>
          <p:nvPr/>
        </p:nvSpPr>
        <p:spPr>
          <a:xfrm>
            <a:off x="0" y="848823"/>
            <a:ext cx="12192000" cy="15876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92" name="TextBox 8"/>
          <p:cNvSpPr txBox="1"/>
          <p:nvPr/>
        </p:nvSpPr>
        <p:spPr>
          <a:xfrm>
            <a:off x="257112" y="722450"/>
            <a:ext cx="11677772" cy="5577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latin typeface="Popin"/>
                <a:ea typeface="Popin"/>
                <a:cs typeface="Popin"/>
                <a:sym typeface="Popin"/>
              </a:defRPr>
            </a:pPr>
          </a:p>
          <a:p>
            <a:pPr algn="ctr">
              <a:defRPr b="1" sz="2400" u="sng">
                <a:latin typeface="Popin"/>
                <a:ea typeface="Popin"/>
                <a:cs typeface="Popin"/>
                <a:sym typeface="Popin"/>
              </a:defRPr>
            </a:pPr>
            <a:r>
              <a:t>Python</a:t>
            </a:r>
          </a:p>
          <a:p>
            <a:pPr>
              <a:defRPr b="1" sz="1600">
                <a:latin typeface="Popin"/>
                <a:ea typeface="Popin"/>
                <a:cs typeface="Popin"/>
                <a:sym typeface="Popin"/>
              </a:defRPr>
            </a:pPr>
            <a:r>
              <a:t>Role: </a:t>
            </a:r>
            <a:r>
              <a:rPr b="0"/>
              <a:t>Acts as the main backend language to handle API requests and responses.</a:t>
            </a:r>
            <a:endParaRPr b="0"/>
          </a:p>
          <a:p>
            <a:pPr>
              <a:defRPr b="1" sz="1600">
                <a:latin typeface="Popin"/>
                <a:ea typeface="Popin"/>
                <a:cs typeface="Popin"/>
                <a:sym typeface="Popin"/>
              </a:defRPr>
            </a:pPr>
            <a:r>
              <a:t>Why Used: </a:t>
            </a:r>
            <a:r>
              <a:rPr b="0"/>
              <a:t>Python's simplicity and rich AI/ML libraries make it ideal for building AI-driven projects.</a:t>
            </a:r>
            <a:endParaRPr b="0"/>
          </a:p>
          <a:p>
            <a:pPr>
              <a:defRPr b="1" sz="1600">
                <a:latin typeface="Popin"/>
                <a:ea typeface="Popin"/>
                <a:cs typeface="Popin"/>
                <a:sym typeface="Popin"/>
              </a:defRPr>
            </a:pPr>
            <a:r>
              <a:t>Future Prospects</a:t>
            </a:r>
            <a:r>
              <a:rPr b="0"/>
              <a:t>: Combine with TensorFlow or PyTorch for building custom models to supplement Gemini.</a:t>
            </a:r>
            <a:endParaRPr b="0"/>
          </a:p>
          <a:p>
            <a:pPr>
              <a:defRPr b="1">
                <a:latin typeface="Popin"/>
                <a:ea typeface="Popin"/>
                <a:cs typeface="Popin"/>
                <a:sym typeface="Popin"/>
              </a:defRPr>
            </a:pPr>
          </a:p>
          <a:p>
            <a:pPr algn="ctr">
              <a:defRPr b="1" sz="2400" u="sng">
                <a:latin typeface="Popin"/>
                <a:ea typeface="Popin"/>
                <a:cs typeface="Popin"/>
                <a:sym typeface="Popin"/>
              </a:defRPr>
            </a:pPr>
            <a:r>
              <a:t>Flask</a:t>
            </a:r>
          </a:p>
          <a:p>
            <a:pPr>
              <a:defRPr b="1" sz="1600">
                <a:latin typeface="Popin"/>
                <a:ea typeface="Popin"/>
                <a:cs typeface="Popin"/>
                <a:sym typeface="Popin"/>
              </a:defRPr>
            </a:pPr>
            <a:r>
              <a:t>Role:</a:t>
            </a:r>
            <a:r>
              <a:rPr b="0"/>
              <a:t> A lightweight web framework for creating API endpoints and routing.</a:t>
            </a:r>
            <a:endParaRPr b="0"/>
          </a:p>
          <a:p>
            <a:pPr>
              <a:defRPr b="1" sz="1600">
                <a:latin typeface="Popin"/>
                <a:ea typeface="Popin"/>
                <a:cs typeface="Popin"/>
                <a:sym typeface="Popin"/>
              </a:defRPr>
            </a:pPr>
            <a:r>
              <a:t>Why Used: </a:t>
            </a:r>
            <a:r>
              <a:rPr b="0"/>
              <a:t>Easy to set up and well-suited for small to medium projects.</a:t>
            </a:r>
            <a:endParaRPr b="0"/>
          </a:p>
          <a:p>
            <a:pPr>
              <a:defRPr b="1" sz="1600">
                <a:latin typeface="Popin"/>
                <a:ea typeface="Popin"/>
                <a:cs typeface="Popin"/>
                <a:sym typeface="Popin"/>
              </a:defRPr>
            </a:pPr>
            <a:r>
              <a:t>Future Prospects: </a:t>
            </a:r>
            <a:r>
              <a:rPr b="0"/>
              <a:t>Use a microservices-based architecture with Flask to scale the application.</a:t>
            </a:r>
            <a:endParaRPr b="0"/>
          </a:p>
          <a:p>
            <a:pPr>
              <a:defRPr b="1">
                <a:latin typeface="Popin"/>
                <a:ea typeface="Popin"/>
                <a:cs typeface="Popin"/>
                <a:sym typeface="Popin"/>
              </a:defRPr>
            </a:pPr>
          </a:p>
          <a:p>
            <a:pPr algn="ctr">
              <a:defRPr b="1" sz="2400" u="sng">
                <a:latin typeface="Popin"/>
                <a:ea typeface="Popin"/>
                <a:cs typeface="Popin"/>
                <a:sym typeface="Popin"/>
              </a:defRPr>
            </a:pPr>
            <a:r>
              <a:t>Gemini API</a:t>
            </a:r>
          </a:p>
          <a:p>
            <a:pPr>
              <a:defRPr b="1" sz="1600">
                <a:latin typeface="Popin"/>
                <a:ea typeface="Popin"/>
                <a:cs typeface="Popin"/>
                <a:sym typeface="Popin"/>
              </a:defRPr>
            </a:pPr>
            <a:r>
              <a:t>Role:</a:t>
            </a:r>
            <a:r>
              <a:rPr b="0"/>
              <a:t> The core AI engine that analyzes the resume and JD based on predefined criteria.</a:t>
            </a:r>
            <a:endParaRPr b="0"/>
          </a:p>
          <a:p>
            <a:pPr>
              <a:defRPr b="1" sz="1600">
                <a:latin typeface="Popin"/>
                <a:ea typeface="Popin"/>
                <a:cs typeface="Popin"/>
                <a:sym typeface="Popin"/>
              </a:defRPr>
            </a:pPr>
            <a:r>
              <a:t>Why Used:</a:t>
            </a:r>
            <a:r>
              <a:rPr b="0"/>
              <a:t> Simplifies AI integration and eliminates the need to build a model from scratch.</a:t>
            </a:r>
            <a:endParaRPr b="0"/>
          </a:p>
          <a:p>
            <a:pPr>
              <a:defRPr b="1" sz="1600">
                <a:latin typeface="Popin"/>
                <a:ea typeface="Popin"/>
                <a:cs typeface="Popin"/>
                <a:sym typeface="Popin"/>
              </a:defRPr>
            </a:pPr>
            <a:r>
              <a:t>Future Prospects: </a:t>
            </a:r>
            <a:r>
              <a:rPr b="0"/>
              <a:t>Explore APIs like Azure OpenAI, Google Cloud AI, or OpenAI GPT for enhanced processing.</a:t>
            </a:r>
            <a:endParaRPr b="0"/>
          </a:p>
          <a:p>
            <a:pPr>
              <a:defRPr b="1">
                <a:latin typeface="Popin"/>
                <a:ea typeface="Popin"/>
                <a:cs typeface="Popin"/>
                <a:sym typeface="Popin"/>
              </a:defRPr>
            </a:pPr>
          </a:p>
          <a:p>
            <a:pPr algn="ctr">
              <a:defRPr b="1" sz="2400" u="sng">
                <a:latin typeface="Popin"/>
                <a:ea typeface="Popin"/>
                <a:cs typeface="Popin"/>
                <a:sym typeface="Popin"/>
              </a:defRPr>
            </a:pPr>
            <a:r>
              <a:t>HTML, CSS, JavaScript</a:t>
            </a:r>
          </a:p>
          <a:p>
            <a:pPr>
              <a:defRPr b="1" sz="1600">
                <a:latin typeface="Popin"/>
                <a:ea typeface="Popin"/>
                <a:cs typeface="Popin"/>
                <a:sym typeface="Popin"/>
              </a:defRPr>
            </a:pPr>
            <a:r>
              <a:t>Role</a:t>
            </a:r>
            <a:r>
              <a:rPr b="0"/>
              <a:t>: Powers the frontend for a responsive and user-friendly interface.</a:t>
            </a:r>
            <a:endParaRPr b="0"/>
          </a:p>
          <a:p>
            <a:pPr>
              <a:defRPr b="1" sz="1600">
                <a:latin typeface="Popin"/>
                <a:ea typeface="Popin"/>
                <a:cs typeface="Popin"/>
                <a:sym typeface="Popin"/>
              </a:defRPr>
            </a:pPr>
            <a:r>
              <a:t>Why Used: </a:t>
            </a:r>
            <a:r>
              <a:rPr b="0"/>
              <a:t>Allows seamless interaction between the user and the backend.</a:t>
            </a:r>
            <a:endParaRPr b="0"/>
          </a:p>
          <a:p>
            <a:pPr>
              <a:defRPr b="1" sz="1600">
                <a:latin typeface="Popin"/>
                <a:ea typeface="Popin"/>
                <a:cs typeface="Popin"/>
                <a:sym typeface="Popin"/>
              </a:defRPr>
            </a:pPr>
            <a:r>
              <a:t>Future Prospects: </a:t>
            </a:r>
            <a:r>
              <a:rPr b="0"/>
              <a:t>Incorporate frameworks like React or Angular for advanced features and scalability</a:t>
            </a:r>
            <a:r>
              <a:t>.</a:t>
            </a:r>
          </a:p>
        </p:txBody>
      </p:sp>
      <p:pic>
        <p:nvPicPr>
          <p:cNvPr id="193" name="Picture 3" descr="Picture 3"/>
          <p:cNvPicPr>
            <a:picLocks noChangeAspect="1"/>
          </p:cNvPicPr>
          <p:nvPr/>
        </p:nvPicPr>
        <p:blipFill>
          <a:blip r:embed="rId3">
            <a:alphaModFix amt="50000"/>
            <a:extLst/>
          </a:blip>
          <a:stretch>
            <a:fillRect/>
          </a:stretch>
        </p:blipFill>
        <p:spPr>
          <a:xfrm>
            <a:off x="10795837" y="4364278"/>
            <a:ext cx="1391841" cy="2357200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Straight Connector 13"/>
          <p:cNvSpPr/>
          <p:nvPr/>
        </p:nvSpPr>
        <p:spPr>
          <a:xfrm flipH="1">
            <a:off x="1162824" y="2340551"/>
            <a:ext cx="9866347" cy="10190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95" name="Straight Connector 15"/>
          <p:cNvSpPr/>
          <p:nvPr/>
        </p:nvSpPr>
        <p:spPr>
          <a:xfrm flipH="1">
            <a:off x="1162823" y="3643099"/>
            <a:ext cx="9866347" cy="10190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196" name="Straight Connector 16"/>
          <p:cNvSpPr/>
          <p:nvPr/>
        </p:nvSpPr>
        <p:spPr>
          <a:xfrm flipH="1">
            <a:off x="1236565" y="4998930"/>
            <a:ext cx="9866347" cy="1019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ctangle 9"/>
          <p:cNvSpPr/>
          <p:nvPr/>
        </p:nvSpPr>
        <p:spPr>
          <a:xfrm>
            <a:off x="-1" y="6354762"/>
            <a:ext cx="12192001" cy="503239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  <a:effectLst>
            <a:outerShdw sx="100000" sy="100000" kx="0" ky="0" algn="b" rotWithShape="0" blurRad="0" dist="23000" dir="5400000">
              <a:srgbClr val="808080">
                <a:alpha val="34999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953735"/>
                </a:solidFill>
              </a:defRPr>
            </a:pPr>
          </a:p>
        </p:txBody>
      </p:sp>
      <p:sp>
        <p:nvSpPr>
          <p:cNvPr id="199" name="Title 1"/>
          <p:cNvSpPr txBox="1"/>
          <p:nvPr>
            <p:ph type="title"/>
          </p:nvPr>
        </p:nvSpPr>
        <p:spPr>
          <a:xfrm>
            <a:off x="2390502" y="-15324"/>
            <a:ext cx="8953417" cy="1143001"/>
          </a:xfrm>
          <a:prstGeom prst="rect">
            <a:avLst/>
          </a:prstGeom>
        </p:spPr>
        <p:txBody>
          <a:bodyPr/>
          <a:lstStyle>
            <a:lvl1pPr>
              <a:defRPr b="1" sz="3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FEASIBILITY AND VIABILITY</a:t>
            </a:r>
          </a:p>
        </p:txBody>
      </p:sp>
      <p:sp>
        <p:nvSpPr>
          <p:cNvPr id="200" name="Slide Number Placeholder 5"/>
          <p:cNvSpPr txBox="1"/>
          <p:nvPr>
            <p:ph type="sldNum" sz="quarter" idx="2"/>
          </p:nvPr>
        </p:nvSpPr>
        <p:spPr>
          <a:xfrm>
            <a:off x="11393502" y="6404295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201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75736" y="-2"/>
            <a:ext cx="2016265" cy="93811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07" name="Ribbon: Tilted Up 4"/>
          <p:cNvGrpSpPr/>
          <p:nvPr/>
        </p:nvGrpSpPr>
        <p:grpSpPr>
          <a:xfrm>
            <a:off x="-1" y="44841"/>
            <a:ext cx="3558687" cy="743662"/>
            <a:chOff x="0" y="0"/>
            <a:chExt cx="3558685" cy="743660"/>
          </a:xfrm>
        </p:grpSpPr>
        <p:grpSp>
          <p:nvGrpSpPr>
            <p:cNvPr id="205" name="Group"/>
            <p:cNvGrpSpPr/>
            <p:nvPr/>
          </p:nvGrpSpPr>
          <p:grpSpPr>
            <a:xfrm>
              <a:off x="0" y="5894"/>
              <a:ext cx="3558686" cy="737767"/>
              <a:chOff x="0" y="0"/>
              <a:chExt cx="3558685" cy="737766"/>
            </a:xfrm>
          </p:grpSpPr>
          <p:sp>
            <p:nvSpPr>
              <p:cNvPr id="202" name="Shape"/>
              <p:cNvSpPr/>
              <p:nvPr/>
            </p:nvSpPr>
            <p:spPr>
              <a:xfrm>
                <a:off x="-1" y="0"/>
                <a:ext cx="3558687" cy="7377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5552" y="21600"/>
                    </a:lnTo>
                    <a:cubicBezTo>
                      <a:pt x="5925" y="21600"/>
                      <a:pt x="6227" y="21025"/>
                      <a:pt x="6227" y="20315"/>
                    </a:cubicBezTo>
                    <a:lnTo>
                      <a:pt x="6227" y="16461"/>
                    </a:lnTo>
                    <a:lnTo>
                      <a:pt x="15373" y="16461"/>
                    </a:lnTo>
                    <a:lnTo>
                      <a:pt x="15373" y="20315"/>
                    </a:lnTo>
                    <a:cubicBezTo>
                      <a:pt x="15373" y="21025"/>
                      <a:pt x="15675" y="21600"/>
                      <a:pt x="16048" y="21600"/>
                    </a:cubicBezTo>
                    <a:lnTo>
                      <a:pt x="21600" y="21600"/>
                    </a:lnTo>
                    <a:lnTo>
                      <a:pt x="18900" y="13369"/>
                    </a:lnTo>
                    <a:lnTo>
                      <a:pt x="21600" y="5139"/>
                    </a:lnTo>
                    <a:lnTo>
                      <a:pt x="18073" y="5139"/>
                    </a:lnTo>
                    <a:lnTo>
                      <a:pt x="18073" y="1285"/>
                    </a:lnTo>
                    <a:cubicBezTo>
                      <a:pt x="18073" y="575"/>
                      <a:pt x="17771" y="0"/>
                      <a:pt x="17398" y="0"/>
                    </a:cubicBezTo>
                    <a:lnTo>
                      <a:pt x="4202" y="0"/>
                    </a:lnTo>
                    <a:cubicBezTo>
                      <a:pt x="3829" y="0"/>
                      <a:pt x="3527" y="575"/>
                      <a:pt x="3527" y="1285"/>
                    </a:cubicBezTo>
                    <a:lnTo>
                      <a:pt x="3527" y="5139"/>
                    </a:lnTo>
                    <a:lnTo>
                      <a:pt x="0" y="5139"/>
                    </a:lnTo>
                    <a:lnTo>
                      <a:pt x="2700" y="13369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3F80CE"/>
                  </a:gs>
                  <a:gs pos="100000">
                    <a:schemeClr val="accent1">
                      <a:hueOff val="357503"/>
                      <a:satOff val="54545"/>
                      <a:lumOff val="29273"/>
                    </a:schemeClr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>
                    <a:solidFill>
                      <a:srgbClr val="0F253F"/>
                    </a:solidFill>
                    <a:latin typeface="Aptos Serif"/>
                    <a:ea typeface="Aptos Serif"/>
                    <a:cs typeface="Aptos Serif"/>
                    <a:sym typeface="Aptos Serif"/>
                  </a:defRPr>
                </a:pPr>
              </a:p>
            </p:txBody>
          </p:sp>
          <p:sp>
            <p:nvSpPr>
              <p:cNvPr id="203" name="Shape"/>
              <p:cNvSpPr/>
              <p:nvPr/>
            </p:nvSpPr>
            <p:spPr>
              <a:xfrm>
                <a:off x="581098" y="562249"/>
                <a:ext cx="2396490" cy="1316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009" y="21600"/>
                    </a:moveTo>
                    <a:cubicBezTo>
                      <a:pt x="4009" y="17624"/>
                      <a:pt x="3561" y="14400"/>
                      <a:pt x="3007" y="14400"/>
                    </a:cubicBezTo>
                    <a:lnTo>
                      <a:pt x="1002" y="14400"/>
                    </a:lnTo>
                    <a:cubicBezTo>
                      <a:pt x="449" y="14400"/>
                      <a:pt x="0" y="11177"/>
                      <a:pt x="0" y="7200"/>
                    </a:cubicBezTo>
                    <a:cubicBezTo>
                      <a:pt x="0" y="3224"/>
                      <a:pt x="449" y="0"/>
                      <a:pt x="1002" y="0"/>
                    </a:cubicBezTo>
                    <a:lnTo>
                      <a:pt x="4009" y="0"/>
                    </a:lnTo>
                    <a:close/>
                    <a:moveTo>
                      <a:pt x="17591" y="21600"/>
                    </a:moveTo>
                    <a:cubicBezTo>
                      <a:pt x="17591" y="17624"/>
                      <a:pt x="18039" y="14400"/>
                      <a:pt x="18593" y="14400"/>
                    </a:cubicBezTo>
                    <a:lnTo>
                      <a:pt x="20598" y="14400"/>
                    </a:lnTo>
                    <a:cubicBezTo>
                      <a:pt x="21151" y="14400"/>
                      <a:pt x="21600" y="11177"/>
                      <a:pt x="21600" y="7200"/>
                    </a:cubicBezTo>
                    <a:cubicBezTo>
                      <a:pt x="21600" y="3224"/>
                      <a:pt x="21151" y="0"/>
                      <a:pt x="20598" y="0"/>
                    </a:cubicBezTo>
                    <a:lnTo>
                      <a:pt x="17591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>
                    <a:solidFill>
                      <a:srgbClr val="0F253F"/>
                    </a:solidFill>
                    <a:latin typeface="Aptos Serif"/>
                    <a:ea typeface="Aptos Serif"/>
                    <a:cs typeface="Aptos Serif"/>
                    <a:sym typeface="Aptos Serif"/>
                  </a:defRPr>
                </a:pPr>
              </a:p>
            </p:txBody>
          </p:sp>
          <p:sp>
            <p:nvSpPr>
              <p:cNvPr id="204" name="Shape"/>
              <p:cNvSpPr/>
              <p:nvPr/>
            </p:nvSpPr>
            <p:spPr>
              <a:xfrm>
                <a:off x="-1" y="-1"/>
                <a:ext cx="3558687" cy="7377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2700" y="13369"/>
                    </a:lnTo>
                    <a:lnTo>
                      <a:pt x="0" y="5139"/>
                    </a:lnTo>
                    <a:lnTo>
                      <a:pt x="3527" y="5139"/>
                    </a:lnTo>
                    <a:lnTo>
                      <a:pt x="3527" y="1285"/>
                    </a:lnTo>
                    <a:cubicBezTo>
                      <a:pt x="3527" y="575"/>
                      <a:pt x="3829" y="0"/>
                      <a:pt x="4202" y="0"/>
                    </a:cubicBezTo>
                    <a:lnTo>
                      <a:pt x="17398" y="0"/>
                    </a:lnTo>
                    <a:cubicBezTo>
                      <a:pt x="17771" y="0"/>
                      <a:pt x="18073" y="575"/>
                      <a:pt x="18073" y="1285"/>
                    </a:cubicBezTo>
                    <a:lnTo>
                      <a:pt x="18073" y="5139"/>
                    </a:lnTo>
                    <a:lnTo>
                      <a:pt x="21600" y="5139"/>
                    </a:lnTo>
                    <a:lnTo>
                      <a:pt x="18900" y="13369"/>
                    </a:lnTo>
                    <a:lnTo>
                      <a:pt x="21600" y="21600"/>
                    </a:lnTo>
                    <a:lnTo>
                      <a:pt x="16048" y="21600"/>
                    </a:lnTo>
                    <a:cubicBezTo>
                      <a:pt x="15675" y="21600"/>
                      <a:pt x="15373" y="21025"/>
                      <a:pt x="15373" y="20315"/>
                    </a:cubicBezTo>
                    <a:cubicBezTo>
                      <a:pt x="15373" y="19606"/>
                      <a:pt x="15675" y="19031"/>
                      <a:pt x="16048" y="19031"/>
                    </a:cubicBezTo>
                    <a:lnTo>
                      <a:pt x="17398" y="19031"/>
                    </a:lnTo>
                    <a:cubicBezTo>
                      <a:pt x="17771" y="19031"/>
                      <a:pt x="18073" y="18455"/>
                      <a:pt x="18073" y="17746"/>
                    </a:cubicBezTo>
                    <a:cubicBezTo>
                      <a:pt x="18073" y="17036"/>
                      <a:pt x="17771" y="16461"/>
                      <a:pt x="17398" y="16461"/>
                    </a:cubicBezTo>
                    <a:lnTo>
                      <a:pt x="4202" y="16461"/>
                    </a:lnTo>
                    <a:cubicBezTo>
                      <a:pt x="3829" y="16461"/>
                      <a:pt x="3527" y="17037"/>
                      <a:pt x="3527" y="17746"/>
                    </a:cubicBezTo>
                    <a:cubicBezTo>
                      <a:pt x="3527" y="18456"/>
                      <a:pt x="3829" y="19031"/>
                      <a:pt x="4202" y="19031"/>
                    </a:cubicBezTo>
                    <a:lnTo>
                      <a:pt x="5552" y="19031"/>
                    </a:lnTo>
                    <a:cubicBezTo>
                      <a:pt x="5925" y="19031"/>
                      <a:pt x="6227" y="19606"/>
                      <a:pt x="6227" y="20315"/>
                    </a:cubicBezTo>
                    <a:cubicBezTo>
                      <a:pt x="6227" y="21025"/>
                      <a:pt x="5925" y="21600"/>
                      <a:pt x="5552" y="21600"/>
                    </a:cubicBezTo>
                    <a:close/>
                    <a:moveTo>
                      <a:pt x="6227" y="16461"/>
                    </a:moveTo>
                    <a:lnTo>
                      <a:pt x="6227" y="20315"/>
                    </a:lnTo>
                    <a:moveTo>
                      <a:pt x="15373" y="20315"/>
                    </a:moveTo>
                    <a:lnTo>
                      <a:pt x="15373" y="16461"/>
                    </a:lnTo>
                    <a:moveTo>
                      <a:pt x="3527" y="17746"/>
                    </a:moveTo>
                    <a:lnTo>
                      <a:pt x="3527" y="5139"/>
                    </a:lnTo>
                    <a:moveTo>
                      <a:pt x="18073" y="5139"/>
                    </a:moveTo>
                    <a:lnTo>
                      <a:pt x="18073" y="17746"/>
                    </a:lnTo>
                  </a:path>
                </a:pathLst>
              </a:custGeom>
              <a:noFill/>
              <a:ln w="9525" cap="flat">
                <a:solidFill>
                  <a:srgbClr val="4A7EBB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>
                    <a:solidFill>
                      <a:srgbClr val="0F253F"/>
                    </a:solidFill>
                    <a:latin typeface="Aptos Serif"/>
                    <a:ea typeface="Aptos Serif"/>
                    <a:cs typeface="Aptos Serif"/>
                    <a:sym typeface="Aptos Serif"/>
                  </a:defRPr>
                </a:pPr>
              </a:p>
            </p:txBody>
          </p:sp>
        </p:grpSp>
        <p:sp>
          <p:nvSpPr>
            <p:cNvPr id="206" name="Codaholics"/>
            <p:cNvSpPr txBox="1"/>
            <p:nvPr/>
          </p:nvSpPr>
          <p:spPr>
            <a:xfrm>
              <a:off x="631580" y="0"/>
              <a:ext cx="2295525" cy="574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F253F"/>
                  </a:solidFill>
                  <a:latin typeface="Aptos Serif"/>
                  <a:ea typeface="Aptos Serif"/>
                  <a:cs typeface="Aptos Serif"/>
                  <a:sym typeface="Aptos Serif"/>
                </a:defRPr>
              </a:lvl1pPr>
            </a:lstStyle>
            <a:p>
              <a:pPr/>
              <a:r>
                <a:t>Codaholics</a:t>
              </a:r>
            </a:p>
          </p:txBody>
        </p:sp>
      </p:grpSp>
      <p:sp>
        <p:nvSpPr>
          <p:cNvPr id="208" name="Rectangle 9"/>
          <p:cNvSpPr/>
          <p:nvPr/>
        </p:nvSpPr>
        <p:spPr>
          <a:xfrm>
            <a:off x="0" y="848823"/>
            <a:ext cx="12192000" cy="15876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09" name="TextBox 8"/>
          <p:cNvSpPr txBox="1"/>
          <p:nvPr/>
        </p:nvSpPr>
        <p:spPr>
          <a:xfrm>
            <a:off x="45721" y="1004174"/>
            <a:ext cx="12100560" cy="512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latin typeface="Popin"/>
                <a:ea typeface="Popin"/>
                <a:cs typeface="Popin"/>
                <a:sym typeface="Popin"/>
              </a:defRPr>
            </a:pPr>
            <a:r>
              <a:t>Analysis:</a:t>
            </a:r>
          </a:p>
          <a:p>
            <a:pPr>
              <a:defRPr>
                <a:latin typeface="Popin"/>
                <a:ea typeface="Popin"/>
                <a:cs typeface="Popin"/>
                <a:sym typeface="Popin"/>
              </a:defRPr>
            </a:pPr>
            <a:r>
              <a:t>  - High feasibility due to existing AI frameworks.</a:t>
            </a:r>
          </a:p>
          <a:p>
            <a:pPr>
              <a:defRPr>
                <a:latin typeface="Popin"/>
                <a:ea typeface="Popin"/>
                <a:cs typeface="Popin"/>
                <a:sym typeface="Popin"/>
              </a:defRPr>
            </a:pPr>
            <a:r>
              <a:t>  - Aligns with industry demand for recruitment automation.</a:t>
            </a:r>
          </a:p>
          <a:p>
            <a:pPr>
              <a:defRPr b="1">
                <a:latin typeface="Popin"/>
                <a:ea typeface="Popin"/>
                <a:cs typeface="Popin"/>
                <a:sym typeface="Popin"/>
              </a:defRPr>
            </a:pPr>
            <a:r>
              <a:t>Challenges and risks:</a:t>
            </a:r>
          </a:p>
          <a:p>
            <a:pPr>
              <a:defRPr>
                <a:latin typeface="Popin"/>
                <a:ea typeface="Popin"/>
                <a:cs typeface="Popin"/>
                <a:sym typeface="Popin"/>
              </a:defRPr>
            </a:pPr>
            <a:r>
              <a:t>  - Potential bias in training data.</a:t>
            </a:r>
          </a:p>
          <a:p>
            <a:pPr>
              <a:defRPr>
                <a:latin typeface="Popin"/>
                <a:ea typeface="Popin"/>
                <a:cs typeface="Popin"/>
                <a:sym typeface="Popin"/>
              </a:defRPr>
            </a:pPr>
            <a:r>
              <a:t>  - Data privacy concerns.</a:t>
            </a:r>
          </a:p>
          <a:p>
            <a:pPr>
              <a:defRPr b="1">
                <a:latin typeface="Popin"/>
                <a:ea typeface="Popin"/>
                <a:cs typeface="Popin"/>
                <a:sym typeface="Popin"/>
              </a:defRPr>
            </a:pPr>
            <a:r>
              <a:t>Strategies:</a:t>
            </a:r>
          </a:p>
          <a:p>
            <a:pPr>
              <a:defRPr>
                <a:latin typeface="Popin"/>
                <a:ea typeface="Popin"/>
                <a:cs typeface="Popin"/>
                <a:sym typeface="Popin"/>
              </a:defRPr>
            </a:pPr>
            <a:r>
              <a:t>  - Regular audits and updates to AI models.</a:t>
            </a:r>
          </a:p>
          <a:p>
            <a:pPr>
              <a:defRPr>
                <a:latin typeface="Popin"/>
                <a:ea typeface="Popin"/>
                <a:cs typeface="Popin"/>
                <a:sym typeface="Popin"/>
              </a:defRPr>
            </a:pPr>
            <a:r>
              <a:t>  - Secure handling of sensitive data.</a:t>
            </a:r>
          </a:p>
          <a:p>
            <a:pPr defTabSz="914400">
              <a:defRPr b="1">
                <a:latin typeface="Popin"/>
                <a:ea typeface="Popin"/>
                <a:cs typeface="Popin"/>
                <a:sym typeface="Popin"/>
              </a:defRPr>
            </a:pPr>
            <a:r>
              <a:t>High Demand:</a:t>
            </a:r>
          </a:p>
          <a:p>
            <a:pPr defTabSz="914400">
              <a:defRPr b="1">
                <a:latin typeface="Popin"/>
                <a:ea typeface="Popin"/>
                <a:cs typeface="Popin"/>
                <a:sym typeface="Popin"/>
              </a:defRPr>
            </a:pPr>
            <a:r>
              <a:t> - </a:t>
            </a:r>
            <a:r>
              <a:rPr b="0"/>
              <a:t>With an increasingly competitive job market, tools that help candidates optimize their resumes are in demand.</a:t>
            </a:r>
            <a:endParaRPr b="0"/>
          </a:p>
          <a:p>
            <a:pPr defTabSz="914400">
              <a:defRPr b="1">
                <a:latin typeface="Popin"/>
                <a:ea typeface="Popin"/>
                <a:cs typeface="Popin"/>
                <a:sym typeface="Popin"/>
              </a:defRPr>
            </a:pPr>
            <a:r>
              <a:t>Target Audience</a:t>
            </a:r>
            <a:r>
              <a:rPr b="0"/>
              <a:t>: </a:t>
            </a:r>
            <a:endParaRPr b="0"/>
          </a:p>
          <a:p>
            <a:pPr defTabSz="914400">
              <a:defRPr>
                <a:latin typeface="Popin"/>
                <a:ea typeface="Popin"/>
                <a:cs typeface="Popin"/>
                <a:sym typeface="Popin"/>
              </a:defRPr>
            </a:pPr>
            <a:r>
              <a:t>-The project caters to job seekers, HR professionals, and career counselors, making its potential reach broad.</a:t>
            </a:r>
          </a:p>
          <a:p>
            <a:pPr defTabSz="914400">
              <a:defRPr b="1">
                <a:latin typeface="Popin"/>
                <a:ea typeface="Popin"/>
                <a:cs typeface="Popin"/>
                <a:sym typeface="Popin"/>
              </a:defRPr>
            </a:pPr>
            <a:r>
              <a:t>Financial Viability </a:t>
            </a:r>
            <a:r>
              <a:rPr b="0"/>
              <a:t>: </a:t>
            </a:r>
            <a:endParaRPr b="0"/>
          </a:p>
          <a:p>
            <a:pPr defTabSz="914400">
              <a:defRPr>
                <a:latin typeface="Popin"/>
                <a:ea typeface="Popin"/>
                <a:cs typeface="Popin"/>
                <a:sym typeface="Popin"/>
              </a:defRPr>
            </a:pPr>
            <a:r>
              <a:t>-The pro version of the app will be available at a very minimal price.</a:t>
            </a:r>
          </a:p>
          <a:p>
            <a:pPr defTabSz="914400">
              <a:defRPr b="1">
                <a:latin typeface="Popin"/>
                <a:ea typeface="Popin"/>
                <a:cs typeface="Popin"/>
                <a:sym typeface="Popin"/>
              </a:defRPr>
            </a:pPr>
            <a:r>
              <a:t>Revenue Model: </a:t>
            </a:r>
          </a:p>
          <a:p>
            <a:pPr defTabSz="914400">
              <a:defRPr b="1">
                <a:latin typeface="Popin"/>
                <a:ea typeface="Popin"/>
                <a:cs typeface="Popin"/>
                <a:sym typeface="Popin"/>
              </a:defRPr>
            </a:pPr>
            <a:r>
              <a:t>-</a:t>
            </a:r>
            <a:r>
              <a:rPr b="0"/>
              <a:t>The project could offer a freemium model or subscription-based services for advanced features (e.g., deep insights or multiple   resume uploads).</a:t>
            </a:r>
          </a:p>
        </p:txBody>
      </p:sp>
      <p:pic>
        <p:nvPicPr>
          <p:cNvPr id="210" name="Picture 3" descr="Picture 3"/>
          <p:cNvPicPr>
            <a:picLocks noChangeAspect="1"/>
          </p:cNvPicPr>
          <p:nvPr/>
        </p:nvPicPr>
        <p:blipFill>
          <a:blip r:embed="rId3">
            <a:alphaModFix amt="50000"/>
            <a:extLst/>
          </a:blip>
          <a:stretch>
            <a:fillRect/>
          </a:stretch>
        </p:blipFill>
        <p:spPr>
          <a:xfrm>
            <a:off x="10795837" y="4364278"/>
            <a:ext cx="1391841" cy="2357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Rectangle 9"/>
          <p:cNvSpPr/>
          <p:nvPr/>
        </p:nvSpPr>
        <p:spPr>
          <a:xfrm>
            <a:off x="-1" y="6354762"/>
            <a:ext cx="12192001" cy="503239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  <a:effectLst>
            <a:outerShdw sx="100000" sy="100000" kx="0" ky="0" algn="b" rotWithShape="0" blurRad="0" dist="23000" dir="5400000">
              <a:srgbClr val="808080">
                <a:alpha val="34999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953735"/>
                </a:solidFill>
              </a:defRPr>
            </a:pPr>
          </a:p>
        </p:txBody>
      </p:sp>
      <p:sp>
        <p:nvSpPr>
          <p:cNvPr id="213" name="Title 1"/>
          <p:cNvSpPr txBox="1"/>
          <p:nvPr>
            <p:ph type="title"/>
          </p:nvPr>
        </p:nvSpPr>
        <p:spPr>
          <a:xfrm>
            <a:off x="2586915" y="-23319"/>
            <a:ext cx="8489924" cy="1143001"/>
          </a:xfrm>
          <a:prstGeom prst="rect">
            <a:avLst/>
          </a:prstGeom>
        </p:spPr>
        <p:txBody>
          <a:bodyPr/>
          <a:lstStyle>
            <a:lvl1pPr>
              <a:defRPr b="1" sz="2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SCALABILITY, IMPACT AND BENEFITS</a:t>
            </a:r>
          </a:p>
        </p:txBody>
      </p:sp>
      <p:sp>
        <p:nvSpPr>
          <p:cNvPr id="214" name="Slide Number Placeholder 5"/>
          <p:cNvSpPr txBox="1"/>
          <p:nvPr>
            <p:ph type="sldNum" sz="quarter" idx="2"/>
          </p:nvPr>
        </p:nvSpPr>
        <p:spPr>
          <a:xfrm>
            <a:off x="11393502" y="6404295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215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0" y="50735"/>
            <a:ext cx="2032001" cy="80602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1" name="Ribbon: Tilted Up 4"/>
          <p:cNvGrpSpPr/>
          <p:nvPr/>
        </p:nvGrpSpPr>
        <p:grpSpPr>
          <a:xfrm>
            <a:off x="-1" y="44841"/>
            <a:ext cx="3558687" cy="743662"/>
            <a:chOff x="0" y="0"/>
            <a:chExt cx="3558685" cy="743660"/>
          </a:xfrm>
        </p:grpSpPr>
        <p:grpSp>
          <p:nvGrpSpPr>
            <p:cNvPr id="219" name="Group"/>
            <p:cNvGrpSpPr/>
            <p:nvPr/>
          </p:nvGrpSpPr>
          <p:grpSpPr>
            <a:xfrm>
              <a:off x="0" y="5894"/>
              <a:ext cx="3558686" cy="737767"/>
              <a:chOff x="0" y="0"/>
              <a:chExt cx="3558685" cy="737766"/>
            </a:xfrm>
          </p:grpSpPr>
          <p:sp>
            <p:nvSpPr>
              <p:cNvPr id="216" name="Shape"/>
              <p:cNvSpPr/>
              <p:nvPr/>
            </p:nvSpPr>
            <p:spPr>
              <a:xfrm>
                <a:off x="-1" y="0"/>
                <a:ext cx="3558687" cy="7377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5552" y="21600"/>
                    </a:lnTo>
                    <a:cubicBezTo>
                      <a:pt x="5925" y="21600"/>
                      <a:pt x="6227" y="21025"/>
                      <a:pt x="6227" y="20315"/>
                    </a:cubicBezTo>
                    <a:lnTo>
                      <a:pt x="6227" y="16461"/>
                    </a:lnTo>
                    <a:lnTo>
                      <a:pt x="15373" y="16461"/>
                    </a:lnTo>
                    <a:lnTo>
                      <a:pt x="15373" y="20315"/>
                    </a:lnTo>
                    <a:cubicBezTo>
                      <a:pt x="15373" y="21025"/>
                      <a:pt x="15675" y="21600"/>
                      <a:pt x="16048" y="21600"/>
                    </a:cubicBezTo>
                    <a:lnTo>
                      <a:pt x="21600" y="21600"/>
                    </a:lnTo>
                    <a:lnTo>
                      <a:pt x="18900" y="13369"/>
                    </a:lnTo>
                    <a:lnTo>
                      <a:pt x="21600" y="5139"/>
                    </a:lnTo>
                    <a:lnTo>
                      <a:pt x="18073" y="5139"/>
                    </a:lnTo>
                    <a:lnTo>
                      <a:pt x="18073" y="1285"/>
                    </a:lnTo>
                    <a:cubicBezTo>
                      <a:pt x="18073" y="575"/>
                      <a:pt x="17771" y="0"/>
                      <a:pt x="17398" y="0"/>
                    </a:cubicBezTo>
                    <a:lnTo>
                      <a:pt x="4202" y="0"/>
                    </a:lnTo>
                    <a:cubicBezTo>
                      <a:pt x="3829" y="0"/>
                      <a:pt x="3527" y="575"/>
                      <a:pt x="3527" y="1285"/>
                    </a:cubicBezTo>
                    <a:lnTo>
                      <a:pt x="3527" y="5139"/>
                    </a:lnTo>
                    <a:lnTo>
                      <a:pt x="0" y="5139"/>
                    </a:lnTo>
                    <a:lnTo>
                      <a:pt x="2700" y="13369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3F80CE"/>
                  </a:gs>
                  <a:gs pos="100000">
                    <a:schemeClr val="accent1">
                      <a:hueOff val="357503"/>
                      <a:satOff val="54545"/>
                      <a:lumOff val="29273"/>
                    </a:schemeClr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>
                    <a:solidFill>
                      <a:srgbClr val="0F253F"/>
                    </a:solidFill>
                    <a:latin typeface="Aptos Serif"/>
                    <a:ea typeface="Aptos Serif"/>
                    <a:cs typeface="Aptos Serif"/>
                    <a:sym typeface="Aptos Serif"/>
                  </a:defRPr>
                </a:pPr>
              </a:p>
            </p:txBody>
          </p:sp>
          <p:sp>
            <p:nvSpPr>
              <p:cNvPr id="217" name="Shape"/>
              <p:cNvSpPr/>
              <p:nvPr/>
            </p:nvSpPr>
            <p:spPr>
              <a:xfrm>
                <a:off x="581098" y="562249"/>
                <a:ext cx="2396490" cy="1316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009" y="21600"/>
                    </a:moveTo>
                    <a:cubicBezTo>
                      <a:pt x="4009" y="17624"/>
                      <a:pt x="3561" y="14400"/>
                      <a:pt x="3007" y="14400"/>
                    </a:cubicBezTo>
                    <a:lnTo>
                      <a:pt x="1002" y="14400"/>
                    </a:lnTo>
                    <a:cubicBezTo>
                      <a:pt x="449" y="14400"/>
                      <a:pt x="0" y="11177"/>
                      <a:pt x="0" y="7200"/>
                    </a:cubicBezTo>
                    <a:cubicBezTo>
                      <a:pt x="0" y="3224"/>
                      <a:pt x="449" y="0"/>
                      <a:pt x="1002" y="0"/>
                    </a:cubicBezTo>
                    <a:lnTo>
                      <a:pt x="4009" y="0"/>
                    </a:lnTo>
                    <a:close/>
                    <a:moveTo>
                      <a:pt x="17591" y="21600"/>
                    </a:moveTo>
                    <a:cubicBezTo>
                      <a:pt x="17591" y="17624"/>
                      <a:pt x="18039" y="14400"/>
                      <a:pt x="18593" y="14400"/>
                    </a:cubicBezTo>
                    <a:lnTo>
                      <a:pt x="20598" y="14400"/>
                    </a:lnTo>
                    <a:cubicBezTo>
                      <a:pt x="21151" y="14400"/>
                      <a:pt x="21600" y="11177"/>
                      <a:pt x="21600" y="7200"/>
                    </a:cubicBezTo>
                    <a:cubicBezTo>
                      <a:pt x="21600" y="3224"/>
                      <a:pt x="21151" y="0"/>
                      <a:pt x="20598" y="0"/>
                    </a:cubicBezTo>
                    <a:lnTo>
                      <a:pt x="17591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>
                    <a:solidFill>
                      <a:srgbClr val="0F253F"/>
                    </a:solidFill>
                    <a:latin typeface="Aptos Serif"/>
                    <a:ea typeface="Aptos Serif"/>
                    <a:cs typeface="Aptos Serif"/>
                    <a:sym typeface="Aptos Serif"/>
                  </a:defRPr>
                </a:pPr>
              </a:p>
            </p:txBody>
          </p:sp>
          <p:sp>
            <p:nvSpPr>
              <p:cNvPr id="218" name="Shape"/>
              <p:cNvSpPr/>
              <p:nvPr/>
            </p:nvSpPr>
            <p:spPr>
              <a:xfrm>
                <a:off x="-1" y="-1"/>
                <a:ext cx="3558687" cy="7377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2700" y="13369"/>
                    </a:lnTo>
                    <a:lnTo>
                      <a:pt x="0" y="5139"/>
                    </a:lnTo>
                    <a:lnTo>
                      <a:pt x="3527" y="5139"/>
                    </a:lnTo>
                    <a:lnTo>
                      <a:pt x="3527" y="1285"/>
                    </a:lnTo>
                    <a:cubicBezTo>
                      <a:pt x="3527" y="575"/>
                      <a:pt x="3829" y="0"/>
                      <a:pt x="4202" y="0"/>
                    </a:cubicBezTo>
                    <a:lnTo>
                      <a:pt x="17398" y="0"/>
                    </a:lnTo>
                    <a:cubicBezTo>
                      <a:pt x="17771" y="0"/>
                      <a:pt x="18073" y="575"/>
                      <a:pt x="18073" y="1285"/>
                    </a:cubicBezTo>
                    <a:lnTo>
                      <a:pt x="18073" y="5139"/>
                    </a:lnTo>
                    <a:lnTo>
                      <a:pt x="21600" y="5139"/>
                    </a:lnTo>
                    <a:lnTo>
                      <a:pt x="18900" y="13369"/>
                    </a:lnTo>
                    <a:lnTo>
                      <a:pt x="21600" y="21600"/>
                    </a:lnTo>
                    <a:lnTo>
                      <a:pt x="16048" y="21600"/>
                    </a:lnTo>
                    <a:cubicBezTo>
                      <a:pt x="15675" y="21600"/>
                      <a:pt x="15373" y="21025"/>
                      <a:pt x="15373" y="20315"/>
                    </a:cubicBezTo>
                    <a:cubicBezTo>
                      <a:pt x="15373" y="19606"/>
                      <a:pt x="15675" y="19031"/>
                      <a:pt x="16048" y="19031"/>
                    </a:cubicBezTo>
                    <a:lnTo>
                      <a:pt x="17398" y="19031"/>
                    </a:lnTo>
                    <a:cubicBezTo>
                      <a:pt x="17771" y="19031"/>
                      <a:pt x="18073" y="18455"/>
                      <a:pt x="18073" y="17746"/>
                    </a:cubicBezTo>
                    <a:cubicBezTo>
                      <a:pt x="18073" y="17036"/>
                      <a:pt x="17771" y="16461"/>
                      <a:pt x="17398" y="16461"/>
                    </a:cubicBezTo>
                    <a:lnTo>
                      <a:pt x="4202" y="16461"/>
                    </a:lnTo>
                    <a:cubicBezTo>
                      <a:pt x="3829" y="16461"/>
                      <a:pt x="3527" y="17037"/>
                      <a:pt x="3527" y="17746"/>
                    </a:cubicBezTo>
                    <a:cubicBezTo>
                      <a:pt x="3527" y="18456"/>
                      <a:pt x="3829" y="19031"/>
                      <a:pt x="4202" y="19031"/>
                    </a:cubicBezTo>
                    <a:lnTo>
                      <a:pt x="5552" y="19031"/>
                    </a:lnTo>
                    <a:cubicBezTo>
                      <a:pt x="5925" y="19031"/>
                      <a:pt x="6227" y="19606"/>
                      <a:pt x="6227" y="20315"/>
                    </a:cubicBezTo>
                    <a:cubicBezTo>
                      <a:pt x="6227" y="21025"/>
                      <a:pt x="5925" y="21600"/>
                      <a:pt x="5552" y="21600"/>
                    </a:cubicBezTo>
                    <a:close/>
                    <a:moveTo>
                      <a:pt x="6227" y="16461"/>
                    </a:moveTo>
                    <a:lnTo>
                      <a:pt x="6227" y="20315"/>
                    </a:lnTo>
                    <a:moveTo>
                      <a:pt x="15373" y="20315"/>
                    </a:moveTo>
                    <a:lnTo>
                      <a:pt x="15373" y="16461"/>
                    </a:lnTo>
                    <a:moveTo>
                      <a:pt x="3527" y="17746"/>
                    </a:moveTo>
                    <a:lnTo>
                      <a:pt x="3527" y="5139"/>
                    </a:lnTo>
                    <a:moveTo>
                      <a:pt x="18073" y="5139"/>
                    </a:moveTo>
                    <a:lnTo>
                      <a:pt x="18073" y="17746"/>
                    </a:lnTo>
                  </a:path>
                </a:pathLst>
              </a:custGeom>
              <a:noFill/>
              <a:ln w="9525" cap="flat">
                <a:solidFill>
                  <a:srgbClr val="4A7EBB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>
                    <a:solidFill>
                      <a:srgbClr val="0F253F"/>
                    </a:solidFill>
                    <a:latin typeface="Aptos Serif"/>
                    <a:ea typeface="Aptos Serif"/>
                    <a:cs typeface="Aptos Serif"/>
                    <a:sym typeface="Aptos Serif"/>
                  </a:defRPr>
                </a:pPr>
              </a:p>
            </p:txBody>
          </p:sp>
        </p:grpSp>
        <p:sp>
          <p:nvSpPr>
            <p:cNvPr id="220" name="Codaholics"/>
            <p:cNvSpPr txBox="1"/>
            <p:nvPr/>
          </p:nvSpPr>
          <p:spPr>
            <a:xfrm>
              <a:off x="631580" y="0"/>
              <a:ext cx="2295525" cy="574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F253F"/>
                  </a:solidFill>
                  <a:latin typeface="Aptos Serif"/>
                  <a:ea typeface="Aptos Serif"/>
                  <a:cs typeface="Aptos Serif"/>
                  <a:sym typeface="Aptos Serif"/>
                </a:defRPr>
              </a:lvl1pPr>
            </a:lstStyle>
            <a:p>
              <a:pPr/>
              <a:r>
                <a:t>Codaholics</a:t>
              </a:r>
            </a:p>
          </p:txBody>
        </p:sp>
      </p:grpSp>
      <p:sp>
        <p:nvSpPr>
          <p:cNvPr id="222" name="Rectangle 9"/>
          <p:cNvSpPr/>
          <p:nvPr/>
        </p:nvSpPr>
        <p:spPr>
          <a:xfrm>
            <a:off x="0" y="848823"/>
            <a:ext cx="12192000" cy="15876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245" name="TextBox 8"/>
          <p:cNvGrpSpPr/>
          <p:nvPr/>
        </p:nvGrpSpPr>
        <p:grpSpPr>
          <a:xfrm>
            <a:off x="231493" y="1122107"/>
            <a:ext cx="11597835" cy="4969733"/>
            <a:chOff x="0" y="0"/>
            <a:chExt cx="11597833" cy="4969731"/>
          </a:xfrm>
        </p:grpSpPr>
        <p:sp>
          <p:nvSpPr>
            <p:cNvPr id="223" name="Line"/>
            <p:cNvSpPr/>
            <p:nvPr/>
          </p:nvSpPr>
          <p:spPr>
            <a:xfrm>
              <a:off x="0" y="0"/>
              <a:ext cx="11597834" cy="0"/>
            </a:xfrm>
            <a:prstGeom prst="line">
              <a:avLst/>
            </a:prstGeom>
            <a:solidFill>
              <a:schemeClr val="accent1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4" name="Scalability:"/>
            <p:cNvSpPr txBox="1"/>
            <p:nvPr/>
          </p:nvSpPr>
          <p:spPr>
            <a:xfrm>
              <a:off x="0" y="0"/>
              <a:ext cx="11597834" cy="3310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0960" tIns="60960" rIns="60960" bIns="60960" numCol="1" anchor="t">
              <a:spAutoFit/>
            </a:bodyPr>
            <a:lstStyle>
              <a:lvl1pPr defTabSz="711200">
                <a:lnSpc>
                  <a:spcPct val="90000"/>
                </a:lnSpc>
                <a:spcBef>
                  <a:spcPts val="600"/>
                </a:spcBef>
                <a:defRPr b="1" sz="1600"/>
              </a:lvl1pPr>
            </a:lstStyle>
            <a:p>
              <a:pPr/>
              <a:r>
                <a:t>Scalability:</a:t>
              </a:r>
            </a:p>
          </p:txBody>
        </p:sp>
        <p:sp>
          <p:nvSpPr>
            <p:cNvPr id="225" name="Line"/>
            <p:cNvSpPr/>
            <p:nvPr/>
          </p:nvSpPr>
          <p:spPr>
            <a:xfrm>
              <a:off x="0" y="451573"/>
              <a:ext cx="11597834" cy="1"/>
            </a:xfrm>
            <a:prstGeom prst="line">
              <a:avLst/>
            </a:prstGeom>
            <a:solidFill>
              <a:schemeClr val="accent1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6" name="The project can scale to include more advanced features such as : Integration with LinkedIn for importing job descriptions or resumes."/>
            <p:cNvSpPr txBox="1"/>
            <p:nvPr/>
          </p:nvSpPr>
          <p:spPr>
            <a:xfrm>
              <a:off x="0" y="451573"/>
              <a:ext cx="11597834" cy="3457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0960" tIns="60960" rIns="60960" bIns="60960" numCol="1" anchor="t">
              <a:spAutoFit/>
            </a:bodyPr>
            <a:lstStyle/>
            <a:p>
              <a:pPr defTabSz="711200">
                <a:lnSpc>
                  <a:spcPct val="90000"/>
                </a:lnSpc>
                <a:spcBef>
                  <a:spcPts val="600"/>
                </a:spcBef>
                <a:defRPr sz="1600"/>
              </a:pPr>
              <a:r>
                <a:rPr>
                  <a:latin typeface="Wingdings"/>
                  <a:ea typeface="Wingdings"/>
                  <a:cs typeface="Wingdings"/>
                  <a:sym typeface="Wingdings"/>
                </a:rPr>
                <a:t></a:t>
              </a:r>
              <a:r>
                <a:t>The project can scale to include more advanced features such as : Integration with LinkedIn for importing job descriptions or resumes.</a:t>
              </a:r>
            </a:p>
          </p:txBody>
        </p:sp>
        <p:sp>
          <p:nvSpPr>
            <p:cNvPr id="227" name="Line"/>
            <p:cNvSpPr/>
            <p:nvPr/>
          </p:nvSpPr>
          <p:spPr>
            <a:xfrm>
              <a:off x="0" y="23283"/>
              <a:ext cx="11597834" cy="1"/>
            </a:xfrm>
            <a:prstGeom prst="line">
              <a:avLst/>
            </a:prstGeom>
            <a:solidFill>
              <a:schemeClr val="accent1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28" name="Support for other document formats (e.g., DOCX)."/>
            <p:cNvSpPr txBox="1"/>
            <p:nvPr/>
          </p:nvSpPr>
          <p:spPr>
            <a:xfrm>
              <a:off x="0" y="903146"/>
              <a:ext cx="11597834" cy="3457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0960" tIns="60960" rIns="60960" bIns="60960" numCol="1" anchor="t">
              <a:spAutoFit/>
            </a:bodyPr>
            <a:lstStyle/>
            <a:p>
              <a:pPr defTabSz="711200">
                <a:lnSpc>
                  <a:spcPct val="90000"/>
                </a:lnSpc>
                <a:spcBef>
                  <a:spcPts val="600"/>
                </a:spcBef>
                <a:defRPr sz="1600"/>
              </a:pPr>
              <a:r>
                <a:rPr>
                  <a:latin typeface="Wingdings"/>
                  <a:ea typeface="Wingdings"/>
                  <a:cs typeface="Wingdings"/>
                  <a:sym typeface="Wingdings"/>
                </a:rPr>
                <a:t></a:t>
              </a:r>
              <a:r>
                <a:t>Support for other document formats (e.g., DOCX).</a:t>
              </a:r>
            </a:p>
          </p:txBody>
        </p:sp>
        <p:sp>
          <p:nvSpPr>
            <p:cNvPr id="229" name="Line"/>
            <p:cNvSpPr/>
            <p:nvPr/>
          </p:nvSpPr>
          <p:spPr>
            <a:xfrm>
              <a:off x="0" y="22144"/>
              <a:ext cx="11597834" cy="1"/>
            </a:xfrm>
            <a:prstGeom prst="line">
              <a:avLst/>
            </a:prstGeom>
            <a:solidFill>
              <a:schemeClr val="accent1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0" name="Advanced analytics and reporting."/>
            <p:cNvSpPr txBox="1"/>
            <p:nvPr/>
          </p:nvSpPr>
          <p:spPr>
            <a:xfrm>
              <a:off x="0" y="1354719"/>
              <a:ext cx="11597834" cy="3457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0960" tIns="60960" rIns="60960" bIns="60960" numCol="1" anchor="t">
              <a:spAutoFit/>
            </a:bodyPr>
            <a:lstStyle/>
            <a:p>
              <a:pPr defTabSz="711200">
                <a:lnSpc>
                  <a:spcPct val="90000"/>
                </a:lnSpc>
                <a:spcBef>
                  <a:spcPts val="600"/>
                </a:spcBef>
                <a:defRPr sz="1600"/>
              </a:pPr>
              <a:r>
                <a:rPr>
                  <a:latin typeface="Wingdings"/>
                  <a:ea typeface="Wingdings"/>
                  <a:cs typeface="Wingdings"/>
                  <a:sym typeface="Wingdings"/>
                </a:rPr>
                <a:t></a:t>
              </a:r>
              <a:r>
                <a:t>Advanced analytics and reporting.</a:t>
              </a:r>
            </a:p>
          </p:txBody>
        </p:sp>
        <p:sp>
          <p:nvSpPr>
            <p:cNvPr id="231" name="Line"/>
            <p:cNvSpPr/>
            <p:nvPr/>
          </p:nvSpPr>
          <p:spPr>
            <a:xfrm>
              <a:off x="0" y="1806292"/>
              <a:ext cx="11597834" cy="1"/>
            </a:xfrm>
            <a:prstGeom prst="line">
              <a:avLst/>
            </a:prstGeom>
            <a:solidFill>
              <a:schemeClr val="accent1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2" name="Impact:"/>
            <p:cNvSpPr txBox="1"/>
            <p:nvPr/>
          </p:nvSpPr>
          <p:spPr>
            <a:xfrm>
              <a:off x="0" y="1806292"/>
              <a:ext cx="11597834" cy="3310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0960" tIns="60960" rIns="60960" bIns="60960" numCol="1" anchor="t">
              <a:spAutoFit/>
            </a:bodyPr>
            <a:lstStyle>
              <a:lvl1pPr defTabSz="711200">
                <a:lnSpc>
                  <a:spcPct val="90000"/>
                </a:lnSpc>
                <a:spcBef>
                  <a:spcPts val="600"/>
                </a:spcBef>
                <a:defRPr b="1" sz="1600"/>
              </a:lvl1pPr>
            </a:lstStyle>
            <a:p>
              <a:pPr/>
              <a:r>
                <a:t>Impact:</a:t>
              </a:r>
            </a:p>
          </p:txBody>
        </p:sp>
        <p:sp>
          <p:nvSpPr>
            <p:cNvPr id="233" name="Line"/>
            <p:cNvSpPr/>
            <p:nvPr/>
          </p:nvSpPr>
          <p:spPr>
            <a:xfrm>
              <a:off x="0" y="2257865"/>
              <a:ext cx="11597834" cy="1"/>
            </a:xfrm>
            <a:prstGeom prst="line">
              <a:avLst/>
            </a:prstGeom>
            <a:solidFill>
              <a:schemeClr val="accent1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4" name="Streamlines the recruitment process."/>
            <p:cNvSpPr txBox="1"/>
            <p:nvPr/>
          </p:nvSpPr>
          <p:spPr>
            <a:xfrm>
              <a:off x="0" y="2257865"/>
              <a:ext cx="11597834" cy="3457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0960" tIns="60960" rIns="60960" bIns="60960" numCol="1" anchor="t">
              <a:spAutoFit/>
            </a:bodyPr>
            <a:lstStyle/>
            <a:p>
              <a:pPr defTabSz="711200">
                <a:lnSpc>
                  <a:spcPct val="90000"/>
                </a:lnSpc>
                <a:spcBef>
                  <a:spcPts val="600"/>
                </a:spcBef>
                <a:defRPr sz="1600"/>
              </a:pPr>
              <a:r>
                <a:rPr>
                  <a:latin typeface="Wingdings"/>
                  <a:ea typeface="Wingdings"/>
                  <a:cs typeface="Wingdings"/>
                  <a:sym typeface="Wingdings"/>
                </a:rPr>
                <a:t></a:t>
              </a:r>
              <a:r>
                <a:t>Streamlines the recruitment process.</a:t>
              </a:r>
            </a:p>
          </p:txBody>
        </p:sp>
        <p:sp>
          <p:nvSpPr>
            <p:cNvPr id="235" name="Line"/>
            <p:cNvSpPr/>
            <p:nvPr/>
          </p:nvSpPr>
          <p:spPr>
            <a:xfrm>
              <a:off x="0" y="4926421"/>
              <a:ext cx="11597834" cy="1"/>
            </a:xfrm>
            <a:prstGeom prst="line">
              <a:avLst/>
            </a:prstGeom>
            <a:solidFill>
              <a:schemeClr val="accent1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6" name="Improves candidate-recruiter matching."/>
            <p:cNvSpPr txBox="1"/>
            <p:nvPr/>
          </p:nvSpPr>
          <p:spPr>
            <a:xfrm>
              <a:off x="0" y="2709439"/>
              <a:ext cx="11597834" cy="3457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0960" tIns="60960" rIns="60960" bIns="60960" numCol="1" anchor="t">
              <a:spAutoFit/>
            </a:bodyPr>
            <a:lstStyle/>
            <a:p>
              <a:pPr defTabSz="711200">
                <a:lnSpc>
                  <a:spcPct val="90000"/>
                </a:lnSpc>
                <a:spcBef>
                  <a:spcPts val="600"/>
                </a:spcBef>
                <a:defRPr sz="1600"/>
              </a:pPr>
              <a:r>
                <a:rPr>
                  <a:latin typeface="Wingdings"/>
                  <a:ea typeface="Wingdings"/>
                  <a:cs typeface="Wingdings"/>
                  <a:sym typeface="Wingdings"/>
                </a:rPr>
                <a:t></a:t>
              </a:r>
              <a:r>
                <a:t>Improves candidate-recruiter matching.</a:t>
              </a:r>
            </a:p>
          </p:txBody>
        </p:sp>
        <p:sp>
          <p:nvSpPr>
            <p:cNvPr id="237" name="Line"/>
            <p:cNvSpPr/>
            <p:nvPr/>
          </p:nvSpPr>
          <p:spPr>
            <a:xfrm>
              <a:off x="0" y="3161012"/>
              <a:ext cx="11597834" cy="1"/>
            </a:xfrm>
            <a:prstGeom prst="line">
              <a:avLst/>
            </a:prstGeom>
            <a:solidFill>
              <a:schemeClr val="accent1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38" name="Benefits:"/>
            <p:cNvSpPr txBox="1"/>
            <p:nvPr/>
          </p:nvSpPr>
          <p:spPr>
            <a:xfrm>
              <a:off x="0" y="3161012"/>
              <a:ext cx="11597834" cy="3310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0960" tIns="60960" rIns="60960" bIns="60960" numCol="1" anchor="t">
              <a:spAutoFit/>
            </a:bodyPr>
            <a:lstStyle>
              <a:lvl1pPr defTabSz="711200">
                <a:lnSpc>
                  <a:spcPct val="90000"/>
                </a:lnSpc>
                <a:spcBef>
                  <a:spcPts val="600"/>
                </a:spcBef>
                <a:defRPr b="1" sz="1600"/>
              </a:lvl1pPr>
            </a:lstStyle>
            <a:p>
              <a:pPr/>
              <a:r>
                <a:t>Benefits:</a:t>
              </a:r>
            </a:p>
          </p:txBody>
        </p:sp>
        <p:sp>
          <p:nvSpPr>
            <p:cNvPr id="239" name="Line"/>
            <p:cNvSpPr/>
            <p:nvPr/>
          </p:nvSpPr>
          <p:spPr>
            <a:xfrm>
              <a:off x="0" y="3612584"/>
              <a:ext cx="11597834" cy="1"/>
            </a:xfrm>
            <a:prstGeom prst="line">
              <a:avLst/>
            </a:prstGeom>
            <a:solidFill>
              <a:schemeClr val="accent1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0" name="Social: Promotes fair hiring practices."/>
            <p:cNvSpPr txBox="1"/>
            <p:nvPr/>
          </p:nvSpPr>
          <p:spPr>
            <a:xfrm>
              <a:off x="0" y="3612584"/>
              <a:ext cx="11597834" cy="3457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0960" tIns="60960" rIns="60960" bIns="60960" numCol="1" anchor="t">
              <a:spAutoFit/>
            </a:bodyPr>
            <a:lstStyle/>
            <a:p>
              <a:pPr defTabSz="711200">
                <a:lnSpc>
                  <a:spcPct val="90000"/>
                </a:lnSpc>
                <a:spcBef>
                  <a:spcPts val="600"/>
                </a:spcBef>
                <a:defRPr sz="1600"/>
              </a:pPr>
              <a:r>
                <a:rPr>
                  <a:latin typeface="Wingdings"/>
                  <a:ea typeface="Wingdings"/>
                  <a:cs typeface="Wingdings"/>
                  <a:sym typeface="Wingdings"/>
                </a:rPr>
                <a:t></a:t>
              </a:r>
              <a:r>
                <a:t>Social: Promotes fair hiring practices.</a:t>
              </a:r>
            </a:p>
          </p:txBody>
        </p:sp>
        <p:sp>
          <p:nvSpPr>
            <p:cNvPr id="241" name="Line"/>
            <p:cNvSpPr/>
            <p:nvPr/>
          </p:nvSpPr>
          <p:spPr>
            <a:xfrm>
              <a:off x="0" y="4969731"/>
              <a:ext cx="11597834" cy="1"/>
            </a:xfrm>
            <a:prstGeom prst="line">
              <a:avLst/>
            </a:prstGeom>
            <a:solidFill>
              <a:schemeClr val="accent1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2" name="Economic: Reduces recruitment costs."/>
            <p:cNvSpPr txBox="1"/>
            <p:nvPr/>
          </p:nvSpPr>
          <p:spPr>
            <a:xfrm>
              <a:off x="0" y="4064158"/>
              <a:ext cx="11597834" cy="34575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0960" tIns="60960" rIns="60960" bIns="60960" numCol="1" anchor="t">
              <a:spAutoFit/>
            </a:bodyPr>
            <a:lstStyle/>
            <a:p>
              <a:pPr defTabSz="711200">
                <a:lnSpc>
                  <a:spcPct val="90000"/>
                </a:lnSpc>
                <a:spcBef>
                  <a:spcPts val="600"/>
                </a:spcBef>
                <a:defRPr sz="1600"/>
              </a:pPr>
              <a:r>
                <a:rPr>
                  <a:latin typeface="Wingdings"/>
                  <a:ea typeface="Wingdings"/>
                  <a:cs typeface="Wingdings"/>
                  <a:sym typeface="Wingdings"/>
                </a:rPr>
                <a:t></a:t>
              </a:r>
              <a:r>
                <a:t>Economic: Reduces recruitment costs.</a:t>
              </a:r>
            </a:p>
          </p:txBody>
        </p:sp>
        <p:sp>
          <p:nvSpPr>
            <p:cNvPr id="243" name="Line"/>
            <p:cNvSpPr/>
            <p:nvPr/>
          </p:nvSpPr>
          <p:spPr>
            <a:xfrm>
              <a:off x="0" y="4969731"/>
              <a:ext cx="11597834" cy="1"/>
            </a:xfrm>
            <a:prstGeom prst="line">
              <a:avLst/>
            </a:prstGeom>
            <a:solidFill>
              <a:schemeClr val="accent1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>
              <a:outerShdw sx="100000" sy="100000" kx="0" ky="0" algn="b" rotWithShape="0" blurRad="38100" dist="20000" dir="5400000">
                <a:srgbClr val="000000">
                  <a:alpha val="38000"/>
                </a:srgbClr>
              </a:outerShdw>
            </a:effectLst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244" name="Environmental: Minimizes paperwork."/>
            <p:cNvSpPr txBox="1"/>
            <p:nvPr/>
          </p:nvSpPr>
          <p:spPr>
            <a:xfrm>
              <a:off x="0" y="4515730"/>
              <a:ext cx="11597834" cy="3457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0960" tIns="60960" rIns="60960" bIns="60960" numCol="1" anchor="t">
              <a:spAutoFit/>
            </a:bodyPr>
            <a:lstStyle/>
            <a:p>
              <a:pPr defTabSz="711200">
                <a:lnSpc>
                  <a:spcPct val="90000"/>
                </a:lnSpc>
                <a:spcBef>
                  <a:spcPts val="600"/>
                </a:spcBef>
                <a:defRPr sz="1600"/>
              </a:pPr>
              <a:r>
                <a:rPr>
                  <a:latin typeface="Wingdings"/>
                  <a:ea typeface="Wingdings"/>
                  <a:cs typeface="Wingdings"/>
                  <a:sym typeface="Wingdings"/>
                </a:rPr>
                <a:t></a:t>
              </a:r>
              <a:r>
                <a:t>Environmental: Minimizes paperwork.</a:t>
              </a:r>
            </a:p>
          </p:txBody>
        </p:sp>
      </p:grpSp>
      <p:pic>
        <p:nvPicPr>
          <p:cNvPr id="246" name="Picture 3" descr="Picture 3"/>
          <p:cNvPicPr>
            <a:picLocks noChangeAspect="1"/>
          </p:cNvPicPr>
          <p:nvPr/>
        </p:nvPicPr>
        <p:blipFill>
          <a:blip r:embed="rId3">
            <a:alphaModFix amt="70000"/>
            <a:extLst/>
          </a:blip>
          <a:stretch>
            <a:fillRect/>
          </a:stretch>
        </p:blipFill>
        <p:spPr>
          <a:xfrm>
            <a:off x="10795837" y="4364278"/>
            <a:ext cx="1391841" cy="2357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Rectangle 9"/>
          <p:cNvSpPr/>
          <p:nvPr/>
        </p:nvSpPr>
        <p:spPr>
          <a:xfrm>
            <a:off x="-1" y="6354762"/>
            <a:ext cx="12192001" cy="503239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  <a:effectLst>
            <a:outerShdw sx="100000" sy="100000" kx="0" ky="0" algn="b" rotWithShape="0" blurRad="0" dist="23000" dir="5400000">
              <a:srgbClr val="808080">
                <a:alpha val="34999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953735"/>
                </a:solidFill>
              </a:defRPr>
            </a:pPr>
          </a:p>
        </p:txBody>
      </p:sp>
      <p:sp>
        <p:nvSpPr>
          <p:cNvPr id="249" name="Title 1"/>
          <p:cNvSpPr txBox="1"/>
          <p:nvPr>
            <p:ph type="title"/>
          </p:nvPr>
        </p:nvSpPr>
        <p:spPr>
          <a:xfrm>
            <a:off x="2586915" y="-23319"/>
            <a:ext cx="8489924" cy="1143001"/>
          </a:xfrm>
          <a:prstGeom prst="rect">
            <a:avLst/>
          </a:prstGeom>
        </p:spPr>
        <p:txBody>
          <a:bodyPr/>
          <a:lstStyle>
            <a:lvl1pPr>
              <a:defRPr b="1" sz="28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FUTURE IMPROVEMENTS</a:t>
            </a:r>
          </a:p>
        </p:txBody>
      </p:sp>
      <p:sp>
        <p:nvSpPr>
          <p:cNvPr id="250" name="Slide Number Placeholder 5"/>
          <p:cNvSpPr txBox="1"/>
          <p:nvPr>
            <p:ph type="sldNum" sz="quarter" idx="2"/>
          </p:nvPr>
        </p:nvSpPr>
        <p:spPr>
          <a:xfrm>
            <a:off x="10987103" y="6155593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251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60000" y="50735"/>
            <a:ext cx="2032001" cy="80602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7" name="Ribbon: Tilted Up 4"/>
          <p:cNvGrpSpPr/>
          <p:nvPr/>
        </p:nvGrpSpPr>
        <p:grpSpPr>
          <a:xfrm>
            <a:off x="-1" y="44841"/>
            <a:ext cx="3558687" cy="743662"/>
            <a:chOff x="0" y="0"/>
            <a:chExt cx="3558685" cy="743660"/>
          </a:xfrm>
        </p:grpSpPr>
        <p:grpSp>
          <p:nvGrpSpPr>
            <p:cNvPr id="255" name="Group"/>
            <p:cNvGrpSpPr/>
            <p:nvPr/>
          </p:nvGrpSpPr>
          <p:grpSpPr>
            <a:xfrm>
              <a:off x="0" y="5894"/>
              <a:ext cx="3558686" cy="737767"/>
              <a:chOff x="0" y="0"/>
              <a:chExt cx="3558685" cy="737766"/>
            </a:xfrm>
          </p:grpSpPr>
          <p:sp>
            <p:nvSpPr>
              <p:cNvPr id="252" name="Shape"/>
              <p:cNvSpPr/>
              <p:nvPr/>
            </p:nvSpPr>
            <p:spPr>
              <a:xfrm>
                <a:off x="-1" y="0"/>
                <a:ext cx="3558687" cy="7377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5552" y="21600"/>
                    </a:lnTo>
                    <a:cubicBezTo>
                      <a:pt x="5925" y="21600"/>
                      <a:pt x="6227" y="21025"/>
                      <a:pt x="6227" y="20315"/>
                    </a:cubicBezTo>
                    <a:lnTo>
                      <a:pt x="6227" y="16461"/>
                    </a:lnTo>
                    <a:lnTo>
                      <a:pt x="15373" y="16461"/>
                    </a:lnTo>
                    <a:lnTo>
                      <a:pt x="15373" y="20315"/>
                    </a:lnTo>
                    <a:cubicBezTo>
                      <a:pt x="15373" y="21025"/>
                      <a:pt x="15675" y="21600"/>
                      <a:pt x="16048" y="21600"/>
                    </a:cubicBezTo>
                    <a:lnTo>
                      <a:pt x="21600" y="21600"/>
                    </a:lnTo>
                    <a:lnTo>
                      <a:pt x="18900" y="13369"/>
                    </a:lnTo>
                    <a:lnTo>
                      <a:pt x="21600" y="5139"/>
                    </a:lnTo>
                    <a:lnTo>
                      <a:pt x="18073" y="5139"/>
                    </a:lnTo>
                    <a:lnTo>
                      <a:pt x="18073" y="1285"/>
                    </a:lnTo>
                    <a:cubicBezTo>
                      <a:pt x="18073" y="575"/>
                      <a:pt x="17771" y="0"/>
                      <a:pt x="17398" y="0"/>
                    </a:cubicBezTo>
                    <a:lnTo>
                      <a:pt x="4202" y="0"/>
                    </a:lnTo>
                    <a:cubicBezTo>
                      <a:pt x="3829" y="0"/>
                      <a:pt x="3527" y="575"/>
                      <a:pt x="3527" y="1285"/>
                    </a:cubicBezTo>
                    <a:lnTo>
                      <a:pt x="3527" y="5139"/>
                    </a:lnTo>
                    <a:lnTo>
                      <a:pt x="0" y="5139"/>
                    </a:lnTo>
                    <a:lnTo>
                      <a:pt x="2700" y="13369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3F80CE"/>
                  </a:gs>
                  <a:gs pos="100000">
                    <a:schemeClr val="accent1">
                      <a:hueOff val="357503"/>
                      <a:satOff val="54545"/>
                      <a:lumOff val="29273"/>
                    </a:schemeClr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>
                    <a:solidFill>
                      <a:srgbClr val="0F253F"/>
                    </a:solidFill>
                    <a:latin typeface="Aptos Serif"/>
                    <a:ea typeface="Aptos Serif"/>
                    <a:cs typeface="Aptos Serif"/>
                    <a:sym typeface="Aptos Serif"/>
                  </a:defRPr>
                </a:pPr>
              </a:p>
            </p:txBody>
          </p:sp>
          <p:sp>
            <p:nvSpPr>
              <p:cNvPr id="253" name="Shape"/>
              <p:cNvSpPr/>
              <p:nvPr/>
            </p:nvSpPr>
            <p:spPr>
              <a:xfrm>
                <a:off x="581098" y="562249"/>
                <a:ext cx="2396490" cy="1316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009" y="21600"/>
                    </a:moveTo>
                    <a:cubicBezTo>
                      <a:pt x="4009" y="17624"/>
                      <a:pt x="3561" y="14400"/>
                      <a:pt x="3007" y="14400"/>
                    </a:cubicBezTo>
                    <a:lnTo>
                      <a:pt x="1002" y="14400"/>
                    </a:lnTo>
                    <a:cubicBezTo>
                      <a:pt x="449" y="14400"/>
                      <a:pt x="0" y="11177"/>
                      <a:pt x="0" y="7200"/>
                    </a:cubicBezTo>
                    <a:cubicBezTo>
                      <a:pt x="0" y="3224"/>
                      <a:pt x="449" y="0"/>
                      <a:pt x="1002" y="0"/>
                    </a:cubicBezTo>
                    <a:lnTo>
                      <a:pt x="4009" y="0"/>
                    </a:lnTo>
                    <a:close/>
                    <a:moveTo>
                      <a:pt x="17591" y="21600"/>
                    </a:moveTo>
                    <a:cubicBezTo>
                      <a:pt x="17591" y="17624"/>
                      <a:pt x="18039" y="14400"/>
                      <a:pt x="18593" y="14400"/>
                    </a:cubicBezTo>
                    <a:lnTo>
                      <a:pt x="20598" y="14400"/>
                    </a:lnTo>
                    <a:cubicBezTo>
                      <a:pt x="21151" y="14400"/>
                      <a:pt x="21600" y="11177"/>
                      <a:pt x="21600" y="7200"/>
                    </a:cubicBezTo>
                    <a:cubicBezTo>
                      <a:pt x="21600" y="3224"/>
                      <a:pt x="21151" y="0"/>
                      <a:pt x="20598" y="0"/>
                    </a:cubicBezTo>
                    <a:lnTo>
                      <a:pt x="17591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>
                    <a:solidFill>
                      <a:srgbClr val="0F253F"/>
                    </a:solidFill>
                    <a:latin typeface="Aptos Serif"/>
                    <a:ea typeface="Aptos Serif"/>
                    <a:cs typeface="Aptos Serif"/>
                    <a:sym typeface="Aptos Serif"/>
                  </a:defRPr>
                </a:pPr>
              </a:p>
            </p:txBody>
          </p:sp>
          <p:sp>
            <p:nvSpPr>
              <p:cNvPr id="254" name="Shape"/>
              <p:cNvSpPr/>
              <p:nvPr/>
            </p:nvSpPr>
            <p:spPr>
              <a:xfrm>
                <a:off x="-1" y="-1"/>
                <a:ext cx="3558687" cy="7377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2700" y="13369"/>
                    </a:lnTo>
                    <a:lnTo>
                      <a:pt x="0" y="5139"/>
                    </a:lnTo>
                    <a:lnTo>
                      <a:pt x="3527" y="5139"/>
                    </a:lnTo>
                    <a:lnTo>
                      <a:pt x="3527" y="1285"/>
                    </a:lnTo>
                    <a:cubicBezTo>
                      <a:pt x="3527" y="575"/>
                      <a:pt x="3829" y="0"/>
                      <a:pt x="4202" y="0"/>
                    </a:cubicBezTo>
                    <a:lnTo>
                      <a:pt x="17398" y="0"/>
                    </a:lnTo>
                    <a:cubicBezTo>
                      <a:pt x="17771" y="0"/>
                      <a:pt x="18073" y="575"/>
                      <a:pt x="18073" y="1285"/>
                    </a:cubicBezTo>
                    <a:lnTo>
                      <a:pt x="18073" y="5139"/>
                    </a:lnTo>
                    <a:lnTo>
                      <a:pt x="21600" y="5139"/>
                    </a:lnTo>
                    <a:lnTo>
                      <a:pt x="18900" y="13369"/>
                    </a:lnTo>
                    <a:lnTo>
                      <a:pt x="21600" y="21600"/>
                    </a:lnTo>
                    <a:lnTo>
                      <a:pt x="16048" y="21600"/>
                    </a:lnTo>
                    <a:cubicBezTo>
                      <a:pt x="15675" y="21600"/>
                      <a:pt x="15373" y="21025"/>
                      <a:pt x="15373" y="20315"/>
                    </a:cubicBezTo>
                    <a:cubicBezTo>
                      <a:pt x="15373" y="19606"/>
                      <a:pt x="15675" y="19031"/>
                      <a:pt x="16048" y="19031"/>
                    </a:cubicBezTo>
                    <a:lnTo>
                      <a:pt x="17398" y="19031"/>
                    </a:lnTo>
                    <a:cubicBezTo>
                      <a:pt x="17771" y="19031"/>
                      <a:pt x="18073" y="18455"/>
                      <a:pt x="18073" y="17746"/>
                    </a:cubicBezTo>
                    <a:cubicBezTo>
                      <a:pt x="18073" y="17036"/>
                      <a:pt x="17771" y="16461"/>
                      <a:pt x="17398" y="16461"/>
                    </a:cubicBezTo>
                    <a:lnTo>
                      <a:pt x="4202" y="16461"/>
                    </a:lnTo>
                    <a:cubicBezTo>
                      <a:pt x="3829" y="16461"/>
                      <a:pt x="3527" y="17037"/>
                      <a:pt x="3527" y="17746"/>
                    </a:cubicBezTo>
                    <a:cubicBezTo>
                      <a:pt x="3527" y="18456"/>
                      <a:pt x="3829" y="19031"/>
                      <a:pt x="4202" y="19031"/>
                    </a:cubicBezTo>
                    <a:lnTo>
                      <a:pt x="5552" y="19031"/>
                    </a:lnTo>
                    <a:cubicBezTo>
                      <a:pt x="5925" y="19031"/>
                      <a:pt x="6227" y="19606"/>
                      <a:pt x="6227" y="20315"/>
                    </a:cubicBezTo>
                    <a:cubicBezTo>
                      <a:pt x="6227" y="21025"/>
                      <a:pt x="5925" y="21600"/>
                      <a:pt x="5552" y="21600"/>
                    </a:cubicBezTo>
                    <a:close/>
                    <a:moveTo>
                      <a:pt x="6227" y="16461"/>
                    </a:moveTo>
                    <a:lnTo>
                      <a:pt x="6227" y="20315"/>
                    </a:lnTo>
                    <a:moveTo>
                      <a:pt x="15373" y="20315"/>
                    </a:moveTo>
                    <a:lnTo>
                      <a:pt x="15373" y="16461"/>
                    </a:lnTo>
                    <a:moveTo>
                      <a:pt x="3527" y="17746"/>
                    </a:moveTo>
                    <a:lnTo>
                      <a:pt x="3527" y="5139"/>
                    </a:lnTo>
                    <a:moveTo>
                      <a:pt x="18073" y="5139"/>
                    </a:moveTo>
                    <a:lnTo>
                      <a:pt x="18073" y="17746"/>
                    </a:lnTo>
                  </a:path>
                </a:pathLst>
              </a:custGeom>
              <a:noFill/>
              <a:ln w="9525" cap="flat">
                <a:solidFill>
                  <a:srgbClr val="4A7EBB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>
                    <a:solidFill>
                      <a:srgbClr val="0F253F"/>
                    </a:solidFill>
                    <a:latin typeface="Aptos Serif"/>
                    <a:ea typeface="Aptos Serif"/>
                    <a:cs typeface="Aptos Serif"/>
                    <a:sym typeface="Aptos Serif"/>
                  </a:defRPr>
                </a:pPr>
              </a:p>
            </p:txBody>
          </p:sp>
        </p:grpSp>
        <p:sp>
          <p:nvSpPr>
            <p:cNvPr id="256" name="Codaholics"/>
            <p:cNvSpPr txBox="1"/>
            <p:nvPr/>
          </p:nvSpPr>
          <p:spPr>
            <a:xfrm>
              <a:off x="631580" y="0"/>
              <a:ext cx="2295525" cy="574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F253F"/>
                  </a:solidFill>
                  <a:latin typeface="Aptos Serif"/>
                  <a:ea typeface="Aptos Serif"/>
                  <a:cs typeface="Aptos Serif"/>
                  <a:sym typeface="Aptos Serif"/>
                </a:defRPr>
              </a:lvl1pPr>
            </a:lstStyle>
            <a:p>
              <a:pPr/>
              <a:r>
                <a:t>Codaholics</a:t>
              </a:r>
            </a:p>
          </p:txBody>
        </p:sp>
      </p:grpSp>
      <p:sp>
        <p:nvSpPr>
          <p:cNvPr id="258" name="Rectangle 9"/>
          <p:cNvSpPr/>
          <p:nvPr/>
        </p:nvSpPr>
        <p:spPr>
          <a:xfrm>
            <a:off x="0" y="848823"/>
            <a:ext cx="12192000" cy="15876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259" name="Picture 3" descr="Picture 3"/>
          <p:cNvPicPr>
            <a:picLocks noChangeAspect="1"/>
          </p:cNvPicPr>
          <p:nvPr/>
        </p:nvPicPr>
        <p:blipFill>
          <a:blip r:embed="rId3">
            <a:alphaModFix amt="70000"/>
            <a:extLst/>
          </a:blip>
          <a:stretch>
            <a:fillRect/>
          </a:stretch>
        </p:blipFill>
        <p:spPr>
          <a:xfrm>
            <a:off x="10779789" y="4373133"/>
            <a:ext cx="1391841" cy="2357200"/>
          </a:xfrm>
          <a:prstGeom prst="rect">
            <a:avLst/>
          </a:prstGeom>
          <a:ln w="12700">
            <a:miter lim="400000"/>
          </a:ln>
        </p:spPr>
      </p:pic>
      <p:sp>
        <p:nvSpPr>
          <p:cNvPr id="260" name="TextBox 2"/>
          <p:cNvSpPr txBox="1"/>
          <p:nvPr/>
        </p:nvSpPr>
        <p:spPr>
          <a:xfrm>
            <a:off x="348061" y="1059426"/>
            <a:ext cx="9106201" cy="625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/>
            </a:pPr>
            <a:r>
              <a:t>   Advanced Resume Parsing:</a:t>
            </a:r>
          </a:p>
          <a:p>
            <a:pPr/>
            <a:r>
              <a:t> </a:t>
            </a:r>
          </a:p>
        </p:txBody>
      </p:sp>
      <p:sp>
        <p:nvSpPr>
          <p:cNvPr id="261" name="TextBox 7"/>
          <p:cNvSpPr txBox="1"/>
          <p:nvPr/>
        </p:nvSpPr>
        <p:spPr>
          <a:xfrm>
            <a:off x="193204" y="1403648"/>
            <a:ext cx="10373030" cy="625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➢"/>
            </a:pPr>
            <a:r>
              <a:t>Integrate Optical Character Recognition (OCR) to extract details from scanned resumes.</a:t>
            </a:r>
          </a:p>
          <a:p>
            <a:pPr marL="285750" indent="-285750">
              <a:buSzPct val="100000"/>
              <a:buChar char="➢"/>
            </a:pPr>
            <a:r>
              <a:t>Support multiple file types such as DOCX, Image etc.</a:t>
            </a:r>
          </a:p>
        </p:txBody>
      </p:sp>
      <p:sp>
        <p:nvSpPr>
          <p:cNvPr id="262" name="TextBox 8"/>
          <p:cNvSpPr txBox="1"/>
          <p:nvPr/>
        </p:nvSpPr>
        <p:spPr>
          <a:xfrm>
            <a:off x="565356" y="1982755"/>
            <a:ext cx="10373030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/>
            </a:pPr>
            <a:r>
              <a:t> Real-Time Editing</a:t>
            </a:r>
            <a:r>
              <a:rPr b="0"/>
              <a:t>:</a:t>
            </a:r>
          </a:p>
        </p:txBody>
      </p:sp>
      <p:sp>
        <p:nvSpPr>
          <p:cNvPr id="263" name="TextBox 10"/>
          <p:cNvSpPr txBox="1"/>
          <p:nvPr/>
        </p:nvSpPr>
        <p:spPr>
          <a:xfrm>
            <a:off x="193203" y="2329077"/>
            <a:ext cx="11117334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285750" indent="-285750">
              <a:buSzPct val="100000"/>
              <a:buChar char="➢"/>
            </a:lvl1pPr>
          </a:lstStyle>
          <a:p>
            <a:pPr/>
            <a:r>
              <a:t>Provide live feedback as users edit their resumes directly on the platform.</a:t>
            </a:r>
          </a:p>
        </p:txBody>
      </p:sp>
      <p:sp>
        <p:nvSpPr>
          <p:cNvPr id="264" name="TextBox 11"/>
          <p:cNvSpPr txBox="1"/>
          <p:nvPr/>
        </p:nvSpPr>
        <p:spPr>
          <a:xfrm>
            <a:off x="193204" y="2629087"/>
            <a:ext cx="10645386" cy="3254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/>
            </a:pPr>
            <a:r>
              <a:t>       Integration with HR Tools:</a:t>
            </a:r>
          </a:p>
          <a:p>
            <a:pPr marL="285750" indent="-285750">
              <a:buSzPct val="100000"/>
              <a:buChar char="➢"/>
            </a:pPr>
            <a:r>
              <a:t>Link the analyzer with HR Tools like Greenhouse or Workday to automate candidate shortlisting.</a:t>
            </a:r>
          </a:p>
          <a:p>
            <a:pPr/>
            <a:r>
              <a:t>       </a:t>
            </a:r>
            <a:r>
              <a:rPr b="1"/>
              <a:t>Mobile App Extension:</a:t>
            </a:r>
            <a:endParaRPr b="1"/>
          </a:p>
          <a:p>
            <a:pPr marL="285750" indent="-285750">
              <a:buSzPct val="100000"/>
              <a:buChar char="➢"/>
            </a:pPr>
            <a:r>
              <a:t>Develop a mobile-friendly version for on-the-go usage.</a:t>
            </a:r>
          </a:p>
          <a:p>
            <a:pPr/>
            <a:r>
              <a:t>      </a:t>
            </a:r>
            <a:r>
              <a:rPr b="1"/>
              <a:t>Gamified Scoring:</a:t>
            </a:r>
            <a:endParaRPr b="1"/>
          </a:p>
          <a:p>
            <a:pPr marL="285750" indent="-285750">
              <a:buSzPct val="100000"/>
              <a:buChar char="➢"/>
            </a:pPr>
            <a:r>
              <a:t>Introduce gamification elements like badges or progress indicators to motivate users to refine their resumes.</a:t>
            </a:r>
          </a:p>
          <a:p>
            <a:pPr/>
            <a:r>
              <a:t>       </a:t>
            </a:r>
            <a:r>
              <a:rPr b="1"/>
              <a:t>Personality Insights:</a:t>
            </a:r>
            <a:endParaRPr b="1"/>
          </a:p>
          <a:p>
            <a:pPr marL="285750" indent="-285750">
              <a:buSzPct val="100000"/>
              <a:buChar char="➢"/>
            </a:pPr>
            <a:r>
              <a:t>Analyze tone and language in resumes to match candidates with company culture.</a:t>
            </a:r>
          </a:p>
          <a:p>
            <a:pPr/>
            <a:r>
              <a:t>     </a:t>
            </a:r>
            <a:r>
              <a:rPr b="1"/>
              <a:t>Machine Learning Model:</a:t>
            </a:r>
            <a:endParaRPr b="1"/>
          </a:p>
          <a:p>
            <a:pPr marL="285750" indent="-285750">
              <a:buSzPct val="100000"/>
              <a:buChar char="➢"/>
            </a:pPr>
            <a:r>
              <a:t> Will replace external APIs with a custom machine learning model to enhance control, flexibility, and tailor the analysis process to specific user needs and train it on multiple sets of data.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Rectangle 9"/>
          <p:cNvSpPr/>
          <p:nvPr/>
        </p:nvSpPr>
        <p:spPr>
          <a:xfrm>
            <a:off x="-1" y="6354762"/>
            <a:ext cx="12192001" cy="503239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  <a:effectLst>
            <a:outerShdw sx="100000" sy="100000" kx="0" ky="0" algn="b" rotWithShape="0" blurRad="0" dist="23000" dir="5400000">
              <a:srgbClr val="808080">
                <a:alpha val="34999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953735"/>
                </a:solidFill>
              </a:defRPr>
            </a:pPr>
          </a:p>
        </p:txBody>
      </p:sp>
      <p:sp>
        <p:nvSpPr>
          <p:cNvPr id="26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3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REFERENCES</a:t>
            </a:r>
          </a:p>
        </p:txBody>
      </p:sp>
      <p:sp>
        <p:nvSpPr>
          <p:cNvPr id="268" name="Slide Number Placeholder 5"/>
          <p:cNvSpPr txBox="1"/>
          <p:nvPr>
            <p:ph type="sldNum" sz="quarter" idx="2"/>
          </p:nvPr>
        </p:nvSpPr>
        <p:spPr>
          <a:xfrm>
            <a:off x="11393502" y="6404295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269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28015" y="15873"/>
            <a:ext cx="2263985" cy="84882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75" name="Ribbon: Tilted Up 4"/>
          <p:cNvGrpSpPr/>
          <p:nvPr/>
        </p:nvGrpSpPr>
        <p:grpSpPr>
          <a:xfrm>
            <a:off x="-1" y="44841"/>
            <a:ext cx="3558687" cy="743662"/>
            <a:chOff x="0" y="0"/>
            <a:chExt cx="3558685" cy="743660"/>
          </a:xfrm>
        </p:grpSpPr>
        <p:grpSp>
          <p:nvGrpSpPr>
            <p:cNvPr id="273" name="Group"/>
            <p:cNvGrpSpPr/>
            <p:nvPr/>
          </p:nvGrpSpPr>
          <p:grpSpPr>
            <a:xfrm>
              <a:off x="0" y="5894"/>
              <a:ext cx="3558686" cy="737767"/>
              <a:chOff x="0" y="0"/>
              <a:chExt cx="3558685" cy="737766"/>
            </a:xfrm>
          </p:grpSpPr>
          <p:sp>
            <p:nvSpPr>
              <p:cNvPr id="270" name="Shape"/>
              <p:cNvSpPr/>
              <p:nvPr/>
            </p:nvSpPr>
            <p:spPr>
              <a:xfrm>
                <a:off x="-1" y="0"/>
                <a:ext cx="3558687" cy="73776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5552" y="21600"/>
                    </a:lnTo>
                    <a:cubicBezTo>
                      <a:pt x="5925" y="21600"/>
                      <a:pt x="6227" y="21025"/>
                      <a:pt x="6227" y="20315"/>
                    </a:cubicBezTo>
                    <a:lnTo>
                      <a:pt x="6227" y="16461"/>
                    </a:lnTo>
                    <a:lnTo>
                      <a:pt x="15373" y="16461"/>
                    </a:lnTo>
                    <a:lnTo>
                      <a:pt x="15373" y="20315"/>
                    </a:lnTo>
                    <a:cubicBezTo>
                      <a:pt x="15373" y="21025"/>
                      <a:pt x="15675" y="21600"/>
                      <a:pt x="16048" y="21600"/>
                    </a:cubicBezTo>
                    <a:lnTo>
                      <a:pt x="21600" y="21600"/>
                    </a:lnTo>
                    <a:lnTo>
                      <a:pt x="18900" y="13369"/>
                    </a:lnTo>
                    <a:lnTo>
                      <a:pt x="21600" y="5139"/>
                    </a:lnTo>
                    <a:lnTo>
                      <a:pt x="18073" y="5139"/>
                    </a:lnTo>
                    <a:lnTo>
                      <a:pt x="18073" y="1285"/>
                    </a:lnTo>
                    <a:cubicBezTo>
                      <a:pt x="18073" y="575"/>
                      <a:pt x="17771" y="0"/>
                      <a:pt x="17398" y="0"/>
                    </a:cubicBezTo>
                    <a:lnTo>
                      <a:pt x="4202" y="0"/>
                    </a:lnTo>
                    <a:cubicBezTo>
                      <a:pt x="3829" y="0"/>
                      <a:pt x="3527" y="575"/>
                      <a:pt x="3527" y="1285"/>
                    </a:cubicBezTo>
                    <a:lnTo>
                      <a:pt x="3527" y="5139"/>
                    </a:lnTo>
                    <a:lnTo>
                      <a:pt x="0" y="5139"/>
                    </a:lnTo>
                    <a:lnTo>
                      <a:pt x="2700" y="13369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3F80CE"/>
                  </a:gs>
                  <a:gs pos="100000">
                    <a:schemeClr val="accent1">
                      <a:hueOff val="357503"/>
                      <a:satOff val="54545"/>
                      <a:lumOff val="29273"/>
                    </a:schemeClr>
                  </a:gs>
                </a:gsLst>
                <a:lin ang="16200000" scaled="0"/>
              </a:gradFill>
              <a:ln w="12700" cap="flat">
                <a:noFill/>
                <a:miter lim="400000"/>
              </a:ln>
              <a:effectLst>
                <a:outerShdw sx="100000" sy="100000" kx="0" ky="0" algn="b" rotWithShape="0" blurRad="38100" dist="230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>
                    <a:solidFill>
                      <a:srgbClr val="0F253F"/>
                    </a:solidFill>
                    <a:latin typeface="Aptos Serif"/>
                    <a:ea typeface="Aptos Serif"/>
                    <a:cs typeface="Aptos Serif"/>
                    <a:sym typeface="Aptos Serif"/>
                  </a:defRPr>
                </a:pPr>
              </a:p>
            </p:txBody>
          </p:sp>
          <p:sp>
            <p:nvSpPr>
              <p:cNvPr id="271" name="Shape"/>
              <p:cNvSpPr/>
              <p:nvPr/>
            </p:nvSpPr>
            <p:spPr>
              <a:xfrm>
                <a:off x="581098" y="562249"/>
                <a:ext cx="2396490" cy="13163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4009" y="21600"/>
                    </a:moveTo>
                    <a:cubicBezTo>
                      <a:pt x="4009" y="17624"/>
                      <a:pt x="3561" y="14400"/>
                      <a:pt x="3007" y="14400"/>
                    </a:cubicBezTo>
                    <a:lnTo>
                      <a:pt x="1002" y="14400"/>
                    </a:lnTo>
                    <a:cubicBezTo>
                      <a:pt x="449" y="14400"/>
                      <a:pt x="0" y="11177"/>
                      <a:pt x="0" y="7200"/>
                    </a:cubicBezTo>
                    <a:cubicBezTo>
                      <a:pt x="0" y="3224"/>
                      <a:pt x="449" y="0"/>
                      <a:pt x="1002" y="0"/>
                    </a:cubicBezTo>
                    <a:lnTo>
                      <a:pt x="4009" y="0"/>
                    </a:lnTo>
                    <a:close/>
                    <a:moveTo>
                      <a:pt x="17591" y="21600"/>
                    </a:moveTo>
                    <a:cubicBezTo>
                      <a:pt x="17591" y="17624"/>
                      <a:pt x="18039" y="14400"/>
                      <a:pt x="18593" y="14400"/>
                    </a:cubicBezTo>
                    <a:lnTo>
                      <a:pt x="20598" y="14400"/>
                    </a:lnTo>
                    <a:cubicBezTo>
                      <a:pt x="21151" y="14400"/>
                      <a:pt x="21600" y="11177"/>
                      <a:pt x="21600" y="7200"/>
                    </a:cubicBezTo>
                    <a:cubicBezTo>
                      <a:pt x="21600" y="3224"/>
                      <a:pt x="21151" y="0"/>
                      <a:pt x="20598" y="0"/>
                    </a:cubicBezTo>
                    <a:lnTo>
                      <a:pt x="17591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>
                    <a:solidFill>
                      <a:srgbClr val="0F253F"/>
                    </a:solidFill>
                    <a:latin typeface="Aptos Serif"/>
                    <a:ea typeface="Aptos Serif"/>
                    <a:cs typeface="Aptos Serif"/>
                    <a:sym typeface="Aptos Serif"/>
                  </a:defRPr>
                </a:pPr>
              </a:p>
            </p:txBody>
          </p:sp>
          <p:sp>
            <p:nvSpPr>
              <p:cNvPr id="272" name="Shape"/>
              <p:cNvSpPr/>
              <p:nvPr/>
            </p:nvSpPr>
            <p:spPr>
              <a:xfrm>
                <a:off x="-1" y="-1"/>
                <a:ext cx="3558687" cy="7377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2700" y="13369"/>
                    </a:lnTo>
                    <a:lnTo>
                      <a:pt x="0" y="5139"/>
                    </a:lnTo>
                    <a:lnTo>
                      <a:pt x="3527" y="5139"/>
                    </a:lnTo>
                    <a:lnTo>
                      <a:pt x="3527" y="1285"/>
                    </a:lnTo>
                    <a:cubicBezTo>
                      <a:pt x="3527" y="575"/>
                      <a:pt x="3829" y="0"/>
                      <a:pt x="4202" y="0"/>
                    </a:cubicBezTo>
                    <a:lnTo>
                      <a:pt x="17398" y="0"/>
                    </a:lnTo>
                    <a:cubicBezTo>
                      <a:pt x="17771" y="0"/>
                      <a:pt x="18073" y="575"/>
                      <a:pt x="18073" y="1285"/>
                    </a:cubicBezTo>
                    <a:lnTo>
                      <a:pt x="18073" y="5139"/>
                    </a:lnTo>
                    <a:lnTo>
                      <a:pt x="21600" y="5139"/>
                    </a:lnTo>
                    <a:lnTo>
                      <a:pt x="18900" y="13369"/>
                    </a:lnTo>
                    <a:lnTo>
                      <a:pt x="21600" y="21600"/>
                    </a:lnTo>
                    <a:lnTo>
                      <a:pt x="16048" y="21600"/>
                    </a:lnTo>
                    <a:cubicBezTo>
                      <a:pt x="15675" y="21600"/>
                      <a:pt x="15373" y="21025"/>
                      <a:pt x="15373" y="20315"/>
                    </a:cubicBezTo>
                    <a:cubicBezTo>
                      <a:pt x="15373" y="19606"/>
                      <a:pt x="15675" y="19031"/>
                      <a:pt x="16048" y="19031"/>
                    </a:cubicBezTo>
                    <a:lnTo>
                      <a:pt x="17398" y="19031"/>
                    </a:lnTo>
                    <a:cubicBezTo>
                      <a:pt x="17771" y="19031"/>
                      <a:pt x="18073" y="18455"/>
                      <a:pt x="18073" y="17746"/>
                    </a:cubicBezTo>
                    <a:cubicBezTo>
                      <a:pt x="18073" y="17036"/>
                      <a:pt x="17771" y="16461"/>
                      <a:pt x="17398" y="16461"/>
                    </a:cubicBezTo>
                    <a:lnTo>
                      <a:pt x="4202" y="16461"/>
                    </a:lnTo>
                    <a:cubicBezTo>
                      <a:pt x="3829" y="16461"/>
                      <a:pt x="3527" y="17037"/>
                      <a:pt x="3527" y="17746"/>
                    </a:cubicBezTo>
                    <a:cubicBezTo>
                      <a:pt x="3527" y="18456"/>
                      <a:pt x="3829" y="19031"/>
                      <a:pt x="4202" y="19031"/>
                    </a:cubicBezTo>
                    <a:lnTo>
                      <a:pt x="5552" y="19031"/>
                    </a:lnTo>
                    <a:cubicBezTo>
                      <a:pt x="5925" y="19031"/>
                      <a:pt x="6227" y="19606"/>
                      <a:pt x="6227" y="20315"/>
                    </a:cubicBezTo>
                    <a:cubicBezTo>
                      <a:pt x="6227" y="21025"/>
                      <a:pt x="5925" y="21600"/>
                      <a:pt x="5552" y="21600"/>
                    </a:cubicBezTo>
                    <a:close/>
                    <a:moveTo>
                      <a:pt x="6227" y="16461"/>
                    </a:moveTo>
                    <a:lnTo>
                      <a:pt x="6227" y="20315"/>
                    </a:lnTo>
                    <a:moveTo>
                      <a:pt x="15373" y="20315"/>
                    </a:moveTo>
                    <a:lnTo>
                      <a:pt x="15373" y="16461"/>
                    </a:lnTo>
                    <a:moveTo>
                      <a:pt x="3527" y="17746"/>
                    </a:moveTo>
                    <a:lnTo>
                      <a:pt x="3527" y="5139"/>
                    </a:lnTo>
                    <a:moveTo>
                      <a:pt x="18073" y="5139"/>
                    </a:moveTo>
                    <a:lnTo>
                      <a:pt x="18073" y="17746"/>
                    </a:lnTo>
                  </a:path>
                </a:pathLst>
              </a:custGeom>
              <a:noFill/>
              <a:ln w="9525" cap="flat">
                <a:solidFill>
                  <a:srgbClr val="4A7EBB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3200">
                    <a:solidFill>
                      <a:srgbClr val="0F253F"/>
                    </a:solidFill>
                    <a:latin typeface="Aptos Serif"/>
                    <a:ea typeface="Aptos Serif"/>
                    <a:cs typeface="Aptos Serif"/>
                    <a:sym typeface="Aptos Serif"/>
                  </a:defRPr>
                </a:pPr>
              </a:p>
            </p:txBody>
          </p:sp>
        </p:grpSp>
        <p:sp>
          <p:nvSpPr>
            <p:cNvPr id="274" name="Codaholics"/>
            <p:cNvSpPr txBox="1"/>
            <p:nvPr/>
          </p:nvSpPr>
          <p:spPr>
            <a:xfrm>
              <a:off x="631580" y="0"/>
              <a:ext cx="2295525" cy="574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3200">
                  <a:solidFill>
                    <a:srgbClr val="0F253F"/>
                  </a:solidFill>
                  <a:latin typeface="Aptos Serif"/>
                  <a:ea typeface="Aptos Serif"/>
                  <a:cs typeface="Aptos Serif"/>
                  <a:sym typeface="Aptos Serif"/>
                </a:defRPr>
              </a:lvl1pPr>
            </a:lstStyle>
            <a:p>
              <a:pPr/>
              <a:r>
                <a:t>Codaholics</a:t>
              </a:r>
            </a:p>
          </p:txBody>
        </p:sp>
      </p:grpSp>
      <p:sp>
        <p:nvSpPr>
          <p:cNvPr id="276" name="Rectangle 9"/>
          <p:cNvSpPr/>
          <p:nvPr/>
        </p:nvSpPr>
        <p:spPr>
          <a:xfrm>
            <a:off x="0" y="848823"/>
            <a:ext cx="12192000" cy="15876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77" name="TextBox 10"/>
          <p:cNvSpPr txBox="1"/>
          <p:nvPr/>
        </p:nvSpPr>
        <p:spPr>
          <a:xfrm>
            <a:off x="817092" y="925020"/>
            <a:ext cx="11268776" cy="4244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85750" indent="-285750">
              <a:buSzPct val="100000"/>
              <a:buChar char="-"/>
              <a:defRPr b="1">
                <a:latin typeface="Popin"/>
                <a:ea typeface="Popin"/>
                <a:cs typeface="Popin"/>
                <a:sym typeface="Popin"/>
              </a:defRPr>
            </a:pPr>
            <a:r>
              <a:t>GitHub Repository: </a:t>
            </a:r>
            <a:br/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https://github.com/Dhruv-201004/AI-Powered-Resume-Analyzer</a:t>
            </a:r>
          </a:p>
          <a:p>
            <a:pPr>
              <a:defRPr b="1">
                <a:latin typeface="Popin"/>
                <a:ea typeface="Popin"/>
                <a:cs typeface="Popin"/>
                <a:sym typeface="Popin"/>
              </a:defRPr>
            </a:pPr>
          </a:p>
          <a:p>
            <a:pPr>
              <a:defRPr b="1">
                <a:latin typeface="Popin"/>
                <a:ea typeface="Popin"/>
                <a:cs typeface="Popin"/>
                <a:sym typeface="Popin"/>
              </a:defRPr>
            </a:pPr>
          </a:p>
          <a:p>
            <a:pPr>
              <a:defRPr b="1">
                <a:latin typeface="Popin"/>
                <a:ea typeface="Popin"/>
                <a:cs typeface="Popin"/>
                <a:sym typeface="Popin"/>
              </a:defRPr>
            </a:pPr>
            <a:r>
              <a:t> -   Research Papers on AI in Recruitment:</a:t>
            </a:r>
          </a:p>
          <a:p>
            <a:pPr>
              <a:defRPr>
                <a:latin typeface="Popin"/>
                <a:ea typeface="Popin"/>
                <a:cs typeface="Popin"/>
                <a:sym typeface="Popin"/>
              </a:defRPr>
            </a:pPr>
            <a:r>
              <a:t>    Rahman, M., Figliolini, S., Kim, J., Cedeno, E., Kleier, C., Shah, C., &amp; Chadha, A. (2023). Artificial Intelligence in Career</a:t>
            </a:r>
          </a:p>
          <a:p>
            <a:pPr>
              <a:defRPr>
                <a:latin typeface="Popin"/>
                <a:ea typeface="Popin"/>
                <a:cs typeface="Popin"/>
                <a:sym typeface="Popin"/>
              </a:defRPr>
            </a:pPr>
            <a:r>
              <a:t>    Counseling: A Test Case with ResumAI. </a:t>
            </a:r>
            <a:r>
              <a:rPr i="1"/>
              <a:t>arXiv</a:t>
            </a:r>
            <a:r>
              <a:t>.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https://arxiv.org/abs/2308.14301</a:t>
            </a:r>
          </a:p>
          <a:p>
            <a:pPr marL="285750" indent="-285750">
              <a:buSzPct val="100000"/>
              <a:buChar char="-"/>
              <a:defRPr sz="1600">
                <a:latin typeface="Popin"/>
                <a:ea typeface="Popin"/>
                <a:cs typeface="Popin"/>
                <a:sym typeface="Popin"/>
              </a:defRPr>
            </a:pPr>
          </a:p>
          <a:p>
            <a:pPr marL="285750" indent="-285750">
              <a:buSzPct val="100000"/>
              <a:buChar char="-"/>
              <a:defRPr>
                <a:latin typeface="Popin"/>
                <a:ea typeface="Popin"/>
                <a:cs typeface="Popin"/>
                <a:sym typeface="Popin"/>
              </a:defRPr>
            </a:pPr>
            <a:r>
              <a:t>Improving Human Resources' Efficiency with a Generative AI-Based Resume Analysis Solution. (n.d.). </a:t>
            </a:r>
            <a:r>
              <a:rPr i="1"/>
              <a:t>ResearchGate</a:t>
            </a:r>
            <a:r>
              <a:t>.Retrievedfrom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https://www.researchgate.net/publication/375698751_Improving_Human_Resources'_Efficiency_with_a_Generative_AI-Based_Resume_Analysis_Solution</a:t>
            </a:r>
          </a:p>
          <a:p>
            <a:pPr>
              <a:defRPr>
                <a:latin typeface="Popin"/>
                <a:ea typeface="Popin"/>
                <a:cs typeface="Popin"/>
                <a:sym typeface="Popin"/>
              </a:defRPr>
            </a:pPr>
          </a:p>
          <a:p>
            <a:pPr>
              <a:defRPr b="1">
                <a:latin typeface="Popin"/>
                <a:ea typeface="Popin"/>
                <a:cs typeface="Popin"/>
                <a:sym typeface="Popin"/>
              </a:defRPr>
            </a:pPr>
            <a:r>
              <a:t>- Documentation for Google Gemini API: </a:t>
            </a:r>
            <a:r>
              <a:rPr b="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6" invalidUrl="" action="" tgtFrame="" tooltip="" history="1" highlightClick="0" endSnd="0"/>
              </a:rPr>
              <a:t>Gemini API  |  Google AI for Developers</a:t>
            </a:r>
            <a:r>
              <a:rPr b="0"/>
              <a:t> </a:t>
            </a:r>
          </a:p>
        </p:txBody>
      </p:sp>
      <p:pic>
        <p:nvPicPr>
          <p:cNvPr id="278" name="Picture 3" descr="Picture 3"/>
          <p:cNvPicPr>
            <a:picLocks noChangeAspect="1"/>
          </p:cNvPicPr>
          <p:nvPr/>
        </p:nvPicPr>
        <p:blipFill>
          <a:blip r:embed="rId7">
            <a:alphaModFix amt="70000"/>
            <a:extLst/>
          </a:blip>
          <a:stretch>
            <a:fillRect/>
          </a:stretch>
        </p:blipFill>
        <p:spPr>
          <a:xfrm>
            <a:off x="10795837" y="4364278"/>
            <a:ext cx="1391841" cy="2357200"/>
          </a:xfrm>
          <a:prstGeom prst="rect">
            <a:avLst/>
          </a:prstGeom>
          <a:ln w="12700">
            <a:miter lim="400000"/>
          </a:ln>
        </p:spPr>
      </p:pic>
      <p:sp>
        <p:nvSpPr>
          <p:cNvPr id="279" name="Straight Connector 7"/>
          <p:cNvSpPr/>
          <p:nvPr/>
        </p:nvSpPr>
        <p:spPr>
          <a:xfrm>
            <a:off x="776747" y="1851176"/>
            <a:ext cx="10019091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  <p:sp>
        <p:nvSpPr>
          <p:cNvPr id="280" name="Straight Connector 8"/>
          <p:cNvSpPr/>
          <p:nvPr/>
        </p:nvSpPr>
        <p:spPr>
          <a:xfrm>
            <a:off x="776747" y="5560142"/>
            <a:ext cx="10019091" cy="1"/>
          </a:xfrm>
          <a:prstGeom prst="line">
            <a:avLst/>
          </a:prstGeom>
          <a:ln w="25400">
            <a:solidFill>
              <a:schemeClr val="accent1"/>
            </a:solidFill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