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League Spartan" panose="020B0604020202020204" charset="0"/>
      <p:regular r:id="rId15"/>
    </p:embeddedFont>
    <p:embeddedFont>
      <p:font typeface="Poppins" panose="00000500000000000000" pitchFamily="2" charset="0"/>
      <p:regular r:id="rId16"/>
    </p:embeddedFont>
    <p:embeddedFont>
      <p:font typeface="Poppins Bold" panose="020B0604020202020204" charset="0"/>
      <p:regular r:id="rId17"/>
    </p:embeddedFont>
    <p:embeddedFont>
      <p:font typeface="Roboto" panose="02000000000000000000" pitchFamily="2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file:///C:\Users\bhara\OneDrive\Desktop\DataAnalytics\Cyclistic\Results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C:\Users\bhara\OneDrive\Desktop\DataAnalytics\Cyclistic\Result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[Results.xlsx]avg_ride_length!PivotTable98</c:name>
    <c:fmtId val="2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Average</a:t>
            </a:r>
            <a:r>
              <a:rPr lang="en-US" sz="2000" b="1" baseline="0"/>
              <a:t> Ride by Users in Minutes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avg_ride_length!$B$7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9B4-4C96-89D4-2131A4A472BD}"/>
              </c:ext>
            </c:extLst>
          </c:dPt>
          <c:cat>
            <c:strRef>
              <c:f>avg_ride_length!$A$8:$A$10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avg_ride_length!$B$8:$B$10</c:f>
              <c:numCache>
                <c:formatCode>General</c:formatCode>
                <c:ptCount val="2"/>
                <c:pt idx="0">
                  <c:v>24.997229207456801</c:v>
                </c:pt>
                <c:pt idx="1">
                  <c:v>12.597252612296399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B4-4C96-89D4-2131A4A472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49837568"/>
        <c:axId val="1149829888"/>
      </c:barChart>
      <c:catAx>
        <c:axId val="1149837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29888"/>
        <c:crosses val="autoZero"/>
        <c:auto val="1"/>
        <c:lblAlgn val="ctr"/>
        <c:lblOffset val="100"/>
        <c:noMultiLvlLbl val="0"/>
      </c:catAx>
      <c:valAx>
        <c:axId val="11498298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37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[Results.xlsx]casual_vs_members!PivotTable1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Casual Users v/s Member Users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190D1994-B293-41A7-A3E7-18B36B2F89F4}" type="PERCENTAGE">
                  <a:rPr lang="en-US"/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190D1994-B293-41A7-A3E7-18B36B2F89F4}" type="PERCENTAGE">
                  <a:rPr lang="en-US"/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190D1994-B293-41A7-A3E7-18B36B2F89F4}" type="PERCENTAGE">
                  <a:rPr lang="en-US"/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190D1994-B293-41A7-A3E7-18B36B2F89F4}" type="PERCENTAGE">
                  <a:rPr lang="en-US"/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dLbl>
          <c:idx val="0"/>
          <c:tx>
            <c:rich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fld id="{190D1994-B293-41A7-A3E7-18B36B2F89F4}" type="PERCENTAGE">
                  <a:rPr lang="en-US"/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IN"/>
              </a:p>
            </c:rich>
          </c:tx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9695389671270583"/>
          <c:y val="0.14744217375302932"/>
          <c:w val="0.54742354324532894"/>
          <c:h val="0.82316151536825244"/>
        </c:manualLayout>
      </c:layout>
      <c:pieChart>
        <c:varyColors val="1"/>
        <c:ser>
          <c:idx val="0"/>
          <c:order val="0"/>
          <c:tx>
            <c:strRef>
              <c:f>casual_vs_members!$B$9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04C-4045-A80C-6BEACA28DD3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04C-4045-A80C-6BEACA28DD3F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90D1994-B293-41A7-A3E7-18B36B2F89F4}" type="PERCENTAGE">
                      <a:rPr lang="en-US"/>
                      <a:pPr/>
                      <a:t>[PERCENTAGE]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4C-4045-A80C-6BEACA28DD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casual_vs_members!$A$10:$A$12</c:f>
              <c:strCache>
                <c:ptCount val="2"/>
                <c:pt idx="0">
                  <c:v>casual</c:v>
                </c:pt>
                <c:pt idx="1">
                  <c:v>member</c:v>
                </c:pt>
              </c:strCache>
            </c:strRef>
          </c:cat>
          <c:val>
            <c:numRef>
              <c:f>casual_vs_members!$B$10:$B$12</c:f>
              <c:numCache>
                <c:formatCode>General</c:formatCode>
                <c:ptCount val="2"/>
                <c:pt idx="0">
                  <c:v>538763</c:v>
                </c:pt>
                <c:pt idx="1">
                  <c:v>1066610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04C-4045-A80C-6BEACA28DD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762170018003943"/>
          <c:y val="0.48321783181801153"/>
          <c:w val="0.12770735775321601"/>
          <c:h val="0.146939816546344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[Results.xlsx]r_p_d_chart!PivotTable94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b="1" dirty="0"/>
              <a:t>Rides</a:t>
            </a:r>
            <a:r>
              <a:rPr lang="en-IN" sz="2000" b="1" baseline="0" dirty="0"/>
              <a:t> Usage on different Days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r_p_d_chart!$B$3:$B$4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r_p_d_chart!$A$5:$A$11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r_p_d_chart!$B$5:$B$11</c:f>
              <c:numCache>
                <c:formatCode>General</c:formatCode>
                <c:ptCount val="7"/>
                <c:pt idx="0">
                  <c:v>100275</c:v>
                </c:pt>
                <c:pt idx="1">
                  <c:v>62063</c:v>
                </c:pt>
                <c:pt idx="2">
                  <c:v>57307</c:v>
                </c:pt>
                <c:pt idx="3">
                  <c:v>69093</c:v>
                </c:pt>
                <c:pt idx="4">
                  <c:v>63582</c:v>
                </c:pt>
                <c:pt idx="5">
                  <c:v>74952</c:v>
                </c:pt>
                <c:pt idx="6">
                  <c:v>111563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B-4538-8E1A-EDF8912D1F1C}"/>
            </c:ext>
          </c:extLst>
        </c:ser>
        <c:ser>
          <c:idx val="1"/>
          <c:order val="1"/>
          <c:tx>
            <c:strRef>
              <c:f>r_p_d_chart!$C$3:$C$4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r_p_d_chart!$A$5:$A$11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r_p_d_chart!$C$5:$C$11</c:f>
              <c:numCache>
                <c:formatCode>General</c:formatCode>
                <c:ptCount val="7"/>
                <c:pt idx="0">
                  <c:v>120874</c:v>
                </c:pt>
                <c:pt idx="1">
                  <c:v>152542</c:v>
                </c:pt>
                <c:pt idx="2">
                  <c:v>163959</c:v>
                </c:pt>
                <c:pt idx="3">
                  <c:v>180961</c:v>
                </c:pt>
                <c:pt idx="4">
                  <c:v>171423</c:v>
                </c:pt>
                <c:pt idx="5">
                  <c:v>147262</c:v>
                </c:pt>
                <c:pt idx="6">
                  <c:v>129665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B-4538-8E1A-EDF8912D1F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5892624"/>
        <c:axId val="1145884944"/>
      </c:barChart>
      <c:catAx>
        <c:axId val="11458926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884944"/>
        <c:crosses val="autoZero"/>
        <c:auto val="1"/>
        <c:lblAlgn val="ctr"/>
        <c:lblOffset val="100"/>
        <c:noMultiLvlLbl val="0"/>
      </c:catAx>
      <c:valAx>
        <c:axId val="1145884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58926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[Results.xlsx]rides_per_hour!PivotTable103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/>
              <a:t>Total Rides by Hour of Day for Casual and Member</a:t>
            </a:r>
            <a:endParaRPr lang="en-IN" sz="20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rides_per_hour!$G$4:$G$5</c:f>
              <c:strCache>
                <c:ptCount val="1"/>
                <c:pt idx="0">
                  <c:v>casual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rides_per_hour!$F$6:$F$29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rides_per_hour!$G$6:$G$29</c:f>
              <c:numCache>
                <c:formatCode>General</c:formatCode>
                <c:ptCount val="24"/>
                <c:pt idx="0">
                  <c:v>7085</c:v>
                </c:pt>
                <c:pt idx="1">
                  <c:v>4688</c:v>
                </c:pt>
                <c:pt idx="2">
                  <c:v>2929</c:v>
                </c:pt>
                <c:pt idx="3">
                  <c:v>1534</c:v>
                </c:pt>
                <c:pt idx="4">
                  <c:v>1097</c:v>
                </c:pt>
                <c:pt idx="5">
                  <c:v>2780</c:v>
                </c:pt>
                <c:pt idx="6">
                  <c:v>6506</c:v>
                </c:pt>
                <c:pt idx="7">
                  <c:v>12817</c:v>
                </c:pt>
                <c:pt idx="8">
                  <c:v>18124</c:v>
                </c:pt>
                <c:pt idx="9">
                  <c:v>18945</c:v>
                </c:pt>
                <c:pt idx="10">
                  <c:v>24711</c:v>
                </c:pt>
                <c:pt idx="11">
                  <c:v>31882</c:v>
                </c:pt>
                <c:pt idx="12">
                  <c:v>37309</c:v>
                </c:pt>
                <c:pt idx="13">
                  <c:v>39291</c:v>
                </c:pt>
                <c:pt idx="14">
                  <c:v>40746</c:v>
                </c:pt>
                <c:pt idx="15">
                  <c:v>44030</c:v>
                </c:pt>
                <c:pt idx="16">
                  <c:v>51340</c:v>
                </c:pt>
                <c:pt idx="17">
                  <c:v>54046</c:v>
                </c:pt>
                <c:pt idx="18">
                  <c:v>43580</c:v>
                </c:pt>
                <c:pt idx="19">
                  <c:v>31167</c:v>
                </c:pt>
                <c:pt idx="20">
                  <c:v>22270</c:v>
                </c:pt>
                <c:pt idx="21">
                  <c:v>17236</c:v>
                </c:pt>
                <c:pt idx="22">
                  <c:v>14631</c:v>
                </c:pt>
                <c:pt idx="23">
                  <c:v>10091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1F-4F37-A770-D5F8A4F204D6}"/>
            </c:ext>
          </c:extLst>
        </c:ser>
        <c:ser>
          <c:idx val="1"/>
          <c:order val="1"/>
          <c:tx>
            <c:strRef>
              <c:f>rides_per_hour!$H$4:$H$5</c:f>
              <c:strCache>
                <c:ptCount val="1"/>
                <c:pt idx="0">
                  <c:v>member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rides_per_hour!$F$6:$F$29</c:f>
              <c:strCache>
                <c:ptCount val="2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</c:strCache>
            </c:strRef>
          </c:cat>
          <c:val>
            <c:numRef>
              <c:f>rides_per_hour!$H$6:$H$29</c:f>
              <c:numCache>
                <c:formatCode>General</c:formatCode>
                <c:ptCount val="24"/>
                <c:pt idx="0">
                  <c:v>7264</c:v>
                </c:pt>
                <c:pt idx="1">
                  <c:v>4087</c:v>
                </c:pt>
                <c:pt idx="2">
                  <c:v>2263</c:v>
                </c:pt>
                <c:pt idx="3">
                  <c:v>1565</c:v>
                </c:pt>
                <c:pt idx="4">
                  <c:v>2208</c:v>
                </c:pt>
                <c:pt idx="5">
                  <c:v>10497</c:v>
                </c:pt>
                <c:pt idx="6">
                  <c:v>33029</c:v>
                </c:pt>
                <c:pt idx="7">
                  <c:v>62080</c:v>
                </c:pt>
                <c:pt idx="8">
                  <c:v>75947</c:v>
                </c:pt>
                <c:pt idx="9">
                  <c:v>50036</c:v>
                </c:pt>
                <c:pt idx="10">
                  <c:v>44144</c:v>
                </c:pt>
                <c:pt idx="11">
                  <c:v>51756</c:v>
                </c:pt>
                <c:pt idx="12">
                  <c:v>59632</c:v>
                </c:pt>
                <c:pt idx="13">
                  <c:v>59694</c:v>
                </c:pt>
                <c:pt idx="14">
                  <c:v>59936</c:v>
                </c:pt>
                <c:pt idx="15">
                  <c:v>73540</c:v>
                </c:pt>
                <c:pt idx="16">
                  <c:v>101901</c:v>
                </c:pt>
                <c:pt idx="17">
                  <c:v>118172</c:v>
                </c:pt>
                <c:pt idx="18">
                  <c:v>85982</c:v>
                </c:pt>
                <c:pt idx="19">
                  <c:v>59211</c:v>
                </c:pt>
                <c:pt idx="20">
                  <c:v>41364</c:v>
                </c:pt>
                <c:pt idx="21">
                  <c:v>29824</c:v>
                </c:pt>
                <c:pt idx="22">
                  <c:v>20215</c:v>
                </c:pt>
                <c:pt idx="23">
                  <c:v>12339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1F-4F37-A770-D5F8A4F204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49824128"/>
        <c:axId val="1149830848"/>
      </c:lineChart>
      <c:catAx>
        <c:axId val="114982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30848"/>
        <c:crosses val="autoZero"/>
        <c:auto val="1"/>
        <c:lblAlgn val="ctr"/>
        <c:lblOffset val="100"/>
        <c:noMultiLvlLbl val="0"/>
      </c:catAx>
      <c:valAx>
        <c:axId val="1149830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24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[Results.xlsx]Sheet10!PivotTable100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Top</a:t>
            </a:r>
            <a:r>
              <a:rPr lang="en-US" sz="2000" b="1" baseline="0"/>
              <a:t> 10 End Stations by Casuals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>
            <a:softEdge rad="0"/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Sheet10!$B$3:$B$4</c:f>
              <c:strCache>
                <c:ptCount val="1"/>
                <c:pt idx="0">
                  <c:v>casual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softEdge rad="0"/>
            </a:effectLst>
          </c:spPr>
          <c:invertIfNegative val="0"/>
          <c:cat>
            <c:strRef>
              <c:f>Sheet10!$A$5:$A$15</c:f>
              <c:strCache>
                <c:ptCount val="10"/>
                <c:pt idx="0">
                  <c:v>Michigan Ave &amp; 8th St</c:v>
                </c:pt>
                <c:pt idx="1">
                  <c:v>Adler Planetarium</c:v>
                </c:pt>
                <c:pt idx="2">
                  <c:v>Theater on the Lake</c:v>
                </c:pt>
                <c:pt idx="3">
                  <c:v>Dusable Harbor</c:v>
                </c:pt>
                <c:pt idx="4">
                  <c:v>Shedd Aquarium</c:v>
                </c:pt>
                <c:pt idx="5">
                  <c:v>Millennium Park</c:v>
                </c:pt>
                <c:pt idx="6">
                  <c:v>DuSable Lake Shore Dr &amp; North Blvd</c:v>
                </c:pt>
                <c:pt idx="7">
                  <c:v>Michigan Ave &amp; Oak St</c:v>
                </c:pt>
                <c:pt idx="8">
                  <c:v>DuSable Lake Shore Dr &amp; Monroe St</c:v>
                </c:pt>
                <c:pt idx="9">
                  <c:v>Streeter Dr &amp; Grand Ave</c:v>
                </c:pt>
              </c:strCache>
            </c:strRef>
          </c:cat>
          <c:val>
            <c:numRef>
              <c:f>Sheet10!$B$5:$B$15</c:f>
              <c:numCache>
                <c:formatCode>General</c:formatCode>
                <c:ptCount val="10"/>
                <c:pt idx="0">
                  <c:v>4127</c:v>
                </c:pt>
                <c:pt idx="1">
                  <c:v>4531</c:v>
                </c:pt>
                <c:pt idx="2">
                  <c:v>5763</c:v>
                </c:pt>
                <c:pt idx="3">
                  <c:v>5865</c:v>
                </c:pt>
                <c:pt idx="4">
                  <c:v>6778</c:v>
                </c:pt>
                <c:pt idx="5">
                  <c:v>7193</c:v>
                </c:pt>
                <c:pt idx="6">
                  <c:v>7912</c:v>
                </c:pt>
                <c:pt idx="7">
                  <c:v>7970</c:v>
                </c:pt>
                <c:pt idx="8">
                  <c:v>11394</c:v>
                </c:pt>
                <c:pt idx="9">
                  <c:v>18310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1E-46FC-AA52-A5AF7FBEDE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149833248"/>
        <c:axId val="1149836608"/>
      </c:barChart>
      <c:catAx>
        <c:axId val="114983324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36608"/>
        <c:crosses val="autoZero"/>
        <c:auto val="1"/>
        <c:lblAlgn val="ctr"/>
        <c:lblOffset val="100"/>
        <c:noMultiLvlLbl val="0"/>
      </c:catAx>
      <c:valAx>
        <c:axId val="11498366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9833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[Results.xlsx]end_station_m!PivotTable2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/>
              <a:t>Top</a:t>
            </a:r>
            <a:r>
              <a:rPr lang="en-US" sz="2000" b="1" baseline="0"/>
              <a:t> 10 End Stations by Members</a:t>
            </a:r>
            <a:endParaRPr lang="en-US" sz="20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end_station_m!$B$14:$B$15</c:f>
              <c:strCache>
                <c:ptCount val="1"/>
                <c:pt idx="0">
                  <c:v>member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end_station_m!$A$16:$A$26</c:f>
              <c:strCache>
                <c:ptCount val="10"/>
                <c:pt idx="0">
                  <c:v>Larrabee St &amp; Kingsbury St</c:v>
                </c:pt>
                <c:pt idx="1">
                  <c:v>Wells St &amp; Elm St</c:v>
                </c:pt>
                <c:pt idx="2">
                  <c:v>Dearborn St &amp; Erie St</c:v>
                </c:pt>
                <c:pt idx="3">
                  <c:v>Wells St &amp; Concord Ln</c:v>
                </c:pt>
                <c:pt idx="4">
                  <c:v>Clinton St &amp; Jackson Blvd</c:v>
                </c:pt>
                <c:pt idx="5">
                  <c:v>University Ave &amp; 57th St</c:v>
                </c:pt>
                <c:pt idx="6">
                  <c:v>Clark St &amp; Elm St</c:v>
                </c:pt>
                <c:pt idx="7">
                  <c:v>Clinton St &amp; Madison St</c:v>
                </c:pt>
                <c:pt idx="8">
                  <c:v>Clinton St &amp; Washington Blvd</c:v>
                </c:pt>
                <c:pt idx="9">
                  <c:v>Kingsbury St &amp; Kinzie St</c:v>
                </c:pt>
              </c:strCache>
            </c:strRef>
          </c:cat>
          <c:val>
            <c:numRef>
              <c:f>end_station_m!$B$16:$B$26</c:f>
              <c:numCache>
                <c:formatCode>General</c:formatCode>
                <c:ptCount val="10"/>
                <c:pt idx="0">
                  <c:v>6283</c:v>
                </c:pt>
                <c:pt idx="1">
                  <c:v>6605</c:v>
                </c:pt>
                <c:pt idx="2">
                  <c:v>6764</c:v>
                </c:pt>
                <c:pt idx="3">
                  <c:v>6946</c:v>
                </c:pt>
                <c:pt idx="4">
                  <c:v>7269</c:v>
                </c:pt>
                <c:pt idx="5">
                  <c:v>7655</c:v>
                </c:pt>
                <c:pt idx="6">
                  <c:v>8841</c:v>
                </c:pt>
                <c:pt idx="7">
                  <c:v>9665</c:v>
                </c:pt>
                <c:pt idx="8">
                  <c:v>9864</c:v>
                </c:pt>
                <c:pt idx="9">
                  <c:v>11157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DE-4FD3-9093-06C7B43CA8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71480496"/>
        <c:axId val="171480976"/>
      </c:barChart>
      <c:catAx>
        <c:axId val="171480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80976"/>
        <c:crosses val="autoZero"/>
        <c:auto val="1"/>
        <c:lblAlgn val="ctr"/>
        <c:lblOffset val="100"/>
        <c:noMultiLvlLbl val="0"/>
      </c:catAx>
      <c:valAx>
        <c:axId val="171480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1480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55800" y="4092779"/>
            <a:ext cx="14511543" cy="199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72"/>
              </a:lnSpc>
            </a:pPr>
            <a:r>
              <a:rPr lang="en-US" sz="5766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BOOSTING CYCLISTIC MEMBERSHIP: INSIGHTS FROM RIDER BEHAVIOR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4880587" y="6721863"/>
            <a:ext cx="8526827" cy="400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 Insights from </a:t>
            </a:r>
            <a:r>
              <a:rPr lang="en-US" sz="2219" b="1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First 6 months of 2024 Cyclistic Trip Data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12750" y="9191625"/>
            <a:ext cx="3480768" cy="791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sz="2219" b="1" dirty="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Name: Dhruv Bhardwaj</a:t>
            </a:r>
          </a:p>
          <a:p>
            <a:pPr algn="l">
              <a:lnSpc>
                <a:spcPts val="3107"/>
              </a:lnSpc>
              <a:spcBef>
                <a:spcPct val="0"/>
              </a:spcBef>
            </a:pPr>
            <a:r>
              <a:rPr lang="en-US" sz="2219" b="1" dirty="0">
                <a:solidFill>
                  <a:srgbClr val="303642"/>
                </a:solidFill>
                <a:latin typeface="Poppins Bold"/>
                <a:ea typeface="Poppins Bold"/>
                <a:cs typeface="Poppins Bold"/>
                <a:sym typeface="Poppins Bold"/>
              </a:rPr>
              <a:t>Date: 19th June,2025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flythrough dir="out" hasBounce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40583" y="4210291"/>
            <a:ext cx="1868266" cy="186826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754788" y="2559935"/>
            <a:ext cx="5533212" cy="1482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2"/>
              </a:lnSpc>
            </a:pPr>
            <a:r>
              <a:rPr lang="en-US" sz="42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ACTIONABLE STRATEGIES FOR: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54788" y="4322206"/>
            <a:ext cx="5021293" cy="173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11"/>
              </a:lnSpc>
            </a:pPr>
            <a:r>
              <a:rPr lang="en-US" sz="50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MEMBERSHIP CONVERSION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55298" y="449548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62893" y="2190360"/>
            <a:ext cx="7679140" cy="8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Highlight Value Proposition for Occasional &amp; Leisure Use: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62893" y="4059550"/>
            <a:ext cx="7679140" cy="210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Details: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Shift marketing messaging beyond daily commuting. Emphasize cost savings for frequent weekend/leisure rides, convenience for exploring the city without bike ownership, and access to premium features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6810717" y="8473003"/>
            <a:ext cx="897167" cy="2183545"/>
            <a:chOff x="0" y="0"/>
            <a:chExt cx="236291" cy="57509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1862893" y="6672519"/>
            <a:ext cx="7679140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Justification: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Casuals may not see the value of a full annual membership; show them how it benefits their actual usage.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40583" y="6811982"/>
            <a:ext cx="1868266" cy="186826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754788" y="2559935"/>
            <a:ext cx="5533212" cy="1482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2"/>
              </a:lnSpc>
            </a:pPr>
            <a:r>
              <a:rPr lang="en-US" sz="42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ACTIONABLE STRATEGIES FOR: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54788" y="4322206"/>
            <a:ext cx="5021293" cy="173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11"/>
              </a:lnSpc>
            </a:pPr>
            <a:r>
              <a:rPr lang="en-US" sz="50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MEMBERSHIP CONVERSION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55298" y="709773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6810717" y="8473003"/>
            <a:ext cx="897167" cy="2183545"/>
            <a:chOff x="0" y="0"/>
            <a:chExt cx="236291" cy="5750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862893" y="2190360"/>
            <a:ext cx="7679140" cy="42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Strategic Partnerships &amp; On-Site Promotions: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862893" y="4059550"/>
            <a:ext cx="7679140" cy="210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Details: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Collaborate with local attractions (museums, parks, event venues) near top casual stations to offer joint discounts or membership perks. Set up temporary sign-up booths during peak weekend hours at these locations.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62893" y="6672519"/>
            <a:ext cx="7679140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Justification: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Leverage existing high-traffic casual areas to engage potential members directly where they already ride.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09411" y="1057099"/>
            <a:ext cx="5779136" cy="79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OUTLOOK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09411" y="372607"/>
            <a:ext cx="4243380" cy="77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 &amp;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30129" y="2608670"/>
            <a:ext cx="9681171" cy="12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6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Understanding the distinct usage patterns of casual and member riders is fundamental to developing effective conversion strategies.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461044"/>
            <a:ext cx="5634574" cy="5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SUMMARY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874513"/>
            <a:ext cx="5634574" cy="5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IMPACT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0129" y="3912613"/>
            <a:ext cx="9681171" cy="12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Implementing these data-driven recommendations can significantly increase annual memberships and enhance Cyclistic's long-term sustainability.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09411" y="5426123"/>
            <a:ext cx="5953863" cy="11563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NEXT STEPS/FUTURE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578129" y="5464223"/>
            <a:ext cx="9681171" cy="2455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176" lvl="1" indent="-251088" algn="just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Monitor the effectiveness of new promotions through A/B testing.</a:t>
            </a:r>
          </a:p>
          <a:p>
            <a:pPr marL="502176" lvl="1" indent="-251088" algn="just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Explore additional data points (e.g., weather, demographics, events) for deeper insights.</a:t>
            </a:r>
          </a:p>
          <a:p>
            <a:pPr marL="502176" lvl="1" indent="-251088" algn="just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Conduct user surveys to understand casual riders' motivations and barriers to membership.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09411" y="8606615"/>
            <a:ext cx="897167" cy="2183545"/>
            <a:chOff x="0" y="0"/>
            <a:chExt cx="236291" cy="57509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9411" y="8606615"/>
            <a:ext cx="897167" cy="2183545"/>
            <a:chOff x="0" y="0"/>
            <a:chExt cx="236291" cy="575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709411" y="1057099"/>
            <a:ext cx="4243380" cy="794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SUMMARY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9411" y="372607"/>
            <a:ext cx="4243380" cy="770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72"/>
              </a:lnSpc>
            </a:pPr>
            <a:r>
              <a:rPr lang="en-US" sz="45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EXECUTIVE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0129" y="2608670"/>
            <a:ext cx="9681171" cy="817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 to effectively convert casual Cyclistic riders to annual members?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2461044"/>
            <a:ext cx="5634574" cy="5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3874513"/>
            <a:ext cx="5634574" cy="5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Core Insights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30129" y="3912613"/>
            <a:ext cx="9681171" cy="2865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176" lvl="1" indent="-251088" algn="just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Casual riders use Cyclistic predominantly for leisure and recreation, characterized by longer rides, primarily on weekends and holidays.</a:t>
            </a:r>
          </a:p>
          <a:p>
            <a:pPr marL="502176" lvl="1" indent="-251088" algn="just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Member riders primarily use Cyclistic for utility and commuting, with shorter rides, concentrated on weekdays during peak commuting hours.</a:t>
            </a:r>
          </a:p>
          <a:p>
            <a:pPr algn="l">
              <a:lnSpc>
                <a:spcPts val="3256"/>
              </a:lnSpc>
            </a:pPr>
            <a:endParaRPr lang="en-US" sz="232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6927239"/>
            <a:ext cx="5634574" cy="584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16"/>
              </a:lnSpc>
              <a:spcBef>
                <a:spcPct val="0"/>
              </a:spcBef>
            </a:pPr>
            <a:r>
              <a:rPr lang="en-US" sz="3225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Recommendations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730129" y="6965339"/>
            <a:ext cx="9681171" cy="12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56"/>
              </a:lnSpc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Implement targeted promotions (e.g., weekend passes) and highlight membership value for leisure usage to drive conversions.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40583" y="1606753"/>
            <a:ext cx="1868266" cy="186826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640583" y="4210291"/>
            <a:ext cx="1868266" cy="18682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640583" y="6811982"/>
            <a:ext cx="1868266" cy="186826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779165" y="4210291"/>
            <a:ext cx="5508835" cy="1678430"/>
            <a:chOff x="0" y="0"/>
            <a:chExt cx="7345113" cy="2237906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114300"/>
              <a:ext cx="7345113" cy="12123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632"/>
                </a:lnSpc>
              </a:pPr>
              <a:r>
                <a:rPr lang="en-US" sz="5451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BUSINESS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687274" y="1002270"/>
              <a:ext cx="5657840" cy="12356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7851"/>
                </a:lnSpc>
              </a:pPr>
              <a:r>
                <a:rPr lang="en-US" sz="5608" b="1">
                  <a:solidFill>
                    <a:srgbClr val="FFFFFF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PROBLEM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755298" y="190147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755298" y="4495485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55298" y="709773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93666" y="1876035"/>
            <a:ext cx="5948366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core challenge: How can Cyclistic effectively convert casual riders into annual members?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593666" y="4478650"/>
            <a:ext cx="5948366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analysis aims to identify key behavioral differences between these rider types.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593666" y="7080452"/>
            <a:ext cx="5948366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Our goal is to leverage these insights to inform a data-driven marketing strategy.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16810717" y="8473003"/>
            <a:ext cx="897167" cy="2183545"/>
            <a:chOff x="0" y="0"/>
            <a:chExt cx="236291" cy="57509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-257175" y="4502250"/>
            <a:ext cx="18802350" cy="2006600"/>
            <a:chOff x="0" y="0"/>
            <a:chExt cx="4952059" cy="5284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528487"/>
            </a:xfrm>
            <a:custGeom>
              <a:avLst/>
              <a:gdLst/>
              <a:ahLst/>
              <a:cxnLst/>
              <a:rect l="l" t="t" r="r" b="b"/>
              <a:pathLst>
                <a:path w="4952059" h="528487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765807" y="1870925"/>
            <a:ext cx="6756386" cy="1330740"/>
            <a:chOff x="0" y="0"/>
            <a:chExt cx="9008514" cy="1774320"/>
          </a:xfrm>
        </p:grpSpPr>
        <p:sp>
          <p:nvSpPr>
            <p:cNvPr id="7" name="TextBox 7"/>
            <p:cNvSpPr txBox="1"/>
            <p:nvPr/>
          </p:nvSpPr>
          <p:spPr>
            <a:xfrm>
              <a:off x="0" y="851988"/>
              <a:ext cx="9008514" cy="922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40"/>
                </a:lnSpc>
              </a:pPr>
              <a:r>
                <a:rPr lang="en-US" sz="4172" b="1">
                  <a:solidFill>
                    <a:srgbClr val="004AA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DATA-DRIVEN INSIGHTS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589733" y="-76200"/>
              <a:ext cx="7829048" cy="8069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94"/>
                </a:lnSpc>
              </a:pPr>
              <a:r>
                <a:rPr lang="en-US" sz="3639">
                  <a:solidFill>
                    <a:srgbClr val="303642"/>
                  </a:solidFill>
                  <a:latin typeface="Roboto"/>
                  <a:ea typeface="Roboto"/>
                  <a:cs typeface="Roboto"/>
                  <a:sym typeface="Roboto"/>
                </a:rPr>
                <a:t>OUR APPROACH: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19902" y="5074665"/>
            <a:ext cx="4945905" cy="87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SOURCE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12057" y="5074665"/>
            <a:ext cx="3263886" cy="87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246936" y="5074665"/>
            <a:ext cx="3263886" cy="871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50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FOCUS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69051" y="7356575"/>
            <a:ext cx="4247608" cy="118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Utilized Cyclistic's publicly available trip data from 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[Jan-Jun 2024]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020196" y="7356575"/>
            <a:ext cx="4247608" cy="118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Processed and analyzed data using SQL (BigQuery) and visualisation through Excel.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55075" y="7356575"/>
            <a:ext cx="4247608" cy="118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Identified key behavioral patterns to distinguish casual from annual usage.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690709"/>
            <a:ext cx="7219085" cy="85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50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CASUAL VS. MEMBER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42975"/>
            <a:ext cx="5634574" cy="746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92"/>
              </a:lnSpc>
            </a:pPr>
            <a:r>
              <a:rPr lang="en-US" sz="43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RIDE LENGTH: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711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Casual riders' average trip duration is substantially longer than annual members'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6650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indicates casual usage leans towards leisure, sightseeing, and extended recreational activities.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658955"/>
            <a:ext cx="5634574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Members' shorter rides suggest utilitarian trips and daily commuting.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E88E3510-7913-4D80-92A6-F62605B107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056774"/>
              </p:ext>
            </p:extLst>
          </p:nvPr>
        </p:nvGraphicFramePr>
        <p:xfrm>
          <a:off x="9829800" y="5872316"/>
          <a:ext cx="674492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FA2457C-05DD-474A-A0A0-E7B1F05352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097008"/>
              </p:ext>
            </p:extLst>
          </p:nvPr>
        </p:nvGraphicFramePr>
        <p:xfrm>
          <a:off x="9829800" y="1092610"/>
          <a:ext cx="6744929" cy="405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category"/>
        </p:bldSub>
      </p:bldGraphic>
      <p:bldGraphic spid="14" grpId="0" uiExpand="1">
        <p:bldSub>
          <a:bldChart bld="category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8245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022654" y="1690709"/>
            <a:ext cx="9446408" cy="85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50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WEEKENDS VS. WEEKDAYS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674515" y="888106"/>
            <a:ext cx="3584785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DAILY USE: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82450" y="36711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Casual rider activity peaks sharply on weekends (Saturday &amp; Sunday), indicating leisure-focused usage.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982450" y="56650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Member riders show consistent and higher weekday usage, aligning with a regular commuting pattern.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982450" y="7658955"/>
            <a:ext cx="5634574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highlights differing primary use cases across the week.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37F3BBD-83A4-4B23-A51C-33110EFB15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65234812"/>
              </p:ext>
            </p:extLst>
          </p:nvPr>
        </p:nvGraphicFramePr>
        <p:xfrm>
          <a:off x="990600" y="2741683"/>
          <a:ext cx="8991600" cy="6075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2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2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2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2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2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2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categoryEl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726528"/>
            <a:ext cx="4243380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33450"/>
            <a:ext cx="6597236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HOURLY RIDE PEAKS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711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Members exhibit clear morning (e.g., 7-9 AM) and evening (e.g., 4-6 PM) commuting peaks.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5665079"/>
            <a:ext cx="5634574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Casual riders have a broader, single afternoon/evening peak (e.g., 3-5 PM), consistent with recreational use.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658955"/>
            <a:ext cx="5634574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Members integrate Cyclistic into daily routines; casuals use it for leisure.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A73441C7-8E24-43AE-B2AA-86000642F4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4855485"/>
              </p:ext>
            </p:extLst>
          </p:nvPr>
        </p:nvGraphicFramePr>
        <p:xfrm>
          <a:off x="7625937" y="2117314"/>
          <a:ext cx="9633363" cy="6052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12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 uiExpand="1">
        <p:bldSub>
          <a:bldChart bld="series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736053"/>
            <a:ext cx="6719590" cy="85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sz="5008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CASUAL HOTSPOTS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14400"/>
            <a:ext cx="5634574" cy="89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STATION USE: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671179"/>
            <a:ext cx="6719590" cy="186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Casual riders' most frequent start/end stations are clustered around major tourist attractions and recreational areas (e.g., Streeter Dr &amp; Grand Ave, Millennium Park, Shedd Aquarium)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041363"/>
            <a:ext cx="6719590" cy="1117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contrasts with member top stations, which are often in business or residential districts (e.g., Kingsbury St &amp; Kinzie St).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668596"/>
            <a:ext cx="6719590" cy="74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8997" lvl="1" indent="-229499" algn="just">
              <a:lnSpc>
                <a:spcPts val="2976"/>
              </a:lnSpc>
              <a:buFont typeface="Arial"/>
              <a:buChar char="•"/>
            </a:pPr>
            <a:r>
              <a:rPr lang="en-US" sz="2125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helps in identifying specific geographic opportunities for targeted marketing.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DA3ADA15-71F6-4CEA-8AD8-1922DEB477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571913"/>
              </p:ext>
            </p:extLst>
          </p:nvPr>
        </p:nvGraphicFramePr>
        <p:xfrm>
          <a:off x="9144000" y="575102"/>
          <a:ext cx="8115300" cy="4381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8F74012-1AEC-42D0-ABA4-179B9C1D32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1848460"/>
              </p:ext>
            </p:extLst>
          </p:nvPr>
        </p:nvGraphicFramePr>
        <p:xfrm>
          <a:off x="9144000" y="5330399"/>
          <a:ext cx="8115300" cy="4000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5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5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5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5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 uiExpand="1">
        <p:bldSub>
          <a:bldChart bld="category"/>
        </p:bldSub>
      </p:bldGraphic>
      <p:bldGraphic spid="15" grpId="0" uiExpand="1">
        <p:bldSub>
          <a:bldChart bld="category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640583" y="1606753"/>
            <a:ext cx="1868266" cy="186826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2754788" y="2559935"/>
            <a:ext cx="5533212" cy="1482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52"/>
              </a:lnSpc>
            </a:pPr>
            <a:r>
              <a:rPr lang="en-US" sz="425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ACTIONABLE STRATEGIES FOR: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54788" y="4322206"/>
            <a:ext cx="5021293" cy="173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11"/>
              </a:lnSpc>
            </a:pPr>
            <a:r>
              <a:rPr lang="en-US" sz="5008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MEMBERSHIP CONVERSION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55298" y="1901472"/>
            <a:ext cx="1638836" cy="1335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62893" y="2085585"/>
            <a:ext cx="7679140" cy="8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</a:t>
            </a:r>
          </a:p>
          <a:p>
            <a:pPr algn="just">
              <a:lnSpc>
                <a:spcPts val="3359"/>
              </a:lnSpc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Weekend/Leisure-Focused Membership Passes: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62893" y="3855177"/>
            <a:ext cx="7679140" cy="2101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Details: </a:t>
            </a:r>
            <a:r>
              <a:rPr lang="en-US" sz="23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Offer flexible, short-term (e.g., 24/48-hour) or weekend-specific membership options at reduced rates, promoted heavily at popular leisure stations and online channels targeting tourists/families.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62893" y="6672519"/>
            <a:ext cx="7679140" cy="1285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59"/>
              </a:lnSpc>
              <a:spcBef>
                <a:spcPct val="0"/>
              </a:spcBef>
            </a:pPr>
            <a:r>
              <a:rPr lang="en-US" sz="23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Justification:</a:t>
            </a:r>
            <a:r>
              <a:rPr lang="en-US" sz="23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Directly appeals to casual riders demonstrated longer, weekend, recreational usage patterns.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6810717" y="8473003"/>
            <a:ext cx="897167" cy="2183545"/>
            <a:chOff x="0" y="0"/>
            <a:chExt cx="236291" cy="5750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  <a:fontScheme name="Office">
    <a:majorFont>
      <a:latin typeface="Aptos Display" panose="0211000402020202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Aptos Narrow" panose="0211000402020202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  <a:ln w="2540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784</Words>
  <Application>Microsoft Office PowerPoint</Application>
  <PresentationFormat>Custom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Roboto</vt:lpstr>
      <vt:lpstr>Arial</vt:lpstr>
      <vt:lpstr>Calibri</vt:lpstr>
      <vt:lpstr>Poppins Bold</vt:lpstr>
      <vt:lpstr>League Spartan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cp:lastModifiedBy>DHRUV BHARDWAJ</cp:lastModifiedBy>
  <cp:revision>5</cp:revision>
  <dcterms:created xsi:type="dcterms:W3CDTF">2006-08-16T00:00:00Z</dcterms:created>
  <dcterms:modified xsi:type="dcterms:W3CDTF">2025-06-20T08:34:17Z</dcterms:modified>
  <dc:identifier>DAGqxRaEa1M</dc:identifier>
</cp:coreProperties>
</file>