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8"/>
  </p:notesMasterIdLst>
  <p:handoutMasterIdLst>
    <p:handoutMasterId r:id="rId29"/>
  </p:handoutMasterIdLst>
  <p:sldIdLst>
    <p:sldId id="256" r:id="rId5"/>
    <p:sldId id="257" r:id="rId6"/>
    <p:sldId id="260" r:id="rId7"/>
    <p:sldId id="258" r:id="rId8"/>
    <p:sldId id="261" r:id="rId9"/>
    <p:sldId id="286" r:id="rId10"/>
    <p:sldId id="287" r:id="rId11"/>
    <p:sldId id="262" r:id="rId12"/>
    <p:sldId id="283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97" r:id="rId23"/>
    <p:sldId id="264" r:id="rId24"/>
    <p:sldId id="298" r:id="rId25"/>
    <p:sldId id="299" r:id="rId26"/>
    <p:sldId id="269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F517480-964E-4D8D-8CD5-70DE1A34A60B}" v="11" dt="2024-03-26T04:47:51.5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3" autoAdjust="0"/>
    <p:restoredTop sz="94660"/>
  </p:normalViewPr>
  <p:slideViewPr>
    <p:cSldViewPr snapToGrid="0">
      <p:cViewPr>
        <p:scale>
          <a:sx n="107" d="100"/>
          <a:sy n="107" d="100"/>
        </p:scale>
        <p:origin x="52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4/2/2024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4/2/2024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eeksforgeeks.org/working-with-missing-data-in-pandas/" TargetMode="External"/><Relationship Id="rId3" Type="http://schemas.openxmlformats.org/officeDocument/2006/relationships/hyperlink" Target="https://pandas.pydata.org/docs/user_guide/index.html#user-guide" TargetMode="External"/><Relationship Id="rId7" Type="http://schemas.openxmlformats.org/officeDocument/2006/relationships/hyperlink" Target="https://stackoverflow.com/questions/69424104/how-to-delete-specific-values-from-a-column-in-a-dataset-python" TargetMode="External"/><Relationship Id="rId2" Type="http://schemas.openxmlformats.org/officeDocument/2006/relationships/hyperlink" Target="https://github.com/jakevdp/PythonDataScienceHandbook/tree/master/notebooks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kaggle.com/datasets/nelgiriyewithana/top-spotify-songs-2023" TargetMode="External"/><Relationship Id="rId5" Type="http://schemas.openxmlformats.org/officeDocument/2006/relationships/hyperlink" Target="https://seaborn.pydata.org/tutorial.html" TargetMode="External"/><Relationship Id="rId4" Type="http://schemas.openxmlformats.org/officeDocument/2006/relationships/hyperlink" Target="https://matplotlib.org/stable/tutorials/pyplot.html#sphx-glr-tutorials-pyplot-py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68069" y="2858866"/>
            <a:ext cx="7451291" cy="1243584"/>
          </a:xfrm>
        </p:spPr>
        <p:txBody>
          <a:bodyPr/>
          <a:lstStyle/>
          <a:p>
            <a:r>
              <a:rPr lang="en-US" dirty="0"/>
              <a:t>Exploratory data analysis of Music Streaming Dataset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91681" y="4535068"/>
            <a:ext cx="2582408" cy="8147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- By group 5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7035" y="311356"/>
            <a:ext cx="11214100" cy="646331"/>
          </a:xfrm>
        </p:spPr>
        <p:txBody>
          <a:bodyPr/>
          <a:lstStyle/>
          <a:p>
            <a:r>
              <a:rPr lang="en-US" sz="4000" dirty="0"/>
              <a:t>Results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82206B1-586F-4254-9B36-D06C4E294AC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69054" y="2173341"/>
            <a:ext cx="3293306" cy="1463040"/>
          </a:xfrm>
        </p:spPr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kern="100" dirty="0">
                <a:ea typeface="Aptos" panose="020B0004020202020204" pitchFamily="34" charset="0"/>
                <a:cs typeface="Times New Roman" panose="02020603050405020304" pitchFamily="18" charset="0"/>
              </a:rPr>
              <a:t>What are t</a:t>
            </a:r>
            <a:r>
              <a:rPr lang="en-US" sz="1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op 10 streamed songs on Spotify?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Separate track name and streams into different data frame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seaborn bar plot for visualization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X axis represents total streams and Y axis represents track name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478C69-0A1D-45FF-8600-ED903803F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2A0259-A4E3-FCB2-E168-DB29AD9B7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90" y="2116586"/>
            <a:ext cx="7429263" cy="336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697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7035" y="311356"/>
            <a:ext cx="11214100" cy="646331"/>
          </a:xfrm>
        </p:spPr>
        <p:txBody>
          <a:bodyPr/>
          <a:lstStyle/>
          <a:p>
            <a:r>
              <a:rPr lang="en-US" sz="4000" dirty="0"/>
              <a:t>Results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82206B1-586F-4254-9B36-D06C4E294AC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69054" y="2173341"/>
            <a:ext cx="3293306" cy="1463040"/>
          </a:xfrm>
        </p:spPr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What is the ratio of multiple artists worked on each song ?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Get data for unique artist and get sum of artist for each song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pie chart for visualization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Shows distribution of artist in each song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478C69-0A1D-45FF-8600-ED903803F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ECC98C-E64D-722F-2190-9A0962DBD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522" y="1989586"/>
            <a:ext cx="5353797" cy="369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71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7035" y="311356"/>
            <a:ext cx="11214100" cy="646331"/>
          </a:xfrm>
        </p:spPr>
        <p:txBody>
          <a:bodyPr/>
          <a:lstStyle/>
          <a:p>
            <a:r>
              <a:rPr lang="en-US" sz="4000" dirty="0"/>
              <a:t>Results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82206B1-586F-4254-9B36-D06C4E294AC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786454" y="2078091"/>
            <a:ext cx="3732446" cy="1463040"/>
          </a:xfrm>
        </p:spPr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How does the average number of streams based on the number of artists involved in creating a song?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Calculates the average number of streams for song with that particular count of artists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bar plot for visualization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X axis represents number of artist and Y axis represents average number of streams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478C69-0A1D-45FF-8600-ED903803F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5BD40A-429F-685F-376C-0E937E68D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689" y="1820576"/>
            <a:ext cx="5896811" cy="4027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924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7035" y="311356"/>
            <a:ext cx="11214100" cy="646331"/>
          </a:xfrm>
        </p:spPr>
        <p:txBody>
          <a:bodyPr/>
          <a:lstStyle/>
          <a:p>
            <a:r>
              <a:rPr lang="en-US" sz="4000" dirty="0"/>
              <a:t>Results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82206B1-586F-4254-9B36-D06C4E294AC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811854" y="1868541"/>
            <a:ext cx="3732446" cy="1463040"/>
          </a:xfrm>
        </p:spPr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How does the average number of streams vary across different ranges of beats per minute (BPM) in song?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600" kern="100" dirty="0"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Divide song based on their beats per minute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Calculate average number of streams for song in that range 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Use bar plot for visualization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X axis represents beats per minute range and Y axis represents average number of streams for song in each range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478C69-0A1D-45FF-8600-ED903803F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B87F77-7615-F905-7917-2A7135AD3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140" y="1785991"/>
            <a:ext cx="5868219" cy="404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891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7035" y="311356"/>
            <a:ext cx="11214100" cy="646331"/>
          </a:xfrm>
        </p:spPr>
        <p:txBody>
          <a:bodyPr/>
          <a:lstStyle/>
          <a:p>
            <a:r>
              <a:rPr lang="en-US" sz="4000" dirty="0"/>
              <a:t>Results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82206B1-586F-4254-9B36-D06C4E294AC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811854" y="1868541"/>
            <a:ext cx="3732446" cy="1463040"/>
          </a:xfrm>
        </p:spPr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How does the distribution of song released vary across different years?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600" kern="100" dirty="0"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Calculates the count of song released for each year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Use bar plot for visualization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X axis represents release year and Y axis represents average number of song released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478C69-0A1D-45FF-8600-ED903803F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18154F-8A70-F09A-C94D-97930C839E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10"/>
          <a:stretch/>
        </p:blipFill>
        <p:spPr>
          <a:xfrm>
            <a:off x="334209" y="1868541"/>
            <a:ext cx="7139742" cy="3865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635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7035" y="311356"/>
            <a:ext cx="11214100" cy="646331"/>
          </a:xfrm>
        </p:spPr>
        <p:txBody>
          <a:bodyPr/>
          <a:lstStyle/>
          <a:p>
            <a:r>
              <a:rPr lang="en-US" sz="4000" dirty="0"/>
              <a:t>Results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82206B1-586F-4254-9B36-D06C4E294AC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811854" y="1868541"/>
            <a:ext cx="3732446" cy="1463040"/>
          </a:xfrm>
        </p:spPr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How does the number of songs released on Spotify evolve over the years 2020 to 2023?</a:t>
            </a:r>
            <a:endParaRPr lang="en-US" sz="1600" kern="100" dirty="0"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Separate songs released between 2020 and 2023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Calculates the count of songs released for each year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Use line plot for visualization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X axis represents year and Y axis represents average number of song released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478C69-0A1D-45FF-8600-ED903803F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A5D6BF-4FE6-8F60-343E-5FEC25FB7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380" y="1817741"/>
            <a:ext cx="5658270" cy="3903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912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7035" y="311356"/>
            <a:ext cx="11214100" cy="646331"/>
          </a:xfrm>
        </p:spPr>
        <p:txBody>
          <a:bodyPr/>
          <a:lstStyle/>
          <a:p>
            <a:r>
              <a:rPr lang="en-US" sz="4000" dirty="0"/>
              <a:t>Results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82206B1-586F-4254-9B36-D06C4E294AC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811854" y="1868541"/>
            <a:ext cx="3732446" cy="1463040"/>
          </a:xfrm>
        </p:spPr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How does the distribution of songs released vary across different months?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600" kern="100" dirty="0"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Visualize the distribution of songs released each month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Use count plot for visualization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X axis represents month and Y axis represents count of songs released in that month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478C69-0A1D-45FF-8600-ED903803F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8E8D8A-6CD8-7DFF-9D0D-E6395FC04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00" y="2027525"/>
            <a:ext cx="7137400" cy="3509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856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7035" y="311356"/>
            <a:ext cx="11214100" cy="646331"/>
          </a:xfrm>
        </p:spPr>
        <p:txBody>
          <a:bodyPr/>
          <a:lstStyle/>
          <a:p>
            <a:r>
              <a:rPr lang="en-US" sz="4000" dirty="0"/>
              <a:t>Results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82206B1-586F-4254-9B36-D06C4E294AC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811854" y="1868541"/>
            <a:ext cx="3732446" cy="1463040"/>
          </a:xfrm>
        </p:spPr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How does the distribution of songs released vary across different days of the month?</a:t>
            </a:r>
            <a:endParaRPr lang="en-US" sz="1600" kern="100" dirty="0"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groups the data frame by the day of the month on which songs were released 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Counts the number of songs released on each day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Use count plot for visualization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X axis represents day and Y axis represents count of songs released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478C69-0A1D-45FF-8600-ED903803F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7ED691-A8CF-70F1-12AB-EC8462B4E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1917442"/>
            <a:ext cx="5820587" cy="369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75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7035" y="311356"/>
            <a:ext cx="11214100" cy="646331"/>
          </a:xfrm>
        </p:spPr>
        <p:txBody>
          <a:bodyPr/>
          <a:lstStyle/>
          <a:p>
            <a:r>
              <a:rPr lang="en-US" sz="4000" dirty="0"/>
              <a:t>Results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82206B1-586F-4254-9B36-D06C4E294AC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811854" y="1965960"/>
            <a:ext cx="3732446" cy="1463040"/>
          </a:xfrm>
        </p:spPr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How are the attributes danceability, valence, and energy correlated in song?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Calculates the correlation matrix between the attributes danceability, valence, and energy</a:t>
            </a:r>
          </a:p>
          <a:p>
            <a:pPr marL="28575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Use heatmap to visualization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478C69-0A1D-45FF-8600-ED903803F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C8CCD9-08F8-12A0-3921-070CDA976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545" y="2001012"/>
            <a:ext cx="5255455" cy="3656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458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7035" y="311356"/>
            <a:ext cx="11214100" cy="646331"/>
          </a:xfrm>
        </p:spPr>
        <p:txBody>
          <a:bodyPr/>
          <a:lstStyle/>
          <a:p>
            <a:r>
              <a:rPr lang="en-US" sz="4000" dirty="0"/>
              <a:t>Results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82206B1-586F-4254-9B36-D06C4E294AC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811854" y="1965960"/>
            <a:ext cx="3732446" cy="1463040"/>
          </a:xfrm>
        </p:spPr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How are different cross-platform indicators correlated in the dataset?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dirty="0"/>
          </a:p>
          <a:p>
            <a:pPr marL="28575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Calculates the correlation matrix between various cross-platform indicators such as being in Spotify playlists, Spotify charts, Apple Music playlists, Apple Music charts, Deezer playlists, Deezer charts, and Shazam charts</a:t>
            </a:r>
          </a:p>
          <a:p>
            <a:pPr marL="28575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Use heatmap to visualization</a:t>
            </a:r>
          </a:p>
          <a:p>
            <a:pPr marL="28575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Each cell represents the correlation coefficient between two indicators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478C69-0A1D-45FF-8600-ED903803F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D97DAD-B43F-DA81-2DBF-3AA9DD84D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327" y="1731642"/>
            <a:ext cx="5243923" cy="410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46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2150" y="2042556"/>
            <a:ext cx="6988053" cy="4120738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solidFill>
                  <a:schemeClr val="bg1"/>
                </a:solidFill>
              </a:rPr>
              <a:t>This study covers the analysis of </a:t>
            </a:r>
            <a:r>
              <a:rPr lang="en-US" dirty="0" err="1">
                <a:solidFill>
                  <a:schemeClr val="bg1"/>
                </a:solidFill>
              </a:rPr>
              <a:t>spotify</a:t>
            </a:r>
            <a:r>
              <a:rPr lang="en-US" dirty="0">
                <a:solidFill>
                  <a:schemeClr val="bg1"/>
                </a:solidFill>
              </a:rPr>
              <a:t> dataset data related to music streaming. 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The dataset was examined using exploratory data analysis and visualization approaches to identify important patterns and trends in the consumption behavior of music. 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Preprocessing techniques were used to ensure the data was clean and suitable for analysis. 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This analysis extracts insights into the most streamed artists, popular songs, etc. 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Also, correlations between song characteristics, streaming platforms, and release trends were examined to provide a comprehensive understanding of music consumption dynamics.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441" y="282164"/>
            <a:ext cx="2412429" cy="721301"/>
          </a:xfrm>
        </p:spPr>
        <p:txBody>
          <a:bodyPr>
            <a:normAutofit/>
          </a:bodyPr>
          <a:lstStyle/>
          <a:p>
            <a:r>
              <a:rPr lang="en-US" sz="4000" dirty="0"/>
              <a:t>Abstract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2EC35F-65A1-3F99-9BCC-44C1F012F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8842" y="2042556"/>
            <a:ext cx="3296558" cy="3416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1150" y="327025"/>
            <a:ext cx="11214100" cy="646331"/>
          </a:xfrm>
        </p:spPr>
        <p:txBody>
          <a:bodyPr/>
          <a:lstStyle/>
          <a:p>
            <a:r>
              <a:rPr lang="en-US" sz="4000" dirty="0"/>
              <a:t>Conclusion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82206B1-586F-4254-9B36-D06C4E294AC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58497" y="1646903"/>
            <a:ext cx="10793703" cy="42267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Artists and Song Popularity: </a:t>
            </a:r>
            <a:r>
              <a:rPr lang="en-US" dirty="0"/>
              <a:t>Identify the most streamed artists and songs on Spotify in 2023, showcasing the correlation between popular artists and their streaming numbers.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Collaborations and Impact: </a:t>
            </a:r>
            <a:r>
              <a:rPr lang="en-US" dirty="0"/>
              <a:t>Analyze the impact of collaborations by studying the distribution of multiple artists on each song and how it correlates with the song's popularity.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Trends Over Time: </a:t>
            </a:r>
            <a:r>
              <a:rPr lang="en-US" dirty="0"/>
              <a:t>Show the evolution of song releases and streaming trends over the years, highlighting any significant shifts or patterns.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Seasonal and Temporal Patterns: </a:t>
            </a:r>
            <a:r>
              <a:rPr lang="en-US" dirty="0"/>
              <a:t>Explore how song releases vary across different months and days of the month, indicating potential trends related to seasons or specific release strategies.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Musical Attributes and Listener Preferences: </a:t>
            </a:r>
            <a:r>
              <a:rPr lang="en-US" dirty="0"/>
              <a:t>Discuss the correlation between musical attributes like danceability, valence, and energy, revealing insights into listener preferences and how these attributes contribute to a song's popularity across platforms.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AC2D367-2A6E-41FE-A9EA-24FF17BCA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103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1150" y="327025"/>
            <a:ext cx="11214100" cy="646331"/>
          </a:xfrm>
        </p:spPr>
        <p:txBody>
          <a:bodyPr/>
          <a:lstStyle/>
          <a:p>
            <a:r>
              <a:rPr lang="en-US" sz="4000" dirty="0"/>
              <a:t>References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82206B1-586F-4254-9B36-D06C4E294AC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3044" y="2055693"/>
            <a:ext cx="9402006" cy="1463040"/>
          </a:xfrm>
        </p:spPr>
        <p:txBody>
          <a:bodyPr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https://github.com/jakevdp/PythonDataScienceHandbook/tree/master/notebooks</a:t>
            </a:r>
            <a:endParaRPr lang="en-US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https://pandas.pydata.org/docs/user_guide/index.html#user-guide</a:t>
            </a:r>
            <a:endParaRPr lang="en-US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https://matplotlib.org/stable/tutorials/pyplot.html#sphx-glr-tutorials-pyplot-py</a:t>
            </a:r>
            <a:endParaRPr lang="en-US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https://seaborn.pydata.org/tutorial.html</a:t>
            </a:r>
            <a:endParaRPr lang="en-US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hlinkClick r:id="rId6"/>
              </a:rPr>
              <a:t>https://www.kaggle.com/datasets/nelgiriyewithana/top-spotify-songs-2023</a:t>
            </a:r>
            <a:endParaRPr lang="en-US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hlinkClick r:id="rId7"/>
              </a:rPr>
              <a:t>https://stackoverflow.com/questions/69424104/how-to-delete-specific-values-from-a-column-in-a-dataset-python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8"/>
              </a:rPr>
              <a:t>https://www.geeksforgeeks.org/working-with-missing-data-in-pandas/#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AC2D367-2A6E-41FE-A9EA-24FF17BCA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582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765DF2-869F-DCBF-C2CE-F4708878A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noProof="0" smtClean="0"/>
              <a:pPr>
                <a:spcAft>
                  <a:spcPts val="600"/>
                </a:spcAft>
              </a:pPr>
              <a:t>22</a:t>
            </a:fld>
            <a:endParaRPr lang="en-US" noProof="0"/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446736B3-F113-36C2-46C8-BD93EEB47336}"/>
              </a:ext>
            </a:extLst>
          </p:cNvPr>
          <p:cNvSpPr txBox="1">
            <a:spLocks/>
          </p:cNvSpPr>
          <p:nvPr/>
        </p:nvSpPr>
        <p:spPr>
          <a:xfrm>
            <a:off x="1250950" y="1501775"/>
            <a:ext cx="2806700" cy="17430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</a:rPr>
              <a:t>GitHub </a:t>
            </a:r>
          </a:p>
          <a:p>
            <a:r>
              <a:rPr lang="en-US" sz="4000" dirty="0">
                <a:solidFill>
                  <a:schemeClr val="bg1"/>
                </a:solidFill>
              </a:rPr>
              <a:t>Repository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DE21C3B8-B1FF-C917-8A41-9AB32A4B5CDD}"/>
              </a:ext>
            </a:extLst>
          </p:cNvPr>
          <p:cNvSpPr txBox="1">
            <a:spLocks/>
          </p:cNvSpPr>
          <p:nvPr/>
        </p:nvSpPr>
        <p:spPr>
          <a:xfrm>
            <a:off x="1250950" y="3310256"/>
            <a:ext cx="3732446" cy="6057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600" kern="100" dirty="0">
                <a:solidFill>
                  <a:schemeClr val="bg1"/>
                </a:solidFill>
                <a:ea typeface="Aptos" panose="020B0004020202020204" pitchFamily="34" charset="0"/>
                <a:cs typeface="Times New Roman" panose="02020603050405020304" pitchFamily="18" charset="0"/>
              </a:rPr>
              <a:t>Link for </a:t>
            </a:r>
            <a:r>
              <a:rPr lang="en-US" sz="1600" kern="100" dirty="0" err="1">
                <a:solidFill>
                  <a:schemeClr val="bg1"/>
                </a:solidFill>
                <a:ea typeface="Aptos" panose="020B0004020202020204" pitchFamily="34" charset="0"/>
                <a:cs typeface="Times New Roman" panose="02020603050405020304" pitchFamily="18" charset="0"/>
              </a:rPr>
              <a:t>github</a:t>
            </a:r>
            <a:r>
              <a:rPr lang="en-US" sz="1600" kern="100" dirty="0">
                <a:solidFill>
                  <a:schemeClr val="bg1"/>
                </a:solidFill>
                <a:ea typeface="Aptos" panose="020B0004020202020204" pitchFamily="34" charset="0"/>
                <a:cs typeface="Times New Roman" panose="02020603050405020304" pitchFamily="18" charset="0"/>
              </a:rPr>
              <a:t> repo</a:t>
            </a:r>
          </a:p>
        </p:txBody>
      </p:sp>
    </p:spTree>
    <p:extLst>
      <p:ext uri="{BB962C8B-B14F-4D97-AF65-F5344CB8AC3E}">
        <p14:creationId xmlns:p14="http://schemas.microsoft.com/office/powerpoint/2010/main" val="19976767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771863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5310" y="407845"/>
            <a:ext cx="3211444" cy="780802"/>
          </a:xfrm>
        </p:spPr>
        <p:txBody>
          <a:bodyPr>
            <a:normAutofit/>
          </a:bodyPr>
          <a:lstStyle/>
          <a:p>
            <a:r>
              <a:rPr lang="en-US" sz="4000" dirty="0"/>
              <a:t>Introduction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DBE65-9AB1-4989-AF86-726591A6A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977241"/>
            <a:ext cx="6803136" cy="4337833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Aim of this analysis of the Spotify music is to gain insights of trends and pattern of music consumption.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By analyzing this dataset, we can understand the impact of Spotify streaming platform on this industry and get insights for artists and music enthusiasts.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In this study we get insights like </a:t>
            </a:r>
          </a:p>
          <a:p>
            <a:pPr marL="1028700" lvl="1" indent="-342900"/>
            <a:r>
              <a:rPr lang="en-US" sz="1600" dirty="0">
                <a:solidFill>
                  <a:schemeClr val="bg1"/>
                </a:solidFill>
              </a:rPr>
              <a:t>Most streamed artist </a:t>
            </a:r>
          </a:p>
          <a:p>
            <a:pPr marL="1028700" lvl="1" indent="-342900"/>
            <a:r>
              <a:rPr lang="en-US" sz="1600" dirty="0">
                <a:solidFill>
                  <a:schemeClr val="bg1"/>
                </a:solidFill>
              </a:rPr>
              <a:t>Top streamed songs</a:t>
            </a:r>
          </a:p>
          <a:p>
            <a:pPr marL="1028700" lvl="1" indent="-342900"/>
            <a:r>
              <a:rPr lang="en-US" sz="1600" dirty="0">
                <a:solidFill>
                  <a:schemeClr val="bg1"/>
                </a:solidFill>
              </a:rPr>
              <a:t>Pattern of song release on platform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82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9559" y="375226"/>
            <a:ext cx="11214100" cy="646331"/>
          </a:xfrm>
        </p:spPr>
        <p:txBody>
          <a:bodyPr/>
          <a:lstStyle/>
          <a:p>
            <a:r>
              <a:rPr lang="en-US" sz="4000" dirty="0"/>
              <a:t>Dataset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2629" y="1827266"/>
            <a:ext cx="6718300" cy="4093243"/>
          </a:xfrm>
        </p:spPr>
        <p:txBody>
          <a:bodyPr/>
          <a:lstStyle/>
          <a:p>
            <a:r>
              <a:rPr lang="en-US" dirty="0"/>
              <a:t>This dataset contains a comprehensive list of the most famous songs as listed on Spotify. </a:t>
            </a:r>
          </a:p>
          <a:p>
            <a:r>
              <a:rPr lang="en-US" dirty="0"/>
              <a:t>The dataset offers a wealth of features beyond what is typically available in similar datasets. </a:t>
            </a:r>
          </a:p>
          <a:p>
            <a:r>
              <a:rPr lang="en-US" dirty="0"/>
              <a:t>It provides insights into each song's attributes, popularity, and presence on various music platforms. </a:t>
            </a:r>
          </a:p>
          <a:p>
            <a:r>
              <a:rPr lang="en-US" dirty="0"/>
              <a:t>The dataset includes information such as track name, artist(s) name, release date, Spotify playlists and charts, streaming statistics, Apple Music presence, Deezer presence, Shazam charts, and various audio features.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A140B5-1948-0A17-7946-E9677FFC62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2440" y="1021557"/>
            <a:ext cx="2054279" cy="4507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8183" y="345171"/>
            <a:ext cx="3901869" cy="646331"/>
          </a:xfrm>
        </p:spPr>
        <p:txBody>
          <a:bodyPr/>
          <a:lstStyle/>
          <a:p>
            <a:r>
              <a:rPr lang="en-US" sz="4000" dirty="0"/>
              <a:t>Preprocessing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74126B4-1E6C-4FFF-9282-40E18A85A0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01752" y="1900856"/>
            <a:ext cx="5157787" cy="823912"/>
          </a:xfrm>
        </p:spPr>
        <p:txBody>
          <a:bodyPr/>
          <a:lstStyle/>
          <a:p>
            <a:r>
              <a:rPr lang="en-US" dirty="0"/>
              <a:t>Enhancing Data Quality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C87788-476B-4620-8002-A5C1177AD6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801752" y="2724768"/>
            <a:ext cx="5157787" cy="689661"/>
          </a:xfrm>
        </p:spPr>
        <p:txBody>
          <a:bodyPr>
            <a:normAutofit/>
          </a:bodyPr>
          <a:lstStyle/>
          <a:p>
            <a:r>
              <a:rPr lang="en-US" sz="1600" dirty="0"/>
              <a:t>Enhancing data quality by removing incorrect or corrupted data.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E1C0B0D-A661-A945-EA86-28D6A8516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1047" y="3743150"/>
            <a:ext cx="4782217" cy="704948"/>
          </a:xfrm>
          <a:prstGeom prst="rect">
            <a:avLst/>
          </a:prstGeom>
        </p:spPr>
      </p:pic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606763B6-912C-7315-CA59-F8F96F6B2F9E}"/>
              </a:ext>
            </a:extLst>
          </p:cNvPr>
          <p:cNvSpPr txBox="1">
            <a:spLocks/>
          </p:cNvSpPr>
          <p:nvPr/>
        </p:nvSpPr>
        <p:spPr>
          <a:xfrm>
            <a:off x="2801752" y="4856112"/>
            <a:ext cx="5201512" cy="4362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We remove known corrupted data from the dataset.</a:t>
            </a:r>
          </a:p>
        </p:txBody>
      </p:sp>
    </p:spTree>
    <p:extLst>
      <p:ext uri="{BB962C8B-B14F-4D97-AF65-F5344CB8AC3E}">
        <p14:creationId xmlns:p14="http://schemas.microsoft.com/office/powerpoint/2010/main" val="360727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8183" y="345171"/>
            <a:ext cx="3901869" cy="646331"/>
          </a:xfrm>
        </p:spPr>
        <p:txBody>
          <a:bodyPr/>
          <a:lstStyle/>
          <a:p>
            <a:r>
              <a:rPr lang="en-US" sz="4000" dirty="0"/>
              <a:t>Preprocessing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74126B4-1E6C-4FFF-9282-40E18A85A0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01752" y="1900856"/>
            <a:ext cx="5157787" cy="823912"/>
          </a:xfrm>
        </p:spPr>
        <p:txBody>
          <a:bodyPr/>
          <a:lstStyle/>
          <a:p>
            <a:r>
              <a:rPr lang="en-US" dirty="0"/>
              <a:t>Standardizing Data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C87788-476B-4620-8002-A5C1177AD6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801752" y="2724768"/>
            <a:ext cx="5410035" cy="689661"/>
          </a:xfrm>
        </p:spPr>
        <p:txBody>
          <a:bodyPr>
            <a:normAutofit/>
          </a:bodyPr>
          <a:lstStyle/>
          <a:p>
            <a:r>
              <a:rPr lang="en-US" sz="1600" dirty="0"/>
              <a:t>This step helps to make sure all data is in standardized format.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606763B6-912C-7315-CA59-F8F96F6B2F9E}"/>
              </a:ext>
            </a:extLst>
          </p:cNvPr>
          <p:cNvSpPr txBox="1">
            <a:spLocks/>
          </p:cNvSpPr>
          <p:nvPr/>
        </p:nvSpPr>
        <p:spPr>
          <a:xfrm>
            <a:off x="2801752" y="4475746"/>
            <a:ext cx="5537005" cy="109342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This lambda function converts all value in ‘stream’ column of the dataset  to integers.</a:t>
            </a:r>
          </a:p>
          <a:p>
            <a:r>
              <a:rPr lang="en-US" sz="1600" dirty="0"/>
              <a:t>This step ensures consistency in the measurements throughout all dataset.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314070-2066-CDB3-DD74-A4FF553B8B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8183" y="3616403"/>
            <a:ext cx="7754432" cy="51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631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8183" y="345171"/>
            <a:ext cx="3901869" cy="646331"/>
          </a:xfrm>
        </p:spPr>
        <p:txBody>
          <a:bodyPr/>
          <a:lstStyle/>
          <a:p>
            <a:r>
              <a:rPr lang="en-US" sz="4000" dirty="0"/>
              <a:t>Preprocessing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74126B4-1E6C-4FFF-9282-40E18A85A0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01752" y="1900856"/>
            <a:ext cx="5157787" cy="823912"/>
          </a:xfrm>
        </p:spPr>
        <p:txBody>
          <a:bodyPr/>
          <a:lstStyle/>
          <a:p>
            <a:r>
              <a:rPr lang="en-US" dirty="0"/>
              <a:t>Handling missing values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C87788-476B-4620-8002-A5C1177AD6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801752" y="2613102"/>
            <a:ext cx="5537005" cy="689661"/>
          </a:xfrm>
        </p:spPr>
        <p:txBody>
          <a:bodyPr>
            <a:normAutofit lnSpcReduction="10000"/>
          </a:bodyPr>
          <a:lstStyle/>
          <a:p>
            <a:r>
              <a:rPr lang="en-US" sz="1600" dirty="0"/>
              <a:t>This ensures that analytical models are not affected by the missing data in the dataset. Which contributes to more accurate results.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606763B6-912C-7315-CA59-F8F96F6B2F9E}"/>
              </a:ext>
            </a:extLst>
          </p:cNvPr>
          <p:cNvSpPr txBox="1">
            <a:spLocks/>
          </p:cNvSpPr>
          <p:nvPr/>
        </p:nvSpPr>
        <p:spPr>
          <a:xfrm>
            <a:off x="2801753" y="4475747"/>
            <a:ext cx="4091874" cy="446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fills missing values with the 0 value.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F89D75-3AD9-EB6C-CF60-FFC73885B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1302" y="3548680"/>
            <a:ext cx="6477904" cy="38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243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786" y="364795"/>
            <a:ext cx="11214100" cy="646331"/>
          </a:xfrm>
        </p:spPr>
        <p:txBody>
          <a:bodyPr/>
          <a:lstStyle/>
          <a:p>
            <a:r>
              <a:rPr lang="en-US" sz="4000" dirty="0"/>
              <a:t>Methodology</a:t>
            </a:r>
          </a:p>
        </p:txBody>
      </p:sp>
      <p:pic>
        <p:nvPicPr>
          <p:cNvPr id="29" name="Picture Placeholder 28">
            <a:extLst>
              <a:ext uri="{FF2B5EF4-FFF2-40B4-BE49-F238E27FC236}">
                <a16:creationId xmlns:a16="http://schemas.microsoft.com/office/drawing/2014/main" id="{9E5BF01B-21D6-4D43-9CAE-0298685C1A7B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/>
        </p:blipFill>
        <p:spPr/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82206B1-586F-4254-9B36-D06C4E294AC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557538"/>
          </a:xfrm>
        </p:spPr>
        <p:txBody>
          <a:bodyPr/>
          <a:lstStyle/>
          <a:p>
            <a:r>
              <a:rPr lang="en-US" dirty="0"/>
              <a:t>Obtain the dataset from relevant sources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B924A29-3538-4A3F-82A6-D2A7538C211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807763" y="4228820"/>
            <a:ext cx="2166228" cy="1463040"/>
          </a:xfrm>
        </p:spPr>
        <p:txBody>
          <a:bodyPr/>
          <a:lstStyle/>
          <a:p>
            <a:r>
              <a:rPr lang="en-US" dirty="0"/>
              <a:t> Tasks such as handling missing values, removing duplicates, and correcting inconsistencies in the dataset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1B8F0371-4F69-4131-91BF-9AB99E6EE89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Explore the dataset using statistical summaries and descriptive analytics techniques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1F11E7-EDE5-4119-BA64-4FC57C285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ext Placeholder 18">
            <a:extLst>
              <a:ext uri="{FF2B5EF4-FFF2-40B4-BE49-F238E27FC236}">
                <a16:creationId xmlns:a16="http://schemas.microsoft.com/office/drawing/2014/main" id="{4C82056E-26C1-9CF2-1817-9BC286DC137E}"/>
              </a:ext>
            </a:extLst>
          </p:cNvPr>
          <p:cNvSpPr txBox="1">
            <a:spLocks/>
          </p:cNvSpPr>
          <p:nvPr/>
        </p:nvSpPr>
        <p:spPr>
          <a:xfrm>
            <a:off x="842576" y="1616229"/>
            <a:ext cx="1776140" cy="5575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/>
              <a:t>Data</a:t>
            </a:r>
            <a:r>
              <a:rPr lang="en-US" b="1" dirty="0"/>
              <a:t> </a:t>
            </a:r>
            <a:r>
              <a:rPr lang="en-US" sz="1600" b="1" dirty="0"/>
              <a:t>Collection</a:t>
            </a:r>
            <a:endParaRPr lang="en-US" b="1" dirty="0"/>
          </a:p>
        </p:txBody>
      </p:sp>
      <p:pic>
        <p:nvPicPr>
          <p:cNvPr id="12" name="Picture Placeholder 11" descr="A black and white symbol with circles and dots&#10;&#10;Description automatically generated">
            <a:extLst>
              <a:ext uri="{FF2B5EF4-FFF2-40B4-BE49-F238E27FC236}">
                <a16:creationId xmlns:a16="http://schemas.microsoft.com/office/drawing/2014/main" id="{15FF69A5-E66E-4041-30F5-73ECF24A9E4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>
          <a:xfrm>
            <a:off x="996114" y="2096716"/>
            <a:ext cx="1259505" cy="1259505"/>
          </a:xfrm>
        </p:spPr>
      </p:pic>
      <p:pic>
        <p:nvPicPr>
          <p:cNvPr id="13" name="Picture Placeholder 11">
            <a:extLst>
              <a:ext uri="{FF2B5EF4-FFF2-40B4-BE49-F238E27FC236}">
                <a16:creationId xmlns:a16="http://schemas.microsoft.com/office/drawing/2014/main" id="{56A7C468-1A60-F477-F1C6-8341B3AA650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/>
        </p:blipFill>
        <p:spPr>
          <a:xfrm>
            <a:off x="3240131" y="2096114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</p:pic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2EA0BFC-5CC0-1BBC-C87F-956542EA7184}"/>
              </a:ext>
            </a:extLst>
          </p:cNvPr>
          <p:cNvSpPr txBox="1">
            <a:spLocks/>
          </p:cNvSpPr>
          <p:nvPr/>
        </p:nvSpPr>
        <p:spPr>
          <a:xfrm>
            <a:off x="2891533" y="1605558"/>
            <a:ext cx="1956699" cy="5575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/>
              <a:t>Data Preprocessing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BA07EE4D-F7A1-ED76-7750-B434AE15C0DE}"/>
              </a:ext>
            </a:extLst>
          </p:cNvPr>
          <p:cNvSpPr txBox="1">
            <a:spLocks/>
          </p:cNvSpPr>
          <p:nvPr/>
        </p:nvSpPr>
        <p:spPr>
          <a:xfrm>
            <a:off x="5207930" y="1630192"/>
            <a:ext cx="1776140" cy="5575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/>
              <a:t>Data Exploration</a:t>
            </a:r>
          </a:p>
        </p:txBody>
      </p:sp>
      <p:pic>
        <p:nvPicPr>
          <p:cNvPr id="47" name="Picture Placeholder 46" descr="A black and white symbol with circles and dots&#10;&#10;Description automatically generated">
            <a:extLst>
              <a:ext uri="{FF2B5EF4-FFF2-40B4-BE49-F238E27FC236}">
                <a16:creationId xmlns:a16="http://schemas.microsoft.com/office/drawing/2014/main" id="{F26EF808-2122-6CB2-7DBD-75ED7E34B22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 t="63" b="63"/>
          <a:stretch>
            <a:fillRect/>
          </a:stretch>
        </p:blipFill>
        <p:spPr/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081177CA-EBEA-B757-6530-C0F8477ACCFC}"/>
              </a:ext>
            </a:extLst>
          </p:cNvPr>
          <p:cNvSpPr/>
          <p:nvPr/>
        </p:nvSpPr>
        <p:spPr>
          <a:xfrm>
            <a:off x="9743703" y="3582489"/>
            <a:ext cx="1407226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Placeholder 28">
            <a:extLst>
              <a:ext uri="{FF2B5EF4-FFF2-40B4-BE49-F238E27FC236}">
                <a16:creationId xmlns:a16="http://schemas.microsoft.com/office/drawing/2014/main" id="{ABB95EBC-3CF9-646E-D775-362CA9EACC7F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/>
        </p:blipFill>
        <p:spPr>
          <a:xfrm>
            <a:off x="7645457" y="2096114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</p:pic>
      <p:sp>
        <p:nvSpPr>
          <p:cNvPr id="51" name="Text Placeholder 18">
            <a:extLst>
              <a:ext uri="{FF2B5EF4-FFF2-40B4-BE49-F238E27FC236}">
                <a16:creationId xmlns:a16="http://schemas.microsoft.com/office/drawing/2014/main" id="{C2440BC7-B0AE-7E2D-CD98-D762CA28E6DE}"/>
              </a:ext>
            </a:extLst>
          </p:cNvPr>
          <p:cNvSpPr txBox="1">
            <a:spLocks/>
          </p:cNvSpPr>
          <p:nvPr/>
        </p:nvSpPr>
        <p:spPr>
          <a:xfrm>
            <a:off x="7100409" y="1628434"/>
            <a:ext cx="2501315" cy="5575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/>
              <a:t>Visualization Techniques</a:t>
            </a:r>
          </a:p>
        </p:txBody>
      </p:sp>
      <p:sp>
        <p:nvSpPr>
          <p:cNvPr id="58" name="Text Placeholder 20">
            <a:extLst>
              <a:ext uri="{FF2B5EF4-FFF2-40B4-BE49-F238E27FC236}">
                <a16:creationId xmlns:a16="http://schemas.microsoft.com/office/drawing/2014/main" id="{B945CCBB-542E-FD04-EBCD-61CB23800C09}"/>
              </a:ext>
            </a:extLst>
          </p:cNvPr>
          <p:cNvSpPr txBox="1">
            <a:spLocks/>
          </p:cNvSpPr>
          <p:nvPr/>
        </p:nvSpPr>
        <p:spPr>
          <a:xfrm>
            <a:off x="7346626" y="4198859"/>
            <a:ext cx="2008883" cy="135258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Utilize a variety of visualization techniques including scatter plots, bar charts, heatmaps, and pie charts to communicate insights and patterns</a:t>
            </a:r>
          </a:p>
        </p:txBody>
      </p:sp>
    </p:spTree>
    <p:extLst>
      <p:ext uri="{BB962C8B-B14F-4D97-AF65-F5344CB8AC3E}">
        <p14:creationId xmlns:p14="http://schemas.microsoft.com/office/powerpoint/2010/main" val="3892131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7035" y="311356"/>
            <a:ext cx="11214100" cy="646331"/>
          </a:xfrm>
        </p:spPr>
        <p:txBody>
          <a:bodyPr/>
          <a:lstStyle/>
          <a:p>
            <a:r>
              <a:rPr lang="en-US" sz="4000" dirty="0"/>
              <a:t>Results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82206B1-586F-4254-9B36-D06C4E294AC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94454" y="2392586"/>
            <a:ext cx="3293306" cy="1463040"/>
          </a:xfrm>
        </p:spPr>
        <p:txBody>
          <a:bodyPr/>
          <a:lstStyle/>
          <a:p>
            <a:r>
              <a:rPr lang="en-US" sz="1600" dirty="0"/>
              <a:t>What were the most streamed artists on Spotify in 2023?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Separate artists into separate rows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seaborn bar plot for visualization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X axis represents artists and Y axis represents total streams for that artist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478C69-0A1D-45FF-8600-ED903803F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DC2B87-C8F3-182D-CE96-E77D24216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040" y="1945136"/>
            <a:ext cx="7439892" cy="3820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187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556</TotalTime>
  <Words>1212</Words>
  <Application>Microsoft Office PowerPoint</Application>
  <PresentationFormat>Widescreen</PresentationFormat>
  <Paragraphs>152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Aptos</vt:lpstr>
      <vt:lpstr>Arial</vt:lpstr>
      <vt:lpstr>Calibri</vt:lpstr>
      <vt:lpstr>Times New Roman</vt:lpstr>
      <vt:lpstr>Trade Gothic LT Pro</vt:lpstr>
      <vt:lpstr>Trebuchet MS</vt:lpstr>
      <vt:lpstr>Wingdings</vt:lpstr>
      <vt:lpstr>Office Theme</vt:lpstr>
      <vt:lpstr>Exploratory data analysis of Music Streaming Dataset</vt:lpstr>
      <vt:lpstr>Abstract</vt:lpstr>
      <vt:lpstr>Introduction</vt:lpstr>
      <vt:lpstr>Dataset</vt:lpstr>
      <vt:lpstr>Preprocessing</vt:lpstr>
      <vt:lpstr>Preprocessing</vt:lpstr>
      <vt:lpstr>Preprocessing</vt:lpstr>
      <vt:lpstr>Methodology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Conclusion</vt:lpstr>
      <vt:lpstr>References</vt:lpstr>
      <vt:lpstr>PowerPoint Presentation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Exploratory data analysis of Music Streaming Dataset</dc:title>
  <dc:creator>NITANT BHAGAT</dc:creator>
  <cp:lastModifiedBy>NITANT BHAGAT</cp:lastModifiedBy>
  <cp:revision>4</cp:revision>
  <dcterms:created xsi:type="dcterms:W3CDTF">2024-03-25T23:24:41Z</dcterms:created>
  <dcterms:modified xsi:type="dcterms:W3CDTF">2024-04-02T19:13:21Z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