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5" r:id="rId4"/>
    <p:sldMasterId id="2147483666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embeddedFontLst>
    <p:embeddedFont>
      <p:font typeface="League Spartan Medium"/>
      <p:regular r:id="rId14"/>
      <p:bold r:id="rId15"/>
    </p:embeddedFont>
    <p:embeddedFont>
      <p:font typeface="Inter"/>
      <p:regular r:id="rId16"/>
      <p:bold r:id="rId17"/>
    </p:embeddedFont>
    <p:embeddedFont>
      <p:font typeface="Poppins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oppins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schemas.openxmlformats.org/officeDocument/2006/relationships/font" Target="fonts/Poppins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LeagueSpartanMedium-bold.fntdata"/><Relationship Id="rId14" Type="http://schemas.openxmlformats.org/officeDocument/2006/relationships/font" Target="fonts/LeagueSpartanMedium-regular.fntdata"/><Relationship Id="rId17" Type="http://schemas.openxmlformats.org/officeDocument/2006/relationships/font" Target="fonts/Inter-bold.fntdata"/><Relationship Id="rId16" Type="http://schemas.openxmlformats.org/officeDocument/2006/relationships/font" Target="fonts/Inter-regular.fntdata"/><Relationship Id="rId5" Type="http://schemas.openxmlformats.org/officeDocument/2006/relationships/slideMaster" Target="slideMasters/slideMaster2.xml"/><Relationship Id="rId19" Type="http://schemas.openxmlformats.org/officeDocument/2006/relationships/font" Target="fonts/Poppins-bold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Poppins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SLIDES_API1134300109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SLIDES_API1134300109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SLIDES_API1134300109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SLIDES_API1134300109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SLIDES_API1134300109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SLIDES_API1134300109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SLIDES_API1134300109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SLIDES_API1134300109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SLIDES_API1134300109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SLIDES_API1134300109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SLIDES_API1134300109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SLIDES_API1134300109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SLIDES_API1134300109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SLIDES_API1134300109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A_Introduction_Slide_1">
  <p:cSld name="TITLE_1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632175" y="920625"/>
            <a:ext cx="76797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56" name="Google Shape;56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" name="Google Shape;57;p14"/>
          <p:cNvSpPr txBox="1"/>
          <p:nvPr>
            <p:ph idx="1" type="body"/>
          </p:nvPr>
        </p:nvSpPr>
        <p:spPr>
          <a:xfrm>
            <a:off x="632175" y="1717350"/>
            <a:ext cx="5056800" cy="19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pic>
        <p:nvPicPr>
          <p:cNvPr id="58" name="Google Shape;58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>
            <a:off x="727196" y="475900"/>
            <a:ext cx="374904" cy="374904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4"/>
          <p:cNvPicPr preferRelativeResize="0"/>
          <p:nvPr/>
        </p:nvPicPr>
        <p:blipFill rotWithShape="1">
          <a:blip r:embed="rId3">
            <a:alphaModFix/>
          </a:blip>
          <a:srcRect b="0" l="7871" r="4470" t="0"/>
          <a:stretch/>
        </p:blipFill>
        <p:spPr>
          <a:xfrm rot="5399995">
            <a:off x="5161977" y="1270987"/>
            <a:ext cx="5149824" cy="26015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  <p15:guide id="3" pos="398">
          <p15:clr>
            <a:srgbClr val="E46962"/>
          </p15:clr>
        </p15:guide>
        <p15:guide id="4" orient="horz" pos="628">
          <p15:clr>
            <a:srgbClr val="E46962"/>
          </p15:clr>
        </p15:guide>
        <p15:guide id="5" pos="5362">
          <p15:clr>
            <a:srgbClr val="E46962"/>
          </p15:clr>
        </p15:guide>
        <p15:guide id="6" pos="458">
          <p15:clr>
            <a:srgbClr val="E46962"/>
          </p15:clr>
        </p15:guide>
        <p15:guide id="7" orient="horz" pos="1082">
          <p15:clr>
            <a:srgbClr val="E46962"/>
          </p15:clr>
        </p15:guide>
        <p15:guide id="8" orient="horz" pos="903">
          <p15:clr>
            <a:srgbClr val="E46962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A_Title_Body_2">
  <p:cSld name="TITLE_1_1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5"/>
          <p:cNvPicPr preferRelativeResize="0"/>
          <p:nvPr/>
        </p:nvPicPr>
        <p:blipFill rotWithShape="1">
          <a:blip r:embed="rId2">
            <a:alphaModFix/>
          </a:blip>
          <a:srcRect b="0" l="0" r="49205" t="0"/>
          <a:stretch/>
        </p:blipFill>
        <p:spPr>
          <a:xfrm flipH="1">
            <a:off x="0" y="-348137"/>
            <a:ext cx="1836600" cy="359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5"/>
          <p:cNvPicPr preferRelativeResize="0"/>
          <p:nvPr/>
        </p:nvPicPr>
        <p:blipFill rotWithShape="1">
          <a:blip r:embed="rId2">
            <a:alphaModFix/>
          </a:blip>
          <a:srcRect b="0" l="0" r="49205" t="0"/>
          <a:stretch/>
        </p:blipFill>
        <p:spPr>
          <a:xfrm rot="10800000">
            <a:off x="0" y="1892237"/>
            <a:ext cx="1836600" cy="35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4" name="Google Shape;64;p15"/>
          <p:cNvSpPr/>
          <p:nvPr>
            <p:ph idx="2" type="pic"/>
          </p:nvPr>
        </p:nvSpPr>
        <p:spPr>
          <a:xfrm>
            <a:off x="642700" y="632300"/>
            <a:ext cx="2615100" cy="3918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65" name="Google Shape;65;p15"/>
          <p:cNvSpPr/>
          <p:nvPr/>
        </p:nvSpPr>
        <p:spPr>
          <a:xfrm rot="-695">
            <a:off x="8410293" y="4393362"/>
            <a:ext cx="1484700" cy="1476900"/>
          </a:xfrm>
          <a:prstGeom prst="pie">
            <a:avLst>
              <a:gd fmla="val 10804369" name="adj1"/>
              <a:gd fmla="val 16200000" name="adj2"/>
            </a:avLst>
          </a:prstGeom>
          <a:gradFill>
            <a:gsLst>
              <a:gs pos="0">
                <a:srgbClr val="FFC982"/>
              </a:gs>
              <a:gs pos="100000">
                <a:srgbClr val="F58F09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C2C2C"/>
              </a:solidFill>
            </a:endParaRPr>
          </a:p>
        </p:txBody>
      </p:sp>
      <p:sp>
        <p:nvSpPr>
          <p:cNvPr id="66" name="Google Shape;66;p15"/>
          <p:cNvSpPr txBox="1"/>
          <p:nvPr>
            <p:ph type="title"/>
          </p:nvPr>
        </p:nvSpPr>
        <p:spPr>
          <a:xfrm>
            <a:off x="4722075" y="997400"/>
            <a:ext cx="3589800" cy="65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67" name="Google Shape;67;p15"/>
          <p:cNvSpPr/>
          <p:nvPr/>
        </p:nvSpPr>
        <p:spPr>
          <a:xfrm>
            <a:off x="4800600" y="632300"/>
            <a:ext cx="775500" cy="131400"/>
          </a:xfrm>
          <a:prstGeom prst="roundRect">
            <a:avLst>
              <a:gd fmla="val 50000" name="adj"/>
            </a:avLst>
          </a:prstGeom>
          <a:solidFill>
            <a:srgbClr val="F47C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 txBox="1"/>
          <p:nvPr>
            <p:ph idx="1" type="subTitle"/>
          </p:nvPr>
        </p:nvSpPr>
        <p:spPr>
          <a:xfrm>
            <a:off x="4722075" y="1959150"/>
            <a:ext cx="3589800" cy="19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3024">
          <p15:clr>
            <a:srgbClr val="E46962"/>
          </p15:clr>
        </p15:guide>
        <p15:guide id="3" pos="405">
          <p15:clr>
            <a:srgbClr val="E46962"/>
          </p15:clr>
        </p15:guide>
        <p15:guide id="4" orient="horz" pos="628">
          <p15:clr>
            <a:srgbClr val="E46962"/>
          </p15:clr>
        </p15:guide>
        <p15:guide id="5" pos="5328">
          <p15:clr>
            <a:srgbClr val="E46962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A_Title_Body_1">
  <p:cSld name="TITLE_1_2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1" name="Google Shape;71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899075" y="1913100"/>
            <a:ext cx="3244926" cy="3230399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6"/>
          <p:cNvSpPr/>
          <p:nvPr>
            <p:ph idx="2" type="pic"/>
          </p:nvPr>
        </p:nvSpPr>
        <p:spPr>
          <a:xfrm>
            <a:off x="5843075" y="632300"/>
            <a:ext cx="2615100" cy="3918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73" name="Google Shape;73;p16"/>
          <p:cNvSpPr txBox="1"/>
          <p:nvPr>
            <p:ph type="title"/>
          </p:nvPr>
        </p:nvSpPr>
        <p:spPr>
          <a:xfrm>
            <a:off x="632175" y="920625"/>
            <a:ext cx="50460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727196" y="475900"/>
            <a:ext cx="374904" cy="374904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6"/>
          <p:cNvSpPr txBox="1"/>
          <p:nvPr>
            <p:ph idx="1" type="subTitle"/>
          </p:nvPr>
        </p:nvSpPr>
        <p:spPr>
          <a:xfrm>
            <a:off x="642700" y="1723725"/>
            <a:ext cx="3605100" cy="19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  <p15:guide id="3" pos="405">
          <p15:clr>
            <a:srgbClr val="E46962"/>
          </p15:clr>
        </p15:guide>
        <p15:guide id="4" orient="horz" pos="628">
          <p15:clr>
            <a:srgbClr val="E46962"/>
          </p15:clr>
        </p15:guide>
        <p15:guide id="5" pos="5328">
          <p15:clr>
            <a:srgbClr val="E46962"/>
          </p15:clr>
        </p15:guide>
        <p15:guide id="6" orient="horz" pos="891">
          <p15:clr>
            <a:srgbClr val="E46962"/>
          </p15:clr>
        </p15:guide>
        <p15:guide id="7" orient="horz" pos="1080">
          <p15:clr>
            <a:srgbClr val="E46962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A_Title_Body_3">
  <p:cSld name="TITLE_1_1_1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8" name="Google Shape;78;p17"/>
          <p:cNvSpPr txBox="1"/>
          <p:nvPr>
            <p:ph idx="1" type="subTitle"/>
          </p:nvPr>
        </p:nvSpPr>
        <p:spPr>
          <a:xfrm>
            <a:off x="383075" y="1908900"/>
            <a:ext cx="2469000" cy="4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2" type="subTitle"/>
          </p:nvPr>
        </p:nvSpPr>
        <p:spPr>
          <a:xfrm>
            <a:off x="3284763" y="1908900"/>
            <a:ext cx="2469000" cy="3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pic>
        <p:nvPicPr>
          <p:cNvPr id="80" name="Google Shape;80;p17"/>
          <p:cNvPicPr preferRelativeResize="0"/>
          <p:nvPr/>
        </p:nvPicPr>
        <p:blipFill rotWithShape="1">
          <a:blip r:embed="rId2">
            <a:alphaModFix/>
          </a:blip>
          <a:srcRect b="13464" l="0" r="49205" t="0"/>
          <a:stretch/>
        </p:blipFill>
        <p:spPr>
          <a:xfrm flipH="1">
            <a:off x="8025" y="3162568"/>
            <a:ext cx="1168200" cy="198090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7"/>
          <p:cNvSpPr txBox="1"/>
          <p:nvPr>
            <p:ph type="title"/>
          </p:nvPr>
        </p:nvSpPr>
        <p:spPr>
          <a:xfrm>
            <a:off x="383075" y="1011550"/>
            <a:ext cx="7753500" cy="6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82" name="Google Shape;82;p17"/>
          <p:cNvSpPr txBox="1"/>
          <p:nvPr>
            <p:ph idx="3" type="subTitle"/>
          </p:nvPr>
        </p:nvSpPr>
        <p:spPr>
          <a:xfrm>
            <a:off x="6186450" y="1908900"/>
            <a:ext cx="2469000" cy="3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467571" y="475900"/>
            <a:ext cx="374904" cy="3749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  <p15:guide id="3" orient="horz" pos="628">
          <p15:clr>
            <a:srgbClr val="E46962"/>
          </p15:clr>
        </p15:guide>
        <p15:guide id="4" pos="5328">
          <p15:clr>
            <a:srgbClr val="E46962"/>
          </p15:clr>
        </p15:guide>
        <p15:guide id="5" pos="288">
          <p15:clr>
            <a:srgbClr val="E46962"/>
          </p15:clr>
        </p15:guide>
        <p15:guide id="6" pos="1758">
          <p15:clr>
            <a:srgbClr val="E46962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A_Outro_1">
  <p:cSld name="TITLE_1_1_1_1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6" name="Google Shape;86;p18"/>
          <p:cNvSpPr txBox="1"/>
          <p:nvPr>
            <p:ph type="title"/>
          </p:nvPr>
        </p:nvSpPr>
        <p:spPr>
          <a:xfrm>
            <a:off x="530400" y="2208300"/>
            <a:ext cx="80832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pic>
        <p:nvPicPr>
          <p:cNvPr id="87" name="Google Shape;87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54825" y="1117275"/>
            <a:ext cx="590075" cy="59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3240">
          <p15:clr>
            <a:srgbClr val="E46962"/>
          </p15:clr>
        </p15:guide>
        <p15:guide id="3" pos="405">
          <p15:clr>
            <a:srgbClr val="E46962"/>
          </p15:clr>
        </p15:guide>
        <p15:guide id="4" orient="horz" pos="628">
          <p15:clr>
            <a:srgbClr val="E46962"/>
          </p15:clr>
        </p15:guide>
        <p15:guide id="5" pos="5328">
          <p15:clr>
            <a:srgbClr val="E46962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CUSTOM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ague Spartan Medium"/>
              <a:buNone/>
              <a:defRPr sz="2800">
                <a:solidFill>
                  <a:schemeClr val="dk1"/>
                </a:solidFill>
                <a:latin typeface="League Spartan Medium"/>
                <a:ea typeface="League Spartan Medium"/>
                <a:cs typeface="League Spartan Medium"/>
                <a:sym typeface="League Spartan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Inter"/>
              <a:buChar char="●"/>
              <a:defRPr sz="13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 sz="12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 sz="12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 sz="12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 sz="12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 sz="12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 sz="12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 sz="12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 sz="12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0"/>
          <p:cNvSpPr txBox="1"/>
          <p:nvPr>
            <p:ph type="title"/>
          </p:nvPr>
        </p:nvSpPr>
        <p:spPr>
          <a:xfrm>
            <a:off x="632175" y="2103750"/>
            <a:ext cx="76797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Predicting NOx values using Linear Modeling Techniques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Introduction: This presentation focuses on predicting NOx values using pollution data and linear modeling techniques to manage air pollution levels and improve sustainability in urban areas.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21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31233" r="31230" t="0"/>
          <a:stretch/>
        </p:blipFill>
        <p:spPr>
          <a:xfrm>
            <a:off x="642700" y="632300"/>
            <a:ext cx="2615100" cy="3918900"/>
          </a:xfrm>
          <a:prstGeom prst="roundRect">
            <a:avLst>
              <a:gd fmla="val 16667" name="adj"/>
            </a:avLst>
          </a:prstGeom>
        </p:spPr>
      </p:pic>
      <p:sp>
        <p:nvSpPr>
          <p:cNvPr id="99" name="Google Shape;99;p21"/>
          <p:cNvSpPr txBox="1"/>
          <p:nvPr>
            <p:ph type="title"/>
          </p:nvPr>
        </p:nvSpPr>
        <p:spPr>
          <a:xfrm>
            <a:off x="4722075" y="997400"/>
            <a:ext cx="3589800" cy="65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100" name="Google Shape;100;p21"/>
          <p:cNvSpPr txBox="1"/>
          <p:nvPr>
            <p:ph idx="1" type="subTitle"/>
          </p:nvPr>
        </p:nvSpPr>
        <p:spPr>
          <a:xfrm>
            <a:off x="4722075" y="1959150"/>
            <a:ext cx="3589800" cy="19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 NOx is a major pollutant in urban areas.</a:t>
            </a:r>
            <a:endParaRPr/>
          </a:p>
          <a:p>
            <a:pPr indent="-3111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 Predicting NOx values can help manage air pollution levels and improve sustainability.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22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27895" r="27895" t="0"/>
          <a:stretch/>
        </p:blipFill>
        <p:spPr>
          <a:xfrm>
            <a:off x="5843075" y="632300"/>
            <a:ext cx="2615100" cy="3918900"/>
          </a:xfrm>
          <a:prstGeom prst="roundRect">
            <a:avLst>
              <a:gd fmla="val 16667" name="adj"/>
            </a:avLst>
          </a:prstGeom>
        </p:spPr>
      </p:pic>
      <p:sp>
        <p:nvSpPr>
          <p:cNvPr id="106" name="Google Shape;106;p22"/>
          <p:cNvSpPr txBox="1"/>
          <p:nvPr>
            <p:ph type="title"/>
          </p:nvPr>
        </p:nvSpPr>
        <p:spPr>
          <a:xfrm>
            <a:off x="632175" y="920625"/>
            <a:ext cx="50460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107" name="Google Shape;107;p22"/>
          <p:cNvSpPr txBox="1"/>
          <p:nvPr>
            <p:ph idx="1" type="subTitle"/>
          </p:nvPr>
        </p:nvSpPr>
        <p:spPr>
          <a:xfrm>
            <a:off x="642700" y="1723725"/>
            <a:ext cx="3605100" cy="19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 Data on pollution levels and NOx values was collected and analyzed.</a:t>
            </a:r>
            <a:endParaRPr/>
          </a:p>
          <a:p>
            <a:pPr indent="-3111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 Statistically relevant response parameters were identified using multiple linear regression analysis.</a:t>
            </a:r>
            <a:endParaRPr/>
          </a:p>
          <a:p>
            <a:pPr indent="-3111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 Linear modeling techniques were used to develop a model for predicting NOx values.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23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27711" r="27715" t="0"/>
          <a:stretch/>
        </p:blipFill>
        <p:spPr>
          <a:xfrm>
            <a:off x="642700" y="632300"/>
            <a:ext cx="2615100" cy="3918900"/>
          </a:xfrm>
          <a:prstGeom prst="roundRect">
            <a:avLst>
              <a:gd fmla="val 16667" name="adj"/>
            </a:avLst>
          </a:prstGeom>
        </p:spPr>
      </p:pic>
      <p:sp>
        <p:nvSpPr>
          <p:cNvPr id="113" name="Google Shape;113;p23"/>
          <p:cNvSpPr txBox="1"/>
          <p:nvPr>
            <p:ph type="title"/>
          </p:nvPr>
        </p:nvSpPr>
        <p:spPr>
          <a:xfrm>
            <a:off x="4722075" y="997400"/>
            <a:ext cx="3589800" cy="65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114" name="Google Shape;114;p23"/>
          <p:cNvSpPr txBox="1"/>
          <p:nvPr>
            <p:ph idx="1" type="subTitle"/>
          </p:nvPr>
        </p:nvSpPr>
        <p:spPr>
          <a:xfrm>
            <a:off x="4722075" y="1959150"/>
            <a:ext cx="3589800" cy="19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Temperature, humidity, Ozone, and non metallic hydrocarbons have a significant impact on NOx values.</a:t>
            </a:r>
            <a:endParaRPr/>
          </a:p>
          <a:p>
            <a:pPr indent="-3111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 A linear model was developed and accurately predicted NOx values.</a:t>
            </a:r>
            <a:endParaRPr/>
          </a:p>
          <a:p>
            <a:pPr indent="-3111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 The accuracy of the model was evaluated using the RMSE and MAPE values.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4"/>
          <p:cNvSpPr txBox="1"/>
          <p:nvPr>
            <p:ph idx="1" type="subTitle"/>
          </p:nvPr>
        </p:nvSpPr>
        <p:spPr>
          <a:xfrm>
            <a:off x="383075" y="1908900"/>
            <a:ext cx="2469000" cy="4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Linear modeling techniques can effectively predict NOx values using pollution data.</a:t>
            </a:r>
            <a:endParaRPr/>
          </a:p>
        </p:txBody>
      </p:sp>
      <p:sp>
        <p:nvSpPr>
          <p:cNvPr id="120" name="Google Shape;120;p24"/>
          <p:cNvSpPr txBox="1"/>
          <p:nvPr>
            <p:ph idx="2" type="subTitle"/>
          </p:nvPr>
        </p:nvSpPr>
        <p:spPr>
          <a:xfrm>
            <a:off x="3284763" y="1908900"/>
            <a:ext cx="2469000" cy="3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By identifying statistically relevant response parameters, accurate predictions can be made.</a:t>
            </a:r>
            <a:endParaRPr/>
          </a:p>
        </p:txBody>
      </p:sp>
      <p:sp>
        <p:nvSpPr>
          <p:cNvPr id="121" name="Google Shape;121;p24"/>
          <p:cNvSpPr txBox="1"/>
          <p:nvPr>
            <p:ph type="title"/>
          </p:nvPr>
        </p:nvSpPr>
        <p:spPr>
          <a:xfrm>
            <a:off x="383075" y="1011550"/>
            <a:ext cx="7753500" cy="6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22" name="Google Shape;122;p24"/>
          <p:cNvSpPr txBox="1"/>
          <p:nvPr>
            <p:ph idx="3" type="subTitle"/>
          </p:nvPr>
        </p:nvSpPr>
        <p:spPr>
          <a:xfrm>
            <a:off x="6186450" y="1908900"/>
            <a:ext cx="2469000" cy="3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This study demonstrates the potential of linear modeling techniques for managing air pollution levels and improving the sustainability of urban areas.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25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27767" r="27762" t="0"/>
          <a:stretch/>
        </p:blipFill>
        <p:spPr>
          <a:xfrm>
            <a:off x="642700" y="632300"/>
            <a:ext cx="2615100" cy="3918900"/>
          </a:xfrm>
          <a:prstGeom prst="roundRect">
            <a:avLst>
              <a:gd fmla="val 16667" name="adj"/>
            </a:avLst>
          </a:prstGeom>
        </p:spPr>
      </p:pic>
      <p:sp>
        <p:nvSpPr>
          <p:cNvPr id="128" name="Google Shape;128;p25"/>
          <p:cNvSpPr txBox="1"/>
          <p:nvPr>
            <p:ph type="title"/>
          </p:nvPr>
        </p:nvSpPr>
        <p:spPr>
          <a:xfrm>
            <a:off x="4722075" y="997400"/>
            <a:ext cx="3589800" cy="65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Scope</a:t>
            </a:r>
            <a:endParaRPr/>
          </a:p>
        </p:txBody>
      </p:sp>
      <p:sp>
        <p:nvSpPr>
          <p:cNvPr id="129" name="Google Shape;129;p25"/>
          <p:cNvSpPr txBox="1"/>
          <p:nvPr>
            <p:ph idx="1" type="subTitle"/>
          </p:nvPr>
        </p:nvSpPr>
        <p:spPr>
          <a:xfrm>
            <a:off x="4722075" y="1959150"/>
            <a:ext cx="3589800" cy="19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 Further research can explore the use of additional parameters for more accurate predictions.</a:t>
            </a:r>
            <a:endParaRPr/>
          </a:p>
          <a:p>
            <a:pPr indent="-3111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 The developed model can be integrated into air quality management systems for real-time monitoring.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6"/>
          <p:cNvSpPr txBox="1"/>
          <p:nvPr>
            <p:ph type="title"/>
          </p:nvPr>
        </p:nvSpPr>
        <p:spPr>
          <a:xfrm>
            <a:off x="530400" y="2208300"/>
            <a:ext cx="80832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you. Please feel free to ask any questions. 😄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Modern Monochrome Dark v1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