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Merriweather" panose="020000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3CD949-DD22-415A-8EE0-CBA7D7F85E0A}">
  <a:tblStyle styleId="{A53CD949-DD22-415A-8EE0-CBA7D7F85E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2.fntdata"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fntdata"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28" Type="http://schemas.openxmlformats.org/officeDocument/2006/relationships/font" Target="fonts/font5.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8.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4.fntdata" /><Relationship Id="rId30" Type="http://schemas.openxmlformats.org/officeDocument/2006/relationships/font" Target="fonts/font7.fntdata" /><Relationship Id="rId35"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722aaf8339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722aaf8339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722aaf8339_3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722aaf8339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722aaf8339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722aaf8339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6acf37086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6acf37086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722aaf8339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722aaf8339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6acf37086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6acf3708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722aaf8339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722aaf8339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6acf37086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6acf37086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7179eaf4a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7179eaf4a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7179eaf4a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7179eaf4a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179eaf4a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7179eaf4a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7179eaf4a7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7179eaf4a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722aaf8339_3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722aaf8339_3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d2eb02e2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6d2eb02e2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722aaf833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722aaf833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7179eaf4a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7179eaf4a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7179eaf4a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7179eaf4a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7179eaf4a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7179eaf4a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722aaf8339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722aaf8339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6acaa7d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6acaa7d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8.xml" /><Relationship Id="rId1" Type="http://schemas.openxmlformats.org/officeDocument/2006/relationships/slideLayout" Target="../slideLayouts/slideLayout3.xml" /><Relationship Id="rId4" Type="http://schemas.openxmlformats.org/officeDocument/2006/relationships/image" Target="../media/image12.png" /></Relationships>
</file>

<file path=ppt/slides/_rels/slide1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9.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20.xml" /><Relationship Id="rId1" Type="http://schemas.openxmlformats.org/officeDocument/2006/relationships/slideLayout" Target="../slideLayouts/slideLayout3.xml" /><Relationship Id="rId4" Type="http://schemas.openxmlformats.org/officeDocument/2006/relationships/image" Target="../media/image15.png" /></Relationships>
</file>

<file path=ppt/slides/_rels/slide2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21.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ode/danielpanizzo/red-and-white-wine-quality/data" TargetMode="External"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Red and White Wine Analysis</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DAB - Data Analytics Boys</a:t>
            </a:r>
            <a:endParaRPr/>
          </a:p>
        </p:txBody>
      </p:sp>
      <p:graphicFrame>
        <p:nvGraphicFramePr>
          <p:cNvPr id="87" name="Google Shape;87;p13"/>
          <p:cNvGraphicFramePr/>
          <p:nvPr/>
        </p:nvGraphicFramePr>
        <p:xfrm>
          <a:off x="673900" y="3250725"/>
          <a:ext cx="4286850" cy="1584840"/>
        </p:xfrm>
        <a:graphic>
          <a:graphicData uri="http://schemas.openxmlformats.org/drawingml/2006/table">
            <a:tbl>
              <a:tblPr>
                <a:noFill/>
                <a:tableStyleId>{A53CD949-DD22-415A-8EE0-CBA7D7F85E0A}</a:tableStyleId>
              </a:tblPr>
              <a:tblGrid>
                <a:gridCol w="2143425">
                  <a:extLst>
                    <a:ext uri="{9D8B030D-6E8A-4147-A177-3AD203B41FA5}">
                      <a16:colId xmlns:a16="http://schemas.microsoft.com/office/drawing/2014/main" val="20000"/>
                    </a:ext>
                  </a:extLst>
                </a:gridCol>
                <a:gridCol w="214342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GB">
                          <a:solidFill>
                            <a:schemeClr val="lt1"/>
                          </a:solidFill>
                        </a:rPr>
                        <a:t>Atharva S Gadad</a:t>
                      </a:r>
                      <a:endParaRPr>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rPr>
                        <a:t>PES1UG20CS088</a:t>
                      </a:r>
                      <a:endParaRPr>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9625">
                <a:tc>
                  <a:txBody>
                    <a:bodyPr/>
                    <a:lstStyle/>
                    <a:p>
                      <a:pPr marL="0" lvl="0" indent="0" algn="l" rtl="0">
                        <a:spcBef>
                          <a:spcPts val="0"/>
                        </a:spcBef>
                        <a:spcAft>
                          <a:spcPts val="0"/>
                        </a:spcAft>
                        <a:buNone/>
                      </a:pPr>
                      <a:r>
                        <a:rPr lang="en-GB">
                          <a:solidFill>
                            <a:schemeClr val="lt1"/>
                          </a:solidFill>
                        </a:rPr>
                        <a:t>Aaditya Vikram </a:t>
                      </a:r>
                      <a:endParaRPr>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rPr>
                        <a:t>PES1UG20CS528</a:t>
                      </a:r>
                      <a:endParaRPr>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9625">
                <a:tc>
                  <a:txBody>
                    <a:bodyPr/>
                    <a:lstStyle/>
                    <a:p>
                      <a:pPr marL="0" lvl="0" indent="0" algn="l" rtl="0">
                        <a:spcBef>
                          <a:spcPts val="0"/>
                        </a:spcBef>
                        <a:spcAft>
                          <a:spcPts val="0"/>
                        </a:spcAft>
                        <a:buNone/>
                      </a:pPr>
                      <a:r>
                        <a:rPr lang="en-GB">
                          <a:solidFill>
                            <a:schemeClr val="lt1"/>
                          </a:solidFill>
                        </a:rPr>
                        <a:t>Dhruv Jyoti Garodia</a:t>
                      </a:r>
                      <a:endParaRPr>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rPr>
                        <a:t>PES1UG20CS527</a:t>
                      </a:r>
                      <a:endParaRPr>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9625">
                <a:tc>
                  <a:txBody>
                    <a:bodyPr/>
                    <a:lstStyle/>
                    <a:p>
                      <a:pPr marL="0" lvl="0" indent="0" algn="l" rtl="0">
                        <a:spcBef>
                          <a:spcPts val="0"/>
                        </a:spcBef>
                        <a:spcAft>
                          <a:spcPts val="0"/>
                        </a:spcAft>
                        <a:buNone/>
                      </a:pPr>
                      <a:r>
                        <a:rPr lang="en-GB">
                          <a:solidFill>
                            <a:schemeClr val="lt1"/>
                          </a:solidFill>
                        </a:rPr>
                        <a:t>Alan S Paul</a:t>
                      </a:r>
                      <a:endParaRPr>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rPr>
                        <a:t>PES1UG20CS624</a:t>
                      </a:r>
                      <a:endParaRPr>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457200" lvl="0" indent="-400050" algn="l" rtl="0">
              <a:spcBef>
                <a:spcPts val="0"/>
              </a:spcBef>
              <a:spcAft>
                <a:spcPts val="0"/>
              </a:spcAft>
              <a:buSzPct val="100000"/>
              <a:buAutoNum type="arabicParenBoth"/>
            </a:pPr>
            <a:r>
              <a:rPr lang="en-GB"/>
              <a:t>Inference from Correlogram Plot</a:t>
            </a:r>
            <a:endParaRPr/>
          </a:p>
        </p:txBody>
      </p:sp>
      <p:sp>
        <p:nvSpPr>
          <p:cNvPr id="146" name="Google Shape;146;p22"/>
          <p:cNvSpPr txBox="1">
            <a:spLocks noGrp="1"/>
          </p:cNvSpPr>
          <p:nvPr>
            <p:ph type="body" idx="1"/>
          </p:nvPr>
        </p:nvSpPr>
        <p:spPr>
          <a:xfrm>
            <a:off x="5433150" y="1017800"/>
            <a:ext cx="3616800" cy="289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From the plot we see that total and free sulphur dioxide are highly correlated, so in our model prediction we are just using </a:t>
            </a:r>
            <a:r>
              <a:rPr lang="en-GB" b="1"/>
              <a:t>Total Sulphur Dioxide.</a:t>
            </a:r>
            <a:endParaRPr b="1"/>
          </a:p>
          <a:p>
            <a:pPr marL="0" lvl="0" indent="0" algn="l" rtl="0">
              <a:spcBef>
                <a:spcPts val="1200"/>
              </a:spcBef>
              <a:spcAft>
                <a:spcPts val="1200"/>
              </a:spcAft>
              <a:buNone/>
            </a:pPr>
            <a:r>
              <a:rPr lang="en-GB"/>
              <a:t>Similarly, for Alcohol and Density, we choose Density.</a:t>
            </a:r>
            <a:endParaRPr/>
          </a:p>
        </p:txBody>
      </p:sp>
      <p:pic>
        <p:nvPicPr>
          <p:cNvPr id="147" name="Google Shape;147;p22"/>
          <p:cNvPicPr preferRelativeResize="0"/>
          <p:nvPr/>
        </p:nvPicPr>
        <p:blipFill>
          <a:blip r:embed="rId3">
            <a:alphaModFix/>
          </a:blip>
          <a:stretch>
            <a:fillRect/>
          </a:stretch>
        </p:blipFill>
        <p:spPr>
          <a:xfrm>
            <a:off x="236125" y="1047100"/>
            <a:ext cx="5031074" cy="3665925"/>
          </a:xfrm>
          <a:prstGeom prst="rect">
            <a:avLst/>
          </a:prstGeom>
          <a:noFill/>
          <a:ln>
            <a:noFill/>
          </a:ln>
        </p:spPr>
      </p:pic>
      <p:sp>
        <p:nvSpPr>
          <p:cNvPr id="148" name="Google Shape;148;p22"/>
          <p:cNvSpPr/>
          <p:nvPr/>
        </p:nvSpPr>
        <p:spPr>
          <a:xfrm>
            <a:off x="219200" y="2359075"/>
            <a:ext cx="2891400" cy="261000"/>
          </a:xfrm>
          <a:prstGeom prst="roundRect">
            <a:avLst>
              <a:gd name="adj" fmla="val 16667"/>
            </a:avLst>
          </a:prstGeom>
          <a:noFill/>
          <a:ln w="9525" cap="flat" cmpd="sng">
            <a:solidFill>
              <a:srgbClr val="FFE5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2828800" y="2359075"/>
            <a:ext cx="281700" cy="2354100"/>
          </a:xfrm>
          <a:prstGeom prst="roundRect">
            <a:avLst>
              <a:gd name="adj" fmla="val 16667"/>
            </a:avLst>
          </a:prstGeom>
          <a:noFill/>
          <a:ln w="9525" cap="flat" cmpd="sng">
            <a:solidFill>
              <a:srgbClr val="FFE5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2641975" y="1273475"/>
            <a:ext cx="1628400" cy="970800"/>
          </a:xfrm>
          <a:prstGeom prst="cloudCallout">
            <a:avLst>
              <a:gd name="adj1" fmla="val -20833"/>
              <a:gd name="adj2" fmla="val 625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CC0000"/>
                </a:solidFill>
              </a:rPr>
              <a:t>Highly</a:t>
            </a:r>
            <a:endParaRPr>
              <a:solidFill>
                <a:srgbClr val="CC0000"/>
              </a:solidFill>
            </a:endParaRPr>
          </a:p>
          <a:p>
            <a:pPr marL="0" lvl="0" indent="0" algn="ctr" rtl="0">
              <a:spcBef>
                <a:spcPts val="0"/>
              </a:spcBef>
              <a:spcAft>
                <a:spcPts val="0"/>
              </a:spcAft>
              <a:buNone/>
            </a:pPr>
            <a:r>
              <a:rPr lang="en-GB">
                <a:solidFill>
                  <a:srgbClr val="CC0000"/>
                </a:solidFill>
              </a:rPr>
              <a:t>Correlated</a:t>
            </a:r>
            <a:endParaRPr>
              <a:solidFill>
                <a:srgbClr val="CC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(2) Variance based feature Selection</a:t>
            </a:r>
            <a:endParaRPr/>
          </a:p>
        </p:txBody>
      </p:sp>
      <p:pic>
        <p:nvPicPr>
          <p:cNvPr id="156" name="Google Shape;156;p23"/>
          <p:cNvPicPr preferRelativeResize="0"/>
          <p:nvPr/>
        </p:nvPicPr>
        <p:blipFill>
          <a:blip r:embed="rId3">
            <a:alphaModFix/>
          </a:blip>
          <a:stretch>
            <a:fillRect/>
          </a:stretch>
        </p:blipFill>
        <p:spPr>
          <a:xfrm>
            <a:off x="378500" y="1164450"/>
            <a:ext cx="6457375" cy="3571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(3)  Mean Absolute Difference (MAD)</a:t>
            </a:r>
            <a:endParaRPr/>
          </a:p>
        </p:txBody>
      </p:sp>
      <p:sp>
        <p:nvSpPr>
          <p:cNvPr id="162" name="Google Shape;162;p24"/>
          <p:cNvSpPr txBox="1">
            <a:spLocks noGrp="1"/>
          </p:cNvSpPr>
          <p:nvPr>
            <p:ph type="body" idx="1"/>
          </p:nvPr>
        </p:nvSpPr>
        <p:spPr>
          <a:xfrm>
            <a:off x="5354875" y="1065825"/>
            <a:ext cx="2694600" cy="3138900"/>
          </a:xfrm>
          <a:prstGeom prst="rect">
            <a:avLst/>
          </a:prstGeom>
        </p:spPr>
        <p:txBody>
          <a:bodyPr spcFirstLastPara="1" wrap="square" lIns="91425" tIns="91425" rIns="91425" bIns="91425" anchor="t" anchorCtr="0">
            <a:normAutofit lnSpcReduction="20000"/>
          </a:bodyPr>
          <a:lstStyle/>
          <a:p>
            <a:pPr marL="0" lvl="0" indent="0" algn="l" rtl="0">
              <a:lnSpc>
                <a:spcPct val="80000"/>
              </a:lnSpc>
              <a:spcBef>
                <a:spcPts val="0"/>
              </a:spcBef>
              <a:spcAft>
                <a:spcPts val="0"/>
              </a:spcAft>
              <a:buNone/>
            </a:pPr>
            <a:r>
              <a:rPr lang="en-GB" sz="1050" b="1">
                <a:highlight>
                  <a:schemeClr val="lt1"/>
                </a:highlight>
                <a:latin typeface="Merriweather"/>
                <a:ea typeface="Merriweather"/>
                <a:cs typeface="Merriweather"/>
                <a:sym typeface="Merriweather"/>
              </a:rPr>
              <a:t>'fixed acidity',</a:t>
            </a:r>
            <a:endParaRPr sz="1050" b="1">
              <a:highlight>
                <a:schemeClr val="lt1"/>
              </a:highlight>
              <a:latin typeface="Merriweather"/>
              <a:ea typeface="Merriweather"/>
              <a:cs typeface="Merriweather"/>
              <a:sym typeface="Merriweather"/>
            </a:endParaRPr>
          </a:p>
          <a:p>
            <a:pPr marL="0" lvl="0" indent="0" algn="l" rtl="0">
              <a:lnSpc>
                <a:spcPct val="80000"/>
              </a:lnSpc>
              <a:spcBef>
                <a:spcPts val="1200"/>
              </a:spcBef>
              <a:spcAft>
                <a:spcPts val="0"/>
              </a:spcAft>
              <a:buNone/>
            </a:pPr>
            <a:r>
              <a:rPr lang="en-GB" sz="1050" b="1">
                <a:highlight>
                  <a:schemeClr val="lt1"/>
                </a:highlight>
                <a:latin typeface="Merriweather"/>
                <a:ea typeface="Merriweather"/>
                <a:cs typeface="Merriweather"/>
                <a:sym typeface="Merriweather"/>
              </a:rPr>
              <a:t>'volatile acidity',</a:t>
            </a:r>
            <a:endParaRPr sz="1050" b="1">
              <a:highlight>
                <a:schemeClr val="lt1"/>
              </a:highlight>
              <a:latin typeface="Merriweather"/>
              <a:ea typeface="Merriweather"/>
              <a:cs typeface="Merriweather"/>
              <a:sym typeface="Merriweather"/>
            </a:endParaRPr>
          </a:p>
          <a:p>
            <a:pPr marL="0" lvl="0" indent="0" algn="l" rtl="0">
              <a:lnSpc>
                <a:spcPct val="80000"/>
              </a:lnSpc>
              <a:spcBef>
                <a:spcPts val="1200"/>
              </a:spcBef>
              <a:spcAft>
                <a:spcPts val="0"/>
              </a:spcAft>
              <a:buNone/>
            </a:pPr>
            <a:r>
              <a:rPr lang="en-GB" sz="1050" b="1">
                <a:highlight>
                  <a:schemeClr val="lt1"/>
                </a:highlight>
                <a:latin typeface="Merriweather"/>
                <a:ea typeface="Merriweather"/>
                <a:cs typeface="Merriweather"/>
                <a:sym typeface="Merriweather"/>
              </a:rPr>
              <a:t>'citric acid',</a:t>
            </a:r>
            <a:endParaRPr sz="1050" b="1">
              <a:highlight>
                <a:schemeClr val="lt1"/>
              </a:highlight>
              <a:latin typeface="Merriweather"/>
              <a:ea typeface="Merriweather"/>
              <a:cs typeface="Merriweather"/>
              <a:sym typeface="Merriweather"/>
            </a:endParaRPr>
          </a:p>
          <a:p>
            <a:pPr marL="0" lvl="0" indent="0" algn="l" rtl="0">
              <a:lnSpc>
                <a:spcPct val="80000"/>
              </a:lnSpc>
              <a:spcBef>
                <a:spcPts val="1200"/>
              </a:spcBef>
              <a:spcAft>
                <a:spcPts val="0"/>
              </a:spcAft>
              <a:buNone/>
            </a:pPr>
            <a:r>
              <a:rPr lang="en-GB" sz="1050" b="1">
                <a:highlight>
                  <a:schemeClr val="lt1"/>
                </a:highlight>
                <a:latin typeface="Merriweather"/>
                <a:ea typeface="Merriweather"/>
                <a:cs typeface="Merriweather"/>
                <a:sym typeface="Merriweather"/>
              </a:rPr>
              <a:t>'residual sugar',</a:t>
            </a:r>
            <a:endParaRPr sz="1050" b="1">
              <a:highlight>
                <a:schemeClr val="lt1"/>
              </a:highlight>
              <a:latin typeface="Merriweather"/>
              <a:ea typeface="Merriweather"/>
              <a:cs typeface="Merriweather"/>
              <a:sym typeface="Merriweather"/>
            </a:endParaRPr>
          </a:p>
          <a:p>
            <a:pPr marL="0" lvl="0" indent="0" algn="l" rtl="0">
              <a:lnSpc>
                <a:spcPct val="80000"/>
              </a:lnSpc>
              <a:spcBef>
                <a:spcPts val="1200"/>
              </a:spcBef>
              <a:spcAft>
                <a:spcPts val="0"/>
              </a:spcAft>
              <a:buNone/>
            </a:pPr>
            <a:r>
              <a:rPr lang="en-GB" sz="1050" b="1">
                <a:highlight>
                  <a:schemeClr val="lt1"/>
                </a:highlight>
                <a:latin typeface="Merriweather"/>
                <a:ea typeface="Merriweather"/>
                <a:cs typeface="Merriweather"/>
                <a:sym typeface="Merriweather"/>
              </a:rPr>
              <a:t>'Chlorides',</a:t>
            </a:r>
            <a:endParaRPr sz="1050" b="1">
              <a:highlight>
                <a:schemeClr val="lt1"/>
              </a:highlight>
              <a:latin typeface="Merriweather"/>
              <a:ea typeface="Merriweather"/>
              <a:cs typeface="Merriweather"/>
              <a:sym typeface="Merriweather"/>
            </a:endParaRPr>
          </a:p>
          <a:p>
            <a:pPr marL="0" lvl="0" indent="0" algn="l" rtl="0">
              <a:lnSpc>
                <a:spcPct val="80000"/>
              </a:lnSpc>
              <a:spcBef>
                <a:spcPts val="1200"/>
              </a:spcBef>
              <a:spcAft>
                <a:spcPts val="0"/>
              </a:spcAft>
              <a:buNone/>
            </a:pPr>
            <a:r>
              <a:rPr lang="en-GB" sz="1050" b="1">
                <a:highlight>
                  <a:schemeClr val="lt1"/>
                </a:highlight>
                <a:latin typeface="Merriweather"/>
                <a:ea typeface="Merriweather"/>
                <a:cs typeface="Merriweather"/>
                <a:sym typeface="Merriweather"/>
              </a:rPr>
              <a:t>'free sulfur dioxide',</a:t>
            </a:r>
            <a:endParaRPr sz="1050" b="1">
              <a:highlight>
                <a:schemeClr val="lt1"/>
              </a:highlight>
              <a:latin typeface="Merriweather"/>
              <a:ea typeface="Merriweather"/>
              <a:cs typeface="Merriweather"/>
              <a:sym typeface="Merriweather"/>
            </a:endParaRPr>
          </a:p>
          <a:p>
            <a:pPr marL="0" lvl="0" indent="0" algn="l" rtl="0">
              <a:lnSpc>
                <a:spcPct val="80000"/>
              </a:lnSpc>
              <a:spcBef>
                <a:spcPts val="1200"/>
              </a:spcBef>
              <a:spcAft>
                <a:spcPts val="0"/>
              </a:spcAft>
              <a:buNone/>
            </a:pPr>
            <a:r>
              <a:rPr lang="en-GB" sz="1050" b="1">
                <a:highlight>
                  <a:schemeClr val="lt1"/>
                </a:highlight>
                <a:latin typeface="Merriweather"/>
                <a:ea typeface="Merriweather"/>
                <a:cs typeface="Merriweather"/>
                <a:sym typeface="Merriweather"/>
              </a:rPr>
              <a:t>'total sulfur dioxide',</a:t>
            </a:r>
            <a:endParaRPr sz="1050" b="1">
              <a:highlight>
                <a:schemeClr val="lt1"/>
              </a:highlight>
              <a:latin typeface="Merriweather"/>
              <a:ea typeface="Merriweather"/>
              <a:cs typeface="Merriweather"/>
              <a:sym typeface="Merriweather"/>
            </a:endParaRPr>
          </a:p>
          <a:p>
            <a:pPr marL="0" lvl="0" indent="0" algn="l" rtl="0">
              <a:lnSpc>
                <a:spcPct val="80000"/>
              </a:lnSpc>
              <a:spcBef>
                <a:spcPts val="1200"/>
              </a:spcBef>
              <a:spcAft>
                <a:spcPts val="0"/>
              </a:spcAft>
              <a:buNone/>
            </a:pPr>
            <a:r>
              <a:rPr lang="en-GB" sz="1050" b="1">
                <a:highlight>
                  <a:schemeClr val="lt1"/>
                </a:highlight>
                <a:latin typeface="Merriweather"/>
                <a:ea typeface="Merriweather"/>
                <a:cs typeface="Merriweather"/>
                <a:sym typeface="Merriweather"/>
              </a:rPr>
              <a:t>'Density',</a:t>
            </a:r>
            <a:endParaRPr sz="1050" b="1">
              <a:highlight>
                <a:schemeClr val="lt1"/>
              </a:highlight>
              <a:latin typeface="Merriweather"/>
              <a:ea typeface="Merriweather"/>
              <a:cs typeface="Merriweather"/>
              <a:sym typeface="Merriweather"/>
            </a:endParaRPr>
          </a:p>
          <a:p>
            <a:pPr marL="0" lvl="0" indent="0" algn="l" rtl="0">
              <a:lnSpc>
                <a:spcPct val="80000"/>
              </a:lnSpc>
              <a:spcBef>
                <a:spcPts val="1200"/>
              </a:spcBef>
              <a:spcAft>
                <a:spcPts val="0"/>
              </a:spcAft>
              <a:buNone/>
            </a:pPr>
            <a:r>
              <a:rPr lang="en-GB" sz="1050" b="1">
                <a:highlight>
                  <a:schemeClr val="lt1"/>
                </a:highlight>
                <a:latin typeface="Merriweather"/>
                <a:ea typeface="Merriweather"/>
                <a:cs typeface="Merriweather"/>
                <a:sym typeface="Merriweather"/>
              </a:rPr>
              <a:t>'pH',</a:t>
            </a:r>
            <a:endParaRPr sz="1050" b="1">
              <a:highlight>
                <a:schemeClr val="lt1"/>
              </a:highlight>
              <a:latin typeface="Merriweather"/>
              <a:ea typeface="Merriweather"/>
              <a:cs typeface="Merriweather"/>
              <a:sym typeface="Merriweather"/>
            </a:endParaRPr>
          </a:p>
          <a:p>
            <a:pPr marL="0" lvl="0" indent="0" algn="l" rtl="0">
              <a:lnSpc>
                <a:spcPct val="80000"/>
              </a:lnSpc>
              <a:spcBef>
                <a:spcPts val="1200"/>
              </a:spcBef>
              <a:spcAft>
                <a:spcPts val="0"/>
              </a:spcAft>
              <a:buNone/>
            </a:pPr>
            <a:r>
              <a:rPr lang="en-GB" sz="1050" b="1">
                <a:highlight>
                  <a:schemeClr val="lt1"/>
                </a:highlight>
                <a:latin typeface="Merriweather"/>
                <a:ea typeface="Merriweather"/>
                <a:cs typeface="Merriweather"/>
                <a:sym typeface="Merriweather"/>
              </a:rPr>
              <a:t>'Sulphates',</a:t>
            </a:r>
            <a:endParaRPr sz="1050" b="1">
              <a:highlight>
                <a:schemeClr val="lt1"/>
              </a:highlight>
              <a:latin typeface="Merriweather"/>
              <a:ea typeface="Merriweather"/>
              <a:cs typeface="Merriweather"/>
              <a:sym typeface="Merriweather"/>
            </a:endParaRPr>
          </a:p>
          <a:p>
            <a:pPr marL="0" lvl="0" indent="0" algn="l" rtl="0">
              <a:lnSpc>
                <a:spcPct val="80000"/>
              </a:lnSpc>
              <a:spcBef>
                <a:spcPts val="1200"/>
              </a:spcBef>
              <a:spcAft>
                <a:spcPts val="0"/>
              </a:spcAft>
              <a:buNone/>
            </a:pPr>
            <a:r>
              <a:rPr lang="en-GB" sz="1050" b="1">
                <a:highlight>
                  <a:schemeClr val="lt1"/>
                </a:highlight>
                <a:latin typeface="Merriweather"/>
                <a:ea typeface="Merriweather"/>
                <a:cs typeface="Merriweather"/>
                <a:sym typeface="Merriweather"/>
              </a:rPr>
              <a:t>'Alcohol',</a:t>
            </a:r>
            <a:endParaRPr sz="1050" b="1">
              <a:highlight>
                <a:schemeClr val="lt1"/>
              </a:highlight>
              <a:latin typeface="Merriweather"/>
              <a:ea typeface="Merriweather"/>
              <a:cs typeface="Merriweather"/>
              <a:sym typeface="Merriweather"/>
            </a:endParaRPr>
          </a:p>
          <a:p>
            <a:pPr marL="0" lvl="0" indent="0" algn="l" rtl="0">
              <a:lnSpc>
                <a:spcPct val="80000"/>
              </a:lnSpc>
              <a:spcBef>
                <a:spcPts val="1200"/>
              </a:spcBef>
              <a:spcAft>
                <a:spcPts val="1200"/>
              </a:spcAft>
              <a:buNone/>
            </a:pPr>
            <a:r>
              <a:rPr lang="en-GB" sz="1050" b="1">
                <a:highlight>
                  <a:schemeClr val="lt1"/>
                </a:highlight>
                <a:latin typeface="Merriweather"/>
                <a:ea typeface="Merriweather"/>
                <a:cs typeface="Merriweather"/>
                <a:sym typeface="Merriweather"/>
              </a:rPr>
              <a:t>'quality'</a:t>
            </a:r>
            <a:endParaRPr b="1">
              <a:highlight>
                <a:schemeClr val="lt1"/>
              </a:highlight>
              <a:latin typeface="Merriweather"/>
              <a:ea typeface="Merriweather"/>
              <a:cs typeface="Merriweather"/>
              <a:sym typeface="Merriweather"/>
            </a:endParaRPr>
          </a:p>
        </p:txBody>
      </p:sp>
      <p:pic>
        <p:nvPicPr>
          <p:cNvPr id="163" name="Google Shape;163;p24"/>
          <p:cNvPicPr preferRelativeResize="0"/>
          <p:nvPr/>
        </p:nvPicPr>
        <p:blipFill>
          <a:blip r:embed="rId3">
            <a:alphaModFix/>
          </a:blip>
          <a:stretch>
            <a:fillRect/>
          </a:stretch>
        </p:blipFill>
        <p:spPr>
          <a:xfrm>
            <a:off x="311700" y="1065825"/>
            <a:ext cx="4657723" cy="313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(4) Information Gain</a:t>
            </a:r>
            <a:endParaRPr/>
          </a:p>
        </p:txBody>
      </p:sp>
      <p:sp>
        <p:nvSpPr>
          <p:cNvPr id="169" name="Google Shape;169;p25"/>
          <p:cNvSpPr txBox="1">
            <a:spLocks noGrp="1"/>
          </p:cNvSpPr>
          <p:nvPr>
            <p:ph type="body" idx="1"/>
          </p:nvPr>
        </p:nvSpPr>
        <p:spPr>
          <a:xfrm>
            <a:off x="5772400" y="1017800"/>
            <a:ext cx="3060000" cy="2854800"/>
          </a:xfrm>
          <a:prstGeom prst="rect">
            <a:avLst/>
          </a:prstGeom>
        </p:spPr>
        <p:txBody>
          <a:bodyPr spcFirstLastPara="1" wrap="square" lIns="91425" tIns="91425" rIns="91425" bIns="91425" anchor="t" anchorCtr="0">
            <a:noAutofit/>
          </a:bodyPr>
          <a:lstStyle/>
          <a:p>
            <a:pPr marL="0" lvl="0" indent="0" algn="l" rtl="0">
              <a:lnSpc>
                <a:spcPct val="60000"/>
              </a:lnSpc>
              <a:spcBef>
                <a:spcPts val="0"/>
              </a:spcBef>
              <a:spcAft>
                <a:spcPts val="0"/>
              </a:spcAft>
              <a:buSzPts val="358"/>
              <a:buNone/>
            </a:pPr>
            <a:r>
              <a:rPr lang="en-GB" sz="1000" b="1">
                <a:highlight>
                  <a:schemeClr val="lt1"/>
                </a:highlight>
                <a:latin typeface="Merriweather"/>
                <a:ea typeface="Merriweather"/>
                <a:cs typeface="Merriweather"/>
                <a:sym typeface="Merriweather"/>
              </a:rPr>
              <a:t>'Chlorides',</a:t>
            </a:r>
            <a:endParaRPr sz="1000" b="1">
              <a:highlight>
                <a:schemeClr val="lt1"/>
              </a:highlight>
              <a:latin typeface="Merriweather"/>
              <a:ea typeface="Merriweather"/>
              <a:cs typeface="Merriweather"/>
              <a:sym typeface="Merriweather"/>
            </a:endParaRPr>
          </a:p>
          <a:p>
            <a:pPr marL="0" lvl="0" indent="0" algn="l" rtl="0">
              <a:lnSpc>
                <a:spcPct val="60000"/>
              </a:lnSpc>
              <a:spcBef>
                <a:spcPts val="1200"/>
              </a:spcBef>
              <a:spcAft>
                <a:spcPts val="0"/>
              </a:spcAft>
              <a:buSzPts val="358"/>
              <a:buNone/>
            </a:pPr>
            <a:r>
              <a:rPr lang="en-GB" sz="1000" b="1">
                <a:highlight>
                  <a:schemeClr val="lt1"/>
                </a:highlight>
                <a:latin typeface="Merriweather"/>
                <a:ea typeface="Merriweather"/>
                <a:cs typeface="Merriweather"/>
                <a:sym typeface="Merriweather"/>
              </a:rPr>
              <a:t>'total sulfur dioxide',</a:t>
            </a:r>
            <a:endParaRPr sz="1000" b="1">
              <a:highlight>
                <a:schemeClr val="lt1"/>
              </a:highlight>
              <a:latin typeface="Merriweather"/>
              <a:ea typeface="Merriweather"/>
              <a:cs typeface="Merriweather"/>
              <a:sym typeface="Merriweather"/>
            </a:endParaRPr>
          </a:p>
          <a:p>
            <a:pPr marL="0" lvl="0" indent="0" algn="l" rtl="0">
              <a:lnSpc>
                <a:spcPct val="60000"/>
              </a:lnSpc>
              <a:spcBef>
                <a:spcPts val="1200"/>
              </a:spcBef>
              <a:spcAft>
                <a:spcPts val="0"/>
              </a:spcAft>
              <a:buSzPts val="358"/>
              <a:buNone/>
            </a:pPr>
            <a:r>
              <a:rPr lang="en-GB" sz="1000" b="1">
                <a:highlight>
                  <a:schemeClr val="lt1"/>
                </a:highlight>
                <a:latin typeface="Merriweather"/>
                <a:ea typeface="Merriweather"/>
                <a:cs typeface="Merriweather"/>
                <a:sym typeface="Merriweather"/>
              </a:rPr>
              <a:t>'volatile acidity',</a:t>
            </a:r>
            <a:endParaRPr sz="1000" b="1">
              <a:highlight>
                <a:schemeClr val="lt1"/>
              </a:highlight>
              <a:latin typeface="Merriweather"/>
              <a:ea typeface="Merriweather"/>
              <a:cs typeface="Merriweather"/>
              <a:sym typeface="Merriweather"/>
            </a:endParaRPr>
          </a:p>
          <a:p>
            <a:pPr marL="0" lvl="0" indent="0" algn="l" rtl="0">
              <a:lnSpc>
                <a:spcPct val="60000"/>
              </a:lnSpc>
              <a:spcBef>
                <a:spcPts val="1200"/>
              </a:spcBef>
              <a:spcAft>
                <a:spcPts val="0"/>
              </a:spcAft>
              <a:buSzPts val="358"/>
              <a:buNone/>
            </a:pPr>
            <a:r>
              <a:rPr lang="en-GB" sz="1000" b="1">
                <a:highlight>
                  <a:schemeClr val="lt1"/>
                </a:highlight>
                <a:latin typeface="Merriweather"/>
                <a:ea typeface="Merriweather"/>
                <a:cs typeface="Merriweather"/>
                <a:sym typeface="Merriweather"/>
              </a:rPr>
              <a:t>'residual sugar',</a:t>
            </a:r>
            <a:endParaRPr sz="1000" b="1">
              <a:highlight>
                <a:schemeClr val="lt1"/>
              </a:highlight>
              <a:latin typeface="Merriweather"/>
              <a:ea typeface="Merriweather"/>
              <a:cs typeface="Merriweather"/>
              <a:sym typeface="Merriweather"/>
            </a:endParaRPr>
          </a:p>
          <a:p>
            <a:pPr marL="0" lvl="0" indent="0" algn="l" rtl="0">
              <a:lnSpc>
                <a:spcPct val="60000"/>
              </a:lnSpc>
              <a:spcBef>
                <a:spcPts val="1200"/>
              </a:spcBef>
              <a:spcAft>
                <a:spcPts val="0"/>
              </a:spcAft>
              <a:buSzPts val="358"/>
              <a:buNone/>
            </a:pPr>
            <a:r>
              <a:rPr lang="en-GB" sz="1000" b="1">
                <a:highlight>
                  <a:schemeClr val="lt1"/>
                </a:highlight>
                <a:latin typeface="Merriweather"/>
                <a:ea typeface="Merriweather"/>
                <a:cs typeface="Merriweather"/>
                <a:sym typeface="Merriweather"/>
              </a:rPr>
              <a:t>'Sulphates',</a:t>
            </a:r>
            <a:endParaRPr sz="1000" b="1">
              <a:highlight>
                <a:schemeClr val="lt1"/>
              </a:highlight>
              <a:latin typeface="Merriweather"/>
              <a:ea typeface="Merriweather"/>
              <a:cs typeface="Merriweather"/>
              <a:sym typeface="Merriweather"/>
            </a:endParaRPr>
          </a:p>
          <a:p>
            <a:pPr marL="0" lvl="0" indent="0" algn="l" rtl="0">
              <a:lnSpc>
                <a:spcPct val="60000"/>
              </a:lnSpc>
              <a:spcBef>
                <a:spcPts val="1200"/>
              </a:spcBef>
              <a:spcAft>
                <a:spcPts val="0"/>
              </a:spcAft>
              <a:buSzPts val="358"/>
              <a:buNone/>
            </a:pPr>
            <a:r>
              <a:rPr lang="en-GB" sz="1000" b="1">
                <a:highlight>
                  <a:schemeClr val="lt1"/>
                </a:highlight>
                <a:latin typeface="Merriweather"/>
                <a:ea typeface="Merriweather"/>
                <a:cs typeface="Merriweather"/>
                <a:sym typeface="Merriweather"/>
              </a:rPr>
              <a:t>'Density',</a:t>
            </a:r>
            <a:endParaRPr sz="1000" b="1">
              <a:highlight>
                <a:schemeClr val="lt1"/>
              </a:highlight>
              <a:latin typeface="Merriweather"/>
              <a:ea typeface="Merriweather"/>
              <a:cs typeface="Merriweather"/>
              <a:sym typeface="Merriweather"/>
            </a:endParaRPr>
          </a:p>
          <a:p>
            <a:pPr marL="0" lvl="0" indent="0" algn="l" rtl="0">
              <a:lnSpc>
                <a:spcPct val="60000"/>
              </a:lnSpc>
              <a:spcBef>
                <a:spcPts val="1200"/>
              </a:spcBef>
              <a:spcAft>
                <a:spcPts val="0"/>
              </a:spcAft>
              <a:buSzPts val="358"/>
              <a:buNone/>
            </a:pPr>
            <a:r>
              <a:rPr lang="en-GB" sz="1000" b="1">
                <a:highlight>
                  <a:schemeClr val="lt1"/>
                </a:highlight>
                <a:latin typeface="Merriweather"/>
                <a:ea typeface="Merriweather"/>
                <a:cs typeface="Merriweather"/>
                <a:sym typeface="Merriweather"/>
              </a:rPr>
              <a:t>'free sulfur dioxide',</a:t>
            </a:r>
            <a:endParaRPr sz="1000" b="1">
              <a:highlight>
                <a:schemeClr val="lt1"/>
              </a:highlight>
              <a:latin typeface="Merriweather"/>
              <a:ea typeface="Merriweather"/>
              <a:cs typeface="Merriweather"/>
              <a:sym typeface="Merriweather"/>
            </a:endParaRPr>
          </a:p>
          <a:p>
            <a:pPr marL="0" lvl="0" indent="0" algn="l" rtl="0">
              <a:lnSpc>
                <a:spcPct val="60000"/>
              </a:lnSpc>
              <a:spcBef>
                <a:spcPts val="1200"/>
              </a:spcBef>
              <a:spcAft>
                <a:spcPts val="0"/>
              </a:spcAft>
              <a:buSzPts val="358"/>
              <a:buNone/>
            </a:pPr>
            <a:r>
              <a:rPr lang="en-GB" sz="1000" b="1">
                <a:highlight>
                  <a:schemeClr val="lt1"/>
                </a:highlight>
                <a:latin typeface="Merriweather"/>
                <a:ea typeface="Merriweather"/>
                <a:cs typeface="Merriweather"/>
                <a:sym typeface="Merriweather"/>
              </a:rPr>
              <a:t>'fixed acidity',</a:t>
            </a:r>
            <a:endParaRPr sz="1000" b="1">
              <a:highlight>
                <a:schemeClr val="lt1"/>
              </a:highlight>
              <a:latin typeface="Merriweather"/>
              <a:ea typeface="Merriweather"/>
              <a:cs typeface="Merriweather"/>
              <a:sym typeface="Merriweather"/>
            </a:endParaRPr>
          </a:p>
          <a:p>
            <a:pPr marL="0" lvl="0" indent="0" algn="l" rtl="0">
              <a:lnSpc>
                <a:spcPct val="60000"/>
              </a:lnSpc>
              <a:spcBef>
                <a:spcPts val="1200"/>
              </a:spcBef>
              <a:spcAft>
                <a:spcPts val="0"/>
              </a:spcAft>
              <a:buSzPts val="358"/>
              <a:buNone/>
            </a:pPr>
            <a:r>
              <a:rPr lang="en-GB" sz="1000" b="1">
                <a:highlight>
                  <a:schemeClr val="lt1"/>
                </a:highlight>
                <a:latin typeface="Merriweather"/>
                <a:ea typeface="Merriweather"/>
                <a:cs typeface="Merriweather"/>
                <a:sym typeface="Merriweather"/>
              </a:rPr>
              <a:t>'citric acid',</a:t>
            </a:r>
            <a:endParaRPr sz="1000" b="1">
              <a:highlight>
                <a:schemeClr val="lt1"/>
              </a:highlight>
              <a:latin typeface="Merriweather"/>
              <a:ea typeface="Merriweather"/>
              <a:cs typeface="Merriweather"/>
              <a:sym typeface="Merriweather"/>
            </a:endParaRPr>
          </a:p>
          <a:p>
            <a:pPr marL="0" lvl="0" indent="0" algn="l" rtl="0">
              <a:lnSpc>
                <a:spcPct val="60000"/>
              </a:lnSpc>
              <a:spcBef>
                <a:spcPts val="1200"/>
              </a:spcBef>
              <a:spcAft>
                <a:spcPts val="0"/>
              </a:spcAft>
              <a:buSzPts val="358"/>
              <a:buNone/>
            </a:pPr>
            <a:r>
              <a:rPr lang="en-GB" sz="1000" b="1">
                <a:highlight>
                  <a:schemeClr val="lt1"/>
                </a:highlight>
                <a:latin typeface="Merriweather"/>
                <a:ea typeface="Merriweather"/>
                <a:cs typeface="Merriweather"/>
                <a:sym typeface="Merriweather"/>
              </a:rPr>
              <a:t>'pH',</a:t>
            </a:r>
            <a:endParaRPr sz="1000" b="1">
              <a:highlight>
                <a:schemeClr val="lt1"/>
              </a:highlight>
              <a:latin typeface="Merriweather"/>
              <a:ea typeface="Merriweather"/>
              <a:cs typeface="Merriweather"/>
              <a:sym typeface="Merriweather"/>
            </a:endParaRPr>
          </a:p>
          <a:p>
            <a:pPr marL="0" lvl="0" indent="0" algn="l" rtl="0">
              <a:lnSpc>
                <a:spcPct val="60000"/>
              </a:lnSpc>
              <a:spcBef>
                <a:spcPts val="1200"/>
              </a:spcBef>
              <a:spcAft>
                <a:spcPts val="1200"/>
              </a:spcAft>
              <a:buSzPts val="358"/>
              <a:buNone/>
            </a:pPr>
            <a:r>
              <a:rPr lang="en-GB" sz="1000" b="1">
                <a:highlight>
                  <a:schemeClr val="lt1"/>
                </a:highlight>
                <a:latin typeface="Merriweather"/>
                <a:ea typeface="Merriweather"/>
                <a:cs typeface="Merriweather"/>
                <a:sym typeface="Merriweather"/>
              </a:rPr>
              <a:t>'Alcohol'</a:t>
            </a:r>
            <a:endParaRPr sz="1000"/>
          </a:p>
        </p:txBody>
      </p:sp>
      <p:pic>
        <p:nvPicPr>
          <p:cNvPr id="170" name="Google Shape;170;p25"/>
          <p:cNvPicPr preferRelativeResize="0"/>
          <p:nvPr/>
        </p:nvPicPr>
        <p:blipFill>
          <a:blip r:embed="rId3">
            <a:alphaModFix/>
          </a:blip>
          <a:stretch>
            <a:fillRect/>
          </a:stretch>
        </p:blipFill>
        <p:spPr>
          <a:xfrm>
            <a:off x="152400" y="1097125"/>
            <a:ext cx="5509725" cy="303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(5) Random Forest based Selection</a:t>
            </a:r>
            <a:endParaRPr/>
          </a:p>
        </p:txBody>
      </p:sp>
      <p:sp>
        <p:nvSpPr>
          <p:cNvPr id="176" name="Google Shape;176;p26"/>
          <p:cNvSpPr txBox="1">
            <a:spLocks noGrp="1"/>
          </p:cNvSpPr>
          <p:nvPr>
            <p:ph type="body" idx="1"/>
          </p:nvPr>
        </p:nvSpPr>
        <p:spPr>
          <a:xfrm>
            <a:off x="3244875" y="1252600"/>
            <a:ext cx="4719600" cy="243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a:solidFill>
                  <a:srgbClr val="292929"/>
                </a:solidFill>
                <a:highlight>
                  <a:srgbClr val="FFFFFF"/>
                </a:highlight>
                <a:latin typeface="Georgia"/>
                <a:ea typeface="Georgia"/>
                <a:cs typeface="Georgia"/>
                <a:sym typeface="Georgia"/>
              </a:rPr>
              <a:t>Random forests consist of 4 –12 hundred decision trees, each of them built over a random extraction of the observations from the dataset and a random extraction of the features. </a:t>
            </a:r>
            <a:endParaRPr sz="1500">
              <a:solidFill>
                <a:srgbClr val="292929"/>
              </a:solidFill>
              <a:highlight>
                <a:srgbClr val="FFFFFF"/>
              </a:highlight>
              <a:latin typeface="Georgia"/>
              <a:ea typeface="Georgia"/>
              <a:cs typeface="Georgia"/>
              <a:sym typeface="Georgia"/>
            </a:endParaRPr>
          </a:p>
          <a:p>
            <a:pPr marL="0" lvl="0" indent="0" algn="l" rtl="0">
              <a:spcBef>
                <a:spcPts val="1200"/>
              </a:spcBef>
              <a:spcAft>
                <a:spcPts val="1200"/>
              </a:spcAft>
              <a:buNone/>
            </a:pPr>
            <a:r>
              <a:rPr lang="en-GB" sz="1500">
                <a:solidFill>
                  <a:srgbClr val="292929"/>
                </a:solidFill>
                <a:highlight>
                  <a:srgbClr val="FFFFFF"/>
                </a:highlight>
                <a:latin typeface="Georgia"/>
                <a:ea typeface="Georgia"/>
                <a:cs typeface="Georgia"/>
                <a:sym typeface="Georgia"/>
              </a:rPr>
              <a:t>Not every tree sees all the features or all the observations, and this guarantees that the trees are de-correlated and therefore less prone to over-fitting.</a:t>
            </a:r>
            <a:endParaRPr/>
          </a:p>
        </p:txBody>
      </p:sp>
      <p:pic>
        <p:nvPicPr>
          <p:cNvPr id="177" name="Google Shape;177;p26"/>
          <p:cNvPicPr preferRelativeResize="0"/>
          <p:nvPr/>
        </p:nvPicPr>
        <p:blipFill>
          <a:blip r:embed="rId3">
            <a:alphaModFix/>
          </a:blip>
          <a:stretch>
            <a:fillRect/>
          </a:stretch>
        </p:blipFill>
        <p:spPr>
          <a:xfrm>
            <a:off x="368699" y="1175088"/>
            <a:ext cx="1927150" cy="3448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Chosen Attributes</a:t>
            </a:r>
            <a:endParaRPr/>
          </a:p>
        </p:txBody>
      </p:sp>
      <p:sp>
        <p:nvSpPr>
          <p:cNvPr id="183" name="Google Shape;183;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After applying feature selection technique these are the final list of features we will be using to train models we build.</a:t>
            </a:r>
            <a:endParaRPr/>
          </a:p>
          <a:p>
            <a:pPr marL="457200" lvl="0" indent="-342900" algn="l" rtl="0">
              <a:spcBef>
                <a:spcPts val="1200"/>
              </a:spcBef>
              <a:spcAft>
                <a:spcPts val="0"/>
              </a:spcAft>
              <a:buSzPts val="1800"/>
              <a:buAutoNum type="arabicParenR"/>
            </a:pPr>
            <a:r>
              <a:rPr lang="en-GB"/>
              <a:t>Total Sulfur Dioxide</a:t>
            </a:r>
            <a:endParaRPr/>
          </a:p>
          <a:p>
            <a:pPr marL="457200" lvl="0" indent="-342900" algn="l" rtl="0">
              <a:spcBef>
                <a:spcPts val="0"/>
              </a:spcBef>
              <a:spcAft>
                <a:spcPts val="0"/>
              </a:spcAft>
              <a:buSzPts val="1800"/>
              <a:buAutoNum type="arabicParenR"/>
            </a:pPr>
            <a:r>
              <a:rPr lang="en-GB"/>
              <a:t>Chlorides</a:t>
            </a:r>
            <a:endParaRPr/>
          </a:p>
          <a:p>
            <a:pPr marL="457200" lvl="0" indent="-342900" algn="l" rtl="0">
              <a:spcBef>
                <a:spcPts val="0"/>
              </a:spcBef>
              <a:spcAft>
                <a:spcPts val="0"/>
              </a:spcAft>
              <a:buSzPts val="1800"/>
              <a:buAutoNum type="arabicParenR"/>
            </a:pPr>
            <a:r>
              <a:rPr lang="en-GB"/>
              <a:t>Volatile Acidity</a:t>
            </a:r>
            <a:endParaRPr/>
          </a:p>
          <a:p>
            <a:pPr marL="457200" lvl="0" indent="-342900" algn="l" rtl="0">
              <a:spcBef>
                <a:spcPts val="0"/>
              </a:spcBef>
              <a:spcAft>
                <a:spcPts val="0"/>
              </a:spcAft>
              <a:buSzPts val="1800"/>
              <a:buAutoNum type="arabicParenR"/>
            </a:pPr>
            <a:r>
              <a:rPr lang="en-GB"/>
              <a:t>Residual Sugar</a:t>
            </a:r>
            <a:endParaRPr/>
          </a:p>
          <a:p>
            <a:pPr marL="457200" lvl="0" indent="-342900" algn="l" rtl="0">
              <a:spcBef>
                <a:spcPts val="0"/>
              </a:spcBef>
              <a:spcAft>
                <a:spcPts val="0"/>
              </a:spcAft>
              <a:buSzPts val="1800"/>
              <a:buAutoNum type="arabicParenR"/>
            </a:pPr>
            <a:r>
              <a:rPr lang="en-GB"/>
              <a:t>Sulfates</a:t>
            </a:r>
            <a:endParaRPr/>
          </a:p>
          <a:p>
            <a:pPr marL="457200" lvl="0" indent="-342900" algn="l" rtl="0">
              <a:spcBef>
                <a:spcPts val="0"/>
              </a:spcBef>
              <a:spcAft>
                <a:spcPts val="0"/>
              </a:spcAft>
              <a:buSzPts val="1800"/>
              <a:buAutoNum type="arabicParenR"/>
            </a:pPr>
            <a:r>
              <a:rPr lang="en-GB"/>
              <a:t>Fixed Acidity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(6) Backward Feature Selection</a:t>
            </a:r>
            <a:endParaRPr/>
          </a:p>
        </p:txBody>
      </p:sp>
      <p:sp>
        <p:nvSpPr>
          <p:cNvPr id="189" name="Google Shape;189;p28"/>
          <p:cNvSpPr txBox="1">
            <a:spLocks noGrp="1"/>
          </p:cNvSpPr>
          <p:nvPr>
            <p:ph type="body" idx="1"/>
          </p:nvPr>
        </p:nvSpPr>
        <p:spPr>
          <a:xfrm>
            <a:off x="6283575" y="1278700"/>
            <a:ext cx="2359500" cy="2725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400">
                <a:solidFill>
                  <a:srgbClr val="222222"/>
                </a:solidFill>
                <a:latin typeface="Merriweather"/>
                <a:ea typeface="Merriweather"/>
                <a:cs typeface="Merriweather"/>
                <a:sym typeface="Merriweather"/>
              </a:rPr>
              <a:t>'volatile acidity',</a:t>
            </a:r>
            <a:endParaRPr sz="1400">
              <a:solidFill>
                <a:srgbClr val="222222"/>
              </a:solidFill>
              <a:latin typeface="Merriweather"/>
              <a:ea typeface="Merriweather"/>
              <a:cs typeface="Merriweather"/>
              <a:sym typeface="Merriweather"/>
            </a:endParaRPr>
          </a:p>
          <a:p>
            <a:pPr marL="0" lvl="0" indent="0" algn="l" rtl="0">
              <a:spcBef>
                <a:spcPts val="1200"/>
              </a:spcBef>
              <a:spcAft>
                <a:spcPts val="0"/>
              </a:spcAft>
              <a:buNone/>
            </a:pPr>
            <a:r>
              <a:rPr lang="en-GB" sz="1400">
                <a:solidFill>
                  <a:srgbClr val="222222"/>
                </a:solidFill>
                <a:latin typeface="Merriweather"/>
                <a:ea typeface="Merriweather"/>
                <a:cs typeface="Merriweather"/>
                <a:sym typeface="Merriweather"/>
              </a:rPr>
              <a:t>'residual sugar',</a:t>
            </a:r>
            <a:endParaRPr sz="1400">
              <a:solidFill>
                <a:srgbClr val="222222"/>
              </a:solidFill>
              <a:latin typeface="Merriweather"/>
              <a:ea typeface="Merriweather"/>
              <a:cs typeface="Merriweather"/>
              <a:sym typeface="Merriweather"/>
            </a:endParaRPr>
          </a:p>
          <a:p>
            <a:pPr marL="0" lvl="0" indent="0" algn="l" rtl="0">
              <a:spcBef>
                <a:spcPts val="1200"/>
              </a:spcBef>
              <a:spcAft>
                <a:spcPts val="0"/>
              </a:spcAft>
              <a:buNone/>
            </a:pPr>
            <a:r>
              <a:rPr lang="en-GB" sz="1400">
                <a:solidFill>
                  <a:srgbClr val="222222"/>
                </a:solidFill>
                <a:latin typeface="Merriweather"/>
                <a:ea typeface="Merriweather"/>
                <a:cs typeface="Merriweather"/>
                <a:sym typeface="Merriweather"/>
              </a:rPr>
              <a:t>'chlorides',</a:t>
            </a:r>
            <a:endParaRPr sz="1400">
              <a:solidFill>
                <a:srgbClr val="222222"/>
              </a:solidFill>
              <a:latin typeface="Merriweather"/>
              <a:ea typeface="Merriweather"/>
              <a:cs typeface="Merriweather"/>
              <a:sym typeface="Merriweather"/>
            </a:endParaRPr>
          </a:p>
          <a:p>
            <a:pPr marL="0" lvl="0" indent="0" algn="l" rtl="0">
              <a:spcBef>
                <a:spcPts val="1200"/>
              </a:spcBef>
              <a:spcAft>
                <a:spcPts val="0"/>
              </a:spcAft>
              <a:buNone/>
            </a:pPr>
            <a:r>
              <a:rPr lang="en-GB" sz="1400">
                <a:solidFill>
                  <a:srgbClr val="222222"/>
                </a:solidFill>
                <a:latin typeface="Merriweather"/>
                <a:ea typeface="Merriweather"/>
                <a:cs typeface="Merriweather"/>
                <a:sym typeface="Merriweather"/>
              </a:rPr>
              <a:t>'total sulfur dioxide',</a:t>
            </a:r>
            <a:endParaRPr sz="1400">
              <a:solidFill>
                <a:srgbClr val="222222"/>
              </a:solidFill>
              <a:latin typeface="Merriweather"/>
              <a:ea typeface="Merriweather"/>
              <a:cs typeface="Merriweather"/>
              <a:sym typeface="Merriweather"/>
            </a:endParaRPr>
          </a:p>
          <a:p>
            <a:pPr marL="0" lvl="0" indent="0" algn="l" rtl="0">
              <a:spcBef>
                <a:spcPts val="1200"/>
              </a:spcBef>
              <a:spcAft>
                <a:spcPts val="0"/>
              </a:spcAft>
              <a:buNone/>
            </a:pPr>
            <a:r>
              <a:rPr lang="en-GB" sz="1400">
                <a:solidFill>
                  <a:srgbClr val="222222"/>
                </a:solidFill>
                <a:latin typeface="Merriweather"/>
                <a:ea typeface="Merriweather"/>
                <a:cs typeface="Merriweather"/>
                <a:sym typeface="Merriweather"/>
              </a:rPr>
              <a:t>'Density',</a:t>
            </a:r>
            <a:endParaRPr sz="1400">
              <a:solidFill>
                <a:srgbClr val="222222"/>
              </a:solidFill>
              <a:latin typeface="Merriweather"/>
              <a:ea typeface="Merriweather"/>
              <a:cs typeface="Merriweather"/>
              <a:sym typeface="Merriweather"/>
            </a:endParaRPr>
          </a:p>
          <a:p>
            <a:pPr marL="0" lvl="0" indent="0" algn="l" rtl="0">
              <a:spcBef>
                <a:spcPts val="1200"/>
              </a:spcBef>
              <a:spcAft>
                <a:spcPts val="0"/>
              </a:spcAft>
              <a:buNone/>
            </a:pPr>
            <a:r>
              <a:rPr lang="en-GB" sz="1400">
                <a:solidFill>
                  <a:srgbClr val="222222"/>
                </a:solidFill>
                <a:latin typeface="Merriweather"/>
                <a:ea typeface="Merriweather"/>
                <a:cs typeface="Merriweather"/>
                <a:sym typeface="Merriweather"/>
              </a:rPr>
              <a:t>'pH',</a:t>
            </a:r>
            <a:endParaRPr sz="1400">
              <a:solidFill>
                <a:srgbClr val="222222"/>
              </a:solidFill>
              <a:latin typeface="Merriweather"/>
              <a:ea typeface="Merriweather"/>
              <a:cs typeface="Merriweather"/>
              <a:sym typeface="Merriweather"/>
            </a:endParaRPr>
          </a:p>
          <a:p>
            <a:pPr marL="0" lvl="0" indent="0" algn="l" rtl="0">
              <a:spcBef>
                <a:spcPts val="1200"/>
              </a:spcBef>
              <a:spcAft>
                <a:spcPts val="1200"/>
              </a:spcAft>
              <a:buNone/>
            </a:pPr>
            <a:r>
              <a:rPr lang="en-GB" sz="1400">
                <a:solidFill>
                  <a:srgbClr val="222222"/>
                </a:solidFill>
                <a:latin typeface="Merriweather"/>
                <a:ea typeface="Merriweather"/>
                <a:cs typeface="Merriweather"/>
                <a:sym typeface="Merriweather"/>
              </a:rPr>
              <a:t>'alcohol'</a:t>
            </a:r>
            <a:endParaRPr sz="1400">
              <a:solidFill>
                <a:srgbClr val="222222"/>
              </a:solidFill>
              <a:latin typeface="Merriweather"/>
              <a:ea typeface="Merriweather"/>
              <a:cs typeface="Merriweather"/>
              <a:sym typeface="Merriweather"/>
            </a:endParaRPr>
          </a:p>
        </p:txBody>
      </p:sp>
      <p:pic>
        <p:nvPicPr>
          <p:cNvPr id="190" name="Google Shape;190;p28"/>
          <p:cNvPicPr preferRelativeResize="0"/>
          <p:nvPr/>
        </p:nvPicPr>
        <p:blipFill>
          <a:blip r:embed="rId3">
            <a:alphaModFix/>
          </a:blip>
          <a:stretch>
            <a:fillRect/>
          </a:stretch>
        </p:blipFill>
        <p:spPr>
          <a:xfrm>
            <a:off x="235500" y="1277650"/>
            <a:ext cx="5958274" cy="2807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ANN TO CLASSIFY TYPE OF WINE</a:t>
            </a:r>
            <a:endParaRPr/>
          </a:p>
        </p:txBody>
      </p:sp>
      <p:sp>
        <p:nvSpPr>
          <p:cNvPr id="196" name="Google Shape;196;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a:t>We constructed multiple artificial neural network models to classify the type of wine having different layers, optimizers and activation function. We recorded the accuracy for each model.</a:t>
            </a:r>
            <a:endParaRPr/>
          </a:p>
          <a:p>
            <a:pPr marL="457200" lvl="0" indent="-325755" algn="l" rtl="0">
              <a:spcBef>
                <a:spcPts val="1200"/>
              </a:spcBef>
              <a:spcAft>
                <a:spcPts val="0"/>
              </a:spcAft>
              <a:buSzPct val="100000"/>
              <a:buAutoNum type="arabicParenR"/>
            </a:pPr>
            <a:r>
              <a:rPr lang="en-GB"/>
              <a:t>Type 1: 1 hidden layer having 128 neurons with relu function as activation function and output layer having sigmoid function as activation function. Adam optimizer used for the model. Test accuracy achieved is  97.61538505554199%.</a:t>
            </a:r>
            <a:endParaRPr/>
          </a:p>
          <a:p>
            <a:pPr marL="457200" lvl="0" indent="-325755" algn="l" rtl="0">
              <a:spcBef>
                <a:spcPts val="0"/>
              </a:spcBef>
              <a:spcAft>
                <a:spcPts val="0"/>
              </a:spcAft>
              <a:buSzPct val="100000"/>
              <a:buAutoNum type="arabicParenR"/>
            </a:pPr>
            <a:r>
              <a:rPr lang="en-GB"/>
              <a:t>Type 2: 4 hidden layers used having 64,128,128,256 hidden neurons respectively. The output layer has sigmoid activation function. Adam optimizer used. Test accuracy achieved is  97.76923060417175%.</a:t>
            </a:r>
            <a:endParaRPr/>
          </a:p>
          <a:p>
            <a:pPr marL="457200" lvl="0" indent="-325755" algn="l" rtl="0">
              <a:spcBef>
                <a:spcPts val="0"/>
              </a:spcBef>
              <a:spcAft>
                <a:spcPts val="0"/>
              </a:spcAft>
              <a:buSzPct val="100000"/>
              <a:buAutoNum type="arabicParenR"/>
            </a:pPr>
            <a:r>
              <a:rPr lang="en-GB"/>
              <a:t>Type 3: Same as Type 2 but it uses SGD as optimizer. Test accuracy achieved is :97.76923060417175%.</a:t>
            </a:r>
            <a:endParaRPr/>
          </a:p>
          <a:p>
            <a:pPr marL="0" lvl="0" indent="0" algn="l" rtl="0">
              <a:spcBef>
                <a:spcPts val="1200"/>
              </a:spcBef>
              <a:spcAft>
                <a:spcPts val="0"/>
              </a:spcAft>
              <a:buNone/>
            </a:pPr>
            <a:r>
              <a:rPr lang="en-GB"/>
              <a:t>We can see that as we increased the number of layers the prediction</a:t>
            </a:r>
            <a:endParaRPr/>
          </a:p>
          <a:p>
            <a:pPr marL="0" lvl="0" indent="0" algn="l" rtl="0">
              <a:spcBef>
                <a:spcPts val="1200"/>
              </a:spcBef>
              <a:spcAft>
                <a:spcPts val="1200"/>
              </a:spcAft>
              <a:buNone/>
            </a:pPr>
            <a:r>
              <a:rPr lang="en-GB"/>
              <a:t>accuracy also increases.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235500" y="2576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CLASSIFICATION OF WINE TYPE</a:t>
            </a:r>
            <a:endParaRPr/>
          </a:p>
          <a:p>
            <a:pPr marL="0" lvl="0" indent="0" algn="l" rtl="0">
              <a:spcBef>
                <a:spcPts val="0"/>
              </a:spcBef>
              <a:spcAft>
                <a:spcPts val="0"/>
              </a:spcAft>
              <a:buNone/>
            </a:pPr>
            <a:endParaRPr/>
          </a:p>
          <a:p>
            <a:pPr marL="0" lvl="0" indent="0" algn="l" rtl="0">
              <a:spcBef>
                <a:spcPts val="0"/>
              </a:spcBef>
              <a:spcAft>
                <a:spcPts val="0"/>
              </a:spcAft>
              <a:buNone/>
            </a:pPr>
            <a:r>
              <a:rPr lang="en-GB"/>
              <a:t>Logistic Regression				SVM </a:t>
            </a:r>
            <a:endParaRPr/>
          </a:p>
        </p:txBody>
      </p:sp>
      <p:sp>
        <p:nvSpPr>
          <p:cNvPr id="202" name="Google Shape;202;p30"/>
          <p:cNvSpPr txBox="1">
            <a:spLocks noGrp="1"/>
          </p:cNvSpPr>
          <p:nvPr>
            <p:ph type="body" idx="1"/>
          </p:nvPr>
        </p:nvSpPr>
        <p:spPr>
          <a:xfrm>
            <a:off x="4843400" y="1586625"/>
            <a:ext cx="4127400" cy="2982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400"/>
              <a:t>We created a SVM with rbf(Radial Basis Function) Kernel. We then fed the training data as well as expected type of wine to the model and trained it. After training the SVM model, the accuracy achieved was 0.9323076923076923%</a:t>
            </a:r>
            <a:endParaRPr sz="1400"/>
          </a:p>
        </p:txBody>
      </p:sp>
      <p:pic>
        <p:nvPicPr>
          <p:cNvPr id="203" name="Google Shape;203;p30"/>
          <p:cNvPicPr preferRelativeResize="0"/>
          <p:nvPr/>
        </p:nvPicPr>
        <p:blipFill>
          <a:blip r:embed="rId3">
            <a:alphaModFix/>
          </a:blip>
          <a:stretch>
            <a:fillRect/>
          </a:stretch>
        </p:blipFill>
        <p:spPr>
          <a:xfrm>
            <a:off x="305425" y="2768413"/>
            <a:ext cx="4324350" cy="1857375"/>
          </a:xfrm>
          <a:prstGeom prst="rect">
            <a:avLst/>
          </a:prstGeom>
          <a:noFill/>
          <a:ln>
            <a:noFill/>
          </a:ln>
        </p:spPr>
      </p:pic>
      <p:pic>
        <p:nvPicPr>
          <p:cNvPr id="204" name="Google Shape;204;p30"/>
          <p:cNvPicPr preferRelativeResize="0"/>
          <p:nvPr/>
        </p:nvPicPr>
        <p:blipFill>
          <a:blip r:embed="rId4">
            <a:alphaModFix/>
          </a:blip>
          <a:stretch>
            <a:fillRect/>
          </a:stretch>
        </p:blipFill>
        <p:spPr>
          <a:xfrm>
            <a:off x="4974925" y="3054425"/>
            <a:ext cx="2728575" cy="659075"/>
          </a:xfrm>
          <a:prstGeom prst="rect">
            <a:avLst/>
          </a:prstGeom>
          <a:noFill/>
          <a:ln>
            <a:noFill/>
          </a:ln>
        </p:spPr>
      </p:pic>
      <p:sp>
        <p:nvSpPr>
          <p:cNvPr id="205" name="Google Shape;205;p30"/>
          <p:cNvSpPr txBox="1"/>
          <p:nvPr/>
        </p:nvSpPr>
        <p:spPr>
          <a:xfrm>
            <a:off x="323600" y="1826700"/>
            <a:ext cx="43245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a:solidFill>
                  <a:schemeClr val="dk2"/>
                </a:solidFill>
                <a:latin typeface="Roboto"/>
                <a:ea typeface="Roboto"/>
                <a:cs typeface="Roboto"/>
                <a:sym typeface="Roboto"/>
              </a:rPr>
              <a:t>It is statistical analysis method to predict binary outcome , such as Yes or No , based on the prior observations of the data set</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XGBoost</a:t>
            </a:r>
            <a:endParaRPr/>
          </a:p>
          <a:p>
            <a:pPr marL="0" lvl="0" indent="0" algn="l" rtl="0">
              <a:spcBef>
                <a:spcPts val="0"/>
              </a:spcBef>
              <a:spcAft>
                <a:spcPts val="0"/>
              </a:spcAft>
              <a:buNone/>
            </a:pPr>
            <a:endParaRPr/>
          </a:p>
        </p:txBody>
      </p:sp>
      <p:sp>
        <p:nvSpPr>
          <p:cNvPr id="211" name="Google Shape;211;p31"/>
          <p:cNvSpPr txBox="1">
            <a:spLocks noGrp="1"/>
          </p:cNvSpPr>
          <p:nvPr>
            <p:ph type="body" idx="1"/>
          </p:nvPr>
        </p:nvSpPr>
        <p:spPr>
          <a:xfrm>
            <a:off x="3731300" y="1229875"/>
            <a:ext cx="5100900" cy="3339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XGBoost is an implementation of Gradient Boosted decision trees. In this algorithm, decision trees are created in sequential form. Weights play an important role in XGBoost.</a:t>
            </a:r>
            <a:endParaRPr/>
          </a:p>
          <a:p>
            <a:pPr marL="0" lvl="0" indent="0" algn="l" rtl="0">
              <a:spcBef>
                <a:spcPts val="1200"/>
              </a:spcBef>
              <a:spcAft>
                <a:spcPts val="0"/>
              </a:spcAft>
              <a:buNone/>
            </a:pPr>
            <a:r>
              <a:rPr lang="en-GB"/>
              <a:t>Weights are assigned to all the independent variables which are then fed into the decision tree which predicts results. The weight of variables predicted wrong by the tree is increased and these variables are then fed to the second decision tree. </a:t>
            </a:r>
            <a:endParaRPr/>
          </a:p>
          <a:p>
            <a:pPr marL="0" lvl="0" indent="0" algn="l" rtl="0">
              <a:spcBef>
                <a:spcPts val="1200"/>
              </a:spcBef>
              <a:spcAft>
                <a:spcPts val="0"/>
              </a:spcAft>
              <a:buNone/>
            </a:pPr>
            <a:r>
              <a:rPr lang="en-GB"/>
              <a:t>These individual classifiers/predictors then ensemble to give a strong and more precise model. It can work on regression, classification, ranking, and user-defined prediction problems.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12" name="Google Shape;212;p31"/>
          <p:cNvPicPr preferRelativeResize="0"/>
          <p:nvPr/>
        </p:nvPicPr>
        <p:blipFill>
          <a:blip r:embed="rId3">
            <a:alphaModFix/>
          </a:blip>
          <a:stretch>
            <a:fillRect/>
          </a:stretch>
        </p:blipFill>
        <p:spPr>
          <a:xfrm>
            <a:off x="311700" y="1017800"/>
            <a:ext cx="3419600" cy="177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93" name="Google Shape;93;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350">
                <a:solidFill>
                  <a:srgbClr val="222222"/>
                </a:solidFill>
                <a:highlight>
                  <a:srgbClr val="FFFFFF"/>
                </a:highlight>
                <a:latin typeface="Arial"/>
                <a:ea typeface="Arial"/>
                <a:cs typeface="Arial"/>
                <a:sym typeface="Arial"/>
              </a:rPr>
              <a:t>Wine is an alcoholic drink that is made up of fermented grapes. </a:t>
            </a:r>
            <a:br>
              <a:rPr lang="en-GB" sz="1350">
                <a:solidFill>
                  <a:srgbClr val="222222"/>
                </a:solidFill>
                <a:highlight>
                  <a:srgbClr val="FFFFFF"/>
                </a:highlight>
                <a:latin typeface="Arial"/>
                <a:ea typeface="Arial"/>
                <a:cs typeface="Arial"/>
                <a:sym typeface="Arial"/>
              </a:rPr>
            </a:br>
            <a:r>
              <a:rPr lang="en-GB" sz="1350">
                <a:solidFill>
                  <a:srgbClr val="222222"/>
                </a:solidFill>
                <a:highlight>
                  <a:srgbClr val="FFFFFF"/>
                </a:highlight>
                <a:latin typeface="Arial"/>
                <a:ea typeface="Arial"/>
                <a:cs typeface="Arial"/>
                <a:sym typeface="Arial"/>
              </a:rPr>
              <a:t>Depending on the variety of grape used wine </a:t>
            </a:r>
            <a:br>
              <a:rPr lang="en-GB" sz="1350">
                <a:solidFill>
                  <a:srgbClr val="222222"/>
                </a:solidFill>
                <a:highlight>
                  <a:srgbClr val="FFFFFF"/>
                </a:highlight>
                <a:latin typeface="Arial"/>
                <a:ea typeface="Arial"/>
                <a:cs typeface="Arial"/>
                <a:sym typeface="Arial"/>
              </a:rPr>
            </a:br>
            <a:r>
              <a:rPr lang="en-GB" sz="1350">
                <a:solidFill>
                  <a:srgbClr val="222222"/>
                </a:solidFill>
                <a:highlight>
                  <a:srgbClr val="FFFFFF"/>
                </a:highlight>
                <a:latin typeface="Arial"/>
                <a:ea typeface="Arial"/>
                <a:cs typeface="Arial"/>
                <a:sym typeface="Arial"/>
              </a:rPr>
              <a:t>is available in two types: Red wine and White wine.</a:t>
            </a:r>
            <a:endParaRPr sz="1350">
              <a:solidFill>
                <a:srgbClr val="222222"/>
              </a:solidFill>
              <a:highlight>
                <a:srgbClr val="FFFFFF"/>
              </a:highlight>
              <a:latin typeface="Arial"/>
              <a:ea typeface="Arial"/>
              <a:cs typeface="Arial"/>
              <a:sym typeface="Arial"/>
            </a:endParaRPr>
          </a:p>
          <a:p>
            <a:pPr marL="0" lvl="0" indent="0" algn="l" rtl="0">
              <a:spcBef>
                <a:spcPts val="1200"/>
              </a:spcBef>
              <a:spcAft>
                <a:spcPts val="0"/>
              </a:spcAft>
              <a:buNone/>
            </a:pPr>
            <a:r>
              <a:rPr lang="en-GB" sz="1300">
                <a:solidFill>
                  <a:srgbClr val="281400"/>
                </a:solidFill>
              </a:rPr>
              <a:t>White wine is primarily made with white grapes,</a:t>
            </a:r>
            <a:br>
              <a:rPr lang="en-GB" sz="1300">
                <a:solidFill>
                  <a:srgbClr val="281400"/>
                </a:solidFill>
              </a:rPr>
            </a:br>
            <a:r>
              <a:rPr lang="en-GB" sz="1300">
                <a:solidFill>
                  <a:srgbClr val="281400"/>
                </a:solidFill>
              </a:rPr>
              <a:t>and the skins are separated from the juice </a:t>
            </a:r>
            <a:br>
              <a:rPr lang="en-GB" sz="1300">
                <a:solidFill>
                  <a:srgbClr val="281400"/>
                </a:solidFill>
              </a:rPr>
            </a:br>
            <a:r>
              <a:rPr lang="en-GB" sz="1300">
                <a:solidFill>
                  <a:srgbClr val="281400"/>
                </a:solidFill>
              </a:rPr>
              <a:t>before the fermentation process. Red wine </a:t>
            </a:r>
            <a:br>
              <a:rPr lang="en-GB" sz="1300">
                <a:solidFill>
                  <a:srgbClr val="281400"/>
                </a:solidFill>
              </a:rPr>
            </a:br>
            <a:r>
              <a:rPr lang="en-GB" sz="1300">
                <a:solidFill>
                  <a:srgbClr val="281400"/>
                </a:solidFill>
              </a:rPr>
              <a:t>is made with darker red or black grapes, and </a:t>
            </a:r>
            <a:br>
              <a:rPr lang="en-GB" sz="1300">
                <a:solidFill>
                  <a:srgbClr val="281400"/>
                </a:solidFill>
              </a:rPr>
            </a:br>
            <a:r>
              <a:rPr lang="en-GB" sz="1300">
                <a:solidFill>
                  <a:srgbClr val="281400"/>
                </a:solidFill>
              </a:rPr>
              <a:t>the skins remain on the grapes during the </a:t>
            </a:r>
            <a:br>
              <a:rPr lang="en-GB" sz="1300">
                <a:solidFill>
                  <a:srgbClr val="281400"/>
                </a:solidFill>
              </a:rPr>
            </a:br>
            <a:r>
              <a:rPr lang="en-GB" sz="1300">
                <a:solidFill>
                  <a:srgbClr val="281400"/>
                </a:solidFill>
              </a:rPr>
              <a:t>fermentation process.</a:t>
            </a:r>
            <a:r>
              <a:rPr lang="en-GB" sz="1350">
                <a:solidFill>
                  <a:srgbClr val="222222"/>
                </a:solidFill>
                <a:highlight>
                  <a:srgbClr val="FFFFFF"/>
                </a:highlight>
                <a:latin typeface="Arial"/>
                <a:ea typeface="Arial"/>
                <a:cs typeface="Arial"/>
                <a:sym typeface="Arial"/>
              </a:rPr>
              <a:t> </a:t>
            </a:r>
            <a:endParaRPr sz="1350">
              <a:solidFill>
                <a:srgbClr val="222222"/>
              </a:solidFill>
              <a:highlight>
                <a:srgbClr val="FFFFFF"/>
              </a:highlight>
              <a:latin typeface="Arial"/>
              <a:ea typeface="Arial"/>
              <a:cs typeface="Arial"/>
              <a:sym typeface="Arial"/>
            </a:endParaRPr>
          </a:p>
          <a:p>
            <a:pPr marL="0" lvl="0" indent="0" algn="l" rtl="0">
              <a:spcBef>
                <a:spcPts val="1200"/>
              </a:spcBef>
              <a:spcAft>
                <a:spcPts val="1200"/>
              </a:spcAft>
              <a:buNone/>
            </a:pPr>
            <a:r>
              <a:rPr lang="en-GB" sz="1300">
                <a:solidFill>
                  <a:srgbClr val="281400"/>
                </a:solidFill>
              </a:rPr>
              <a:t>Studies have shown that moderate wine consumption </a:t>
            </a:r>
            <a:br>
              <a:rPr lang="en-GB" sz="1300">
                <a:solidFill>
                  <a:srgbClr val="281400"/>
                </a:solidFill>
              </a:rPr>
            </a:br>
            <a:r>
              <a:rPr lang="en-GB" sz="1300">
                <a:solidFill>
                  <a:srgbClr val="281400"/>
                </a:solidFill>
              </a:rPr>
              <a:t>may be good for your heart and circulatory system.  </a:t>
            </a:r>
            <a:br>
              <a:rPr lang="en-GB" sz="1300">
                <a:solidFill>
                  <a:srgbClr val="281400"/>
                </a:solidFill>
              </a:rPr>
            </a:br>
            <a:r>
              <a:rPr lang="en-GB" sz="1300">
                <a:solidFill>
                  <a:srgbClr val="281400"/>
                </a:solidFill>
              </a:rPr>
              <a:t>There is also evidence that drinking wine in moderation </a:t>
            </a:r>
            <a:br>
              <a:rPr lang="en-GB" sz="1300">
                <a:solidFill>
                  <a:srgbClr val="281400"/>
                </a:solidFill>
              </a:rPr>
            </a:br>
            <a:r>
              <a:rPr lang="en-GB" sz="1300">
                <a:solidFill>
                  <a:srgbClr val="281400"/>
                </a:solidFill>
              </a:rPr>
              <a:t>may lower your risk of type 2 diabetes.</a:t>
            </a:r>
            <a:endParaRPr sz="1350">
              <a:solidFill>
                <a:srgbClr val="222222"/>
              </a:solidFill>
              <a:highlight>
                <a:srgbClr val="FFFFFF"/>
              </a:highlight>
              <a:latin typeface="Arial"/>
              <a:ea typeface="Arial"/>
              <a:cs typeface="Arial"/>
              <a:sym typeface="Arial"/>
            </a:endParaRPr>
          </a:p>
        </p:txBody>
      </p:sp>
      <p:pic>
        <p:nvPicPr>
          <p:cNvPr id="94" name="Google Shape;94;p14"/>
          <p:cNvPicPr preferRelativeResize="0"/>
          <p:nvPr/>
        </p:nvPicPr>
        <p:blipFill>
          <a:blip r:embed="rId3">
            <a:alphaModFix/>
          </a:blip>
          <a:stretch>
            <a:fillRect/>
          </a:stretch>
        </p:blipFill>
        <p:spPr>
          <a:xfrm>
            <a:off x="5532719" y="0"/>
            <a:ext cx="3611280" cy="4834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XGBoost CLASSIFIER TO CLASSIFY TYPE OF WINE</a:t>
            </a:r>
            <a:endParaRPr/>
          </a:p>
        </p:txBody>
      </p:sp>
      <p:sp>
        <p:nvSpPr>
          <p:cNvPr id="218" name="Google Shape;218;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fed both input data and expected output data to the Classifier to train the model and computed the accuracy over testing data. The accuracy that was achieved is 99%</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19" name="Google Shape;219;p32"/>
          <p:cNvPicPr preferRelativeResize="0"/>
          <p:nvPr/>
        </p:nvPicPr>
        <p:blipFill>
          <a:blip r:embed="rId3">
            <a:alphaModFix/>
          </a:blip>
          <a:stretch>
            <a:fillRect/>
          </a:stretch>
        </p:blipFill>
        <p:spPr>
          <a:xfrm>
            <a:off x="311700" y="2571750"/>
            <a:ext cx="4620000" cy="470000"/>
          </a:xfrm>
          <a:prstGeom prst="rect">
            <a:avLst/>
          </a:prstGeom>
          <a:noFill/>
          <a:ln>
            <a:noFill/>
          </a:ln>
        </p:spPr>
      </p:pic>
      <p:pic>
        <p:nvPicPr>
          <p:cNvPr id="220" name="Google Shape;220;p32"/>
          <p:cNvPicPr preferRelativeResize="0"/>
          <p:nvPr/>
        </p:nvPicPr>
        <p:blipFill>
          <a:blip r:embed="rId4">
            <a:alphaModFix/>
          </a:blip>
          <a:stretch>
            <a:fillRect/>
          </a:stretch>
        </p:blipFill>
        <p:spPr>
          <a:xfrm>
            <a:off x="311698" y="3041750"/>
            <a:ext cx="4620000" cy="1000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4800600" y="1331725"/>
            <a:ext cx="42603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Thanks from team</a:t>
            </a:r>
            <a:endParaRPr/>
          </a:p>
        </p:txBody>
      </p:sp>
      <p:pic>
        <p:nvPicPr>
          <p:cNvPr id="226" name="Google Shape;226;p33"/>
          <p:cNvPicPr preferRelativeResize="0"/>
          <p:nvPr/>
        </p:nvPicPr>
        <p:blipFill>
          <a:blip r:embed="rId3">
            <a:alphaModFix/>
          </a:blip>
          <a:stretch>
            <a:fillRect/>
          </a:stretch>
        </p:blipFill>
        <p:spPr>
          <a:xfrm>
            <a:off x="410225" y="442100"/>
            <a:ext cx="4085576" cy="4085576"/>
          </a:xfrm>
          <a:prstGeom prst="rect">
            <a:avLst/>
          </a:prstGeom>
          <a:noFill/>
          <a:ln w="76200" cap="flat" cmpd="sng">
            <a:solidFill>
              <a:schemeClr val="dk2"/>
            </a:solidFill>
            <a:prstDash val="solid"/>
            <a:round/>
            <a:headEnd type="none" w="sm" len="sm"/>
            <a:tailEnd type="none" w="sm" len="sm"/>
          </a:ln>
        </p:spPr>
      </p:pic>
      <p:sp>
        <p:nvSpPr>
          <p:cNvPr id="227" name="Google Shape;227;p33"/>
          <p:cNvSpPr txBox="1"/>
          <p:nvPr/>
        </p:nvSpPr>
        <p:spPr>
          <a:xfrm>
            <a:off x="5924800" y="1844450"/>
            <a:ext cx="16179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5000">
                <a:latin typeface="Roboto"/>
                <a:ea typeface="Roboto"/>
                <a:cs typeface="Roboto"/>
                <a:sym typeface="Roboto"/>
              </a:rPr>
              <a:t>DAB</a:t>
            </a:r>
            <a:endParaRPr sz="5000">
              <a:latin typeface="Roboto"/>
              <a:ea typeface="Roboto"/>
              <a:cs typeface="Roboto"/>
              <a:sym typeface="Roboto"/>
            </a:endParaRPr>
          </a:p>
        </p:txBody>
      </p:sp>
      <p:sp>
        <p:nvSpPr>
          <p:cNvPr id="228" name="Google Shape;228;p33"/>
          <p:cNvSpPr/>
          <p:nvPr/>
        </p:nvSpPr>
        <p:spPr>
          <a:xfrm>
            <a:off x="3997800" y="442100"/>
            <a:ext cx="498000" cy="386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10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DATASET USED</a:t>
            </a:r>
            <a:endParaRPr/>
          </a:p>
        </p:txBody>
      </p:sp>
      <p:sp>
        <p:nvSpPr>
          <p:cNvPr id="100" name="Google Shape;100;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Link to download dataset: </a:t>
            </a:r>
            <a:r>
              <a:rPr lang="en-GB" u="sng">
                <a:solidFill>
                  <a:schemeClr val="hlink"/>
                </a:solidFill>
                <a:hlinkClick r:id="rId3"/>
              </a:rPr>
              <a:t>https://www.kaggle.com/code/danielpanizzo/red-and-white-wine-quality/data</a:t>
            </a:r>
            <a:endParaRPr/>
          </a:p>
          <a:p>
            <a:pPr marL="0" lvl="0" indent="0" algn="l" rtl="0">
              <a:spcBef>
                <a:spcPts val="1200"/>
              </a:spcBef>
              <a:spcAft>
                <a:spcPts val="0"/>
              </a:spcAft>
              <a:buNone/>
            </a:pPr>
            <a:r>
              <a:rPr lang="en-GB"/>
              <a:t>Description:</a:t>
            </a:r>
            <a:endParaRPr/>
          </a:p>
          <a:p>
            <a:pPr marL="0" lvl="0" indent="0" algn="l" rtl="0">
              <a:spcBef>
                <a:spcPts val="1200"/>
              </a:spcBef>
              <a:spcAft>
                <a:spcPts val="1200"/>
              </a:spcAft>
              <a:buNone/>
            </a:pPr>
            <a:r>
              <a:rPr lang="en-GB"/>
              <a:t>The dataset used contains data about various chemical properties of wine, quality of wine and the type of wine(Red or white). The quality of wine was evaluated by three experts who provided score between 0(Bad) and 10(Excellent) for each wine.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93950" y="168900"/>
            <a:ext cx="8808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FEATURES PRESENT IN THE DATASET AND ANALYSIS </a:t>
            </a:r>
            <a:endParaRPr/>
          </a:p>
        </p:txBody>
      </p:sp>
      <p:sp>
        <p:nvSpPr>
          <p:cNvPr id="106" name="Google Shape;106;p16"/>
          <p:cNvSpPr txBox="1">
            <a:spLocks noGrp="1"/>
          </p:cNvSpPr>
          <p:nvPr>
            <p:ph type="body" idx="1"/>
          </p:nvPr>
        </p:nvSpPr>
        <p:spPr>
          <a:xfrm>
            <a:off x="304800" y="930275"/>
            <a:ext cx="5396700" cy="3778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a:t>-&gt;During the process of fermentation some amount of sugar gets converted to alcohol. The remaining sugar content is residual sugar. Most of the residual sugar content is less than 4 g/l indicating that most of the alcohol in the dataset is dry in nature. </a:t>
            </a:r>
            <a:endParaRPr/>
          </a:p>
          <a:p>
            <a:pPr marL="0" lvl="0" indent="0" algn="l" rtl="0">
              <a:spcBef>
                <a:spcPts val="1200"/>
              </a:spcBef>
              <a:spcAft>
                <a:spcPts val="0"/>
              </a:spcAft>
              <a:buNone/>
            </a:pPr>
            <a:r>
              <a:rPr lang="en-GB"/>
              <a:t>-&gt;Acids in wine are off two types - volatile acidity and  fixed acidity. Volatile acidity influences the smell of wine and fixed acidity influences the taste. </a:t>
            </a:r>
            <a:endParaRPr/>
          </a:p>
          <a:p>
            <a:pPr marL="0" lvl="0" indent="0" algn="l" rtl="0">
              <a:spcBef>
                <a:spcPts val="1200"/>
              </a:spcBef>
              <a:spcAft>
                <a:spcPts val="0"/>
              </a:spcAft>
              <a:buNone/>
            </a:pPr>
            <a:r>
              <a:rPr lang="en-GB"/>
              <a:t>-&gt;Citric acid is mainly used in cheap quality wines. </a:t>
            </a:r>
            <a:endParaRPr/>
          </a:p>
          <a:p>
            <a:pPr marL="0" lvl="0" indent="0" algn="l" rtl="0">
              <a:spcBef>
                <a:spcPts val="1200"/>
              </a:spcBef>
              <a:spcAft>
                <a:spcPts val="1200"/>
              </a:spcAft>
              <a:buNone/>
            </a:pPr>
            <a:r>
              <a:rPr lang="en-GB"/>
              <a:t>-&gt;PH is used for indicating acidity which in turn is a good indicator of taste as well</a:t>
            </a:r>
            <a:endParaRPr/>
          </a:p>
        </p:txBody>
      </p:sp>
      <p:pic>
        <p:nvPicPr>
          <p:cNvPr id="107" name="Google Shape;107;p16"/>
          <p:cNvPicPr preferRelativeResize="0"/>
          <p:nvPr/>
        </p:nvPicPr>
        <p:blipFill>
          <a:blip r:embed="rId3">
            <a:alphaModFix/>
          </a:blip>
          <a:stretch>
            <a:fillRect/>
          </a:stretch>
        </p:blipFill>
        <p:spPr>
          <a:xfrm>
            <a:off x="5730450" y="1010113"/>
            <a:ext cx="3795025" cy="3778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EDA ON WINE DATASET</a:t>
            </a:r>
            <a:endParaRPr/>
          </a:p>
        </p:txBody>
      </p:sp>
      <p:pic>
        <p:nvPicPr>
          <p:cNvPr id="113" name="Google Shape;113;p17"/>
          <p:cNvPicPr preferRelativeResize="0"/>
          <p:nvPr/>
        </p:nvPicPr>
        <p:blipFill>
          <a:blip r:embed="rId3">
            <a:alphaModFix/>
          </a:blip>
          <a:stretch>
            <a:fillRect/>
          </a:stretch>
        </p:blipFill>
        <p:spPr>
          <a:xfrm>
            <a:off x="311700" y="1101625"/>
            <a:ext cx="5210200" cy="3577225"/>
          </a:xfrm>
          <a:prstGeom prst="rect">
            <a:avLst/>
          </a:prstGeom>
          <a:noFill/>
          <a:ln>
            <a:noFill/>
          </a:ln>
        </p:spPr>
      </p:pic>
      <p:sp>
        <p:nvSpPr>
          <p:cNvPr id="114" name="Google Shape;114;p17"/>
          <p:cNvSpPr txBox="1">
            <a:spLocks noGrp="1"/>
          </p:cNvSpPr>
          <p:nvPr>
            <p:ph type="body" idx="1"/>
          </p:nvPr>
        </p:nvSpPr>
        <p:spPr>
          <a:xfrm>
            <a:off x="5380550" y="1569925"/>
            <a:ext cx="3352200" cy="1218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Bar plot for the </a:t>
            </a:r>
            <a:r>
              <a:rPr lang="en-GB" b="1"/>
              <a:t>Quality</a:t>
            </a:r>
            <a:r>
              <a:rPr lang="en-GB"/>
              <a:t> column</a:t>
            </a:r>
            <a:endParaRPr/>
          </a:p>
          <a:p>
            <a:pPr marL="0" lvl="0" indent="0" algn="l" rtl="0">
              <a:spcBef>
                <a:spcPts val="1200"/>
              </a:spcBef>
              <a:spcAft>
                <a:spcPts val="1200"/>
              </a:spcAft>
              <a:buNone/>
            </a:pPr>
            <a:r>
              <a:rPr lang="en-GB"/>
              <a:t>We find that an average wine has a quality metric of </a:t>
            </a:r>
            <a:r>
              <a:rPr lang="en-GB" b="1"/>
              <a:t>6</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28200" y="1895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EDA ON WINE DATASET</a:t>
            </a:r>
            <a:endParaRPr/>
          </a:p>
        </p:txBody>
      </p:sp>
      <p:sp>
        <p:nvSpPr>
          <p:cNvPr id="120" name="Google Shape;120;p18"/>
          <p:cNvSpPr txBox="1">
            <a:spLocks noGrp="1"/>
          </p:cNvSpPr>
          <p:nvPr>
            <p:ph type="body" idx="1"/>
          </p:nvPr>
        </p:nvSpPr>
        <p:spPr>
          <a:xfrm>
            <a:off x="5589600" y="1156800"/>
            <a:ext cx="3623700" cy="1341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Correlogram of wine dataset </a:t>
            </a:r>
            <a:br>
              <a:rPr lang="en-GB"/>
            </a:br>
            <a:r>
              <a:rPr lang="en-GB"/>
              <a:t>representing correlation between</a:t>
            </a:r>
            <a:br>
              <a:rPr lang="en-GB"/>
            </a:br>
            <a:r>
              <a:rPr lang="en-GB"/>
              <a:t>different features in the dataset</a:t>
            </a:r>
            <a:endParaRPr/>
          </a:p>
          <a:p>
            <a:pPr marL="0" lvl="0" indent="0" algn="l" rtl="0">
              <a:spcBef>
                <a:spcPts val="1200"/>
              </a:spcBef>
              <a:spcAft>
                <a:spcPts val="1200"/>
              </a:spcAft>
              <a:buNone/>
            </a:pPr>
            <a:endParaRPr/>
          </a:p>
        </p:txBody>
      </p:sp>
      <p:pic>
        <p:nvPicPr>
          <p:cNvPr id="121" name="Google Shape;121;p18"/>
          <p:cNvPicPr preferRelativeResize="0"/>
          <p:nvPr/>
        </p:nvPicPr>
        <p:blipFill>
          <a:blip r:embed="rId3">
            <a:alphaModFix/>
          </a:blip>
          <a:stretch>
            <a:fillRect/>
          </a:stretch>
        </p:blipFill>
        <p:spPr>
          <a:xfrm>
            <a:off x="83725" y="797325"/>
            <a:ext cx="5478425" cy="3991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EDA ON WINE DATASET</a:t>
            </a:r>
            <a:endParaRPr/>
          </a:p>
        </p:txBody>
      </p:sp>
      <p:sp>
        <p:nvSpPr>
          <p:cNvPr id="127" name="Google Shape;127;p19"/>
          <p:cNvSpPr txBox="1">
            <a:spLocks noGrp="1"/>
          </p:cNvSpPr>
          <p:nvPr>
            <p:ph type="body" idx="1"/>
          </p:nvPr>
        </p:nvSpPr>
        <p:spPr>
          <a:xfrm>
            <a:off x="5281800" y="854100"/>
            <a:ext cx="3684900" cy="230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Boxplot for all attributes of wine dataset. </a:t>
            </a:r>
            <a:endParaRPr/>
          </a:p>
          <a:p>
            <a:pPr marL="0" lvl="0" indent="0" algn="l" rtl="0">
              <a:spcBef>
                <a:spcPts val="1200"/>
              </a:spcBef>
              <a:spcAft>
                <a:spcPts val="1200"/>
              </a:spcAft>
              <a:buNone/>
            </a:pPr>
            <a:r>
              <a:rPr lang="en-GB"/>
              <a:t>We can observe that other than density and alcohol attributes “</a:t>
            </a:r>
            <a:br>
              <a:rPr lang="en-GB"/>
            </a:br>
            <a:r>
              <a:rPr lang="en-GB"/>
              <a:t>remaining attributes have multiple outliers.</a:t>
            </a:r>
            <a:endParaRPr/>
          </a:p>
        </p:txBody>
      </p:sp>
      <p:pic>
        <p:nvPicPr>
          <p:cNvPr id="128" name="Google Shape;128;p19"/>
          <p:cNvPicPr preferRelativeResize="0"/>
          <p:nvPr/>
        </p:nvPicPr>
        <p:blipFill rotWithShape="1">
          <a:blip r:embed="rId3">
            <a:alphaModFix/>
          </a:blip>
          <a:srcRect b="50000"/>
          <a:stretch/>
        </p:blipFill>
        <p:spPr>
          <a:xfrm>
            <a:off x="311700" y="1075150"/>
            <a:ext cx="4761350" cy="3584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0"/>
          <p:cNvPicPr preferRelativeResize="0"/>
          <p:nvPr/>
        </p:nvPicPr>
        <p:blipFill rotWithShape="1">
          <a:blip r:embed="rId3">
            <a:alphaModFix/>
          </a:blip>
          <a:srcRect t="49924"/>
          <a:stretch/>
        </p:blipFill>
        <p:spPr>
          <a:xfrm>
            <a:off x="449125" y="1083400"/>
            <a:ext cx="4686550" cy="3533475"/>
          </a:xfrm>
          <a:prstGeom prst="rect">
            <a:avLst/>
          </a:prstGeom>
          <a:noFill/>
          <a:ln>
            <a:noFill/>
          </a:ln>
        </p:spPr>
      </p:pic>
      <p:sp>
        <p:nvSpPr>
          <p:cNvPr id="134" name="Google Shape;134;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EDA ON WINE DATASET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Feature Selection</a:t>
            </a:r>
            <a:endParaRPr/>
          </a:p>
        </p:txBody>
      </p:sp>
      <p:sp>
        <p:nvSpPr>
          <p:cNvPr id="140" name="Google Shape;140;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a:t>To analyze data we will reduce features to be used for analysis or else analyzing data will become computationally expensive and also the model might not perform well due to unnecessary variables which are not relevant to the target variable.  </a:t>
            </a:r>
            <a:endParaRPr/>
          </a:p>
          <a:p>
            <a:pPr marL="457200" lvl="0" indent="-342900" algn="l" rtl="0">
              <a:spcBef>
                <a:spcPts val="1200"/>
              </a:spcBef>
              <a:spcAft>
                <a:spcPts val="0"/>
              </a:spcAft>
              <a:buSzPts val="1800"/>
              <a:buAutoNum type="arabicParenR"/>
            </a:pPr>
            <a:r>
              <a:rPr lang="en-GB"/>
              <a:t>Correlation</a:t>
            </a:r>
            <a:endParaRPr/>
          </a:p>
          <a:p>
            <a:pPr marL="457200" lvl="0" indent="-342900" algn="l" rtl="0">
              <a:spcBef>
                <a:spcPts val="0"/>
              </a:spcBef>
              <a:spcAft>
                <a:spcPts val="0"/>
              </a:spcAft>
              <a:buSzPts val="1800"/>
              <a:buAutoNum type="arabicParenR"/>
            </a:pPr>
            <a:r>
              <a:rPr lang="en-GB"/>
              <a:t>Variance Threshold Based Selection</a:t>
            </a:r>
            <a:endParaRPr/>
          </a:p>
          <a:p>
            <a:pPr marL="457200" lvl="0" indent="-342900" algn="l" rtl="0">
              <a:spcBef>
                <a:spcPts val="0"/>
              </a:spcBef>
              <a:spcAft>
                <a:spcPts val="0"/>
              </a:spcAft>
              <a:buSzPts val="1800"/>
              <a:buAutoNum type="arabicParenR"/>
            </a:pPr>
            <a:r>
              <a:rPr lang="en-GB"/>
              <a:t>Mean Absolute Difference (MAD)</a:t>
            </a:r>
            <a:endParaRPr/>
          </a:p>
          <a:p>
            <a:pPr marL="457200" lvl="0" indent="-342900" algn="l" rtl="0">
              <a:spcBef>
                <a:spcPts val="0"/>
              </a:spcBef>
              <a:spcAft>
                <a:spcPts val="0"/>
              </a:spcAft>
              <a:buSzPts val="1800"/>
              <a:buAutoNum type="arabicParenR"/>
            </a:pPr>
            <a:r>
              <a:rPr lang="en-GB"/>
              <a:t>Information Gain</a:t>
            </a:r>
            <a:endParaRPr/>
          </a:p>
          <a:p>
            <a:pPr marL="457200" lvl="0" indent="-342900" algn="l" rtl="0">
              <a:spcBef>
                <a:spcPts val="0"/>
              </a:spcBef>
              <a:spcAft>
                <a:spcPts val="0"/>
              </a:spcAft>
              <a:buSzPts val="1800"/>
              <a:buAutoNum type="arabicParenR"/>
            </a:pPr>
            <a:r>
              <a:rPr lang="en-GB"/>
              <a:t>Random Forest based Selection</a:t>
            </a:r>
            <a:endParaRPr/>
          </a:p>
          <a:p>
            <a:pPr marL="457200" lvl="0" indent="-342900" algn="l" rtl="0">
              <a:spcBef>
                <a:spcPts val="0"/>
              </a:spcBef>
              <a:spcAft>
                <a:spcPts val="0"/>
              </a:spcAft>
              <a:buSzPts val="1800"/>
              <a:buAutoNum type="arabicParenR"/>
            </a:pPr>
            <a:r>
              <a:rPr lang="en-GB"/>
              <a:t>Backward Feature Selection</a:t>
            </a:r>
            <a:endParaRPr/>
          </a:p>
          <a:p>
            <a:pPr marL="457200" lvl="0" indent="-342900" algn="l" rtl="0">
              <a:spcBef>
                <a:spcPts val="0"/>
              </a:spcBef>
              <a:spcAft>
                <a:spcPts val="0"/>
              </a:spcAft>
              <a:buSzPts val="1800"/>
              <a:buAutoNum type="arabicParenR"/>
            </a:pPr>
            <a:r>
              <a:rPr lang="en-GB"/>
              <a:t>Forward Feature Elimination</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21</Slides>
  <Notes>21</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Geometric</vt:lpstr>
      <vt:lpstr>Red and White Wine Analysis</vt:lpstr>
      <vt:lpstr>INTRODUCTION</vt:lpstr>
      <vt:lpstr>DATASET USED</vt:lpstr>
      <vt:lpstr>FEATURES PRESENT IN THE DATASET AND ANALYSIS </vt:lpstr>
      <vt:lpstr>EDA ON WINE DATASET</vt:lpstr>
      <vt:lpstr>EDA ON WINE DATASET</vt:lpstr>
      <vt:lpstr>EDA ON WINE DATASET</vt:lpstr>
      <vt:lpstr>EDA ON WINE DATASET</vt:lpstr>
      <vt:lpstr>Feature Selection</vt:lpstr>
      <vt:lpstr>Inference from Correlogram Plot</vt:lpstr>
      <vt:lpstr>(2) Variance based feature Selection</vt:lpstr>
      <vt:lpstr>(3)  Mean Absolute Difference (MAD)</vt:lpstr>
      <vt:lpstr>(4) Information Gain</vt:lpstr>
      <vt:lpstr>(5) Random Forest based Selection</vt:lpstr>
      <vt:lpstr>Chosen Attributes</vt:lpstr>
      <vt:lpstr>(6) Backward Feature Selection</vt:lpstr>
      <vt:lpstr>ANN TO CLASSIFY TYPE OF WINE</vt:lpstr>
      <vt:lpstr>CLASSIFICATION OF WINE TYPE  Logistic Regression    SVM </vt:lpstr>
      <vt:lpstr>XGBoost </vt:lpstr>
      <vt:lpstr>XGBoost CLASSIFIER TO CLASSIFY TYPE OF WINE</vt:lpstr>
      <vt:lpstr>Thanks from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and White Wine Analysis</dc:title>
  <cp:lastModifiedBy>Dhruv Garodia</cp:lastModifiedBy>
  <cp:revision>1</cp:revision>
  <dcterms:modified xsi:type="dcterms:W3CDTF">2022-11-11T18:17:03Z</dcterms:modified>
</cp:coreProperties>
</file>