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3" r:id="rId6"/>
    <p:sldId id="267" r:id="rId7"/>
    <p:sldId id="264" r:id="rId8"/>
    <p:sldId id="286" r:id="rId9"/>
    <p:sldId id="265" r:id="rId10"/>
    <p:sldId id="266" r:id="rId11"/>
    <p:sldId id="259" r:id="rId12"/>
    <p:sldId id="268" r:id="rId13"/>
    <p:sldId id="269" r:id="rId14"/>
    <p:sldId id="273" r:id="rId15"/>
    <p:sldId id="270" r:id="rId16"/>
    <p:sldId id="280" r:id="rId17"/>
    <p:sldId id="271" r:id="rId18"/>
    <p:sldId id="272" r:id="rId19"/>
    <p:sldId id="262" r:id="rId20"/>
    <p:sldId id="260" r:id="rId21"/>
  </p:sldIdLst>
  <p:sldSz cx="12192000" cy="6858000"/>
  <p:notesSz cx="6858000" cy="9144000"/>
  <p:embeddedFontLst>
    <p:embeddedFont>
      <p:font typeface="Proxima Nova"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guide orient="horz" pos="2164"/>
        <p:guide pos="3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LSTM/RNN</a:t>
            </a:r>
            <a:endParaRPr sz="2400" b="1" dirty="0">
              <a:latin typeface="Proxima Nova"/>
              <a:ea typeface="Proxima Nova"/>
              <a:cs typeface="Proxima Nova"/>
              <a:sym typeface="Proxima Nova"/>
            </a:endParaRPr>
          </a:p>
        </p:txBody>
      </p:sp>
      <p:sp>
        <p:nvSpPr>
          <p:cNvPr id="106" name="Google Shape;106;p4"/>
          <p:cNvSpPr txBox="1"/>
          <p:nvPr/>
        </p:nvSpPr>
        <p:spPr>
          <a:xfrm>
            <a:off x="534259" y="1869809"/>
            <a:ext cx="9751921" cy="615523"/>
          </a:xfrm>
          <a:prstGeom prst="rect">
            <a:avLst/>
          </a:prstGeom>
          <a:noFill/>
          <a:ln>
            <a:noFill/>
          </a:ln>
        </p:spPr>
        <p:txBody>
          <a:bodyPr spcFirstLastPara="1" wrap="square" lIns="91425" tIns="91425" rIns="91425" bIns="91425" anchor="t" anchorCtr="0">
            <a:spAutoFit/>
          </a:bodyPr>
          <a:lstStyle/>
          <a:p>
            <a:pPr marR="0" lvl="0" algn="l" rtl="0">
              <a:spcBef>
                <a:spcPts val="0"/>
              </a:spcBef>
              <a:spcAft>
                <a:spcPts val="0"/>
              </a:spcAft>
              <a:buClr>
                <a:srgbClr val="000000"/>
              </a:buClr>
              <a:buSzPts val="1700"/>
            </a:pPr>
            <a:r>
              <a:rPr lang="en-US" dirty="0"/>
              <a:t>Image</a:t>
            </a:r>
            <a:endParaRPr lang="en-US" dirty="0"/>
          </a:p>
          <a:p>
            <a:pPr marL="285750" marR="0" lvl="0" indent="-285750" algn="l" rtl="0">
              <a:spcBef>
                <a:spcPts val="0"/>
              </a:spcBef>
              <a:spcAft>
                <a:spcPts val="0"/>
              </a:spcAft>
              <a:buClr>
                <a:srgbClr val="000000"/>
              </a:buClr>
              <a:buSzPts val="1700"/>
              <a:buFont typeface="Arial" panose="020B0604020202020204"/>
              <a:buChar char="•"/>
            </a:pPr>
            <a:endParaRPr dirty="0"/>
          </a:p>
        </p:txBody>
      </p:sp>
      <p:pic>
        <p:nvPicPr>
          <p:cNvPr id="3" name="Picture 2"/>
          <p:cNvPicPr>
            <a:picLocks noChangeAspect="1"/>
          </p:cNvPicPr>
          <p:nvPr/>
        </p:nvPicPr>
        <p:blipFill>
          <a:blip r:embed="rId2"/>
          <a:stretch>
            <a:fillRect/>
          </a:stretch>
        </p:blipFill>
        <p:spPr>
          <a:xfrm>
            <a:off x="1288313" y="1032795"/>
            <a:ext cx="2320909" cy="2396205"/>
          </a:xfrm>
          <a:prstGeom prst="rect">
            <a:avLst/>
          </a:prstGeom>
        </p:spPr>
      </p:pic>
      <p:sp>
        <p:nvSpPr>
          <p:cNvPr id="5" name="TextBox 4"/>
          <p:cNvSpPr txBox="1"/>
          <p:nvPr/>
        </p:nvSpPr>
        <p:spPr>
          <a:xfrm>
            <a:off x="5222553" y="1562864"/>
            <a:ext cx="6096000" cy="738664"/>
          </a:xfrm>
          <a:prstGeom prst="rect">
            <a:avLst/>
          </a:prstGeom>
          <a:noFill/>
        </p:spPr>
        <p:txBody>
          <a:bodyPr wrap="square">
            <a:spAutoFit/>
          </a:bodyPr>
          <a:lstStyle/>
          <a:p>
            <a:pPr marR="0" lvl="0" algn="l" rtl="0">
              <a:spcBef>
                <a:spcPts val="0"/>
              </a:spcBef>
              <a:spcAft>
                <a:spcPts val="0"/>
              </a:spcAft>
              <a:buClr>
                <a:srgbClr val="000000"/>
              </a:buClr>
              <a:buSzPts val="1700"/>
            </a:pPr>
            <a:r>
              <a:rPr lang="en-US" dirty="0"/>
              <a:t>Model Accuracy</a:t>
            </a:r>
            <a:endParaRPr lang="en-US" dirty="0"/>
          </a:p>
          <a:p>
            <a:pPr marR="0" lvl="0" algn="l" rtl="0">
              <a:spcBef>
                <a:spcPts val="0"/>
              </a:spcBef>
              <a:spcAft>
                <a:spcPts val="0"/>
              </a:spcAft>
              <a:buClr>
                <a:srgbClr val="000000"/>
              </a:buClr>
              <a:buSzPts val="1700"/>
            </a:pPr>
            <a:endParaRPr lang="en-US" dirty="0"/>
          </a:p>
          <a:p>
            <a:pPr marL="285750" marR="0" lvl="0" indent="-285750" algn="l" rtl="0">
              <a:spcBef>
                <a:spcPts val="0"/>
              </a:spcBef>
              <a:spcAft>
                <a:spcPts val="0"/>
              </a:spcAft>
              <a:buClr>
                <a:srgbClr val="000000"/>
              </a:buClr>
              <a:buSzPts val="1700"/>
              <a:buFont typeface="Arial" panose="020B0604020202020204"/>
              <a:buChar char="•"/>
            </a:pPr>
            <a:endParaRPr lang="en-US" dirty="0"/>
          </a:p>
        </p:txBody>
      </p:sp>
      <p:sp>
        <p:nvSpPr>
          <p:cNvPr id="9" name="TextBox 8"/>
          <p:cNvSpPr txBox="1"/>
          <p:nvPr/>
        </p:nvSpPr>
        <p:spPr>
          <a:xfrm>
            <a:off x="534259" y="4432157"/>
            <a:ext cx="6096000" cy="523220"/>
          </a:xfrm>
          <a:prstGeom prst="rect">
            <a:avLst/>
          </a:prstGeom>
          <a:noFill/>
        </p:spPr>
        <p:txBody>
          <a:bodyPr wrap="square">
            <a:spAutoFit/>
          </a:bodyPr>
          <a:lstStyle/>
          <a:p>
            <a:pPr marR="0" lvl="0" algn="l" rtl="0">
              <a:spcBef>
                <a:spcPts val="0"/>
              </a:spcBef>
              <a:spcAft>
                <a:spcPts val="0"/>
              </a:spcAft>
              <a:buClr>
                <a:srgbClr val="000000"/>
              </a:buClr>
              <a:buSzPts val="1700"/>
            </a:pPr>
            <a:r>
              <a:rPr lang="en-US" dirty="0"/>
              <a:t>Prediction</a:t>
            </a:r>
            <a:endParaRPr lang="en-US" dirty="0"/>
          </a:p>
          <a:p>
            <a:pPr marL="285750" marR="0" lvl="0" indent="-285750" algn="l" rtl="0">
              <a:spcBef>
                <a:spcPts val="0"/>
              </a:spcBef>
              <a:spcAft>
                <a:spcPts val="0"/>
              </a:spcAft>
              <a:buClr>
                <a:srgbClr val="000000"/>
              </a:buClr>
              <a:buSzPts val="1700"/>
              <a:buFont typeface="Arial" panose="020B0604020202020204"/>
              <a:buChar char="•"/>
            </a:pPr>
            <a:endParaRPr lang="en-US" dirty="0"/>
          </a:p>
        </p:txBody>
      </p:sp>
      <p:pic>
        <p:nvPicPr>
          <p:cNvPr id="4" name="Picture 3"/>
          <p:cNvPicPr>
            <a:picLocks noChangeAspect="1"/>
          </p:cNvPicPr>
          <p:nvPr/>
        </p:nvPicPr>
        <p:blipFill>
          <a:blip r:embed="rId3"/>
          <a:stretch>
            <a:fillRect/>
          </a:stretch>
        </p:blipFill>
        <p:spPr>
          <a:xfrm>
            <a:off x="7272460" y="1032795"/>
            <a:ext cx="4385281" cy="3503325"/>
          </a:xfrm>
          <a:prstGeom prst="rect">
            <a:avLst/>
          </a:prstGeom>
        </p:spPr>
      </p:pic>
      <p:pic>
        <p:nvPicPr>
          <p:cNvPr id="8" name="Picture 7"/>
          <p:cNvPicPr>
            <a:picLocks noChangeAspect="1"/>
          </p:cNvPicPr>
          <p:nvPr/>
        </p:nvPicPr>
        <p:blipFill>
          <a:blip r:embed="rId4"/>
          <a:stretch>
            <a:fillRect/>
          </a:stretch>
        </p:blipFill>
        <p:spPr>
          <a:xfrm>
            <a:off x="1725650" y="3735945"/>
            <a:ext cx="2801124" cy="29723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LeNet-5</a:t>
            </a:r>
            <a:endParaRPr sz="2400" b="1" dirty="0">
              <a:latin typeface="Proxima Nova"/>
              <a:ea typeface="Proxima Nova"/>
              <a:cs typeface="Proxima Nova"/>
              <a:sym typeface="Proxima Nova"/>
            </a:endParaRPr>
          </a:p>
        </p:txBody>
      </p:sp>
      <p:sp>
        <p:nvSpPr>
          <p:cNvPr id="106" name="Google Shape;106;p4"/>
          <p:cNvSpPr txBox="1"/>
          <p:nvPr/>
        </p:nvSpPr>
        <p:spPr>
          <a:xfrm>
            <a:off x="534259" y="1869809"/>
            <a:ext cx="9751921" cy="615523"/>
          </a:xfrm>
          <a:prstGeom prst="rect">
            <a:avLst/>
          </a:prstGeom>
          <a:noFill/>
          <a:ln>
            <a:noFill/>
          </a:ln>
        </p:spPr>
        <p:txBody>
          <a:bodyPr spcFirstLastPara="1" wrap="square" lIns="91425" tIns="91425" rIns="91425" bIns="91425" anchor="t" anchorCtr="0">
            <a:spAutoFit/>
          </a:bodyPr>
          <a:lstStyle/>
          <a:p>
            <a:pPr marR="0" lvl="0" algn="l" rtl="0">
              <a:spcBef>
                <a:spcPts val="0"/>
              </a:spcBef>
              <a:spcAft>
                <a:spcPts val="0"/>
              </a:spcAft>
              <a:buClr>
                <a:srgbClr val="000000"/>
              </a:buClr>
              <a:buSzPts val="1700"/>
            </a:pPr>
            <a:r>
              <a:rPr lang="en-US" dirty="0"/>
              <a:t>Image</a:t>
            </a:r>
            <a:endParaRPr lang="en-US" dirty="0"/>
          </a:p>
          <a:p>
            <a:pPr marL="285750" marR="0" lvl="0" indent="-285750" algn="l" rtl="0">
              <a:spcBef>
                <a:spcPts val="0"/>
              </a:spcBef>
              <a:spcAft>
                <a:spcPts val="0"/>
              </a:spcAft>
              <a:buClr>
                <a:srgbClr val="000000"/>
              </a:buClr>
              <a:buSzPts val="1700"/>
              <a:buFont typeface="Arial" panose="020B0604020202020204"/>
              <a:buChar char="•"/>
            </a:pPr>
            <a:endParaRPr dirty="0"/>
          </a:p>
        </p:txBody>
      </p:sp>
      <p:pic>
        <p:nvPicPr>
          <p:cNvPr id="3" name="Picture 2"/>
          <p:cNvPicPr>
            <a:picLocks noChangeAspect="1"/>
          </p:cNvPicPr>
          <p:nvPr/>
        </p:nvPicPr>
        <p:blipFill>
          <a:blip r:embed="rId2"/>
          <a:stretch>
            <a:fillRect/>
          </a:stretch>
        </p:blipFill>
        <p:spPr>
          <a:xfrm>
            <a:off x="1288313" y="1032795"/>
            <a:ext cx="2320909" cy="2396205"/>
          </a:xfrm>
          <a:prstGeom prst="rect">
            <a:avLst/>
          </a:prstGeom>
        </p:spPr>
      </p:pic>
      <p:sp>
        <p:nvSpPr>
          <p:cNvPr id="5" name="TextBox 4"/>
          <p:cNvSpPr txBox="1"/>
          <p:nvPr/>
        </p:nvSpPr>
        <p:spPr>
          <a:xfrm>
            <a:off x="5534780" y="1500477"/>
            <a:ext cx="6096000" cy="738664"/>
          </a:xfrm>
          <a:prstGeom prst="rect">
            <a:avLst/>
          </a:prstGeom>
          <a:noFill/>
        </p:spPr>
        <p:txBody>
          <a:bodyPr wrap="square">
            <a:spAutoFit/>
          </a:bodyPr>
          <a:lstStyle/>
          <a:p>
            <a:pPr marR="0" lvl="0" algn="l" rtl="0">
              <a:spcBef>
                <a:spcPts val="0"/>
              </a:spcBef>
              <a:spcAft>
                <a:spcPts val="0"/>
              </a:spcAft>
              <a:buClr>
                <a:srgbClr val="000000"/>
              </a:buClr>
              <a:buSzPts val="1700"/>
            </a:pPr>
            <a:r>
              <a:rPr lang="en-US" dirty="0"/>
              <a:t>Model Accuracy</a:t>
            </a:r>
            <a:endParaRPr lang="en-US" dirty="0"/>
          </a:p>
          <a:p>
            <a:pPr marR="0" lvl="0" algn="l" rtl="0">
              <a:spcBef>
                <a:spcPts val="0"/>
              </a:spcBef>
              <a:spcAft>
                <a:spcPts val="0"/>
              </a:spcAft>
              <a:buClr>
                <a:srgbClr val="000000"/>
              </a:buClr>
              <a:buSzPts val="1700"/>
            </a:pPr>
            <a:endParaRPr lang="en-US" dirty="0"/>
          </a:p>
          <a:p>
            <a:pPr marL="285750" marR="0" lvl="0" indent="-285750" algn="l" rtl="0">
              <a:spcBef>
                <a:spcPts val="0"/>
              </a:spcBef>
              <a:spcAft>
                <a:spcPts val="0"/>
              </a:spcAft>
              <a:buClr>
                <a:srgbClr val="000000"/>
              </a:buClr>
              <a:buSzPts val="1700"/>
              <a:buFont typeface="Arial" panose="020B0604020202020204"/>
              <a:buChar char="•"/>
            </a:pPr>
            <a:endParaRPr lang="en-US" dirty="0"/>
          </a:p>
        </p:txBody>
      </p:sp>
      <p:sp>
        <p:nvSpPr>
          <p:cNvPr id="9" name="TextBox 8"/>
          <p:cNvSpPr txBox="1"/>
          <p:nvPr/>
        </p:nvSpPr>
        <p:spPr>
          <a:xfrm>
            <a:off x="534259" y="4432157"/>
            <a:ext cx="6096000" cy="523220"/>
          </a:xfrm>
          <a:prstGeom prst="rect">
            <a:avLst/>
          </a:prstGeom>
          <a:noFill/>
        </p:spPr>
        <p:txBody>
          <a:bodyPr wrap="square">
            <a:spAutoFit/>
          </a:bodyPr>
          <a:lstStyle/>
          <a:p>
            <a:pPr marR="0" lvl="0" algn="l" rtl="0">
              <a:spcBef>
                <a:spcPts val="0"/>
              </a:spcBef>
              <a:spcAft>
                <a:spcPts val="0"/>
              </a:spcAft>
              <a:buClr>
                <a:srgbClr val="000000"/>
              </a:buClr>
              <a:buSzPts val="1700"/>
            </a:pPr>
            <a:r>
              <a:rPr lang="en-US" dirty="0"/>
              <a:t>Prediction</a:t>
            </a:r>
            <a:endParaRPr lang="en-US" dirty="0"/>
          </a:p>
          <a:p>
            <a:pPr marL="285750" marR="0" lvl="0" indent="-285750" algn="l" rtl="0">
              <a:spcBef>
                <a:spcPts val="0"/>
              </a:spcBef>
              <a:spcAft>
                <a:spcPts val="0"/>
              </a:spcAft>
              <a:buClr>
                <a:srgbClr val="000000"/>
              </a:buClr>
              <a:buSzPts val="1700"/>
              <a:buFont typeface="Arial" panose="020B0604020202020204"/>
              <a:buChar char="•"/>
            </a:pPr>
            <a:endParaRPr lang="en-US" dirty="0"/>
          </a:p>
        </p:txBody>
      </p:sp>
      <p:pic>
        <p:nvPicPr>
          <p:cNvPr id="6" name="Picture 5"/>
          <p:cNvPicPr>
            <a:picLocks noChangeAspect="1"/>
          </p:cNvPicPr>
          <p:nvPr/>
        </p:nvPicPr>
        <p:blipFill>
          <a:blip r:embed="rId3"/>
          <a:stretch>
            <a:fillRect/>
          </a:stretch>
        </p:blipFill>
        <p:spPr>
          <a:xfrm>
            <a:off x="7258770" y="1032795"/>
            <a:ext cx="3551379" cy="2791806"/>
          </a:xfrm>
          <a:prstGeom prst="rect">
            <a:avLst/>
          </a:prstGeom>
        </p:spPr>
      </p:pic>
      <p:pic>
        <p:nvPicPr>
          <p:cNvPr id="8" name="Picture 7"/>
          <p:cNvPicPr>
            <a:picLocks noChangeAspect="1"/>
          </p:cNvPicPr>
          <p:nvPr/>
        </p:nvPicPr>
        <p:blipFill>
          <a:blip r:embed="rId4"/>
          <a:stretch>
            <a:fillRect/>
          </a:stretch>
        </p:blipFill>
        <p:spPr>
          <a:xfrm>
            <a:off x="1631261" y="3663423"/>
            <a:ext cx="2541924" cy="27725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err="1">
                <a:solidFill>
                  <a:srgbClr val="04A2B9"/>
                </a:solidFill>
                <a:latin typeface="Proxima Nova"/>
                <a:ea typeface="Proxima Nova"/>
                <a:cs typeface="Proxima Nova"/>
                <a:sym typeface="Proxima Nova"/>
              </a:rPr>
              <a:t>ResNet</a:t>
            </a:r>
            <a:endParaRPr sz="2400" b="1" dirty="0">
              <a:latin typeface="Proxima Nova"/>
              <a:ea typeface="Proxima Nova"/>
              <a:cs typeface="Proxima Nova"/>
              <a:sym typeface="Proxima Nova"/>
            </a:endParaRPr>
          </a:p>
        </p:txBody>
      </p:sp>
      <p:sp>
        <p:nvSpPr>
          <p:cNvPr id="106" name="Google Shape;106;p4"/>
          <p:cNvSpPr txBox="1"/>
          <p:nvPr/>
        </p:nvSpPr>
        <p:spPr>
          <a:xfrm>
            <a:off x="534259" y="1869809"/>
            <a:ext cx="9751921" cy="615523"/>
          </a:xfrm>
          <a:prstGeom prst="rect">
            <a:avLst/>
          </a:prstGeom>
          <a:noFill/>
          <a:ln>
            <a:noFill/>
          </a:ln>
        </p:spPr>
        <p:txBody>
          <a:bodyPr spcFirstLastPara="1" wrap="square" lIns="91425" tIns="91425" rIns="91425" bIns="91425" anchor="t" anchorCtr="0">
            <a:spAutoFit/>
          </a:bodyPr>
          <a:lstStyle/>
          <a:p>
            <a:pPr marR="0" lvl="0" algn="l" rtl="0">
              <a:spcBef>
                <a:spcPts val="0"/>
              </a:spcBef>
              <a:spcAft>
                <a:spcPts val="0"/>
              </a:spcAft>
              <a:buClr>
                <a:srgbClr val="000000"/>
              </a:buClr>
              <a:buSzPts val="1700"/>
            </a:pPr>
            <a:r>
              <a:rPr lang="en-US" dirty="0"/>
              <a:t>Image</a:t>
            </a:r>
            <a:endParaRPr lang="en-US" dirty="0"/>
          </a:p>
          <a:p>
            <a:pPr marL="285750" marR="0" lvl="0" indent="-285750" algn="l" rtl="0">
              <a:spcBef>
                <a:spcPts val="0"/>
              </a:spcBef>
              <a:spcAft>
                <a:spcPts val="0"/>
              </a:spcAft>
              <a:buClr>
                <a:srgbClr val="000000"/>
              </a:buClr>
              <a:buSzPts val="1700"/>
              <a:buFont typeface="Arial" panose="020B0604020202020204"/>
              <a:buChar char="•"/>
            </a:pPr>
            <a:endParaRPr dirty="0"/>
          </a:p>
        </p:txBody>
      </p:sp>
      <p:pic>
        <p:nvPicPr>
          <p:cNvPr id="3" name="Picture 2"/>
          <p:cNvPicPr>
            <a:picLocks noChangeAspect="1"/>
          </p:cNvPicPr>
          <p:nvPr/>
        </p:nvPicPr>
        <p:blipFill>
          <a:blip r:embed="rId2"/>
          <a:stretch>
            <a:fillRect/>
          </a:stretch>
        </p:blipFill>
        <p:spPr>
          <a:xfrm>
            <a:off x="1288313" y="1032795"/>
            <a:ext cx="2320909" cy="2396205"/>
          </a:xfrm>
          <a:prstGeom prst="rect">
            <a:avLst/>
          </a:prstGeom>
        </p:spPr>
      </p:pic>
      <p:sp>
        <p:nvSpPr>
          <p:cNvPr id="5" name="TextBox 4"/>
          <p:cNvSpPr txBox="1"/>
          <p:nvPr/>
        </p:nvSpPr>
        <p:spPr>
          <a:xfrm>
            <a:off x="5561741" y="1861565"/>
            <a:ext cx="6096000" cy="738664"/>
          </a:xfrm>
          <a:prstGeom prst="rect">
            <a:avLst/>
          </a:prstGeom>
          <a:noFill/>
        </p:spPr>
        <p:txBody>
          <a:bodyPr wrap="square">
            <a:spAutoFit/>
          </a:bodyPr>
          <a:lstStyle/>
          <a:p>
            <a:pPr marR="0" lvl="0" algn="l" rtl="0">
              <a:spcBef>
                <a:spcPts val="0"/>
              </a:spcBef>
              <a:spcAft>
                <a:spcPts val="0"/>
              </a:spcAft>
              <a:buClr>
                <a:srgbClr val="000000"/>
              </a:buClr>
              <a:buSzPts val="1700"/>
            </a:pPr>
            <a:r>
              <a:rPr lang="en-US" dirty="0"/>
              <a:t>Model Accuracy</a:t>
            </a:r>
            <a:endParaRPr lang="en-US" dirty="0"/>
          </a:p>
          <a:p>
            <a:pPr marR="0" lvl="0" algn="l" rtl="0">
              <a:spcBef>
                <a:spcPts val="0"/>
              </a:spcBef>
              <a:spcAft>
                <a:spcPts val="0"/>
              </a:spcAft>
              <a:buClr>
                <a:srgbClr val="000000"/>
              </a:buClr>
              <a:buSzPts val="1700"/>
            </a:pPr>
            <a:endParaRPr lang="en-US" dirty="0"/>
          </a:p>
          <a:p>
            <a:pPr marL="285750" marR="0" lvl="0" indent="-285750" algn="l" rtl="0">
              <a:spcBef>
                <a:spcPts val="0"/>
              </a:spcBef>
              <a:spcAft>
                <a:spcPts val="0"/>
              </a:spcAft>
              <a:buClr>
                <a:srgbClr val="000000"/>
              </a:buClr>
              <a:buSzPts val="1700"/>
              <a:buFont typeface="Arial" panose="020B0604020202020204"/>
              <a:buChar char="•"/>
            </a:pPr>
            <a:endParaRPr lang="en-US" dirty="0"/>
          </a:p>
        </p:txBody>
      </p:sp>
      <p:sp>
        <p:nvSpPr>
          <p:cNvPr id="9" name="TextBox 8"/>
          <p:cNvSpPr txBox="1"/>
          <p:nvPr/>
        </p:nvSpPr>
        <p:spPr>
          <a:xfrm>
            <a:off x="534259" y="4432157"/>
            <a:ext cx="6096000" cy="523220"/>
          </a:xfrm>
          <a:prstGeom prst="rect">
            <a:avLst/>
          </a:prstGeom>
          <a:noFill/>
        </p:spPr>
        <p:txBody>
          <a:bodyPr wrap="square">
            <a:spAutoFit/>
          </a:bodyPr>
          <a:lstStyle/>
          <a:p>
            <a:pPr marR="0" lvl="0" algn="l" rtl="0">
              <a:spcBef>
                <a:spcPts val="0"/>
              </a:spcBef>
              <a:spcAft>
                <a:spcPts val="0"/>
              </a:spcAft>
              <a:buClr>
                <a:srgbClr val="000000"/>
              </a:buClr>
              <a:buSzPts val="1700"/>
            </a:pPr>
            <a:r>
              <a:rPr lang="en-US" dirty="0"/>
              <a:t>Prediction</a:t>
            </a:r>
            <a:endParaRPr lang="en-US" dirty="0"/>
          </a:p>
          <a:p>
            <a:pPr marL="285750" marR="0" lvl="0" indent="-285750" algn="l" rtl="0">
              <a:spcBef>
                <a:spcPts val="0"/>
              </a:spcBef>
              <a:spcAft>
                <a:spcPts val="0"/>
              </a:spcAft>
              <a:buClr>
                <a:srgbClr val="000000"/>
              </a:buClr>
              <a:buSzPts val="1700"/>
              <a:buFont typeface="Arial" panose="020B0604020202020204"/>
              <a:buChar char="•"/>
            </a:pPr>
            <a:endParaRPr lang="en-US" dirty="0"/>
          </a:p>
        </p:txBody>
      </p:sp>
      <p:pic>
        <p:nvPicPr>
          <p:cNvPr id="4" name="Picture 3"/>
          <p:cNvPicPr>
            <a:picLocks noChangeAspect="1"/>
          </p:cNvPicPr>
          <p:nvPr/>
        </p:nvPicPr>
        <p:blipFill>
          <a:blip r:embed="rId3"/>
          <a:stretch>
            <a:fillRect/>
          </a:stretch>
        </p:blipFill>
        <p:spPr>
          <a:xfrm>
            <a:off x="1694713" y="3659047"/>
            <a:ext cx="2974466" cy="3160734"/>
          </a:xfrm>
          <a:prstGeom prst="rect">
            <a:avLst/>
          </a:prstGeom>
        </p:spPr>
      </p:pic>
      <p:pic>
        <p:nvPicPr>
          <p:cNvPr id="10" name="Picture 9"/>
          <p:cNvPicPr>
            <a:picLocks noChangeAspect="1"/>
          </p:cNvPicPr>
          <p:nvPr/>
        </p:nvPicPr>
        <p:blipFill>
          <a:blip r:embed="rId4"/>
          <a:stretch>
            <a:fillRect/>
          </a:stretch>
        </p:blipFill>
        <p:spPr>
          <a:xfrm>
            <a:off x="7202116" y="1121127"/>
            <a:ext cx="4064604" cy="31607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4833608"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CNN using dropout regularization</a:t>
            </a:r>
            <a:endParaRPr sz="2400" b="1" dirty="0">
              <a:latin typeface="Proxima Nova"/>
              <a:ea typeface="Proxima Nova"/>
              <a:cs typeface="Proxima Nova"/>
              <a:sym typeface="Proxima Nova"/>
            </a:endParaRPr>
          </a:p>
        </p:txBody>
      </p:sp>
      <p:sp>
        <p:nvSpPr>
          <p:cNvPr id="106" name="Google Shape;106;p4"/>
          <p:cNvSpPr txBox="1"/>
          <p:nvPr/>
        </p:nvSpPr>
        <p:spPr>
          <a:xfrm>
            <a:off x="534259" y="1869809"/>
            <a:ext cx="9751921" cy="615523"/>
          </a:xfrm>
          <a:prstGeom prst="rect">
            <a:avLst/>
          </a:prstGeom>
          <a:noFill/>
          <a:ln>
            <a:noFill/>
          </a:ln>
        </p:spPr>
        <p:txBody>
          <a:bodyPr spcFirstLastPara="1" wrap="square" lIns="91425" tIns="91425" rIns="91425" bIns="91425" anchor="t" anchorCtr="0">
            <a:spAutoFit/>
          </a:bodyPr>
          <a:lstStyle/>
          <a:p>
            <a:pPr marR="0" lvl="0" algn="l" rtl="0">
              <a:spcBef>
                <a:spcPts val="0"/>
              </a:spcBef>
              <a:spcAft>
                <a:spcPts val="0"/>
              </a:spcAft>
              <a:buClr>
                <a:srgbClr val="000000"/>
              </a:buClr>
              <a:buSzPts val="1700"/>
            </a:pPr>
            <a:r>
              <a:rPr lang="en-US" dirty="0"/>
              <a:t>Image</a:t>
            </a:r>
            <a:endParaRPr lang="en-US" dirty="0"/>
          </a:p>
          <a:p>
            <a:pPr marL="285750" marR="0" lvl="0" indent="-285750" algn="l" rtl="0">
              <a:spcBef>
                <a:spcPts val="0"/>
              </a:spcBef>
              <a:spcAft>
                <a:spcPts val="0"/>
              </a:spcAft>
              <a:buClr>
                <a:srgbClr val="000000"/>
              </a:buClr>
              <a:buSzPts val="1700"/>
              <a:buFont typeface="Arial" panose="020B0604020202020204"/>
              <a:buChar char="•"/>
            </a:pPr>
            <a:endParaRPr dirty="0"/>
          </a:p>
        </p:txBody>
      </p:sp>
      <p:pic>
        <p:nvPicPr>
          <p:cNvPr id="3" name="Picture 2"/>
          <p:cNvPicPr>
            <a:picLocks noChangeAspect="1"/>
          </p:cNvPicPr>
          <p:nvPr/>
        </p:nvPicPr>
        <p:blipFill>
          <a:blip r:embed="rId2"/>
          <a:stretch>
            <a:fillRect/>
          </a:stretch>
        </p:blipFill>
        <p:spPr>
          <a:xfrm>
            <a:off x="1288313" y="1032795"/>
            <a:ext cx="2320909" cy="2396205"/>
          </a:xfrm>
          <a:prstGeom prst="rect">
            <a:avLst/>
          </a:prstGeom>
        </p:spPr>
      </p:pic>
      <p:sp>
        <p:nvSpPr>
          <p:cNvPr id="5" name="TextBox 4"/>
          <p:cNvSpPr txBox="1"/>
          <p:nvPr/>
        </p:nvSpPr>
        <p:spPr>
          <a:xfrm>
            <a:off x="5534780" y="1500477"/>
            <a:ext cx="6096000" cy="738664"/>
          </a:xfrm>
          <a:prstGeom prst="rect">
            <a:avLst/>
          </a:prstGeom>
          <a:noFill/>
        </p:spPr>
        <p:txBody>
          <a:bodyPr wrap="square">
            <a:spAutoFit/>
          </a:bodyPr>
          <a:lstStyle/>
          <a:p>
            <a:pPr marR="0" lvl="0" algn="l" rtl="0">
              <a:spcBef>
                <a:spcPts val="0"/>
              </a:spcBef>
              <a:spcAft>
                <a:spcPts val="0"/>
              </a:spcAft>
              <a:buClr>
                <a:srgbClr val="000000"/>
              </a:buClr>
              <a:buSzPts val="1700"/>
            </a:pPr>
            <a:r>
              <a:rPr lang="en-US" dirty="0"/>
              <a:t>Model Accuracy</a:t>
            </a:r>
            <a:endParaRPr lang="en-US" dirty="0"/>
          </a:p>
          <a:p>
            <a:pPr marR="0" lvl="0" algn="l" rtl="0">
              <a:spcBef>
                <a:spcPts val="0"/>
              </a:spcBef>
              <a:spcAft>
                <a:spcPts val="0"/>
              </a:spcAft>
              <a:buClr>
                <a:srgbClr val="000000"/>
              </a:buClr>
              <a:buSzPts val="1700"/>
            </a:pPr>
            <a:endParaRPr lang="en-US" dirty="0"/>
          </a:p>
          <a:p>
            <a:pPr marL="285750" marR="0" lvl="0" indent="-285750" algn="l" rtl="0">
              <a:spcBef>
                <a:spcPts val="0"/>
              </a:spcBef>
              <a:spcAft>
                <a:spcPts val="0"/>
              </a:spcAft>
              <a:buClr>
                <a:srgbClr val="000000"/>
              </a:buClr>
              <a:buSzPts val="1700"/>
              <a:buFont typeface="Arial" panose="020B0604020202020204"/>
              <a:buChar char="•"/>
            </a:pPr>
            <a:endParaRPr lang="en-US" dirty="0"/>
          </a:p>
        </p:txBody>
      </p:sp>
      <p:sp>
        <p:nvSpPr>
          <p:cNvPr id="9" name="TextBox 8"/>
          <p:cNvSpPr txBox="1"/>
          <p:nvPr/>
        </p:nvSpPr>
        <p:spPr>
          <a:xfrm>
            <a:off x="534259" y="4432157"/>
            <a:ext cx="6096000" cy="523220"/>
          </a:xfrm>
          <a:prstGeom prst="rect">
            <a:avLst/>
          </a:prstGeom>
          <a:noFill/>
        </p:spPr>
        <p:txBody>
          <a:bodyPr wrap="square">
            <a:spAutoFit/>
          </a:bodyPr>
          <a:lstStyle/>
          <a:p>
            <a:pPr marR="0" lvl="0" algn="l" rtl="0">
              <a:spcBef>
                <a:spcPts val="0"/>
              </a:spcBef>
              <a:spcAft>
                <a:spcPts val="0"/>
              </a:spcAft>
              <a:buClr>
                <a:srgbClr val="000000"/>
              </a:buClr>
              <a:buSzPts val="1700"/>
            </a:pPr>
            <a:r>
              <a:rPr lang="en-US" dirty="0"/>
              <a:t>Prediction</a:t>
            </a:r>
            <a:endParaRPr lang="en-US" dirty="0"/>
          </a:p>
          <a:p>
            <a:pPr marL="285750" marR="0" lvl="0" indent="-285750" algn="l" rtl="0">
              <a:spcBef>
                <a:spcPts val="0"/>
              </a:spcBef>
              <a:spcAft>
                <a:spcPts val="0"/>
              </a:spcAft>
              <a:buClr>
                <a:srgbClr val="000000"/>
              </a:buClr>
              <a:buSzPts val="1700"/>
              <a:buFont typeface="Arial" panose="020B0604020202020204"/>
              <a:buChar char="•"/>
            </a:pPr>
            <a:endParaRPr lang="en-US" dirty="0"/>
          </a:p>
        </p:txBody>
      </p:sp>
      <p:pic>
        <p:nvPicPr>
          <p:cNvPr id="8" name="Picture 7"/>
          <p:cNvPicPr>
            <a:picLocks noChangeAspect="1"/>
          </p:cNvPicPr>
          <p:nvPr/>
        </p:nvPicPr>
        <p:blipFill>
          <a:blip r:embed="rId3"/>
          <a:stretch>
            <a:fillRect/>
          </a:stretch>
        </p:blipFill>
        <p:spPr>
          <a:xfrm>
            <a:off x="1631261" y="3663423"/>
            <a:ext cx="2541924" cy="2772552"/>
          </a:xfrm>
          <a:prstGeom prst="rect">
            <a:avLst/>
          </a:prstGeom>
        </p:spPr>
      </p:pic>
      <p:pic>
        <p:nvPicPr>
          <p:cNvPr id="4" name="Picture 3"/>
          <p:cNvPicPr>
            <a:picLocks noChangeAspect="1"/>
          </p:cNvPicPr>
          <p:nvPr/>
        </p:nvPicPr>
        <p:blipFill>
          <a:blip r:embed="rId4"/>
          <a:stretch>
            <a:fillRect/>
          </a:stretch>
        </p:blipFill>
        <p:spPr>
          <a:xfrm>
            <a:off x="7194321" y="1032795"/>
            <a:ext cx="4188861" cy="320836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822"/>
            <a:ext cx="4833608" cy="38163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GhostNet 050 Model</a:t>
            </a:r>
            <a:endParaRPr sz="2400" b="1" dirty="0">
              <a:latin typeface="Proxima Nova"/>
              <a:ea typeface="Proxima Nova"/>
              <a:cs typeface="Proxima Nova"/>
              <a:sym typeface="Proxima Nova"/>
            </a:endParaRPr>
          </a:p>
        </p:txBody>
      </p:sp>
      <p:sp>
        <p:nvSpPr>
          <p:cNvPr id="106" name="Google Shape;106;p4"/>
          <p:cNvSpPr txBox="1"/>
          <p:nvPr/>
        </p:nvSpPr>
        <p:spPr>
          <a:xfrm>
            <a:off x="534259" y="1869809"/>
            <a:ext cx="9751921" cy="615523"/>
          </a:xfrm>
          <a:prstGeom prst="rect">
            <a:avLst/>
          </a:prstGeom>
          <a:noFill/>
          <a:ln>
            <a:noFill/>
          </a:ln>
        </p:spPr>
        <p:txBody>
          <a:bodyPr spcFirstLastPara="1" wrap="square" lIns="91425" tIns="91425" rIns="91425" bIns="91425" anchor="t" anchorCtr="0">
            <a:spAutoFit/>
          </a:bodyPr>
          <a:lstStyle/>
          <a:p>
            <a:pPr marR="0" lvl="0" algn="l" rtl="0">
              <a:spcBef>
                <a:spcPts val="0"/>
              </a:spcBef>
              <a:spcAft>
                <a:spcPts val="0"/>
              </a:spcAft>
              <a:buClr>
                <a:srgbClr val="000000"/>
              </a:buClr>
              <a:buSzPts val="1700"/>
            </a:pPr>
            <a:r>
              <a:rPr lang="en-US" dirty="0"/>
              <a:t>Image</a:t>
            </a:r>
            <a:endParaRPr lang="en-US" dirty="0"/>
          </a:p>
          <a:p>
            <a:pPr marL="285750" marR="0" lvl="0" indent="-285750" algn="l" rtl="0">
              <a:spcBef>
                <a:spcPts val="0"/>
              </a:spcBef>
              <a:spcAft>
                <a:spcPts val="0"/>
              </a:spcAft>
              <a:buClr>
                <a:srgbClr val="000000"/>
              </a:buClr>
              <a:buSzPts val="1700"/>
              <a:buFont typeface="Arial" panose="020B0604020202020204"/>
              <a:buChar char="•"/>
            </a:pPr>
            <a:endParaRPr dirty="0"/>
          </a:p>
        </p:txBody>
      </p:sp>
      <p:pic>
        <p:nvPicPr>
          <p:cNvPr id="3" name="Picture 2"/>
          <p:cNvPicPr>
            <a:picLocks noChangeAspect="1"/>
          </p:cNvPicPr>
          <p:nvPr/>
        </p:nvPicPr>
        <p:blipFill>
          <a:blip r:embed="rId2"/>
          <a:stretch>
            <a:fillRect/>
          </a:stretch>
        </p:blipFill>
        <p:spPr>
          <a:xfrm>
            <a:off x="1288313" y="1032795"/>
            <a:ext cx="2320909" cy="2396205"/>
          </a:xfrm>
          <a:prstGeom prst="rect">
            <a:avLst/>
          </a:prstGeom>
        </p:spPr>
      </p:pic>
      <p:sp>
        <p:nvSpPr>
          <p:cNvPr id="5" name="TextBox 4"/>
          <p:cNvSpPr txBox="1"/>
          <p:nvPr/>
        </p:nvSpPr>
        <p:spPr>
          <a:xfrm>
            <a:off x="5534780" y="1500477"/>
            <a:ext cx="6096000" cy="738664"/>
          </a:xfrm>
          <a:prstGeom prst="rect">
            <a:avLst/>
          </a:prstGeom>
          <a:noFill/>
        </p:spPr>
        <p:txBody>
          <a:bodyPr wrap="square">
            <a:spAutoFit/>
          </a:bodyPr>
          <a:lstStyle/>
          <a:p>
            <a:pPr marR="0" lvl="0" algn="l" rtl="0">
              <a:spcBef>
                <a:spcPts val="0"/>
              </a:spcBef>
              <a:spcAft>
                <a:spcPts val="0"/>
              </a:spcAft>
              <a:buClr>
                <a:srgbClr val="000000"/>
              </a:buClr>
              <a:buSzPts val="1700"/>
            </a:pPr>
            <a:r>
              <a:rPr lang="en-US" dirty="0"/>
              <a:t>Model Accuracy</a:t>
            </a:r>
            <a:endParaRPr lang="en-US" dirty="0"/>
          </a:p>
          <a:p>
            <a:pPr marR="0" lvl="0" algn="l" rtl="0">
              <a:spcBef>
                <a:spcPts val="0"/>
              </a:spcBef>
              <a:spcAft>
                <a:spcPts val="0"/>
              </a:spcAft>
              <a:buClr>
                <a:srgbClr val="000000"/>
              </a:buClr>
              <a:buSzPts val="1700"/>
            </a:pPr>
            <a:endParaRPr lang="en-US" dirty="0"/>
          </a:p>
          <a:p>
            <a:pPr marL="285750" marR="0" lvl="0" indent="-285750" algn="l" rtl="0">
              <a:spcBef>
                <a:spcPts val="0"/>
              </a:spcBef>
              <a:spcAft>
                <a:spcPts val="0"/>
              </a:spcAft>
              <a:buClr>
                <a:srgbClr val="000000"/>
              </a:buClr>
              <a:buSzPts val="1700"/>
              <a:buFont typeface="Arial" panose="020B0604020202020204"/>
              <a:buChar char="•"/>
            </a:pPr>
            <a:endParaRPr lang="en-US" dirty="0"/>
          </a:p>
        </p:txBody>
      </p:sp>
      <p:sp>
        <p:nvSpPr>
          <p:cNvPr id="9" name="TextBox 8"/>
          <p:cNvSpPr txBox="1"/>
          <p:nvPr/>
        </p:nvSpPr>
        <p:spPr>
          <a:xfrm>
            <a:off x="534259" y="4432157"/>
            <a:ext cx="6096000" cy="523220"/>
          </a:xfrm>
          <a:prstGeom prst="rect">
            <a:avLst/>
          </a:prstGeom>
          <a:noFill/>
        </p:spPr>
        <p:txBody>
          <a:bodyPr wrap="square">
            <a:spAutoFit/>
          </a:bodyPr>
          <a:lstStyle/>
          <a:p>
            <a:pPr marR="0" lvl="0" algn="l" rtl="0">
              <a:spcBef>
                <a:spcPts val="0"/>
              </a:spcBef>
              <a:spcAft>
                <a:spcPts val="0"/>
              </a:spcAft>
              <a:buClr>
                <a:srgbClr val="000000"/>
              </a:buClr>
              <a:buSzPts val="1700"/>
            </a:pPr>
            <a:r>
              <a:rPr lang="en-US" dirty="0"/>
              <a:t>Prediction</a:t>
            </a:r>
            <a:endParaRPr lang="en-US" dirty="0"/>
          </a:p>
          <a:p>
            <a:pPr marL="285750" marR="0" lvl="0" indent="-285750" algn="l" rtl="0">
              <a:spcBef>
                <a:spcPts val="0"/>
              </a:spcBef>
              <a:spcAft>
                <a:spcPts val="0"/>
              </a:spcAft>
              <a:buClr>
                <a:srgbClr val="000000"/>
              </a:buClr>
              <a:buSzPts val="1700"/>
              <a:buFont typeface="Arial" panose="020B0604020202020204"/>
              <a:buChar char="•"/>
            </a:pPr>
            <a:endParaRPr lang="en-US" dirty="0"/>
          </a:p>
        </p:txBody>
      </p:sp>
      <p:pic>
        <p:nvPicPr>
          <p:cNvPr id="8" name="Picture 7"/>
          <p:cNvPicPr>
            <a:picLocks noChangeAspect="1"/>
          </p:cNvPicPr>
          <p:nvPr/>
        </p:nvPicPr>
        <p:blipFill>
          <a:blip r:embed="rId3"/>
          <a:stretch>
            <a:fillRect/>
          </a:stretch>
        </p:blipFill>
        <p:spPr>
          <a:xfrm>
            <a:off x="1631261" y="3663423"/>
            <a:ext cx="2541924" cy="2772552"/>
          </a:xfrm>
          <a:prstGeom prst="rect">
            <a:avLst/>
          </a:prstGeom>
        </p:spPr>
      </p:pic>
      <p:pic>
        <p:nvPicPr>
          <p:cNvPr id="2" name="Picture 1"/>
          <p:cNvPicPr>
            <a:picLocks noChangeAspect="1"/>
          </p:cNvPicPr>
          <p:nvPr/>
        </p:nvPicPr>
        <p:blipFill>
          <a:blip r:embed="rId4"/>
          <a:srcRect t="1605" r="2506"/>
          <a:stretch>
            <a:fillRect/>
          </a:stretch>
        </p:blipFill>
        <p:spPr>
          <a:xfrm>
            <a:off x="7272020" y="1500505"/>
            <a:ext cx="3819525" cy="254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6"/>
            <a:ext cx="10515600" cy="735542"/>
          </a:xfrm>
        </p:spPr>
        <p:txBody>
          <a:bodyPr>
            <a:normAutofit/>
          </a:bodyPr>
          <a:lstStyle/>
          <a:p>
            <a:r>
              <a:rPr lang="en-US" sz="2800" b="1" dirty="0"/>
              <a:t>Challenges</a:t>
            </a:r>
            <a:endParaRPr lang="en-IN" sz="2800" b="1" dirty="0"/>
          </a:p>
        </p:txBody>
      </p:sp>
      <p:sp>
        <p:nvSpPr>
          <p:cNvPr id="3" name="Text Placeholder 2"/>
          <p:cNvSpPr>
            <a:spLocks noGrp="1"/>
          </p:cNvSpPr>
          <p:nvPr>
            <p:ph type="body" idx="1"/>
          </p:nvPr>
        </p:nvSpPr>
        <p:spPr>
          <a:xfrm>
            <a:off x="838200" y="897468"/>
            <a:ext cx="10515600" cy="1617132"/>
          </a:xfrm>
        </p:spPr>
        <p:txBody>
          <a:bodyPr/>
          <a:lstStyle/>
          <a:p>
            <a:r>
              <a:rPr lang="en-US" sz="1800" dirty="0"/>
              <a:t>Training time for deep models</a:t>
            </a:r>
            <a:endParaRPr lang="en-US" sz="1800" dirty="0"/>
          </a:p>
          <a:p>
            <a:r>
              <a:rPr lang="en-US" sz="1800" dirty="0"/>
              <a:t>Overfitting on smaller networks</a:t>
            </a:r>
            <a:endParaRPr lang="en-US" sz="1800" dirty="0"/>
          </a:p>
          <a:p>
            <a:r>
              <a:rPr lang="en-US" sz="1800" dirty="0"/>
              <a:t>Model tuning and hyperparameter search</a:t>
            </a:r>
            <a:endParaRPr lang="en-US" sz="1800" dirty="0"/>
          </a:p>
          <a:p>
            <a:r>
              <a:rPr lang="en-US" sz="1800" dirty="0"/>
              <a:t>LSTM slower due to sequential processing</a:t>
            </a:r>
            <a:endParaRPr lang="en-US" sz="1800" dirty="0"/>
          </a:p>
          <a:p>
            <a:endParaRPr lang="en-IN" dirty="0"/>
          </a:p>
        </p:txBody>
      </p:sp>
      <p:sp>
        <p:nvSpPr>
          <p:cNvPr id="5" name="TextBox 4"/>
          <p:cNvSpPr txBox="1"/>
          <p:nvPr/>
        </p:nvSpPr>
        <p:spPr>
          <a:xfrm>
            <a:off x="838200" y="2620761"/>
            <a:ext cx="6096000" cy="523220"/>
          </a:xfrm>
          <a:prstGeom prst="rect">
            <a:avLst/>
          </a:prstGeom>
          <a:noFill/>
        </p:spPr>
        <p:txBody>
          <a:bodyPr wrap="square">
            <a:spAutoFit/>
          </a:bodyPr>
          <a:lstStyle/>
          <a:p>
            <a:r>
              <a:rPr lang="en-IN" sz="2800" b="1" dirty="0"/>
              <a:t>Future Work</a:t>
            </a:r>
            <a:endParaRPr lang="en-IN" sz="2800" dirty="0"/>
          </a:p>
        </p:txBody>
      </p:sp>
      <p:sp>
        <p:nvSpPr>
          <p:cNvPr id="7" name="TextBox 6"/>
          <p:cNvSpPr txBox="1"/>
          <p:nvPr/>
        </p:nvSpPr>
        <p:spPr>
          <a:xfrm>
            <a:off x="838200" y="3250142"/>
            <a:ext cx="6096000" cy="133794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t>Try ensemble of CNNs</a:t>
            </a:r>
            <a:endParaRPr lang="en-US" sz="1800" dirty="0"/>
          </a:p>
          <a:p>
            <a:pPr marL="285750" indent="-285750">
              <a:lnSpc>
                <a:spcPct val="150000"/>
              </a:lnSpc>
              <a:buFont typeface="Arial" panose="020B0604020202020204" pitchFamily="34" charset="0"/>
              <a:buChar char="•"/>
            </a:pPr>
            <a:r>
              <a:rPr lang="en-US" sz="1800" dirty="0"/>
              <a:t>Experiment with Vision Transformers</a:t>
            </a:r>
            <a:endParaRPr lang="en-US" sz="1800" dirty="0"/>
          </a:p>
          <a:p>
            <a:pPr marL="285750" indent="-285750">
              <a:lnSpc>
                <a:spcPct val="150000"/>
              </a:lnSpc>
              <a:buFont typeface="Arial" panose="020B0604020202020204" pitchFamily="34" charset="0"/>
              <a:buChar char="•"/>
            </a:pPr>
            <a:r>
              <a:rPr lang="en-US" sz="1800" dirty="0"/>
              <a:t>Deploy on web using Flask or </a:t>
            </a:r>
            <a:r>
              <a:rPr lang="en-US" sz="1800" dirty="0" err="1"/>
              <a:t>Streamlit or API</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0208"/>
          </a:xfrm>
        </p:spPr>
        <p:txBody>
          <a:bodyPr>
            <a:normAutofit/>
          </a:bodyPr>
          <a:lstStyle/>
          <a:p>
            <a:r>
              <a:rPr lang="en-US" sz="2800" b="1" dirty="0"/>
              <a:t>Conclusion</a:t>
            </a:r>
            <a:endParaRPr lang="en-IN" sz="2800" b="1" dirty="0"/>
          </a:p>
        </p:txBody>
      </p:sp>
      <p:sp>
        <p:nvSpPr>
          <p:cNvPr id="3" name="Text Placeholder 2"/>
          <p:cNvSpPr>
            <a:spLocks noGrp="1"/>
          </p:cNvSpPr>
          <p:nvPr>
            <p:ph type="body" idx="1"/>
          </p:nvPr>
        </p:nvSpPr>
        <p:spPr>
          <a:xfrm>
            <a:off x="838200" y="1016867"/>
            <a:ext cx="10515600" cy="1142999"/>
          </a:xfrm>
        </p:spPr>
        <p:txBody>
          <a:bodyPr>
            <a:normAutofit fontScale="85000" lnSpcReduction="20000"/>
          </a:bodyPr>
          <a:lstStyle/>
          <a:p>
            <a:pPr marL="114300" indent="0">
              <a:lnSpc>
                <a:spcPct val="150000"/>
              </a:lnSpc>
              <a:buNone/>
            </a:pPr>
            <a:r>
              <a:rPr lang="en-US" sz="1800" dirty="0"/>
              <a:t>	This project explored various CNN and deep learning models for MNIST digit recognition. </a:t>
            </a:r>
            <a:r>
              <a:rPr lang="en-US" sz="1800" dirty="0" err="1"/>
              <a:t>ResNet</a:t>
            </a:r>
            <a:r>
              <a:rPr lang="en-US" sz="1800" dirty="0"/>
              <a:t> and CNN with dropout showed best accuracy and generalization. We conclude that regularization and architectural depth significantly improve model robustness for this task.</a:t>
            </a:r>
            <a:endParaRPr lang="en-US" sz="1800" dirty="0"/>
          </a:p>
        </p:txBody>
      </p:sp>
      <p:sp>
        <p:nvSpPr>
          <p:cNvPr id="5" name="TextBox 4"/>
          <p:cNvSpPr txBox="1"/>
          <p:nvPr/>
        </p:nvSpPr>
        <p:spPr>
          <a:xfrm>
            <a:off x="838200" y="2472267"/>
            <a:ext cx="6096000" cy="523220"/>
          </a:xfrm>
          <a:prstGeom prst="rect">
            <a:avLst/>
          </a:prstGeom>
          <a:noFill/>
        </p:spPr>
        <p:txBody>
          <a:bodyPr wrap="square">
            <a:spAutoFit/>
          </a:bodyPr>
          <a:lstStyle/>
          <a:p>
            <a:r>
              <a:rPr lang="en-IN" sz="2800" b="1" dirty="0"/>
              <a:t>References</a:t>
            </a:r>
            <a:endParaRPr lang="en-IN" sz="2800" dirty="0"/>
          </a:p>
        </p:txBody>
      </p:sp>
      <p:sp>
        <p:nvSpPr>
          <p:cNvPr id="7" name="TextBox 6"/>
          <p:cNvSpPr txBox="1"/>
          <p:nvPr/>
        </p:nvSpPr>
        <p:spPr>
          <a:xfrm>
            <a:off x="770467" y="3078056"/>
            <a:ext cx="10515600" cy="192360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t>LeCun et al., 1998 - LeNet-5 paper</a:t>
            </a:r>
            <a:endParaRPr lang="en-IN" dirty="0"/>
          </a:p>
          <a:p>
            <a:pPr marL="285750" indent="-285750">
              <a:lnSpc>
                <a:spcPct val="150000"/>
              </a:lnSpc>
              <a:buFont typeface="Arial" panose="020B0604020202020204" pitchFamily="34" charset="0"/>
              <a:buChar char="•"/>
            </a:pPr>
            <a:r>
              <a:rPr lang="en-IN" dirty="0"/>
              <a:t>MNIST Dataset (http://yann.lecun.com/exdb/mnist/)</a:t>
            </a:r>
            <a:endParaRPr lang="en-IN" dirty="0"/>
          </a:p>
          <a:p>
            <a:pPr marL="285750" indent="-285750">
              <a:lnSpc>
                <a:spcPct val="150000"/>
              </a:lnSpc>
              <a:buFont typeface="Arial" panose="020B0604020202020204" pitchFamily="34" charset="0"/>
              <a:buChar char="•"/>
            </a:pPr>
            <a:r>
              <a:rPr lang="en-IN" dirty="0"/>
              <a:t>He et al., 2015 - </a:t>
            </a:r>
            <a:r>
              <a:rPr lang="en-IN" dirty="0" err="1"/>
              <a:t>ResNet</a:t>
            </a:r>
            <a:r>
              <a:rPr lang="en-IN" dirty="0"/>
              <a:t> paper</a:t>
            </a:r>
            <a:endParaRPr lang="en-IN" dirty="0"/>
          </a:p>
          <a:p>
            <a:pPr marL="285750" indent="-285750">
              <a:lnSpc>
                <a:spcPct val="150000"/>
              </a:lnSpc>
              <a:buFont typeface="Arial" panose="020B0604020202020204" pitchFamily="34" charset="0"/>
              <a:buChar char="•"/>
            </a:pPr>
            <a:r>
              <a:rPr lang="en-IN" dirty="0"/>
              <a:t>TensorFlow/</a:t>
            </a:r>
            <a:r>
              <a:rPr lang="en-IN" dirty="0" err="1"/>
              <a:t>Keras</a:t>
            </a:r>
            <a:r>
              <a:rPr lang="en-IN" dirty="0"/>
              <a:t> Documentation</a:t>
            </a:r>
            <a:endParaRPr lang="en-IN" dirty="0"/>
          </a:p>
          <a:p>
            <a:pPr marL="285750" indent="-285750">
              <a:lnSpc>
                <a:spcPct val="150000"/>
              </a:lnSpc>
              <a:buFont typeface="Arial" panose="020B0604020202020204" pitchFamily="34" charset="0"/>
              <a:buChar char="•"/>
            </a:pPr>
            <a:r>
              <a:rPr lang="en-IN" dirty="0" err="1"/>
              <a:t>PyTorch</a:t>
            </a:r>
            <a:r>
              <a:rPr lang="en-IN" dirty="0"/>
              <a:t> Official Tutorials</a:t>
            </a:r>
            <a:endParaRPr lang="en-IN" dirty="0"/>
          </a:p>
          <a:p>
            <a:pPr marL="114300" indent="0">
              <a:buNone/>
            </a:pP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04"/>
        <p:cNvGrpSpPr/>
        <p:nvPr/>
      </p:nvGrpSpPr>
      <p:grpSpPr>
        <a:xfrm>
          <a:off x="0" y="0"/>
          <a:ext cx="0" cy="0"/>
          <a:chOff x="0" y="0"/>
          <a:chExt cx="0" cy="0"/>
        </a:xfrm>
      </p:grpSpPr>
      <p:sp>
        <p:nvSpPr>
          <p:cNvPr id="106" name="Google Shape;106;p4"/>
          <p:cNvSpPr txBox="1"/>
          <p:nvPr/>
        </p:nvSpPr>
        <p:spPr>
          <a:xfrm>
            <a:off x="4595812" y="2967350"/>
            <a:ext cx="3000375" cy="923299"/>
          </a:xfrm>
          <a:prstGeom prst="rect">
            <a:avLst/>
          </a:prstGeom>
          <a:noFill/>
          <a:ln>
            <a:noFill/>
          </a:ln>
        </p:spPr>
        <p:txBody>
          <a:bodyPr spcFirstLastPara="1" wrap="square" lIns="91425" tIns="91425" rIns="91425" bIns="91425" anchor="t" anchorCtr="0">
            <a:spAutoFit/>
          </a:bodyPr>
          <a:lstStyle/>
          <a:p>
            <a:pPr marR="0" lvl="0" algn="ctr" rtl="0">
              <a:spcBef>
                <a:spcPts val="0"/>
              </a:spcBef>
              <a:spcAft>
                <a:spcPts val="0"/>
              </a:spcAft>
              <a:buClr>
                <a:srgbClr val="000000"/>
              </a:buClr>
              <a:buSzPts val="1700"/>
            </a:pPr>
            <a:r>
              <a:rPr lang="en-IN" sz="4800" b="1" dirty="0">
                <a:solidFill>
                  <a:schemeClr val="tx1"/>
                </a:solidFill>
              </a:rPr>
              <a:t>Q&amp;A</a:t>
            </a:r>
            <a:endParaRPr sz="4800" b="1"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10"/>
        <p:cNvGrpSpPr/>
        <p:nvPr/>
      </p:nvGrpSpPr>
      <p:grpSpPr>
        <a:xfrm>
          <a:off x="0" y="0"/>
          <a:ext cx="0" cy="0"/>
          <a:chOff x="0" y="0"/>
          <a:chExt cx="0" cy="0"/>
        </a:xfrm>
      </p:grpSpPr>
      <p:sp>
        <p:nvSpPr>
          <p:cNvPr id="111" name="Google Shape;1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7"/>
        <p:cNvGrpSpPr/>
        <p:nvPr/>
      </p:nvGrpSpPr>
      <p:grpSpPr>
        <a:xfrm>
          <a:off x="0" y="0"/>
          <a:ext cx="0" cy="0"/>
          <a:chOff x="0" y="0"/>
          <a:chExt cx="0" cy="0"/>
        </a:xfrm>
      </p:grpSpPr>
      <p:sp>
        <p:nvSpPr>
          <p:cNvPr id="88" name="Google Shape;88;p2"/>
          <p:cNvSpPr txBox="1"/>
          <p:nvPr/>
        </p:nvSpPr>
        <p:spPr>
          <a:xfrm>
            <a:off x="3103245" y="3469640"/>
            <a:ext cx="6774815" cy="73533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Proxima Nova"/>
                <a:ea typeface="Proxima Nova"/>
                <a:cs typeface="Proxima Nova"/>
                <a:sym typeface="Proxima Nova"/>
              </a:rPr>
              <a:t>Team Member 1: </a:t>
            </a:r>
            <a:r>
              <a:rPr lang="en-US" sz="1800" b="0" i="0" u="none" strike="noStrike" cap="none" dirty="0">
                <a:solidFill>
                  <a:srgbClr val="FF0000"/>
                </a:solidFill>
                <a:latin typeface="Proxima Nova"/>
                <a:ea typeface="Proxima Nova"/>
                <a:cs typeface="Proxima Nova"/>
                <a:sym typeface="Proxima Nova"/>
              </a:rPr>
              <a:t>DHRUV KHANT (92310103075</a:t>
            </a:r>
            <a:r>
              <a:rPr lang="en-US" sz="1800" dirty="0">
                <a:solidFill>
                  <a:srgbClr val="FF0000"/>
                </a:solidFill>
                <a:latin typeface="Proxima Nova"/>
                <a:ea typeface="Proxima Nova"/>
                <a:cs typeface="Proxima Nova"/>
                <a:sym typeface="Proxima Nova"/>
              </a:rPr>
              <a:t>)</a:t>
            </a:r>
            <a:r>
              <a:rPr lang="en-US" sz="1800" b="0" i="0" u="none" strike="noStrike" cap="none" dirty="0">
                <a:solidFill>
                  <a:srgbClr val="FF0000"/>
                </a:solidFill>
                <a:latin typeface="Proxima Nova"/>
                <a:ea typeface="Proxima Nova"/>
                <a:cs typeface="Proxima Nova"/>
                <a:sym typeface="Proxima Nova"/>
              </a:rPr>
              <a:t> (7-TC4)</a:t>
            </a:r>
            <a:endParaRPr dirty="0">
              <a:solidFill>
                <a:srgbClr val="FF0000"/>
              </a:solidFill>
            </a:endParaRPr>
          </a:p>
          <a:p>
            <a:pPr marL="0" marR="0" lvl="0" indent="0" algn="l" rtl="0">
              <a:spcBef>
                <a:spcPts val="0"/>
              </a:spcBef>
              <a:spcAft>
                <a:spcPts val="0"/>
              </a:spcAft>
              <a:buNone/>
            </a:pPr>
            <a:r>
              <a:rPr lang="en-US" sz="1800" b="0" i="0" u="none" strike="noStrike" cap="none" dirty="0">
                <a:solidFill>
                  <a:schemeClr val="dk1"/>
                </a:solidFill>
                <a:latin typeface="Proxima Nova"/>
                <a:ea typeface="Proxima Nova"/>
                <a:cs typeface="Proxima Nova"/>
                <a:sym typeface="Proxima Nova"/>
              </a:rPr>
              <a:t>Team Member 2: </a:t>
            </a:r>
            <a:r>
              <a:rPr lang="en-US" sz="1800" b="0" i="0" u="none" strike="noStrike" cap="none" dirty="0">
                <a:solidFill>
                  <a:srgbClr val="FF0000"/>
                </a:solidFill>
                <a:latin typeface="Proxima Nova"/>
                <a:ea typeface="Proxima Nova"/>
                <a:cs typeface="Proxima Nova"/>
                <a:sym typeface="Proxima Nova"/>
              </a:rPr>
              <a:t>SHUBHAM DILLIP (92310103062) (7- TC1)</a:t>
            </a:r>
            <a:endParaRPr dirty="0">
              <a:solidFill>
                <a:srgbClr val="FF0000"/>
              </a:solidFill>
            </a:endParaRPr>
          </a:p>
        </p:txBody>
      </p:sp>
      <p:sp>
        <p:nvSpPr>
          <p:cNvPr id="89" name="Google Shape;89;p2"/>
          <p:cNvSpPr txBox="1"/>
          <p:nvPr/>
        </p:nvSpPr>
        <p:spPr>
          <a:xfrm>
            <a:off x="2844024" y="2548333"/>
            <a:ext cx="7195800" cy="795300"/>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800"/>
              <a:buFont typeface="Proxima Nova"/>
              <a:buNone/>
            </a:pPr>
            <a:r>
              <a:rPr lang="en-US" sz="2800" b="0" i="0" u="none" strike="noStrike" cap="none" dirty="0">
                <a:solidFill>
                  <a:srgbClr val="FF0000"/>
                </a:solidFill>
                <a:latin typeface="Proxima Nova"/>
                <a:ea typeface="Proxima Nova"/>
                <a:cs typeface="Proxima Nova"/>
                <a:sym typeface="Proxima Nova"/>
              </a:rPr>
              <a:t>Handwritten Digit Recognition Using CNN</a:t>
            </a:r>
            <a:endParaRPr dirty="0"/>
          </a:p>
          <a:p>
            <a:pPr marL="12700" marR="0" lvl="0" indent="0" algn="ctr" rtl="0">
              <a:lnSpc>
                <a:spcPct val="100000"/>
              </a:lnSpc>
              <a:spcBef>
                <a:spcPts val="100"/>
              </a:spcBef>
              <a:spcAft>
                <a:spcPts val="0"/>
              </a:spcAft>
              <a:buClr>
                <a:srgbClr val="04A2B9"/>
              </a:buClr>
              <a:buSzPts val="2200"/>
              <a:buFont typeface="Proxima Nova"/>
              <a:buNone/>
            </a:pPr>
            <a:r>
              <a:rPr lang="en-US" sz="2200" b="0" i="0" u="none" strike="noStrike" cap="none" dirty="0">
                <a:solidFill>
                  <a:srgbClr val="04A2B9"/>
                </a:solidFill>
                <a:latin typeface="Proxima Nova"/>
                <a:ea typeface="Proxima Nova"/>
                <a:cs typeface="Proxima Nova"/>
                <a:sym typeface="Proxima Nova"/>
              </a:rPr>
              <a:t>Team ID: 7CE_141</a:t>
            </a:r>
            <a:endParaRPr sz="2200" b="0" i="0" u="none" strike="noStrike" cap="none" dirty="0">
              <a:solidFill>
                <a:srgbClr val="FF0000"/>
              </a:solidFill>
              <a:latin typeface="Proxima Nova"/>
              <a:ea typeface="Proxima Nova"/>
              <a:cs typeface="Proxima Nova"/>
              <a:sym typeface="Proxima Nova"/>
            </a:endParaRPr>
          </a:p>
        </p:txBody>
      </p:sp>
      <p:sp>
        <p:nvSpPr>
          <p:cNvPr id="90" name="Google Shape;90;p2"/>
          <p:cNvSpPr txBox="1"/>
          <p:nvPr/>
        </p:nvSpPr>
        <p:spPr>
          <a:xfrm>
            <a:off x="5459730" y="4489450"/>
            <a:ext cx="1483360" cy="45847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800" b="0" i="0" u="none" strike="noStrike" cap="none">
                <a:solidFill>
                  <a:srgbClr val="595959"/>
                </a:solidFill>
                <a:latin typeface="Proxima Nova"/>
                <a:ea typeface="Proxima Nova"/>
                <a:cs typeface="Proxima Nova"/>
                <a:sym typeface="Proxima Nova"/>
              </a:rPr>
              <a:t>Guided By</a:t>
            </a:r>
            <a:endParaRPr lang="en-US" sz="1800" b="0" i="0" u="none" strike="noStrike" cap="none">
              <a:solidFill>
                <a:srgbClr val="595959"/>
              </a:solidFill>
              <a:latin typeface="Proxima Nova"/>
              <a:ea typeface="Proxima Nova"/>
              <a:cs typeface="Proxima Nova"/>
              <a:sym typeface="Proxima Nova"/>
            </a:endParaRPr>
          </a:p>
        </p:txBody>
      </p:sp>
      <p:sp>
        <p:nvSpPr>
          <p:cNvPr id="91" name="Google Shape;91;p2"/>
          <p:cNvSpPr txBox="1"/>
          <p:nvPr/>
        </p:nvSpPr>
        <p:spPr>
          <a:xfrm>
            <a:off x="3194050" y="4897120"/>
            <a:ext cx="5998210" cy="45847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Proxima Nova"/>
                <a:ea typeface="Proxima Nova"/>
                <a:cs typeface="Proxima Nova"/>
                <a:sym typeface="Proxima Nova"/>
              </a:rPr>
              <a:t>	Internal Guide Name</a:t>
            </a:r>
            <a:r>
              <a:rPr lang="en-US" sz="1800" dirty="0">
                <a:solidFill>
                  <a:schemeClr val="dk1"/>
                </a:solidFill>
                <a:latin typeface="Proxima Nova"/>
                <a:ea typeface="Proxima Nova"/>
                <a:cs typeface="Proxima Nova"/>
                <a:sym typeface="Proxima Nova"/>
              </a:rPr>
              <a:t>:  Prof. </a:t>
            </a:r>
            <a:r>
              <a:rPr lang="en-US" sz="1800" dirty="0" err="1">
                <a:solidFill>
                  <a:schemeClr val="dk1"/>
                </a:solidFill>
                <a:latin typeface="Proxima Nova"/>
                <a:ea typeface="Proxima Nova"/>
                <a:cs typeface="Proxima Nova"/>
                <a:sym typeface="Proxima Nova"/>
              </a:rPr>
              <a:t>Wanglen</a:t>
            </a:r>
            <a:r>
              <a:rPr lang="en-US" sz="1800" dirty="0">
                <a:solidFill>
                  <a:schemeClr val="dk1"/>
                </a:solidFill>
                <a:latin typeface="Proxima Nova"/>
                <a:ea typeface="Proxima Nova"/>
                <a:cs typeface="Proxima Nova"/>
                <a:sym typeface="Proxima Nova"/>
              </a:rPr>
              <a:t> </a:t>
            </a:r>
            <a:r>
              <a:rPr lang="en-US" sz="1800" dirty="0" err="1">
                <a:solidFill>
                  <a:schemeClr val="dk1"/>
                </a:solidFill>
                <a:latin typeface="Proxima Nova"/>
                <a:ea typeface="Proxima Nova"/>
                <a:cs typeface="Proxima Nova"/>
                <a:sym typeface="Proxima Nova"/>
              </a:rPr>
              <a:t>Soram</a:t>
            </a:r>
            <a:endParaRPr lang="en-US" sz="1800" b="0" i="0" u="none" strike="noStrike" cap="none" dirty="0">
              <a:solidFill>
                <a:schemeClr val="dk1"/>
              </a:solidFill>
              <a:latin typeface="Proxima Nova"/>
              <a:ea typeface="Proxima Nova"/>
              <a:cs typeface="Proxima Nova"/>
              <a:sym typeface="Proxima Nova"/>
            </a:endParaRPr>
          </a:p>
        </p:txBody>
      </p:sp>
      <p:sp>
        <p:nvSpPr>
          <p:cNvPr id="92" name="Google Shape;92;p2"/>
          <p:cNvSpPr txBox="1"/>
          <p:nvPr/>
        </p:nvSpPr>
        <p:spPr>
          <a:xfrm>
            <a:off x="3193926" y="5441197"/>
            <a:ext cx="3023400" cy="4002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endParaRPr dirty="0"/>
          </a:p>
        </p:txBody>
      </p:sp>
      <p:sp>
        <p:nvSpPr>
          <p:cNvPr id="93" name="Google Shape;93;p2"/>
          <p:cNvSpPr txBox="1"/>
          <p:nvPr/>
        </p:nvSpPr>
        <p:spPr>
          <a:xfrm>
            <a:off x="2965333" y="1302375"/>
            <a:ext cx="6504000" cy="1533525"/>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200"/>
              <a:buFont typeface="Proxima Nova"/>
              <a:buNone/>
            </a:pPr>
            <a:r>
              <a:rPr lang="en-US" sz="3200" b="1" i="0" u="none" strike="noStrike" cap="none" dirty="0">
                <a:solidFill>
                  <a:srgbClr val="04A2B9"/>
                </a:solidFill>
                <a:latin typeface="Proxima Nova"/>
                <a:ea typeface="Proxima Nova"/>
                <a:cs typeface="Proxima Nova"/>
                <a:sym typeface="Proxima Nova"/>
              </a:rPr>
              <a:t>Major Project-I (01CE0716)</a:t>
            </a:r>
            <a:endParaRPr sz="3200" b="1" dirty="0"/>
          </a:p>
          <a:p>
            <a:pPr marL="12700" marR="0" lvl="0" indent="0" algn="ctr" rtl="0">
              <a:lnSpc>
                <a:spcPct val="100000"/>
              </a:lnSpc>
              <a:spcBef>
                <a:spcPts val="100"/>
              </a:spcBef>
              <a:spcAft>
                <a:spcPts val="0"/>
              </a:spcAft>
              <a:buClr>
                <a:srgbClr val="04A2B9"/>
              </a:buClr>
              <a:buSzPts val="2200"/>
              <a:buFont typeface="Proxima Nova"/>
              <a:buNone/>
            </a:pPr>
            <a:r>
              <a:rPr lang="en-US" sz="2200" b="0" i="0" u="none" strike="noStrike" cap="none" dirty="0">
                <a:solidFill>
                  <a:srgbClr val="04A2B9"/>
                </a:solidFill>
                <a:latin typeface="Proxima Nova"/>
                <a:ea typeface="Proxima Nova"/>
                <a:cs typeface="Proxima Nova"/>
                <a:sym typeface="Proxima Nova"/>
              </a:rPr>
              <a:t>Review 2 </a:t>
            </a:r>
            <a:br>
              <a:rPr lang="en-US" sz="2200" b="0" i="0" u="none" strike="noStrike" cap="none" dirty="0">
                <a:solidFill>
                  <a:srgbClr val="04A2B9"/>
                </a:solidFill>
                <a:latin typeface="Proxima Nova"/>
                <a:ea typeface="Proxima Nova"/>
                <a:cs typeface="Proxima Nova"/>
                <a:sym typeface="Proxima Nova"/>
              </a:rPr>
            </a:br>
            <a:r>
              <a:rPr lang="en-US" sz="2200" b="0" i="0" u="none" strike="noStrike" cap="none" dirty="0">
                <a:solidFill>
                  <a:srgbClr val="04A2B9"/>
                </a:solidFill>
                <a:latin typeface="Proxima Nova"/>
                <a:ea typeface="Proxima Nova"/>
                <a:cs typeface="Proxima Nova"/>
                <a:sym typeface="Proxima Nova"/>
              </a:rPr>
              <a:t>(</a:t>
            </a:r>
            <a:r>
              <a:rPr lang="en-US" sz="2200" b="0" i="0" u="none" strike="noStrike" cap="none" dirty="0">
                <a:solidFill>
                  <a:srgbClr val="FF0000"/>
                </a:solidFill>
                <a:latin typeface="Proxima Nova"/>
                <a:ea typeface="Proxima Nova"/>
                <a:cs typeface="Proxima Nova"/>
                <a:sym typeface="Proxima Nova"/>
              </a:rPr>
              <a:t>23/08/2025</a:t>
            </a:r>
            <a:r>
              <a:rPr lang="en-US" sz="2200" b="0" i="0" u="none" strike="noStrike" cap="none" dirty="0">
                <a:solidFill>
                  <a:srgbClr val="04A2B9"/>
                </a:solidFill>
                <a:latin typeface="Proxima Nova"/>
                <a:ea typeface="Proxima Nova"/>
                <a:cs typeface="Proxima Nova"/>
                <a:sym typeface="Proxima Nova"/>
              </a:rPr>
              <a:t>)</a:t>
            </a:r>
            <a:br>
              <a:rPr lang="en-US" sz="2200" b="0" i="0" u="none" strike="noStrike" cap="none" dirty="0">
                <a:solidFill>
                  <a:srgbClr val="04A2B9"/>
                </a:solidFill>
                <a:latin typeface="Proxima Nova"/>
                <a:ea typeface="Proxima Nova"/>
                <a:cs typeface="Proxima Nova"/>
                <a:sym typeface="Proxima Nova"/>
              </a:rPr>
            </a:br>
            <a:endParaRPr sz="2200" b="0" i="0" u="none" strike="noStrike" cap="none" dirty="0">
              <a:solidFill>
                <a:schemeClr val="dk1"/>
              </a:solidFill>
              <a:latin typeface="Proxima Nova"/>
              <a:ea typeface="Proxima Nova"/>
              <a:cs typeface="Proxima Nova"/>
              <a:sym typeface="Proxima Nova"/>
            </a:endParaRPr>
          </a:p>
        </p:txBody>
      </p:sp>
      <p:sp>
        <p:nvSpPr>
          <p:cNvPr id="94" name="Google Shape;94;p2"/>
          <p:cNvSpPr txBox="1"/>
          <p:nvPr/>
        </p:nvSpPr>
        <p:spPr>
          <a:xfrm>
            <a:off x="2293191" y="5643518"/>
            <a:ext cx="8297381" cy="936154"/>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400"/>
              <a:buFont typeface="Proxima Nova"/>
              <a:buNone/>
            </a:pPr>
            <a:r>
              <a:rPr lang="en-US" sz="2400" b="0" i="0" u="none" strike="noStrike" cap="none" dirty="0">
                <a:solidFill>
                  <a:srgbClr val="04A2B9"/>
                </a:solidFill>
                <a:latin typeface="Proxima Nova"/>
                <a:ea typeface="Proxima Nova"/>
                <a:cs typeface="Proxima Nova"/>
                <a:sym typeface="Proxima Nova"/>
              </a:rPr>
              <a:t>Department of Computer Engineering,</a:t>
            </a:r>
            <a:br>
              <a:rPr lang="en-US" sz="2400" b="0" i="0" u="none" strike="noStrike" cap="none" dirty="0">
                <a:solidFill>
                  <a:srgbClr val="04A2B9"/>
                </a:solidFill>
                <a:latin typeface="Proxima Nova"/>
                <a:ea typeface="Proxima Nova"/>
                <a:cs typeface="Proxima Nova"/>
                <a:sym typeface="Proxima Nova"/>
              </a:rPr>
            </a:br>
            <a:r>
              <a:rPr lang="en-US" sz="2400" b="0" i="0" u="none" strike="noStrike" cap="none" dirty="0">
                <a:solidFill>
                  <a:srgbClr val="04A2B9"/>
                </a:solidFill>
                <a:latin typeface="Proxima Nova"/>
                <a:ea typeface="Proxima Nova"/>
                <a:cs typeface="Proxima Nova"/>
                <a:sym typeface="Proxima Nova"/>
              </a:rPr>
              <a:t>Faculty of Engineering &amp; Technology</a:t>
            </a:r>
            <a:r>
              <a:rPr lang="en-US" sz="3600" b="0" i="0" u="none" strike="noStrike" cap="none" dirty="0">
                <a:solidFill>
                  <a:srgbClr val="04A2B9"/>
                </a:solidFill>
                <a:latin typeface="Proxima Nova"/>
                <a:ea typeface="Proxima Nova"/>
                <a:cs typeface="Proxima Nova"/>
                <a:sym typeface="Proxima Nova"/>
              </a:rPr>
              <a:t> </a:t>
            </a:r>
            <a:endParaRPr sz="3600" b="0" i="0" u="none" strike="noStrike" cap="none" dirty="0">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00" y="251914"/>
            <a:ext cx="10515600" cy="1002397"/>
          </a:xfrm>
        </p:spPr>
        <p:txBody>
          <a:bodyPr>
            <a:normAutofit/>
          </a:bodyPr>
          <a:lstStyle/>
          <a:p>
            <a:r>
              <a:rPr lang="en-US" sz="2800" dirty="0">
                <a:solidFill>
                  <a:srgbClr val="FF0000"/>
                </a:solidFill>
              </a:rPr>
              <a:t>INTRODUCTION </a:t>
            </a:r>
            <a:endParaRPr lang="en-IN" sz="2800" dirty="0">
              <a:solidFill>
                <a:srgbClr val="FF0000"/>
              </a:solidFill>
            </a:endParaRPr>
          </a:p>
        </p:txBody>
      </p:sp>
      <p:sp>
        <p:nvSpPr>
          <p:cNvPr id="4" name="Rectangle 1"/>
          <p:cNvSpPr>
            <a:spLocks noGrp="1" noChangeArrowheads="1"/>
          </p:cNvSpPr>
          <p:nvPr>
            <p:ph type="body" idx="1"/>
          </p:nvPr>
        </p:nvSpPr>
        <p:spPr bwMode="auto">
          <a:xfrm>
            <a:off x="428900" y="1098578"/>
            <a:ext cx="11040291" cy="210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en-US" sz="1800" dirty="0"/>
              <a:t>Handwritten digit recognition is a fundamental computer vision problem. It involves training a machine learning model to classify digit images (0-9) based on pixel data. The MNIST dataset is a widely used benchmark for this task, containing 70,000 labeled grayscale images.</a:t>
            </a:r>
            <a:endParaRPr lang="en-US" sz="1800" dirty="0"/>
          </a:p>
          <a:p>
            <a:r>
              <a:rPr lang="en-US" sz="1800" dirty="0"/>
              <a:t>In Simple Terms:</a:t>
            </a:r>
            <a:endParaRPr lang="en-US" sz="1800" dirty="0"/>
          </a:p>
          <a:p>
            <a:r>
              <a:rPr lang="en-US" sz="1800" dirty="0"/>
              <a:t>Input: Image of a digit</a:t>
            </a:r>
            <a:endParaRPr lang="en-US" sz="1800" dirty="0"/>
          </a:p>
          <a:p>
            <a:r>
              <a:rPr lang="en-US" sz="1800" dirty="0"/>
              <a:t>Output: Predicted digit label (0 to 9)</a:t>
            </a:r>
            <a:endParaRPr lang="en-US" sz="1800" dirty="0"/>
          </a:p>
        </p:txBody>
      </p:sp>
      <p:sp>
        <p:nvSpPr>
          <p:cNvPr id="5" name="Rectangle 2"/>
          <p:cNvSpPr>
            <a:spLocks noChangeArrowheads="1"/>
          </p:cNvSpPr>
          <p:nvPr/>
        </p:nvSpPr>
        <p:spPr bwMode="auto">
          <a:xfrm>
            <a:off x="428900" y="3199666"/>
            <a:ext cx="1119704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sz="2800" b="0" i="0" u="none" strike="noStrike" kern="0" cap="none" spc="0" normalizeH="0" baseline="0" noProof="0" dirty="0">
                <a:ln>
                  <a:noFill/>
                </a:ln>
                <a:solidFill>
                  <a:srgbClr val="FF0000"/>
                </a:solidFill>
                <a:effectLst/>
                <a:uLnTx/>
                <a:uFillTx/>
                <a:latin typeface="Calibri"/>
                <a:ea typeface="Calibri"/>
                <a:cs typeface="Calibri"/>
                <a:sym typeface="Calibri"/>
              </a:rPr>
              <a:t>ABSTRACT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The MNIST dataset contains 70,000 grayscale images of handwritten digits (28x28 pixels).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CNNs mimic the human visual system and are widely used in image classification tasks.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This beginner-friendly project utilizes a Convolutional Neural Network (CNN) to recognize digits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from the </a:t>
            </a:r>
            <a:r>
              <a:rPr kumimoji="0" lang="en-US" altLang="en-US" sz="1800" b="1" i="0" u="none" strike="noStrike" cap="none" normalizeH="0" baseline="0" dirty="0">
                <a:ln>
                  <a:noFill/>
                </a:ln>
                <a:solidFill>
                  <a:schemeClr val="tx1"/>
                </a:solidFill>
                <a:effectLst/>
                <a:latin typeface="Arial" panose="020B0604020202020204" pitchFamily="34" charset="0"/>
              </a:rPr>
              <a:t>MNIST dataset</a:t>
            </a:r>
            <a:r>
              <a:rPr kumimoji="0" lang="en-US" altLang="en-US" sz="1800" b="0" i="0" u="none" strike="noStrike" cap="none" normalizeH="0" baseline="0" dirty="0">
                <a:ln>
                  <a:noFill/>
                </a:ln>
                <a:solidFill>
                  <a:schemeClr val="tx1"/>
                </a:solidFill>
                <a:effectLst/>
                <a:latin typeface="Arial" panose="020B0604020202020204" pitchFamily="34" charset="0"/>
              </a:rPr>
              <a:t>.</a:t>
            </a:r>
            <a:r>
              <a:rPr lang="en-US" sz="1800" dirty="0"/>
              <a:t> This project focuses on recognizing handwritten digits from the MNIST dataset using various deep learning models. The models include Basic CNN, LeNet-5, </a:t>
            </a:r>
            <a:r>
              <a:rPr lang="en-US" sz="1800" dirty="0" err="1"/>
              <a:t>ResNet</a:t>
            </a:r>
            <a:r>
              <a:rPr lang="en-US" sz="1800" dirty="0"/>
              <a:t>, LSTM/RNN, Deeper CNN, and CNN with Dropout Regularization. Each model is trained and evaluated to compare performance in terms of accuracy and generalization. Results show that deeper architectures and regularization improve recognition accuracy, paving the way for robust digit classification systems.</a:t>
            </a:r>
            <a:endParaRPr lang="en-US" sz="1800" dirty="0"/>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4462"/>
            <a:ext cx="10515600" cy="949869"/>
          </a:xfrm>
        </p:spPr>
        <p:txBody>
          <a:bodyPr>
            <a:normAutofit/>
          </a:bodyPr>
          <a:lstStyle/>
          <a:p>
            <a:r>
              <a:rPr lang="en-IN" sz="2800" b="1" dirty="0"/>
              <a:t>Why Digit Recognition?</a:t>
            </a:r>
            <a:endParaRPr lang="en-IN" sz="2800" dirty="0"/>
          </a:p>
        </p:txBody>
      </p:sp>
      <p:sp>
        <p:nvSpPr>
          <p:cNvPr id="3" name="Text Placeholder 2"/>
          <p:cNvSpPr>
            <a:spLocks noGrp="1"/>
          </p:cNvSpPr>
          <p:nvPr>
            <p:ph type="body" idx="1"/>
          </p:nvPr>
        </p:nvSpPr>
        <p:spPr>
          <a:xfrm>
            <a:off x="838200" y="1293223"/>
            <a:ext cx="10515600" cy="2055223"/>
          </a:xfrm>
        </p:spPr>
        <p:txBody>
          <a:bodyPr>
            <a:normAutofit/>
          </a:bodyPr>
          <a:lstStyle/>
          <a:p>
            <a:r>
              <a:rPr lang="en-US" sz="1800" dirty="0"/>
              <a:t>Automation of data entry</a:t>
            </a:r>
            <a:endParaRPr lang="en-US" sz="1800" dirty="0"/>
          </a:p>
          <a:p>
            <a:r>
              <a:rPr lang="en-US" sz="1800" dirty="0"/>
              <a:t>Postal code recognition</a:t>
            </a:r>
            <a:endParaRPr lang="en-US" sz="1800" dirty="0"/>
          </a:p>
          <a:p>
            <a:r>
              <a:rPr lang="en-US" sz="1800" dirty="0"/>
              <a:t>Bank check processing</a:t>
            </a:r>
            <a:endParaRPr lang="en-US" sz="1800" dirty="0"/>
          </a:p>
          <a:p>
            <a:r>
              <a:rPr lang="en-US" sz="1800" dirty="0"/>
              <a:t>Foundational task for learning image classification</a:t>
            </a:r>
            <a:endParaRPr lang="en-US" sz="1800" dirty="0"/>
          </a:p>
          <a:p>
            <a:r>
              <a:rPr lang="en-IN" sz="1800" dirty="0"/>
              <a:t>Specially to recognise doctor’s </a:t>
            </a:r>
            <a:r>
              <a:rPr lang="en-IN" sz="1800" dirty="0" err="1"/>
              <a:t>handwritting</a:t>
            </a:r>
            <a:r>
              <a:rPr lang="en-IN" sz="1800" dirty="0"/>
              <a:t> which provides </a:t>
            </a:r>
            <a:r>
              <a:rPr lang="en-US" sz="1800" dirty="0"/>
              <a:t>prescription to their patients</a:t>
            </a:r>
            <a:endParaRPr lang="en-IN" sz="1800" dirty="0"/>
          </a:p>
        </p:txBody>
      </p:sp>
      <p:sp>
        <p:nvSpPr>
          <p:cNvPr id="7" name="TextBox 6"/>
          <p:cNvSpPr txBox="1"/>
          <p:nvPr/>
        </p:nvSpPr>
        <p:spPr>
          <a:xfrm>
            <a:off x="838200" y="3509554"/>
            <a:ext cx="6096000" cy="523220"/>
          </a:xfrm>
          <a:prstGeom prst="rect">
            <a:avLst/>
          </a:prstGeom>
          <a:noFill/>
        </p:spPr>
        <p:txBody>
          <a:bodyPr wrap="square">
            <a:spAutoFit/>
          </a:bodyPr>
          <a:lstStyle/>
          <a:p>
            <a:r>
              <a:rPr lang="en-US" sz="2800" b="1" dirty="0"/>
              <a:t>Problem Statement</a:t>
            </a:r>
            <a:endParaRPr lang="en-IN" sz="2800" b="1" dirty="0"/>
          </a:p>
        </p:txBody>
      </p:sp>
      <p:sp>
        <p:nvSpPr>
          <p:cNvPr id="9" name="TextBox 8"/>
          <p:cNvSpPr txBox="1"/>
          <p:nvPr/>
        </p:nvSpPr>
        <p:spPr>
          <a:xfrm>
            <a:off x="838199" y="4193882"/>
            <a:ext cx="8830734" cy="1384995"/>
          </a:xfrm>
          <a:prstGeom prst="rect">
            <a:avLst/>
          </a:prstGeom>
          <a:noFill/>
        </p:spPr>
        <p:txBody>
          <a:bodyPr wrap="square">
            <a:spAutoFit/>
          </a:bodyPr>
          <a:lstStyle/>
          <a:p>
            <a:r>
              <a:rPr lang="en-US" b="1" dirty="0"/>
              <a:t>Problem:</a:t>
            </a:r>
            <a:r>
              <a:rPr lang="en-US" dirty="0"/>
              <a:t> Build a machine learning model that accurately classifies handwritten digits.</a:t>
            </a:r>
            <a:endParaRPr lang="en-US" dirty="0"/>
          </a:p>
          <a:p>
            <a:br>
              <a:rPr lang="en-US" dirty="0"/>
            </a:br>
            <a:r>
              <a:rPr lang="en-US" b="1" dirty="0"/>
              <a:t>Why?</a:t>
            </a:r>
            <a:r>
              <a:rPr lang="en-US" dirty="0"/>
              <a:t> Manual digit processing is slow and error-prone. Automating this improves efficiency and reduces human error.</a:t>
            </a:r>
            <a:endParaRPr lang="en-US" dirty="0"/>
          </a:p>
          <a:p>
            <a:br>
              <a:rPr lang="en-US" dirty="0"/>
            </a:br>
            <a:r>
              <a:rPr lang="en-US" b="1" dirty="0"/>
              <a:t>Goal:</a:t>
            </a:r>
            <a:r>
              <a:rPr lang="en-US" dirty="0"/>
              <a:t> Train multiple deep learning architectures and compare their performance on MNIST dataset.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202884"/>
            <a:ext cx="10515600" cy="457518"/>
          </a:xfrm>
        </p:spPr>
        <p:txBody>
          <a:bodyPr>
            <a:normAutofit fontScale="90000"/>
          </a:bodyPr>
          <a:lstStyle/>
          <a:p>
            <a:r>
              <a:rPr lang="en-IN" sz="2800" dirty="0">
                <a:solidFill>
                  <a:srgbClr val="FF0000"/>
                </a:solidFill>
              </a:rPr>
              <a:t>Literature Review / Survey</a:t>
            </a:r>
            <a:endParaRPr lang="en-IN" sz="2800" dirty="0">
              <a:solidFill>
                <a:srgbClr val="FF0000"/>
              </a:solidFill>
            </a:endParaRPr>
          </a:p>
        </p:txBody>
      </p:sp>
      <p:sp>
        <p:nvSpPr>
          <p:cNvPr id="3" name="Text Placeholder 2"/>
          <p:cNvSpPr>
            <a:spLocks noGrp="1"/>
          </p:cNvSpPr>
          <p:nvPr>
            <p:ph type="body" idx="1"/>
          </p:nvPr>
        </p:nvSpPr>
        <p:spPr>
          <a:xfrm>
            <a:off x="549910" y="758190"/>
            <a:ext cx="10977880" cy="5356225"/>
          </a:xfrm>
        </p:spPr>
        <p:txBody>
          <a:bodyPr>
            <a:normAutofit/>
          </a:bodyPr>
          <a:lstStyle/>
          <a:p>
            <a:endParaRPr lang="en-US" sz="1800" dirty="0"/>
          </a:p>
          <a:p>
            <a:endParaRPr lang="en-US" sz="1800" dirty="0"/>
          </a:p>
          <a:p>
            <a:endParaRPr lang="en-US" sz="1800" dirty="0"/>
          </a:p>
          <a:p>
            <a:endParaRPr lang="en-US" sz="1800" dirty="0"/>
          </a:p>
          <a:p>
            <a:endParaRPr lang="en-IN" sz="1800" dirty="0"/>
          </a:p>
          <a:p>
            <a:endParaRPr lang="en-IN" sz="1800" dirty="0"/>
          </a:p>
          <a:p>
            <a:endParaRPr lang="en-IN" sz="1800" dirty="0"/>
          </a:p>
          <a:p>
            <a:endParaRPr lang="en-IN" sz="1800" dirty="0"/>
          </a:p>
          <a:p>
            <a:endParaRPr lang="en-IN" sz="1800" dirty="0"/>
          </a:p>
          <a:p>
            <a:pPr marL="114300" indent="0">
              <a:buNone/>
            </a:pPr>
            <a:endParaRPr lang="en-IN" sz="1800" dirty="0"/>
          </a:p>
          <a:p>
            <a:pPr marL="114300" indent="0">
              <a:buNone/>
            </a:pPr>
            <a:endParaRPr lang="en-IN" sz="1800" b="1" u="sng" dirty="0"/>
          </a:p>
          <a:p>
            <a:pPr marL="114300" indent="0">
              <a:buNone/>
            </a:pPr>
            <a:endParaRPr lang="en-IN" sz="1800" dirty="0"/>
          </a:p>
        </p:txBody>
      </p:sp>
      <p:graphicFrame>
        <p:nvGraphicFramePr>
          <p:cNvPr id="4" name="Table 3"/>
          <p:cNvGraphicFramePr>
            <a:graphicFrameLocks noGrp="1"/>
          </p:cNvGraphicFramePr>
          <p:nvPr/>
        </p:nvGraphicFramePr>
        <p:xfrm>
          <a:off x="-20320" y="628015"/>
          <a:ext cx="12104370" cy="6499225"/>
        </p:xfrm>
        <a:graphic>
          <a:graphicData uri="http://schemas.openxmlformats.org/drawingml/2006/table">
            <a:tbl>
              <a:tblPr/>
              <a:tblGrid>
                <a:gridCol w="2132965"/>
                <a:gridCol w="1062355"/>
                <a:gridCol w="1776730"/>
                <a:gridCol w="1826260"/>
                <a:gridCol w="1651000"/>
                <a:gridCol w="1423035"/>
                <a:gridCol w="2232025"/>
              </a:tblGrid>
              <a:tr h="547370">
                <a:tc>
                  <a:txBody>
                    <a:bodyPr/>
                    <a:p>
                      <a:pPr algn="ctr">
                        <a:buNone/>
                      </a:pPr>
                      <a:r>
                        <a:rPr lang="en-US" sz="1600" b="1" dirty="0">
                          <a:solidFill>
                            <a:schemeClr val="bg1"/>
                          </a:solidFill>
                          <a:latin typeface="Proxima Nova" panose="020B0604020202020204" charset="0"/>
                        </a:rPr>
                        <a:t>Author &amp; Paper Title</a:t>
                      </a:r>
                      <a:endParaRPr lang="en-US" sz="1600" dirty="0">
                        <a:solidFill>
                          <a:schemeClr val="bg1"/>
                        </a:solidFill>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buNone/>
                      </a:pPr>
                      <a:r>
                        <a:rPr lang="en-US" sz="1600" b="1" dirty="0">
                          <a:solidFill>
                            <a:schemeClr val="bg1"/>
                          </a:solidFill>
                          <a:latin typeface="Proxima Nova" panose="020B0604020202020204" charset="0"/>
                        </a:rPr>
                        <a:t>Year</a:t>
                      </a:r>
                      <a:endParaRPr lang="en-US" sz="1600" dirty="0">
                        <a:solidFill>
                          <a:schemeClr val="bg1"/>
                        </a:solidFill>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buNone/>
                      </a:pPr>
                      <a:r>
                        <a:rPr lang="en-US" sz="1600" b="1" dirty="0">
                          <a:solidFill>
                            <a:schemeClr val="bg1"/>
                          </a:solidFill>
                          <a:latin typeface="Proxima Nova" panose="020B0604020202020204" charset="0"/>
                        </a:rPr>
                        <a:t>Dataset Used</a:t>
                      </a:r>
                      <a:endParaRPr lang="en-US" sz="1600" dirty="0">
                        <a:solidFill>
                          <a:schemeClr val="bg1"/>
                        </a:solidFill>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buNone/>
                      </a:pPr>
                      <a:r>
                        <a:rPr lang="en-US" sz="1600" b="1" dirty="0">
                          <a:solidFill>
                            <a:schemeClr val="bg1"/>
                          </a:solidFill>
                          <a:latin typeface="Proxima Nova" panose="020B0604020202020204" charset="0"/>
                        </a:rPr>
                        <a:t>Methodology</a:t>
                      </a:r>
                      <a:endParaRPr lang="en-US" sz="1600" dirty="0">
                        <a:solidFill>
                          <a:schemeClr val="bg1"/>
                        </a:solidFill>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buNone/>
                      </a:pPr>
                      <a:r>
                        <a:rPr lang="en-US" sz="1600" b="1" dirty="0">
                          <a:solidFill>
                            <a:schemeClr val="bg1"/>
                          </a:solidFill>
                          <a:latin typeface="Proxima Nova" panose="020B0604020202020204" charset="0"/>
                        </a:rPr>
                        <a:t>Model / Algorithm</a:t>
                      </a:r>
                      <a:endParaRPr lang="en-US" sz="1600" dirty="0">
                        <a:solidFill>
                          <a:schemeClr val="bg1"/>
                        </a:solidFill>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buNone/>
                      </a:pPr>
                      <a:r>
                        <a:rPr lang="en-US" sz="1600" b="1" dirty="0">
                          <a:solidFill>
                            <a:schemeClr val="bg1"/>
                          </a:solidFill>
                          <a:latin typeface="Proxima Nova" panose="020B0604020202020204" charset="0"/>
                        </a:rPr>
                        <a:t>Accuracy / EER</a:t>
                      </a:r>
                      <a:endParaRPr lang="en-US" sz="1600" b="1" dirty="0">
                        <a:solidFill>
                          <a:schemeClr val="bg1"/>
                        </a:solidFill>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buNone/>
                      </a:pPr>
                      <a:r>
                        <a:rPr lang="en-US" sz="1600" b="1" dirty="0">
                          <a:solidFill>
                            <a:schemeClr val="bg1"/>
                          </a:solidFill>
                          <a:latin typeface="Proxima Nova" panose="020B0604020202020204" charset="0"/>
                        </a:rPr>
                        <a:t>Paper Limitations</a:t>
                      </a:r>
                      <a:endParaRPr lang="en-US" sz="1600" b="1" dirty="0">
                        <a:solidFill>
                          <a:schemeClr val="bg1"/>
                        </a:solidFill>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1278890">
                <a:tc>
                  <a:txBody>
                    <a:bodyPr/>
                    <a:p>
                      <a:pPr algn="ctr"/>
                      <a:r>
                        <a:rPr lang="en-US" sz="1600" b="0" i="0" u="none" strike="noStrike" cap="none" dirty="0">
                          <a:solidFill>
                            <a:schemeClr val="dk1"/>
                          </a:solidFill>
                          <a:effectLst/>
                          <a:latin typeface="Proxima Nova" panose="020B0604020202020204" charset="0"/>
                          <a:ea typeface="+mn-ea"/>
                          <a:cs typeface="+mn-cs"/>
                          <a:sym typeface="Arial" panose="020B0604020202020204"/>
                        </a:rPr>
                        <a:t>Yang et al – Robust audio deepfake detection via multi-view feature [1]</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algn="ctr">
                        <a:buNone/>
                      </a:pPr>
                      <a:r>
                        <a:rPr lang="en-US" sz="1600" dirty="0">
                          <a:latin typeface="Proxima Nova" panose="020B0604020202020204" charset="0"/>
                        </a:rPr>
                        <a:t>2024</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algn="ctr"/>
                      <a:r>
                        <a:rPr lang="en-US" sz="1600" b="0" i="0" u="none" strike="noStrike" cap="none" dirty="0">
                          <a:solidFill>
                            <a:schemeClr val="dk1"/>
                          </a:solidFill>
                          <a:effectLst/>
                          <a:latin typeface="Proxima Nova" panose="020B0604020202020204" charset="0"/>
                          <a:ea typeface="+mn-ea"/>
                          <a:cs typeface="+mn-cs"/>
                          <a:sym typeface="Arial" panose="020B0604020202020204"/>
                        </a:rPr>
                        <a:t>ASV2019 + In‑the‑Wild</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algn="ctr"/>
                      <a:r>
                        <a:rPr lang="en-US" sz="1600" b="0" i="0" u="none" strike="noStrike" cap="none" dirty="0">
                          <a:solidFill>
                            <a:schemeClr val="dk1"/>
                          </a:solidFill>
                          <a:effectLst/>
                          <a:latin typeface="Proxima Nova" panose="020B0604020202020204" charset="0"/>
                          <a:ea typeface="+mn-ea"/>
                          <a:cs typeface="+mn-cs"/>
                          <a:sym typeface="Arial" panose="020B0604020202020204"/>
                        </a:rPr>
                        <a:t>Multi-view feature fusion</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algn="ctr"/>
                      <a:r>
                        <a:rPr lang="en-US" sz="1600" b="0" i="0" u="none" strike="noStrike" cap="none" dirty="0">
                          <a:solidFill>
                            <a:schemeClr val="dk1"/>
                          </a:solidFill>
                          <a:effectLst/>
                          <a:latin typeface="Proxima Nova" panose="020B0604020202020204" charset="0"/>
                          <a:ea typeface="+mn-ea"/>
                          <a:cs typeface="+mn-cs"/>
                          <a:sym typeface="Arial" panose="020B0604020202020204"/>
                        </a:rPr>
                        <a:t>Learning-based fusion model</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marL="0" marR="0" indent="0" algn="ctr">
                        <a:lnSpc>
                          <a:spcPct val="103000"/>
                        </a:lnSpc>
                        <a:spcAft>
                          <a:spcPts val="145"/>
                        </a:spcAft>
                        <a:buNone/>
                      </a:pPr>
                      <a:r>
                        <a:rPr lang="en-US" sz="1600" dirty="0">
                          <a:solidFill>
                            <a:srgbClr val="000000"/>
                          </a:solidFill>
                          <a:effectLst/>
                          <a:latin typeface="Proxima Nova" panose="020B0604020202020204" charset="0"/>
                          <a:ea typeface="Times New Roman" panose="02020603050405020304" pitchFamily="18" charset="0"/>
                          <a:cs typeface="Shruti" panose="020B0502040204020203" pitchFamily="34" charset="0"/>
                        </a:rPr>
                        <a:t>EER 24.27 % on wild </a:t>
                      </a:r>
                      <a:endParaRPr lang="en-US" sz="1600" dirty="0">
                        <a:solidFill>
                          <a:srgbClr val="000000"/>
                        </a:solidFill>
                        <a:effectLst/>
                        <a:latin typeface="Proxima Nova" panose="020B0604020202020204" charset="0"/>
                        <a:ea typeface="Times New Roman" panose="02020603050405020304" pitchFamily="18" charset="0"/>
                        <a:cs typeface="Shruti" panose="020B0502040204020203" pitchFamily="3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algn="ctr">
                        <a:buNone/>
                      </a:pPr>
                      <a:r>
                        <a:rPr lang="en-IN" sz="1600" b="0" i="0" u="none" strike="noStrike" cap="none" dirty="0">
                          <a:solidFill>
                            <a:schemeClr val="tx1"/>
                          </a:solidFill>
                          <a:effectLst/>
                          <a:latin typeface="Proxima Nova" panose="020B0604020202020204" charset="0"/>
                          <a:ea typeface="+mn-ea"/>
                          <a:cs typeface="+mn-cs"/>
                          <a:sym typeface="Arial" panose="020B0604020202020204"/>
                        </a:rPr>
                        <a:t>High false positives; dataset small and lacks diversity; poor performance on deepfake speech.</a:t>
                      </a:r>
                      <a:endParaRPr lang="en-US" sz="18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278890">
                <a:tc>
                  <a:txBody>
                    <a:bodyPr/>
                    <a:p>
                      <a:pPr algn="ctr"/>
                      <a:r>
                        <a:rPr lang="en-IN" sz="1400" b="0" i="0" u="none" strike="noStrike" cap="none" dirty="0">
                          <a:solidFill>
                            <a:schemeClr val="dk1"/>
                          </a:solidFill>
                          <a:effectLst/>
                          <a:latin typeface="Proxima Nova" panose="020B0604020202020204" charset="0"/>
                          <a:ea typeface="+mn-ea"/>
                          <a:cs typeface="+mn-cs"/>
                          <a:sym typeface="Arial" panose="020B0604020202020204"/>
                        </a:rPr>
                        <a:t>Pham et al – Spectrogram-based ensemble DL models [2]</a:t>
                      </a:r>
                      <a:endParaRPr lang="en-US" sz="14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p>
                      <a:pPr algn="ctr">
                        <a:buNone/>
                      </a:pPr>
                      <a:r>
                        <a:rPr lang="en-US" sz="1600" dirty="0">
                          <a:latin typeface="Proxima Nova" panose="020B0604020202020204" charset="0"/>
                        </a:rPr>
                        <a:t>2024</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b="0" i="0" u="none" strike="noStrike" cap="none" dirty="0" err="1">
                          <a:solidFill>
                            <a:schemeClr val="dk1"/>
                          </a:solidFill>
                          <a:effectLst/>
                          <a:latin typeface="Proxima Nova" panose="020B0604020202020204" charset="0"/>
                          <a:ea typeface="+mn-ea"/>
                          <a:cs typeface="+mn-cs"/>
                          <a:sym typeface="Arial" panose="020B0604020202020204"/>
                        </a:rPr>
                        <a:t>ASVspoof</a:t>
                      </a:r>
                      <a:r>
                        <a:rPr lang="en-US" sz="1600" b="0" i="0" u="none" strike="noStrike" cap="none" dirty="0">
                          <a:solidFill>
                            <a:schemeClr val="dk1"/>
                          </a:solidFill>
                          <a:effectLst/>
                          <a:latin typeface="Proxima Nova" panose="020B0604020202020204" charset="0"/>
                          <a:ea typeface="+mn-ea"/>
                          <a:cs typeface="+mn-cs"/>
                          <a:sym typeface="Arial" panose="020B0604020202020204"/>
                        </a:rPr>
                        <a:t> 2019</a:t>
                      </a:r>
                      <a:endParaRPr lang="en-US" sz="1600" b="0" i="0" u="none" strike="noStrike" cap="none" dirty="0">
                        <a:solidFill>
                          <a:schemeClr val="dk1"/>
                        </a:solidFill>
                        <a:effectLst/>
                        <a:latin typeface="Proxima Nova" panose="020B0604020202020204" charset="0"/>
                        <a:ea typeface="+mn-ea"/>
                        <a:cs typeface="+mn-cs"/>
                        <a:sym typeface="Arial" panose="020B0604020202020204"/>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p>
                      <a:pPr algn="ctr"/>
                      <a:r>
                        <a:rPr lang="en-US" sz="1600" b="0" i="0" u="none" strike="noStrike" cap="none" dirty="0">
                          <a:solidFill>
                            <a:schemeClr val="dk1"/>
                          </a:solidFill>
                          <a:effectLst/>
                          <a:latin typeface="Proxima Nova" panose="020B0604020202020204" charset="0"/>
                          <a:ea typeface="+mn-ea"/>
                          <a:cs typeface="+mn-cs"/>
                          <a:sym typeface="Arial" panose="020B0604020202020204"/>
                        </a:rPr>
                        <a:t>STFT/CQT/WT + transfer learning + embeddings</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p>
                      <a:pPr algn="ctr"/>
                      <a:r>
                        <a:rPr lang="en-US" sz="1600" b="0" i="0" u="none" strike="noStrike" cap="none" dirty="0">
                          <a:solidFill>
                            <a:schemeClr val="dk1"/>
                          </a:solidFill>
                          <a:effectLst/>
                          <a:latin typeface="Proxima Nova" panose="020B0604020202020204" charset="0"/>
                          <a:ea typeface="+mn-ea"/>
                          <a:cs typeface="+mn-cs"/>
                          <a:sym typeface="Arial" panose="020B0604020202020204"/>
                        </a:rPr>
                        <a:t>Ensemble CNN, RNN, MLPs</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p>
                      <a:pPr algn="ctr"/>
                      <a:r>
                        <a:rPr lang="en-US" sz="1600" b="0" i="0" u="none" strike="noStrike" cap="none" dirty="0">
                          <a:solidFill>
                            <a:schemeClr val="dk1"/>
                          </a:solidFill>
                          <a:effectLst/>
                          <a:latin typeface="Proxima Nova" panose="020B0604020202020204" charset="0"/>
                          <a:ea typeface="+mn-ea"/>
                          <a:cs typeface="+mn-cs"/>
                          <a:sym typeface="Arial" panose="020B0604020202020204"/>
                        </a:rPr>
                        <a:t>EER 0.03%</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p>
                      <a:pPr algn="ctr">
                        <a:buNone/>
                      </a:pPr>
                      <a:r>
                        <a:rPr lang="en-IN" sz="1600" b="0" i="0" u="none" strike="noStrike" cap="none" dirty="0">
                          <a:solidFill>
                            <a:schemeClr val="tx1"/>
                          </a:solidFill>
                          <a:effectLst/>
                          <a:latin typeface="Proxima Nova" panose="020B0604020202020204" charset="0"/>
                          <a:ea typeface="+mn-ea"/>
                          <a:cs typeface="+mn-cs"/>
                          <a:sym typeface="Arial" panose="020B0604020202020204"/>
                        </a:rPr>
                        <a:t>Performance drops with limited training; struggles with gradient modifications; requires better regrouping.</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808355">
                <a:tc>
                  <a:txBody>
                    <a:bodyPr/>
                    <a:p>
                      <a:pPr algn="ctr"/>
                      <a:r>
                        <a:rPr lang="en-US" sz="1600" b="0" i="0" u="none" strike="noStrike" cap="none" dirty="0">
                          <a:solidFill>
                            <a:schemeClr val="dk1"/>
                          </a:solidFill>
                          <a:effectLst/>
                          <a:latin typeface="Proxima Nova" panose="020B0604020202020204" charset="0"/>
                          <a:ea typeface="+mn-ea"/>
                          <a:cs typeface="+mn-cs"/>
                          <a:sym typeface="Arial" panose="020B0604020202020204"/>
                        </a:rPr>
                        <a:t>Jetti et al – Deepfake Audio Detection Using ML Algorithms [3]</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algn="ctr">
                        <a:buNone/>
                      </a:pPr>
                      <a:r>
                        <a:rPr lang="en-US" sz="1600" dirty="0">
                          <a:latin typeface="Proxima Nova" panose="020B0604020202020204" charset="0"/>
                        </a:rPr>
                        <a:t>2023</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b="0" i="0" u="none" strike="noStrike" cap="none" dirty="0">
                          <a:solidFill>
                            <a:schemeClr val="dk1"/>
                          </a:solidFill>
                          <a:effectLst/>
                          <a:latin typeface="Proxima Nova" panose="020B0604020202020204" charset="0"/>
                          <a:ea typeface="+mn-ea"/>
                          <a:cs typeface="+mn-cs"/>
                          <a:sym typeface="Arial" panose="020B0604020202020204"/>
                        </a:rPr>
                        <a:t>Fake‑or‑Real dataset</a:t>
                      </a:r>
                      <a:endParaRPr lang="en-US" sz="1600" b="0" i="0" u="none" strike="noStrike" cap="none" dirty="0">
                        <a:solidFill>
                          <a:schemeClr val="dk1"/>
                        </a:solidFill>
                        <a:effectLst/>
                        <a:latin typeface="Proxima Nova" panose="020B0604020202020204" charset="0"/>
                        <a:ea typeface="+mn-ea"/>
                        <a:cs typeface="+mn-cs"/>
                        <a:sym typeface="Arial" panose="020B0604020202020204"/>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algn="ctr"/>
                      <a:r>
                        <a:rPr lang="en-US" sz="1600" b="0" i="0" u="none" strike="noStrike" cap="none" dirty="0">
                          <a:solidFill>
                            <a:schemeClr val="dk1"/>
                          </a:solidFill>
                          <a:effectLst/>
                          <a:latin typeface="Proxima Nova" panose="020B0604020202020204" charset="0"/>
                          <a:ea typeface="+mn-ea"/>
                          <a:cs typeface="+mn-cs"/>
                          <a:sym typeface="Arial" panose="020B0604020202020204"/>
                        </a:rPr>
                        <a:t>MFCC features</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marL="0" marR="0" indent="0" algn="ctr">
                        <a:lnSpc>
                          <a:spcPct val="103000"/>
                        </a:lnSpc>
                        <a:spcAft>
                          <a:spcPts val="145"/>
                        </a:spcAft>
                        <a:buNone/>
                      </a:pPr>
                      <a:r>
                        <a:rPr lang="en-US" sz="1600" dirty="0">
                          <a:solidFill>
                            <a:srgbClr val="000000"/>
                          </a:solidFill>
                          <a:effectLst/>
                          <a:latin typeface="Proxima Nova" panose="020B0604020202020204" charset="0"/>
                          <a:ea typeface="Times New Roman" panose="02020603050405020304" pitchFamily="18" charset="0"/>
                          <a:cs typeface="Shruti" panose="020B0502040204020203" pitchFamily="34" charset="0"/>
                        </a:rPr>
                        <a:t>SVM, GB, VGG‑16</a:t>
                      </a:r>
                      <a:endParaRPr lang="en-US" sz="1600" dirty="0">
                        <a:solidFill>
                          <a:srgbClr val="000000"/>
                        </a:solidFill>
                        <a:effectLst/>
                        <a:latin typeface="Proxima Nova" panose="020B0604020202020204" charset="0"/>
                        <a:ea typeface="Times New Roman" panose="02020603050405020304" pitchFamily="18" charset="0"/>
                        <a:cs typeface="Shruti" panose="020B0502040204020203" pitchFamily="3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b="0" i="0" u="none" strike="noStrike" cap="none" dirty="0">
                          <a:solidFill>
                            <a:schemeClr val="dk1"/>
                          </a:solidFill>
                          <a:effectLst/>
                          <a:latin typeface="Proxima Nova" panose="020B0604020202020204" charset="0"/>
                          <a:ea typeface="+mn-ea"/>
                          <a:cs typeface="+mn-cs"/>
                          <a:sym typeface="Arial" panose="020B0604020202020204"/>
                        </a:rPr>
                        <a:t>Max accuracy 93 % </a:t>
                      </a:r>
                      <a:endParaRPr lang="en-US" sz="1600" b="0" i="0" u="none" strike="noStrike" cap="none" dirty="0">
                        <a:solidFill>
                          <a:schemeClr val="dk1"/>
                        </a:solidFill>
                        <a:effectLst/>
                        <a:latin typeface="Proxima Nova" panose="020B0604020202020204" charset="0"/>
                        <a:ea typeface="+mn-ea"/>
                        <a:cs typeface="+mn-cs"/>
                        <a:sym typeface="Arial" panose="020B0604020202020204"/>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algn="ctr">
                        <a:buNone/>
                      </a:pPr>
                      <a:r>
                        <a:rPr lang="en-US" sz="1600" dirty="0">
                          <a:latin typeface="Proxima Nova" panose="020B0604020202020204" charset="0"/>
                        </a:rPr>
                        <a:t>Limitations not addressed in the paper.</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062990">
                <a:tc>
                  <a:txBody>
                    <a:bodyPr/>
                    <a:p>
                      <a:pPr algn="ctr"/>
                      <a:r>
                        <a:rPr lang="en-US" sz="1600" b="0" i="0" u="none" strike="noStrike" cap="none" dirty="0">
                          <a:solidFill>
                            <a:schemeClr val="dk1"/>
                          </a:solidFill>
                          <a:effectLst/>
                          <a:latin typeface="Proxima Nova" panose="020B0604020202020204" charset="0"/>
                          <a:ea typeface="+mn-ea"/>
                          <a:cs typeface="+mn-cs"/>
                          <a:sym typeface="Arial" panose="020B0604020202020204"/>
                        </a:rPr>
                        <a:t>L. Li et al. – Voice Deepfake Detection Using </a:t>
                      </a:r>
                      <a:r>
                        <a:rPr lang="en-US" sz="1600" b="0" i="0" u="none" strike="noStrike" cap="none" dirty="0" err="1">
                          <a:solidFill>
                            <a:schemeClr val="dk1"/>
                          </a:solidFill>
                          <a:effectLst/>
                          <a:latin typeface="Proxima Nova" panose="020B0604020202020204" charset="0"/>
                          <a:ea typeface="+mn-ea"/>
                          <a:cs typeface="+mn-cs"/>
                          <a:sym typeface="Arial" panose="020B0604020202020204"/>
                        </a:rPr>
                        <a:t>HuBERT</a:t>
                      </a:r>
                      <a:r>
                        <a:rPr lang="en-US" sz="1600" b="0" i="0" u="none" strike="noStrike" cap="none" dirty="0">
                          <a:solidFill>
                            <a:schemeClr val="dk1"/>
                          </a:solidFill>
                          <a:effectLst/>
                          <a:latin typeface="Proxima Nova" panose="020B0604020202020204" charset="0"/>
                          <a:ea typeface="+mn-ea"/>
                          <a:cs typeface="+mn-cs"/>
                          <a:sym typeface="Arial" panose="020B0604020202020204"/>
                        </a:rPr>
                        <a:t>– [4]</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p>
                      <a:pPr algn="ctr">
                        <a:buNone/>
                      </a:pPr>
                      <a:r>
                        <a:rPr lang="en-US" sz="1600" dirty="0">
                          <a:latin typeface="Proxima Nova" panose="020B0604020202020204" charset="0"/>
                        </a:rPr>
                        <a:t>2023</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p>
                      <a:pPr algn="ctr"/>
                      <a:r>
                        <a:rPr lang="en-US" sz="1600" b="0" i="0" u="none" strike="noStrike" cap="none" dirty="0" err="1">
                          <a:solidFill>
                            <a:schemeClr val="dk1"/>
                          </a:solidFill>
                          <a:effectLst/>
                          <a:latin typeface="Proxima Nova" panose="020B0604020202020204" charset="0"/>
                          <a:ea typeface="+mn-ea"/>
                          <a:cs typeface="+mn-cs"/>
                          <a:sym typeface="Arial" panose="020B0604020202020204"/>
                        </a:rPr>
                        <a:t>ASVspoof</a:t>
                      </a:r>
                      <a:r>
                        <a:rPr lang="en-US" sz="1600" b="0" i="0" u="none" strike="noStrike" cap="none" dirty="0">
                          <a:solidFill>
                            <a:schemeClr val="dk1"/>
                          </a:solidFill>
                          <a:effectLst/>
                          <a:latin typeface="Proxima Nova" panose="020B0604020202020204" charset="0"/>
                          <a:ea typeface="+mn-ea"/>
                          <a:cs typeface="+mn-cs"/>
                          <a:sym typeface="Arial" panose="020B0604020202020204"/>
                        </a:rPr>
                        <a:t> 2021 LA</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p>
                      <a:pPr marL="0" marR="0" indent="0" algn="ctr">
                        <a:lnSpc>
                          <a:spcPct val="103000"/>
                        </a:lnSpc>
                        <a:spcAft>
                          <a:spcPts val="145"/>
                        </a:spcAft>
                        <a:buNone/>
                      </a:pPr>
                      <a:r>
                        <a:rPr lang="en-US" sz="1600" dirty="0">
                          <a:solidFill>
                            <a:srgbClr val="000000"/>
                          </a:solidFill>
                          <a:effectLst/>
                          <a:latin typeface="Proxima Nova" panose="020B0604020202020204" charset="0"/>
                          <a:ea typeface="Times New Roman" panose="02020603050405020304" pitchFamily="18" charset="0"/>
                          <a:cs typeface="Shruti" panose="020B0502040204020203" pitchFamily="34" charset="0"/>
                        </a:rPr>
                        <a:t>Self‑supervised </a:t>
                      </a:r>
                      <a:r>
                        <a:rPr lang="en-US" sz="1600" dirty="0" err="1">
                          <a:solidFill>
                            <a:srgbClr val="000000"/>
                          </a:solidFill>
                          <a:effectLst/>
                          <a:latin typeface="Proxima Nova" panose="020B0604020202020204" charset="0"/>
                          <a:ea typeface="Times New Roman" panose="02020603050405020304" pitchFamily="18" charset="0"/>
                          <a:cs typeface="Shruti" panose="020B0502040204020203" pitchFamily="34" charset="0"/>
                        </a:rPr>
                        <a:t>HuBERT</a:t>
                      </a:r>
                      <a:r>
                        <a:rPr lang="en-US" sz="1600" dirty="0">
                          <a:solidFill>
                            <a:srgbClr val="000000"/>
                          </a:solidFill>
                          <a:effectLst/>
                          <a:latin typeface="Proxima Nova" panose="020B0604020202020204" charset="0"/>
                          <a:ea typeface="Times New Roman" panose="02020603050405020304" pitchFamily="18" charset="0"/>
                          <a:cs typeface="Shruti" panose="020B0502040204020203" pitchFamily="34" charset="0"/>
                        </a:rPr>
                        <a:t> fine‑tuning + α‑FMS + RawNet2</a:t>
                      </a:r>
                      <a:endParaRPr lang="en-US" sz="1600" dirty="0">
                        <a:solidFill>
                          <a:srgbClr val="000000"/>
                        </a:solidFill>
                        <a:effectLst/>
                        <a:latin typeface="Proxima Nova" panose="020B0604020202020204" charset="0"/>
                        <a:ea typeface="Times New Roman" panose="02020603050405020304" pitchFamily="18" charset="0"/>
                        <a:cs typeface="Shruti" panose="020B0502040204020203" pitchFamily="3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p>
                      <a:pPr algn="ctr"/>
                      <a:r>
                        <a:rPr lang="en-US" sz="1600" b="0" i="0" u="none" strike="noStrike" cap="none" dirty="0" err="1">
                          <a:solidFill>
                            <a:schemeClr val="dk1"/>
                          </a:solidFill>
                          <a:effectLst/>
                          <a:latin typeface="Proxima Nova" panose="020B0604020202020204" charset="0"/>
                          <a:ea typeface="+mn-ea"/>
                          <a:cs typeface="+mn-cs"/>
                          <a:sym typeface="Arial" panose="020B0604020202020204"/>
                        </a:rPr>
                        <a:t>HuBERT</a:t>
                      </a:r>
                      <a:r>
                        <a:rPr lang="en-US" sz="1600" b="0" i="0" u="none" strike="noStrike" cap="none" dirty="0">
                          <a:solidFill>
                            <a:schemeClr val="dk1"/>
                          </a:solidFill>
                          <a:effectLst/>
                          <a:latin typeface="Proxima Nova" panose="020B0604020202020204" charset="0"/>
                          <a:ea typeface="+mn-ea"/>
                          <a:cs typeface="+mn-cs"/>
                          <a:sym typeface="Arial" panose="020B0604020202020204"/>
                        </a:rPr>
                        <a:t> + modified RawNet2</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p>
                      <a:pPr algn="ctr"/>
                      <a:r>
                        <a:rPr lang="en-US" sz="1600" b="0" i="0" u="none" strike="noStrike" cap="none" dirty="0">
                          <a:solidFill>
                            <a:schemeClr val="dk1"/>
                          </a:solidFill>
                          <a:effectLst/>
                          <a:latin typeface="Proxima Nova" panose="020B0604020202020204" charset="0"/>
                          <a:ea typeface="+mn-ea"/>
                          <a:cs typeface="+mn-cs"/>
                          <a:sym typeface="Arial" panose="020B0604020202020204"/>
                        </a:rPr>
                        <a:t>EER 2.89%</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p>
                      <a:pPr algn="ctr">
                        <a:buNone/>
                      </a:pPr>
                      <a:r>
                        <a:rPr lang="en-IN" sz="1600" b="0" i="0" u="none" strike="noStrike" cap="none" dirty="0">
                          <a:solidFill>
                            <a:schemeClr val="tx1"/>
                          </a:solidFill>
                          <a:effectLst/>
                          <a:latin typeface="Proxima Nova" panose="020B0604020202020204" charset="0"/>
                          <a:ea typeface="+mn-ea"/>
                          <a:cs typeface="+mn-cs"/>
                          <a:sym typeface="Arial" panose="020B0604020202020204"/>
                        </a:rPr>
                        <a:t>FMS scaling vector restricts both addition/multiplication; optimization difficult.</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1522730">
                <a:tc>
                  <a:txBody>
                    <a:bodyPr/>
                    <a:p>
                      <a:pPr algn="ctr"/>
                      <a:r>
                        <a:rPr lang="en-US" sz="1600" b="0" i="0" u="none" strike="noStrike" cap="none" dirty="0">
                          <a:solidFill>
                            <a:schemeClr val="dk1"/>
                          </a:solidFill>
                          <a:effectLst/>
                          <a:latin typeface="Proxima Nova" panose="020B0604020202020204" charset="0"/>
                          <a:ea typeface="+mn-ea"/>
                          <a:cs typeface="+mn-cs"/>
                          <a:sym typeface="Arial" panose="020B0604020202020204"/>
                        </a:rPr>
                        <a:t>Xue et al – Audio Deepfake Detection Based on F0 &amp; Spectrogram [5]</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algn="ctr">
                        <a:buNone/>
                      </a:pPr>
                      <a:r>
                        <a:rPr lang="en-US" sz="1600" dirty="0">
                          <a:latin typeface="Proxima Nova" panose="020B0604020202020204" charset="0"/>
                        </a:rPr>
                        <a:t>2022</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algn="ctr"/>
                      <a:r>
                        <a:rPr lang="en-US" sz="1600" b="0" i="0" u="none" strike="noStrike" cap="none" dirty="0" err="1">
                          <a:solidFill>
                            <a:schemeClr val="dk1"/>
                          </a:solidFill>
                          <a:effectLst/>
                          <a:latin typeface="Proxima Nova" panose="020B0604020202020204" charset="0"/>
                          <a:ea typeface="+mn-ea"/>
                          <a:cs typeface="+mn-cs"/>
                          <a:sym typeface="Arial" panose="020B0604020202020204"/>
                        </a:rPr>
                        <a:t>ASVspoof</a:t>
                      </a:r>
                      <a:r>
                        <a:rPr lang="en-US" sz="1600" b="0" i="0" u="none" strike="noStrike" cap="none" dirty="0">
                          <a:solidFill>
                            <a:schemeClr val="dk1"/>
                          </a:solidFill>
                          <a:effectLst/>
                          <a:latin typeface="Proxima Nova" panose="020B0604020202020204" charset="0"/>
                          <a:ea typeface="+mn-ea"/>
                          <a:cs typeface="+mn-cs"/>
                          <a:sym typeface="Arial" panose="020B0604020202020204"/>
                        </a:rPr>
                        <a:t> 2019 LA</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algn="ctr"/>
                      <a:r>
                        <a:rPr lang="en-US" sz="1600" b="0" i="0" u="none" strike="noStrike" cap="none" dirty="0">
                          <a:solidFill>
                            <a:schemeClr val="dk1"/>
                          </a:solidFill>
                          <a:effectLst/>
                          <a:latin typeface="Proxima Nova" panose="020B0604020202020204" charset="0"/>
                          <a:ea typeface="+mn-ea"/>
                          <a:cs typeface="+mn-cs"/>
                          <a:sym typeface="Arial" panose="020B0604020202020204"/>
                        </a:rPr>
                        <a:t>F0 + real/</a:t>
                      </a:r>
                      <a:r>
                        <a:rPr lang="en-US" sz="1600" b="0" i="0" u="none" strike="noStrike" cap="none" dirty="0" err="1">
                          <a:solidFill>
                            <a:schemeClr val="dk1"/>
                          </a:solidFill>
                          <a:effectLst/>
                          <a:latin typeface="Proxima Nova" panose="020B0604020202020204" charset="0"/>
                          <a:ea typeface="+mn-ea"/>
                          <a:cs typeface="+mn-cs"/>
                          <a:sym typeface="Arial" panose="020B0604020202020204"/>
                        </a:rPr>
                        <a:t>imag</a:t>
                      </a:r>
                      <a:r>
                        <a:rPr lang="en-US" sz="1600" b="0" i="0" u="none" strike="noStrike" cap="none" dirty="0">
                          <a:solidFill>
                            <a:schemeClr val="dk1"/>
                          </a:solidFill>
                          <a:effectLst/>
                          <a:latin typeface="Proxima Nova" panose="020B0604020202020204" charset="0"/>
                          <a:ea typeface="+mn-ea"/>
                          <a:cs typeface="+mn-cs"/>
                          <a:sym typeface="Arial" panose="020B0604020202020204"/>
                        </a:rPr>
                        <a:t> spectrogram features</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algn="ctr"/>
                      <a:r>
                        <a:rPr lang="en-US" sz="1600" b="0" i="0" u="none" strike="noStrike" cap="none" dirty="0">
                          <a:solidFill>
                            <a:schemeClr val="dk1"/>
                          </a:solidFill>
                          <a:effectLst/>
                          <a:latin typeface="Proxima Nova" panose="020B0604020202020204" charset="0"/>
                          <a:ea typeface="+mn-ea"/>
                          <a:cs typeface="+mn-cs"/>
                          <a:sym typeface="Arial" panose="020B0604020202020204"/>
                        </a:rPr>
                        <a:t>CNN fusion</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algn="ctr"/>
                      <a:r>
                        <a:rPr lang="en-US" sz="1600" b="0" i="0" u="none" strike="noStrike" cap="none" dirty="0">
                          <a:solidFill>
                            <a:schemeClr val="dk1"/>
                          </a:solidFill>
                          <a:effectLst/>
                          <a:latin typeface="Proxima Nova" panose="020B0604020202020204" charset="0"/>
                          <a:ea typeface="+mn-ea"/>
                          <a:cs typeface="+mn-cs"/>
                          <a:sym typeface="Arial" panose="020B0604020202020204"/>
                        </a:rPr>
                        <a:t>EER 0.43 % </a:t>
                      </a:r>
                      <a:endParaRPr lang="en-US" sz="16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p>
                      <a:pPr algn="ctr">
                        <a:buNone/>
                      </a:pPr>
                      <a:r>
                        <a:rPr lang="en-IN" sz="1600" b="0" i="0" u="none" strike="noStrike" cap="none" dirty="0">
                          <a:solidFill>
                            <a:schemeClr val="tx1"/>
                          </a:solidFill>
                          <a:effectLst/>
                          <a:latin typeface="Proxima Nova" panose="020B0604020202020204" charset="0"/>
                          <a:ea typeface="+mn-ea"/>
                          <a:cs typeface="+mn-cs"/>
                          <a:sym typeface="Arial" panose="020B0604020202020204"/>
                        </a:rPr>
                        <a:t>Limited dataset size; weak against high-quality deepfakes; potential vulnerabilities; efficiency issues.</a:t>
                      </a:r>
                      <a:endParaRPr lang="en-US" sz="1800" dirty="0">
                        <a:latin typeface="Proxima Nova" panose="020B0604020202020204" charset="0"/>
                      </a:endParaRPr>
                    </a:p>
                  </a:txBody>
                  <a:tcPr marL="60157" marR="60157" marT="30078" marB="300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7380"/>
          </a:xfrm>
        </p:spPr>
        <p:txBody>
          <a:bodyPr>
            <a:normAutofit fontScale="90000"/>
          </a:bodyPr>
          <a:p>
            <a:r>
              <a:rPr lang="en-US"/>
              <a:t>Data flow Diagram</a:t>
            </a:r>
            <a:endParaRPr lang="en-US"/>
          </a:p>
        </p:txBody>
      </p:sp>
      <p:pic>
        <p:nvPicPr>
          <p:cNvPr id="4" name="Picture 3" descr="IMG-20250822-WA0019"/>
          <p:cNvPicPr>
            <a:picLocks noChangeAspect="1"/>
          </p:cNvPicPr>
          <p:nvPr/>
        </p:nvPicPr>
        <p:blipFill>
          <a:blip r:embed="rId1"/>
          <a:stretch>
            <a:fillRect/>
          </a:stretch>
        </p:blipFill>
        <p:spPr>
          <a:xfrm>
            <a:off x="952500" y="1087755"/>
            <a:ext cx="7969885" cy="53130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4141"/>
          </a:xfrm>
        </p:spPr>
        <p:txBody>
          <a:bodyPr>
            <a:normAutofit/>
          </a:bodyPr>
          <a:lstStyle/>
          <a:p>
            <a:r>
              <a:rPr lang="en-IN" sz="2800" dirty="0"/>
              <a:t>Tools, Technology &amp; Proposed Methodology</a:t>
            </a:r>
            <a:endParaRPr lang="en-IN" sz="2800" dirty="0"/>
          </a:p>
        </p:txBody>
      </p:sp>
      <p:sp>
        <p:nvSpPr>
          <p:cNvPr id="3" name="Text Placeholder 2"/>
          <p:cNvSpPr>
            <a:spLocks noGrp="1"/>
          </p:cNvSpPr>
          <p:nvPr>
            <p:ph type="body" idx="1"/>
          </p:nvPr>
        </p:nvSpPr>
        <p:spPr>
          <a:xfrm>
            <a:off x="838200" y="1253331"/>
            <a:ext cx="10515600" cy="4656402"/>
          </a:xfrm>
        </p:spPr>
        <p:txBody>
          <a:bodyPr>
            <a:normAutofit fontScale="92500" lnSpcReduction="20000"/>
          </a:bodyPr>
          <a:lstStyle/>
          <a:p>
            <a:r>
              <a:rPr lang="en-IN" sz="2000" b="1" dirty="0"/>
              <a:t>Tools &amp; Technology:</a:t>
            </a:r>
            <a:endParaRPr lang="en-IN" sz="2000" dirty="0"/>
          </a:p>
          <a:p>
            <a:pPr marL="114300" indent="0">
              <a:buNone/>
            </a:pPr>
            <a:r>
              <a:rPr lang="en-IN" sz="2000" b="1" dirty="0"/>
              <a:t>Programming Language:</a:t>
            </a:r>
            <a:r>
              <a:rPr lang="en-IN" sz="2000" dirty="0"/>
              <a:t> Python</a:t>
            </a:r>
            <a:endParaRPr lang="en-IN" sz="2000" dirty="0"/>
          </a:p>
          <a:p>
            <a:pPr marL="114300" indent="0">
              <a:buNone/>
            </a:pPr>
            <a:r>
              <a:rPr lang="en-IN" sz="2000" b="1" dirty="0"/>
              <a:t>Framework:</a:t>
            </a:r>
            <a:r>
              <a:rPr lang="en-IN" sz="2000" dirty="0"/>
              <a:t> TensorFlow / </a:t>
            </a:r>
            <a:r>
              <a:rPr lang="en-IN" sz="2000" dirty="0" err="1"/>
              <a:t>Keras</a:t>
            </a:r>
            <a:endParaRPr lang="en-IN" sz="2000" dirty="0"/>
          </a:p>
          <a:p>
            <a:pPr marL="114300" indent="0">
              <a:buNone/>
            </a:pPr>
            <a:r>
              <a:rPr lang="en-IN" sz="2000" b="1" dirty="0"/>
              <a:t>Dataset:</a:t>
            </a:r>
            <a:r>
              <a:rPr lang="en-IN" sz="2000" dirty="0"/>
              <a:t> MNIST (Modified National Institute of Standards and Technology)</a:t>
            </a:r>
            <a:endParaRPr lang="en-IN" sz="2000" dirty="0"/>
          </a:p>
          <a:p>
            <a:pPr marL="114300" indent="0">
              <a:buNone/>
            </a:pPr>
            <a:r>
              <a:rPr lang="en-IN" sz="2000" b="1" dirty="0"/>
              <a:t>Environment:</a:t>
            </a:r>
            <a:r>
              <a:rPr lang="en-IN" sz="2000" dirty="0"/>
              <a:t> Google </a:t>
            </a:r>
            <a:r>
              <a:rPr lang="en-IN" sz="2000" dirty="0" err="1"/>
              <a:t>Colab</a:t>
            </a:r>
            <a:r>
              <a:rPr lang="en-IN" sz="2000" dirty="0"/>
              <a:t> / </a:t>
            </a:r>
            <a:r>
              <a:rPr lang="en-IN" sz="2000" dirty="0" err="1"/>
              <a:t>Jupyter</a:t>
            </a:r>
            <a:r>
              <a:rPr lang="en-IN" sz="2000" dirty="0"/>
              <a:t> Notebook</a:t>
            </a:r>
            <a:endParaRPr lang="en-IN" sz="2000" dirty="0"/>
          </a:p>
          <a:p>
            <a:pPr marL="114300" indent="0">
              <a:buNone/>
            </a:pPr>
            <a:r>
              <a:rPr lang="en-IN" sz="2000" b="1" dirty="0"/>
              <a:t>Libraries:</a:t>
            </a:r>
            <a:r>
              <a:rPr lang="en-IN" sz="2000" dirty="0"/>
              <a:t> NumPy, Matplotlib, scikit-learn</a:t>
            </a:r>
            <a:endParaRPr lang="en-IN" sz="2000" dirty="0"/>
          </a:p>
          <a:p>
            <a:pPr marL="114300" indent="0">
              <a:buNone/>
            </a:pPr>
            <a:endParaRPr lang="en-IN" sz="2000" dirty="0"/>
          </a:p>
          <a:p>
            <a:r>
              <a:rPr lang="en-IN" sz="2000" b="1" dirty="0"/>
              <a:t>Proposed Methodology:</a:t>
            </a:r>
            <a:endParaRPr lang="en-IN" sz="2000" dirty="0"/>
          </a:p>
          <a:p>
            <a:pPr marL="114300" indent="0">
              <a:buNone/>
            </a:pPr>
            <a:r>
              <a:rPr lang="en-IN" sz="2000" b="1" dirty="0"/>
              <a:t>Data Preprocessing</a:t>
            </a:r>
            <a:r>
              <a:rPr lang="en-IN" sz="2000" dirty="0"/>
              <a:t> – Normalize, reshape, and one-hot encode labels.</a:t>
            </a:r>
            <a:endParaRPr lang="en-IN" sz="2000" dirty="0"/>
          </a:p>
          <a:p>
            <a:pPr marL="114300" indent="0">
              <a:buNone/>
            </a:pPr>
            <a:r>
              <a:rPr lang="en-IN" sz="2000" b="1" dirty="0"/>
              <a:t>CNN Architecture</a:t>
            </a:r>
            <a:r>
              <a:rPr lang="en-IN" sz="2000" dirty="0"/>
              <a:t> – Input layer → Conv2D → </a:t>
            </a:r>
            <a:r>
              <a:rPr lang="en-IN" sz="2000" dirty="0" err="1"/>
              <a:t>MaxPooling</a:t>
            </a:r>
            <a:r>
              <a:rPr lang="en-IN" sz="2000" dirty="0"/>
              <a:t> → Dense → Output.</a:t>
            </a:r>
            <a:endParaRPr lang="en-IN" sz="2000" dirty="0"/>
          </a:p>
          <a:p>
            <a:pPr marL="114300" indent="0">
              <a:buNone/>
            </a:pPr>
            <a:r>
              <a:rPr lang="en-IN" sz="2000" b="1" dirty="0"/>
              <a:t>Training</a:t>
            </a:r>
            <a:r>
              <a:rPr lang="en-IN" sz="2000" dirty="0"/>
              <a:t> – Train model on training dataset with multiple epochs.</a:t>
            </a:r>
            <a:endParaRPr lang="en-IN" sz="2000" dirty="0"/>
          </a:p>
          <a:p>
            <a:pPr marL="114300" indent="0">
              <a:buNone/>
            </a:pPr>
            <a:r>
              <a:rPr lang="en-IN" sz="2000" b="1" dirty="0"/>
              <a:t>Evaluation</a:t>
            </a:r>
            <a:r>
              <a:rPr lang="en-IN" sz="2000" dirty="0"/>
              <a:t> – Evaluate accuracy and loss on the test set.</a:t>
            </a:r>
            <a:endParaRPr lang="en-IN" sz="2000" dirty="0"/>
          </a:p>
          <a:p>
            <a:pPr marL="114300" indent="0">
              <a:buNone/>
            </a:pPr>
            <a:r>
              <a:rPr lang="en-IN" sz="2000" b="1" dirty="0"/>
              <a:t>Prediction</a:t>
            </a:r>
            <a:r>
              <a:rPr lang="en-IN" sz="2000" dirty="0"/>
              <a:t> – Use the trained model to predict unseen handwritten digits.</a:t>
            </a:r>
            <a:endParaRPr lang="en-IN" sz="2000" dirty="0"/>
          </a:p>
          <a:p>
            <a:pPr marL="114300" indent="0">
              <a:buNone/>
            </a:pP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3275"/>
          </a:xfrm>
        </p:spPr>
        <p:txBody>
          <a:bodyPr>
            <a:normAutofit/>
          </a:bodyPr>
          <a:lstStyle/>
          <a:p>
            <a:r>
              <a:rPr lang="en-IN" sz="2800" b="1" dirty="0"/>
              <a:t>Implementation Flow &amp; Planning</a:t>
            </a:r>
            <a:endParaRPr lang="en-IN" sz="2800" b="1" dirty="0"/>
          </a:p>
        </p:txBody>
      </p:sp>
      <p:sp>
        <p:nvSpPr>
          <p:cNvPr id="4" name="Rectangle 1"/>
          <p:cNvSpPr>
            <a:spLocks noGrp="1" noChangeArrowheads="1"/>
          </p:cNvSpPr>
          <p:nvPr>
            <p:ph type="body" idx="1"/>
          </p:nvPr>
        </p:nvSpPr>
        <p:spPr bwMode="auto">
          <a:xfrm>
            <a:off x="838200" y="1024041"/>
            <a:ext cx="621453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 Data Loading &amp; Preprocessing</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 Model Creation (CNN)</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 Model Compilation &amp; Training</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 Model Evaluation</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 Accuracy Analysis &amp; Visualization</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 Prediction &amp; Testing</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762000" y="3714772"/>
            <a:ext cx="6096000" cy="523220"/>
          </a:xfrm>
          <a:prstGeom prst="rect">
            <a:avLst/>
          </a:prstGeom>
          <a:noFill/>
        </p:spPr>
        <p:txBody>
          <a:bodyPr wrap="square">
            <a:spAutoFit/>
          </a:bodyPr>
          <a:lstStyle/>
          <a:p>
            <a:r>
              <a:rPr lang="en-IN" sz="2800" b="1" dirty="0"/>
              <a:t>Dataset Overview</a:t>
            </a:r>
            <a:endParaRPr lang="en-IN" sz="2800" dirty="0"/>
          </a:p>
        </p:txBody>
      </p:sp>
      <p:sp>
        <p:nvSpPr>
          <p:cNvPr id="7" name="TextBox 6"/>
          <p:cNvSpPr txBox="1"/>
          <p:nvPr/>
        </p:nvSpPr>
        <p:spPr>
          <a:xfrm>
            <a:off x="762000" y="4343400"/>
            <a:ext cx="6096000" cy="1345048"/>
          </a:xfrm>
          <a:prstGeom prst="rect">
            <a:avLst/>
          </a:prstGeom>
          <a:noFill/>
        </p:spPr>
        <p:txBody>
          <a:bodyPr wrap="square">
            <a:spAutoFit/>
          </a:bodyPr>
          <a:lstStyle/>
          <a:p>
            <a:pPr>
              <a:lnSpc>
                <a:spcPct val="150000"/>
              </a:lnSpc>
            </a:pPr>
            <a:r>
              <a:rPr lang="en-US" b="1" dirty="0"/>
              <a:t>Name</a:t>
            </a:r>
            <a:r>
              <a:rPr lang="en-US" dirty="0"/>
              <a:t>: MNIST</a:t>
            </a:r>
            <a:br>
              <a:rPr lang="en-US" dirty="0"/>
            </a:br>
            <a:r>
              <a:rPr lang="en-US" b="1" dirty="0"/>
              <a:t>Classes</a:t>
            </a:r>
            <a:r>
              <a:rPr lang="en-US" dirty="0"/>
              <a:t>: 10 (Digits 0 through 9)</a:t>
            </a:r>
            <a:br>
              <a:rPr lang="en-US" dirty="0"/>
            </a:br>
            <a:r>
              <a:rPr lang="en-US" b="1" dirty="0"/>
              <a:t>Image Size</a:t>
            </a:r>
            <a:r>
              <a:rPr lang="en-US" dirty="0"/>
              <a:t>: 28x28 grayscale</a:t>
            </a:r>
            <a:br>
              <a:rPr lang="en-US" dirty="0"/>
            </a:br>
            <a:r>
              <a:rPr lang="en-US" b="1" dirty="0"/>
              <a:t>Train/Test Split</a:t>
            </a:r>
            <a:r>
              <a:rPr lang="en-US" dirty="0"/>
              <a:t>: Train (60,000), Test (10,000)</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Basic CNN</a:t>
            </a:r>
            <a:endParaRPr sz="2400" b="1" dirty="0">
              <a:latin typeface="Proxima Nova"/>
              <a:ea typeface="Proxima Nova"/>
              <a:cs typeface="Proxima Nova"/>
              <a:sym typeface="Proxima Nova"/>
            </a:endParaRPr>
          </a:p>
        </p:txBody>
      </p:sp>
      <p:sp>
        <p:nvSpPr>
          <p:cNvPr id="106" name="Google Shape;106;p4"/>
          <p:cNvSpPr txBox="1"/>
          <p:nvPr/>
        </p:nvSpPr>
        <p:spPr>
          <a:xfrm>
            <a:off x="534259" y="1869809"/>
            <a:ext cx="9751921" cy="615523"/>
          </a:xfrm>
          <a:prstGeom prst="rect">
            <a:avLst/>
          </a:prstGeom>
          <a:noFill/>
          <a:ln>
            <a:noFill/>
          </a:ln>
        </p:spPr>
        <p:txBody>
          <a:bodyPr spcFirstLastPara="1" wrap="square" lIns="91425" tIns="91425" rIns="91425" bIns="91425" anchor="t" anchorCtr="0">
            <a:spAutoFit/>
          </a:bodyPr>
          <a:lstStyle/>
          <a:p>
            <a:pPr marR="0" lvl="0" algn="l" rtl="0">
              <a:spcBef>
                <a:spcPts val="0"/>
              </a:spcBef>
              <a:spcAft>
                <a:spcPts val="0"/>
              </a:spcAft>
              <a:buClr>
                <a:srgbClr val="000000"/>
              </a:buClr>
              <a:buSzPts val="1700"/>
            </a:pPr>
            <a:r>
              <a:rPr lang="en-US" dirty="0"/>
              <a:t>Image</a:t>
            </a:r>
            <a:endParaRPr lang="en-US" dirty="0"/>
          </a:p>
          <a:p>
            <a:pPr marL="285750" marR="0" lvl="0" indent="-285750" algn="l" rtl="0">
              <a:spcBef>
                <a:spcPts val="0"/>
              </a:spcBef>
              <a:spcAft>
                <a:spcPts val="0"/>
              </a:spcAft>
              <a:buClr>
                <a:srgbClr val="000000"/>
              </a:buClr>
              <a:buSzPts val="1700"/>
              <a:buFont typeface="Arial" panose="020B0604020202020204"/>
              <a:buChar char="•"/>
            </a:pPr>
            <a:endParaRPr dirty="0"/>
          </a:p>
        </p:txBody>
      </p:sp>
      <p:pic>
        <p:nvPicPr>
          <p:cNvPr id="3" name="Picture 2"/>
          <p:cNvPicPr>
            <a:picLocks noChangeAspect="1"/>
          </p:cNvPicPr>
          <p:nvPr/>
        </p:nvPicPr>
        <p:blipFill>
          <a:blip r:embed="rId2"/>
          <a:stretch>
            <a:fillRect/>
          </a:stretch>
        </p:blipFill>
        <p:spPr>
          <a:xfrm>
            <a:off x="1288313" y="1032795"/>
            <a:ext cx="2320909" cy="2396205"/>
          </a:xfrm>
          <a:prstGeom prst="rect">
            <a:avLst/>
          </a:prstGeom>
        </p:spPr>
      </p:pic>
      <p:sp>
        <p:nvSpPr>
          <p:cNvPr id="5" name="TextBox 4"/>
          <p:cNvSpPr txBox="1"/>
          <p:nvPr/>
        </p:nvSpPr>
        <p:spPr>
          <a:xfrm>
            <a:off x="5222553" y="1562864"/>
            <a:ext cx="6096000" cy="738664"/>
          </a:xfrm>
          <a:prstGeom prst="rect">
            <a:avLst/>
          </a:prstGeom>
          <a:noFill/>
        </p:spPr>
        <p:txBody>
          <a:bodyPr wrap="square">
            <a:spAutoFit/>
          </a:bodyPr>
          <a:lstStyle/>
          <a:p>
            <a:pPr marR="0" lvl="0" algn="l" rtl="0">
              <a:spcBef>
                <a:spcPts val="0"/>
              </a:spcBef>
              <a:spcAft>
                <a:spcPts val="0"/>
              </a:spcAft>
              <a:buClr>
                <a:srgbClr val="000000"/>
              </a:buClr>
              <a:buSzPts val="1700"/>
            </a:pPr>
            <a:r>
              <a:rPr lang="en-US" dirty="0"/>
              <a:t>Model Accuracy</a:t>
            </a:r>
            <a:endParaRPr lang="en-US" dirty="0"/>
          </a:p>
          <a:p>
            <a:pPr marR="0" lvl="0" algn="l" rtl="0">
              <a:spcBef>
                <a:spcPts val="0"/>
              </a:spcBef>
              <a:spcAft>
                <a:spcPts val="0"/>
              </a:spcAft>
              <a:buClr>
                <a:srgbClr val="000000"/>
              </a:buClr>
              <a:buSzPts val="1700"/>
            </a:pPr>
            <a:endParaRPr lang="en-US" dirty="0"/>
          </a:p>
          <a:p>
            <a:pPr marL="285750" marR="0" lvl="0" indent="-285750" algn="l" rtl="0">
              <a:spcBef>
                <a:spcPts val="0"/>
              </a:spcBef>
              <a:spcAft>
                <a:spcPts val="0"/>
              </a:spcAft>
              <a:buClr>
                <a:srgbClr val="000000"/>
              </a:buClr>
              <a:buSzPts val="1700"/>
              <a:buFont typeface="Arial" panose="020B0604020202020204"/>
              <a:buChar char="•"/>
            </a:pPr>
            <a:endParaRPr lang="en-US" dirty="0"/>
          </a:p>
        </p:txBody>
      </p:sp>
      <p:pic>
        <p:nvPicPr>
          <p:cNvPr id="7" name="Picture 6"/>
          <p:cNvPicPr>
            <a:picLocks noChangeAspect="1"/>
          </p:cNvPicPr>
          <p:nvPr/>
        </p:nvPicPr>
        <p:blipFill>
          <a:blip r:embed="rId3"/>
          <a:stretch>
            <a:fillRect/>
          </a:stretch>
        </p:blipFill>
        <p:spPr>
          <a:xfrm>
            <a:off x="6655363" y="1032795"/>
            <a:ext cx="4248324" cy="3229890"/>
          </a:xfrm>
          <a:prstGeom prst="rect">
            <a:avLst/>
          </a:prstGeom>
        </p:spPr>
      </p:pic>
      <p:sp>
        <p:nvSpPr>
          <p:cNvPr id="9" name="TextBox 8"/>
          <p:cNvSpPr txBox="1"/>
          <p:nvPr/>
        </p:nvSpPr>
        <p:spPr>
          <a:xfrm>
            <a:off x="534259" y="4432157"/>
            <a:ext cx="6096000" cy="523220"/>
          </a:xfrm>
          <a:prstGeom prst="rect">
            <a:avLst/>
          </a:prstGeom>
          <a:noFill/>
        </p:spPr>
        <p:txBody>
          <a:bodyPr wrap="square">
            <a:spAutoFit/>
          </a:bodyPr>
          <a:lstStyle/>
          <a:p>
            <a:pPr marR="0" lvl="0" algn="l" rtl="0">
              <a:spcBef>
                <a:spcPts val="0"/>
              </a:spcBef>
              <a:spcAft>
                <a:spcPts val="0"/>
              </a:spcAft>
              <a:buClr>
                <a:srgbClr val="000000"/>
              </a:buClr>
              <a:buSzPts val="1700"/>
            </a:pPr>
            <a:r>
              <a:rPr lang="en-US" dirty="0"/>
              <a:t>Prediction</a:t>
            </a:r>
            <a:endParaRPr lang="en-US" dirty="0"/>
          </a:p>
          <a:p>
            <a:pPr marL="285750" marR="0" lvl="0" indent="-285750" algn="l" rtl="0">
              <a:spcBef>
                <a:spcPts val="0"/>
              </a:spcBef>
              <a:spcAft>
                <a:spcPts val="0"/>
              </a:spcAft>
              <a:buClr>
                <a:srgbClr val="000000"/>
              </a:buClr>
              <a:buSzPts val="1700"/>
              <a:buFont typeface="Arial" panose="020B0604020202020204"/>
              <a:buChar char="•"/>
            </a:pPr>
            <a:endParaRPr lang="en-US" dirty="0"/>
          </a:p>
        </p:txBody>
      </p:sp>
      <p:pic>
        <p:nvPicPr>
          <p:cNvPr id="13" name="Picture 12"/>
          <p:cNvPicPr>
            <a:picLocks noChangeAspect="1"/>
          </p:cNvPicPr>
          <p:nvPr/>
        </p:nvPicPr>
        <p:blipFill>
          <a:blip r:embed="rId4"/>
          <a:stretch>
            <a:fillRect/>
          </a:stretch>
        </p:blipFill>
        <p:spPr>
          <a:xfrm>
            <a:off x="1875607" y="3770077"/>
            <a:ext cx="2597860" cy="279180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5229</Words>
  <Application>WPS Presentation</Application>
  <PresentationFormat>Widescreen</PresentationFormat>
  <Paragraphs>275</Paragraphs>
  <Slides>18</Slides>
  <Notes>9</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18</vt:i4>
      </vt:variant>
    </vt:vector>
  </HeadingPairs>
  <TitlesOfParts>
    <vt:vector size="36" baseType="lpstr">
      <vt:lpstr>Arial</vt:lpstr>
      <vt:lpstr>SimSun</vt:lpstr>
      <vt:lpstr>Wingdings</vt:lpstr>
      <vt:lpstr>Arial</vt:lpstr>
      <vt:lpstr>Calibri</vt:lpstr>
      <vt:lpstr>Trebuchet MS</vt:lpstr>
      <vt:lpstr>Proxima Nova</vt:lpstr>
      <vt:lpstr>C059</vt:lpstr>
      <vt:lpstr>Microsoft YaHei</vt:lpstr>
      <vt:lpstr>Droid Sans Fallback</vt:lpstr>
      <vt:lpstr>Arial Unicode MS</vt:lpstr>
      <vt:lpstr>Proxima Nova</vt:lpstr>
      <vt:lpstr>Times New Roman</vt:lpstr>
      <vt:lpstr>Shruti</vt:lpstr>
      <vt:lpstr>DejaVu Sans</vt:lpstr>
      <vt:lpstr>Noto Looped Lao Bold</vt:lpstr>
      <vt:lpstr>Webdings</vt:lpstr>
      <vt:lpstr>Office Theme</vt:lpstr>
      <vt:lpstr>PowerPoint 演示文稿</vt:lpstr>
      <vt:lpstr>PowerPoint 演示文稿</vt:lpstr>
      <vt:lpstr>INTRODUCTION </vt:lpstr>
      <vt:lpstr>Why Digit Recognition?</vt:lpstr>
      <vt:lpstr>Literature Review / Survey</vt:lpstr>
      <vt:lpstr>PowerPoint 演示文稿</vt:lpstr>
      <vt:lpstr>Tools, Technology &amp; Proposed Methodology</vt:lpstr>
      <vt:lpstr>Implementation Flow &amp; Planning</vt:lpstr>
      <vt:lpstr>Basic CNN</vt:lpstr>
      <vt:lpstr>LSTM/RNN</vt:lpstr>
      <vt:lpstr>LeNet-5</vt:lpstr>
      <vt:lpstr>ResNet</vt:lpstr>
      <vt:lpstr>CNN using dropout regularization</vt:lpstr>
      <vt:lpstr>GhostNet 050 Model</vt:lpstr>
      <vt:lpstr>Challenges</vt:lpstr>
      <vt:lpstr>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dhruv</cp:lastModifiedBy>
  <cp:revision>19</cp:revision>
  <dcterms:created xsi:type="dcterms:W3CDTF">2025-08-23T03:10:53Z</dcterms:created>
  <dcterms:modified xsi:type="dcterms:W3CDTF">2025-08-23T03:10:53Z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2024-01-10T05:57:01Z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bdeac77a-6f2d-4eed-8d0b-c87a56de673f</vt:lpwstr>
  </property>
  <property fmtid="{D5CDD505-2E9C-101B-9397-08002B2CF9AE}" pid="7" name="MSIP_Label_defa4170-0d19-0005-0004-bc88714345d2_ActionId">
    <vt:lpwstr>2a20089b-7995-43de-aaf1-a4eb65220026</vt:lpwstr>
  </property>
  <property fmtid="{D5CDD505-2E9C-101B-9397-08002B2CF9AE}" pid="8" name="MSIP_Label_defa4170-0d19-0005-0004-bc88714345d2_ContentBits">
    <vt:lpwstr>0</vt:lpwstr>
  </property>
  <property fmtid="{D5CDD505-2E9C-101B-9397-08002B2CF9AE}" pid="9" name="ICV">
    <vt:lpwstr/>
  </property>
  <property fmtid="{D5CDD505-2E9C-101B-9397-08002B2CF9AE}" pid="10" name="KSOProductBuildVer">
    <vt:lpwstr>1033-11.1.0.11723</vt:lpwstr>
  </property>
</Properties>
</file>