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99" r:id="rId4"/>
    <p:sldId id="300" r:id="rId5"/>
    <p:sldId id="260" r:id="rId6"/>
    <p:sldId id="258" r:id="rId7"/>
    <p:sldId id="259" r:id="rId8"/>
    <p:sldId id="261" r:id="rId9"/>
    <p:sldId id="264" r:id="rId10"/>
    <p:sldId id="286" r:id="rId11"/>
    <p:sldId id="284" r:id="rId12"/>
    <p:sldId id="270" r:id="rId13"/>
    <p:sldId id="272" r:id="rId14"/>
    <p:sldId id="279" r:id="rId15"/>
    <p:sldId id="280" r:id="rId16"/>
    <p:sldId id="277" r:id="rId17"/>
    <p:sldId id="276" r:id="rId18"/>
    <p:sldId id="283" r:id="rId19"/>
    <p:sldId id="287" r:id="rId20"/>
    <p:sldId id="265" r:id="rId21"/>
    <p:sldId id="271" r:id="rId22"/>
    <p:sldId id="288" r:id="rId23"/>
    <p:sldId id="282" r:id="rId24"/>
    <p:sldId id="285" r:id="rId25"/>
    <p:sldId id="291" r:id="rId26"/>
    <p:sldId id="290" r:id="rId27"/>
    <p:sldId id="274" r:id="rId28"/>
    <p:sldId id="275" r:id="rId29"/>
    <p:sldId id="289" r:id="rId30"/>
    <p:sldId id="292" r:id="rId31"/>
    <p:sldId id="296" r:id="rId32"/>
    <p:sldId id="294" r:id="rId33"/>
    <p:sldId id="301" r:id="rId34"/>
    <p:sldId id="2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461CD-2A0A-B885-C951-A1227E82108B}" v="6546" dt="2022-02-18T22:35:37.929"/>
    <p1510:client id="{4DD4D692-3AB6-3267-67C9-3688B24D6378}" v="1" dt="2022-02-19T02:55:14.667"/>
    <p1510:client id="{5B61D4B3-0240-E4CF-BF6A-754DE8F8582D}" v="612" dt="2022-02-18T20:58:40.340"/>
    <p1510:client id="{67D3F092-7D27-A407-7B9F-A9D7FF3984E7}" v="15" dt="2022-02-18T15:54:44.498"/>
    <p1510:client id="{78EB0F0B-7158-3BDF-C2DE-4FCD2E210288}" v="240" dt="2022-02-18T16:52:05.297"/>
    <p1510:client id="{86F1E6EE-0205-04E7-320B-D12FCBD45D63}" v="1" dt="2022-02-18T17:46:42.850"/>
    <p1510:client id="{D1DB87B2-356D-6986-2B1A-2423DBDC79AC}" v="31" dt="2022-02-19T03:13:01.102"/>
    <p1510:client id="{E5BD0F5F-2E34-4B30-92A1-299768107F73}" v="1317" dt="2022-02-18T19:55:29.4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7715B4-5763-49AF-9D64-57ABEA47E8DD}"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002057FB-8DD5-4C70-9445-16343DF1FA02}">
      <dgm:prSet phldr="0"/>
      <dgm:spPr/>
      <dgm:t>
        <a:bodyPr/>
        <a:lstStyle/>
        <a:p>
          <a:pPr rtl="0"/>
          <a:r>
            <a:rPr lang="en-US">
              <a:latin typeface="Arial Nova Light" panose="020F0302020204030204"/>
            </a:rPr>
            <a:t>LOAD TRANSFER</a:t>
          </a:r>
          <a:endParaRPr lang="en-US"/>
        </a:p>
      </dgm:t>
    </dgm:pt>
    <dgm:pt modelId="{40852FB2-DBB0-4609-A2B9-D55134478D00}" type="parTrans" cxnId="{F5929E5A-9ED9-42FA-A368-4ABF446F2C3C}">
      <dgm:prSet/>
      <dgm:spPr/>
      <dgm:t>
        <a:bodyPr/>
        <a:lstStyle/>
        <a:p>
          <a:endParaRPr lang="en-US"/>
        </a:p>
      </dgm:t>
    </dgm:pt>
    <dgm:pt modelId="{9C0DE0E0-D8E4-4F20-B706-3C8F7280A50E}" type="sibTrans" cxnId="{F5929E5A-9ED9-42FA-A368-4ABF446F2C3C}">
      <dgm:prSet phldrT="01" phldr="0"/>
      <dgm:spPr/>
      <dgm:t>
        <a:bodyPr/>
        <a:lstStyle/>
        <a:p>
          <a:r>
            <a:rPr lang="en-US"/>
            <a:t>01</a:t>
          </a:r>
        </a:p>
      </dgm:t>
    </dgm:pt>
    <dgm:pt modelId="{C81439FE-F4BD-4176-8953-3F6EED30796D}">
      <dgm:prSet phldr="0"/>
      <dgm:spPr/>
      <dgm:t>
        <a:bodyPr/>
        <a:lstStyle/>
        <a:p>
          <a:pPr rtl="0"/>
          <a:r>
            <a:rPr lang="en-US">
              <a:latin typeface="Arial Nova Light" panose="020F0302020204030204"/>
            </a:rPr>
            <a:t>GROCERY AND PHARMACY</a:t>
          </a:r>
          <a:endParaRPr lang="en-US"/>
        </a:p>
      </dgm:t>
    </dgm:pt>
    <dgm:pt modelId="{A966DD3B-93C6-466E-A810-651A306F94ED}" type="parTrans" cxnId="{5ED2CD15-72D2-4D66-89CA-2EA30730CAAE}">
      <dgm:prSet/>
      <dgm:spPr/>
      <dgm:t>
        <a:bodyPr/>
        <a:lstStyle/>
        <a:p>
          <a:endParaRPr lang="en-US"/>
        </a:p>
      </dgm:t>
    </dgm:pt>
    <dgm:pt modelId="{6719AD9B-49BE-4489-BA26-0810793B4296}" type="sibTrans" cxnId="{5ED2CD15-72D2-4D66-89CA-2EA30730CAAE}">
      <dgm:prSet phldrT="02" phldr="0"/>
      <dgm:spPr/>
      <dgm:t>
        <a:bodyPr/>
        <a:lstStyle/>
        <a:p>
          <a:r>
            <a:rPr lang="en-US"/>
            <a:t>02</a:t>
          </a:r>
        </a:p>
      </dgm:t>
    </dgm:pt>
    <dgm:pt modelId="{3FE20FC7-F1EF-469D-846E-E0190430BA0F}">
      <dgm:prSet phldr="0"/>
      <dgm:spPr/>
      <dgm:t>
        <a:bodyPr/>
        <a:lstStyle/>
        <a:p>
          <a:pPr rtl="0"/>
          <a:r>
            <a:rPr lang="en-US">
              <a:latin typeface="Arial Nova Light" panose="020F0302020204030204"/>
            </a:rPr>
            <a:t>PERSONALISED SPACE</a:t>
          </a:r>
          <a:endParaRPr lang="en-US"/>
        </a:p>
      </dgm:t>
    </dgm:pt>
    <dgm:pt modelId="{5282F6EC-E3F8-4CF5-BD24-D959AE0A655D}" type="parTrans" cxnId="{B30712FA-A8BE-4D22-B5A6-F34919BABE6A}">
      <dgm:prSet/>
      <dgm:spPr/>
      <dgm:t>
        <a:bodyPr/>
        <a:lstStyle/>
        <a:p>
          <a:endParaRPr lang="en-US"/>
        </a:p>
      </dgm:t>
    </dgm:pt>
    <dgm:pt modelId="{76584DA5-7C09-4AC3-9EBE-C904196F3F75}" type="sibTrans" cxnId="{B30712FA-A8BE-4D22-B5A6-F34919BABE6A}">
      <dgm:prSet phldrT="03" phldr="0"/>
      <dgm:spPr/>
      <dgm:t>
        <a:bodyPr/>
        <a:lstStyle/>
        <a:p>
          <a:r>
            <a:rPr lang="en-US"/>
            <a:t>03</a:t>
          </a:r>
        </a:p>
      </dgm:t>
    </dgm:pt>
    <dgm:pt modelId="{63874628-A23B-4345-B1AA-8107B8AA6100}" type="pres">
      <dgm:prSet presAssocID="{387715B4-5763-49AF-9D64-57ABEA47E8DD}" presName="Name0" presStyleCnt="0">
        <dgm:presLayoutVars>
          <dgm:animLvl val="lvl"/>
          <dgm:resizeHandles val="exact"/>
        </dgm:presLayoutVars>
      </dgm:prSet>
      <dgm:spPr/>
    </dgm:pt>
    <dgm:pt modelId="{3761BC81-C221-4A3E-A9DC-32E64B3F02FB}" type="pres">
      <dgm:prSet presAssocID="{002057FB-8DD5-4C70-9445-16343DF1FA02}" presName="compositeNode" presStyleCnt="0">
        <dgm:presLayoutVars>
          <dgm:bulletEnabled val="1"/>
        </dgm:presLayoutVars>
      </dgm:prSet>
      <dgm:spPr/>
    </dgm:pt>
    <dgm:pt modelId="{652562E6-EF7A-46E3-AF71-AB73B42A206C}" type="pres">
      <dgm:prSet presAssocID="{002057FB-8DD5-4C70-9445-16343DF1FA02}" presName="bgRect" presStyleLbl="alignNode1" presStyleIdx="0" presStyleCnt="3"/>
      <dgm:spPr/>
    </dgm:pt>
    <dgm:pt modelId="{C70DF72A-DAF9-4A38-B845-86931C26CDA6}" type="pres">
      <dgm:prSet presAssocID="{9C0DE0E0-D8E4-4F20-B706-3C8F7280A50E}" presName="sibTransNodeRect" presStyleLbl="alignNode1" presStyleIdx="0" presStyleCnt="3">
        <dgm:presLayoutVars>
          <dgm:chMax val="0"/>
          <dgm:bulletEnabled val="1"/>
        </dgm:presLayoutVars>
      </dgm:prSet>
      <dgm:spPr/>
    </dgm:pt>
    <dgm:pt modelId="{7918EC24-CC5E-4802-A198-34A9E458518C}" type="pres">
      <dgm:prSet presAssocID="{002057FB-8DD5-4C70-9445-16343DF1FA02}" presName="nodeRect" presStyleLbl="alignNode1" presStyleIdx="0" presStyleCnt="3">
        <dgm:presLayoutVars>
          <dgm:bulletEnabled val="1"/>
        </dgm:presLayoutVars>
      </dgm:prSet>
      <dgm:spPr/>
    </dgm:pt>
    <dgm:pt modelId="{2976455E-4B43-457D-BB83-1AB0C24445A3}" type="pres">
      <dgm:prSet presAssocID="{9C0DE0E0-D8E4-4F20-B706-3C8F7280A50E}" presName="sibTrans" presStyleCnt="0"/>
      <dgm:spPr/>
    </dgm:pt>
    <dgm:pt modelId="{94A04312-9BA1-4F28-8F0B-19CB621DDB08}" type="pres">
      <dgm:prSet presAssocID="{C81439FE-F4BD-4176-8953-3F6EED30796D}" presName="compositeNode" presStyleCnt="0">
        <dgm:presLayoutVars>
          <dgm:bulletEnabled val="1"/>
        </dgm:presLayoutVars>
      </dgm:prSet>
      <dgm:spPr/>
    </dgm:pt>
    <dgm:pt modelId="{B79C1136-499A-42F8-BE25-AB475A3B205A}" type="pres">
      <dgm:prSet presAssocID="{C81439FE-F4BD-4176-8953-3F6EED30796D}" presName="bgRect" presStyleLbl="alignNode1" presStyleIdx="1" presStyleCnt="3"/>
      <dgm:spPr/>
    </dgm:pt>
    <dgm:pt modelId="{7BF37DE7-81BD-4708-8085-B66CE0DE7C66}" type="pres">
      <dgm:prSet presAssocID="{6719AD9B-49BE-4489-BA26-0810793B4296}" presName="sibTransNodeRect" presStyleLbl="alignNode1" presStyleIdx="1" presStyleCnt="3">
        <dgm:presLayoutVars>
          <dgm:chMax val="0"/>
          <dgm:bulletEnabled val="1"/>
        </dgm:presLayoutVars>
      </dgm:prSet>
      <dgm:spPr/>
    </dgm:pt>
    <dgm:pt modelId="{F46653F3-A961-4F22-A58F-C1D2DF7990E6}" type="pres">
      <dgm:prSet presAssocID="{C81439FE-F4BD-4176-8953-3F6EED30796D}" presName="nodeRect" presStyleLbl="alignNode1" presStyleIdx="1" presStyleCnt="3">
        <dgm:presLayoutVars>
          <dgm:bulletEnabled val="1"/>
        </dgm:presLayoutVars>
      </dgm:prSet>
      <dgm:spPr/>
    </dgm:pt>
    <dgm:pt modelId="{F62D36F2-3245-4CC7-9150-6241A4136CFD}" type="pres">
      <dgm:prSet presAssocID="{6719AD9B-49BE-4489-BA26-0810793B4296}" presName="sibTrans" presStyleCnt="0"/>
      <dgm:spPr/>
    </dgm:pt>
    <dgm:pt modelId="{59C6F266-9177-41BE-99EB-730FCE2C639B}" type="pres">
      <dgm:prSet presAssocID="{3FE20FC7-F1EF-469D-846E-E0190430BA0F}" presName="compositeNode" presStyleCnt="0">
        <dgm:presLayoutVars>
          <dgm:bulletEnabled val="1"/>
        </dgm:presLayoutVars>
      </dgm:prSet>
      <dgm:spPr/>
    </dgm:pt>
    <dgm:pt modelId="{F738567C-D8CD-4766-93FE-D270E181CB90}" type="pres">
      <dgm:prSet presAssocID="{3FE20FC7-F1EF-469D-846E-E0190430BA0F}" presName="bgRect" presStyleLbl="alignNode1" presStyleIdx="2" presStyleCnt="3"/>
      <dgm:spPr/>
    </dgm:pt>
    <dgm:pt modelId="{B3BDBC59-4846-42DE-8C3E-41FC658439F7}" type="pres">
      <dgm:prSet presAssocID="{76584DA5-7C09-4AC3-9EBE-C904196F3F75}" presName="sibTransNodeRect" presStyleLbl="alignNode1" presStyleIdx="2" presStyleCnt="3">
        <dgm:presLayoutVars>
          <dgm:chMax val="0"/>
          <dgm:bulletEnabled val="1"/>
        </dgm:presLayoutVars>
      </dgm:prSet>
      <dgm:spPr/>
    </dgm:pt>
    <dgm:pt modelId="{F9211DFC-ED71-4F2D-974C-27B26C9BEC7B}" type="pres">
      <dgm:prSet presAssocID="{3FE20FC7-F1EF-469D-846E-E0190430BA0F}" presName="nodeRect" presStyleLbl="alignNode1" presStyleIdx="2" presStyleCnt="3">
        <dgm:presLayoutVars>
          <dgm:bulletEnabled val="1"/>
        </dgm:presLayoutVars>
      </dgm:prSet>
      <dgm:spPr/>
    </dgm:pt>
  </dgm:ptLst>
  <dgm:cxnLst>
    <dgm:cxn modelId="{5ED2CD15-72D2-4D66-89CA-2EA30730CAAE}" srcId="{387715B4-5763-49AF-9D64-57ABEA47E8DD}" destId="{C81439FE-F4BD-4176-8953-3F6EED30796D}" srcOrd="1" destOrd="0" parTransId="{A966DD3B-93C6-466E-A810-651A306F94ED}" sibTransId="{6719AD9B-49BE-4489-BA26-0810793B4296}"/>
    <dgm:cxn modelId="{745F7531-77AD-4077-8667-950F18734DE3}" type="presOf" srcId="{C81439FE-F4BD-4176-8953-3F6EED30796D}" destId="{B79C1136-499A-42F8-BE25-AB475A3B205A}" srcOrd="0" destOrd="0" presId="urn:microsoft.com/office/officeart/2016/7/layout/LinearBlockProcessNumbered"/>
    <dgm:cxn modelId="{F60D2E35-4B0B-448A-98C4-644246EB3F8D}" type="presOf" srcId="{C81439FE-F4BD-4176-8953-3F6EED30796D}" destId="{F46653F3-A961-4F22-A58F-C1D2DF7990E6}" srcOrd="1" destOrd="0" presId="urn:microsoft.com/office/officeart/2016/7/layout/LinearBlockProcessNumbered"/>
    <dgm:cxn modelId="{B3935260-03C7-4E00-9CCD-D3DFD9426778}" type="presOf" srcId="{3FE20FC7-F1EF-469D-846E-E0190430BA0F}" destId="{F738567C-D8CD-4766-93FE-D270E181CB90}" srcOrd="0" destOrd="0" presId="urn:microsoft.com/office/officeart/2016/7/layout/LinearBlockProcessNumbered"/>
    <dgm:cxn modelId="{7CC3B346-EF41-4DA4-8480-3CAD24EEE446}" type="presOf" srcId="{3FE20FC7-F1EF-469D-846E-E0190430BA0F}" destId="{F9211DFC-ED71-4F2D-974C-27B26C9BEC7B}" srcOrd="1" destOrd="0" presId="urn:microsoft.com/office/officeart/2016/7/layout/LinearBlockProcessNumbered"/>
    <dgm:cxn modelId="{F5929E5A-9ED9-42FA-A368-4ABF446F2C3C}" srcId="{387715B4-5763-49AF-9D64-57ABEA47E8DD}" destId="{002057FB-8DD5-4C70-9445-16343DF1FA02}" srcOrd="0" destOrd="0" parTransId="{40852FB2-DBB0-4609-A2B9-D55134478D00}" sibTransId="{9C0DE0E0-D8E4-4F20-B706-3C8F7280A50E}"/>
    <dgm:cxn modelId="{52E49C8D-08F9-460B-9436-D3DDF3952198}" type="presOf" srcId="{9C0DE0E0-D8E4-4F20-B706-3C8F7280A50E}" destId="{C70DF72A-DAF9-4A38-B845-86931C26CDA6}" srcOrd="0" destOrd="0" presId="urn:microsoft.com/office/officeart/2016/7/layout/LinearBlockProcessNumbered"/>
    <dgm:cxn modelId="{86CD769A-AF1A-46D7-ACFD-AB61CE5867E3}" type="presOf" srcId="{6719AD9B-49BE-4489-BA26-0810793B4296}" destId="{7BF37DE7-81BD-4708-8085-B66CE0DE7C66}" srcOrd="0" destOrd="0" presId="urn:microsoft.com/office/officeart/2016/7/layout/LinearBlockProcessNumbered"/>
    <dgm:cxn modelId="{A96F399C-C312-4BBF-ACD3-81A2F5C3DD0A}" type="presOf" srcId="{002057FB-8DD5-4C70-9445-16343DF1FA02}" destId="{652562E6-EF7A-46E3-AF71-AB73B42A206C}" srcOrd="0" destOrd="0" presId="urn:microsoft.com/office/officeart/2016/7/layout/LinearBlockProcessNumbered"/>
    <dgm:cxn modelId="{C762A1E4-8762-42D4-99F0-5F0E67CA0FC5}" type="presOf" srcId="{002057FB-8DD5-4C70-9445-16343DF1FA02}" destId="{7918EC24-CC5E-4802-A198-34A9E458518C}" srcOrd="1" destOrd="0" presId="urn:microsoft.com/office/officeart/2016/7/layout/LinearBlockProcessNumbered"/>
    <dgm:cxn modelId="{51CB69E9-FE1F-4003-8F11-4C7A5F2BE177}" type="presOf" srcId="{387715B4-5763-49AF-9D64-57ABEA47E8DD}" destId="{63874628-A23B-4345-B1AA-8107B8AA6100}" srcOrd="0" destOrd="0" presId="urn:microsoft.com/office/officeart/2016/7/layout/LinearBlockProcessNumbered"/>
    <dgm:cxn modelId="{DF7B61F7-0A7A-4141-89FE-62CB52BAAB1E}" type="presOf" srcId="{76584DA5-7C09-4AC3-9EBE-C904196F3F75}" destId="{B3BDBC59-4846-42DE-8C3E-41FC658439F7}" srcOrd="0" destOrd="0" presId="urn:microsoft.com/office/officeart/2016/7/layout/LinearBlockProcessNumbered"/>
    <dgm:cxn modelId="{B30712FA-A8BE-4D22-B5A6-F34919BABE6A}" srcId="{387715B4-5763-49AF-9D64-57ABEA47E8DD}" destId="{3FE20FC7-F1EF-469D-846E-E0190430BA0F}" srcOrd="2" destOrd="0" parTransId="{5282F6EC-E3F8-4CF5-BD24-D959AE0A655D}" sibTransId="{76584DA5-7C09-4AC3-9EBE-C904196F3F75}"/>
    <dgm:cxn modelId="{FBF4AAF1-B0CA-4E8D-951B-32E474342896}" type="presParOf" srcId="{63874628-A23B-4345-B1AA-8107B8AA6100}" destId="{3761BC81-C221-4A3E-A9DC-32E64B3F02FB}" srcOrd="0" destOrd="0" presId="urn:microsoft.com/office/officeart/2016/7/layout/LinearBlockProcessNumbered"/>
    <dgm:cxn modelId="{9EB1D2D9-DC1B-4EDF-8ABC-D218EFCF0C51}" type="presParOf" srcId="{3761BC81-C221-4A3E-A9DC-32E64B3F02FB}" destId="{652562E6-EF7A-46E3-AF71-AB73B42A206C}" srcOrd="0" destOrd="0" presId="urn:microsoft.com/office/officeart/2016/7/layout/LinearBlockProcessNumbered"/>
    <dgm:cxn modelId="{C9649813-4F6A-422B-9251-AE267FD5B0B5}" type="presParOf" srcId="{3761BC81-C221-4A3E-A9DC-32E64B3F02FB}" destId="{C70DF72A-DAF9-4A38-B845-86931C26CDA6}" srcOrd="1" destOrd="0" presId="urn:microsoft.com/office/officeart/2016/7/layout/LinearBlockProcessNumbered"/>
    <dgm:cxn modelId="{B098CC0E-3F97-47BB-B286-C9BAAF76EF73}" type="presParOf" srcId="{3761BC81-C221-4A3E-A9DC-32E64B3F02FB}" destId="{7918EC24-CC5E-4802-A198-34A9E458518C}" srcOrd="2" destOrd="0" presId="urn:microsoft.com/office/officeart/2016/7/layout/LinearBlockProcessNumbered"/>
    <dgm:cxn modelId="{F858E609-7DF2-45E7-831B-605A4BF7638A}" type="presParOf" srcId="{63874628-A23B-4345-B1AA-8107B8AA6100}" destId="{2976455E-4B43-457D-BB83-1AB0C24445A3}" srcOrd="1" destOrd="0" presId="urn:microsoft.com/office/officeart/2016/7/layout/LinearBlockProcessNumbered"/>
    <dgm:cxn modelId="{4EA55B22-8AB4-453D-93BA-AF0437986B5E}" type="presParOf" srcId="{63874628-A23B-4345-B1AA-8107B8AA6100}" destId="{94A04312-9BA1-4F28-8F0B-19CB621DDB08}" srcOrd="2" destOrd="0" presId="urn:microsoft.com/office/officeart/2016/7/layout/LinearBlockProcessNumbered"/>
    <dgm:cxn modelId="{AB83E10A-3A3C-4A85-B522-BCFF9609F161}" type="presParOf" srcId="{94A04312-9BA1-4F28-8F0B-19CB621DDB08}" destId="{B79C1136-499A-42F8-BE25-AB475A3B205A}" srcOrd="0" destOrd="0" presId="urn:microsoft.com/office/officeart/2016/7/layout/LinearBlockProcessNumbered"/>
    <dgm:cxn modelId="{C2CFDAB6-27DB-4939-86A5-DFB9E38F7392}" type="presParOf" srcId="{94A04312-9BA1-4F28-8F0B-19CB621DDB08}" destId="{7BF37DE7-81BD-4708-8085-B66CE0DE7C66}" srcOrd="1" destOrd="0" presId="urn:microsoft.com/office/officeart/2016/7/layout/LinearBlockProcessNumbered"/>
    <dgm:cxn modelId="{F22C62D9-C456-4397-99B2-515D06E45222}" type="presParOf" srcId="{94A04312-9BA1-4F28-8F0B-19CB621DDB08}" destId="{F46653F3-A961-4F22-A58F-C1D2DF7990E6}" srcOrd="2" destOrd="0" presId="urn:microsoft.com/office/officeart/2016/7/layout/LinearBlockProcessNumbered"/>
    <dgm:cxn modelId="{731F3491-FE2A-4B68-8ED9-15AAA0B7BF1F}" type="presParOf" srcId="{63874628-A23B-4345-B1AA-8107B8AA6100}" destId="{F62D36F2-3245-4CC7-9150-6241A4136CFD}" srcOrd="3" destOrd="0" presId="urn:microsoft.com/office/officeart/2016/7/layout/LinearBlockProcessNumbered"/>
    <dgm:cxn modelId="{57F78330-42B1-4659-B2ED-910ED0E05CFA}" type="presParOf" srcId="{63874628-A23B-4345-B1AA-8107B8AA6100}" destId="{59C6F266-9177-41BE-99EB-730FCE2C639B}" srcOrd="4" destOrd="0" presId="urn:microsoft.com/office/officeart/2016/7/layout/LinearBlockProcessNumbered"/>
    <dgm:cxn modelId="{9296CB61-8DC1-4806-934B-9BFC1B8E0798}" type="presParOf" srcId="{59C6F266-9177-41BE-99EB-730FCE2C639B}" destId="{F738567C-D8CD-4766-93FE-D270E181CB90}" srcOrd="0" destOrd="0" presId="urn:microsoft.com/office/officeart/2016/7/layout/LinearBlockProcessNumbered"/>
    <dgm:cxn modelId="{7BBCBFAD-ED3F-45E1-9D4A-34665D785693}" type="presParOf" srcId="{59C6F266-9177-41BE-99EB-730FCE2C639B}" destId="{B3BDBC59-4846-42DE-8C3E-41FC658439F7}" srcOrd="1" destOrd="0" presId="urn:microsoft.com/office/officeart/2016/7/layout/LinearBlockProcessNumbered"/>
    <dgm:cxn modelId="{798714E3-1B50-4BE6-B75B-35A9F41D27E6}" type="presParOf" srcId="{59C6F266-9177-41BE-99EB-730FCE2C639B}" destId="{F9211DFC-ED71-4F2D-974C-27B26C9BEC7B}"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562E6-EF7A-46E3-AF71-AB73B42A206C}">
      <dsp:nvSpPr>
        <dsp:cNvPr id="0" name=""/>
        <dsp:cNvSpPr/>
      </dsp:nvSpPr>
      <dsp:spPr>
        <a:xfrm>
          <a:off x="723" y="156101"/>
          <a:ext cx="2929383" cy="351526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358" tIns="0" rIns="289358" bIns="330200" numCol="1" spcCol="1270" anchor="t" anchorCtr="0">
          <a:noAutofit/>
        </a:bodyPr>
        <a:lstStyle/>
        <a:p>
          <a:pPr marL="0" lvl="0" indent="0" algn="l" defTabSz="1111250" rtl="0">
            <a:lnSpc>
              <a:spcPct val="90000"/>
            </a:lnSpc>
            <a:spcBef>
              <a:spcPct val="0"/>
            </a:spcBef>
            <a:spcAft>
              <a:spcPct val="35000"/>
            </a:spcAft>
            <a:buNone/>
          </a:pPr>
          <a:r>
            <a:rPr lang="en-US" sz="2500" kern="1200">
              <a:latin typeface="Arial Nova Light" panose="020F0302020204030204"/>
            </a:rPr>
            <a:t>LOAD TRANSFER</a:t>
          </a:r>
          <a:endParaRPr lang="en-US" sz="2500" kern="1200"/>
        </a:p>
      </dsp:txBody>
      <dsp:txXfrm>
        <a:off x="723" y="1562205"/>
        <a:ext cx="2929383" cy="2109156"/>
      </dsp:txXfrm>
    </dsp:sp>
    <dsp:sp modelId="{C70DF72A-DAF9-4A38-B845-86931C26CDA6}">
      <dsp:nvSpPr>
        <dsp:cNvPr id="0" name=""/>
        <dsp:cNvSpPr/>
      </dsp:nvSpPr>
      <dsp:spPr>
        <a:xfrm>
          <a:off x="723" y="156101"/>
          <a:ext cx="2929383" cy="140610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89358" tIns="165100" rIns="289358"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23" y="156101"/>
        <a:ext cx="2929383" cy="1406104"/>
      </dsp:txXfrm>
    </dsp:sp>
    <dsp:sp modelId="{B79C1136-499A-42F8-BE25-AB475A3B205A}">
      <dsp:nvSpPr>
        <dsp:cNvPr id="0" name=""/>
        <dsp:cNvSpPr/>
      </dsp:nvSpPr>
      <dsp:spPr>
        <a:xfrm>
          <a:off x="3164458" y="156101"/>
          <a:ext cx="2929383" cy="3515260"/>
        </a:xfrm>
        <a:prstGeom prst="rect">
          <a:avLst/>
        </a:prstGeom>
        <a:solidFill>
          <a:schemeClr val="accent2">
            <a:hueOff val="-727682"/>
            <a:satOff val="-41964"/>
            <a:lumOff val="3921"/>
            <a:alphaOff val="0"/>
          </a:schemeClr>
        </a:solidFill>
        <a:ln w="15875" cap="flat" cmpd="sng" algn="ctr">
          <a:solidFill>
            <a:schemeClr val="accent2">
              <a:hueOff val="-727682"/>
              <a:satOff val="-41964"/>
              <a:lumOff val="392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358" tIns="0" rIns="289358" bIns="330200" numCol="1" spcCol="1270" anchor="t" anchorCtr="0">
          <a:noAutofit/>
        </a:bodyPr>
        <a:lstStyle/>
        <a:p>
          <a:pPr marL="0" lvl="0" indent="0" algn="l" defTabSz="1111250" rtl="0">
            <a:lnSpc>
              <a:spcPct val="90000"/>
            </a:lnSpc>
            <a:spcBef>
              <a:spcPct val="0"/>
            </a:spcBef>
            <a:spcAft>
              <a:spcPct val="35000"/>
            </a:spcAft>
            <a:buNone/>
          </a:pPr>
          <a:r>
            <a:rPr lang="en-US" sz="2500" kern="1200">
              <a:latin typeface="Arial Nova Light" panose="020F0302020204030204"/>
            </a:rPr>
            <a:t>GROCERY AND PHARMACY</a:t>
          </a:r>
          <a:endParaRPr lang="en-US" sz="2500" kern="1200"/>
        </a:p>
      </dsp:txBody>
      <dsp:txXfrm>
        <a:off x="3164458" y="1562205"/>
        <a:ext cx="2929383" cy="2109156"/>
      </dsp:txXfrm>
    </dsp:sp>
    <dsp:sp modelId="{7BF37DE7-81BD-4708-8085-B66CE0DE7C66}">
      <dsp:nvSpPr>
        <dsp:cNvPr id="0" name=""/>
        <dsp:cNvSpPr/>
      </dsp:nvSpPr>
      <dsp:spPr>
        <a:xfrm>
          <a:off x="3164458" y="156101"/>
          <a:ext cx="2929383" cy="140610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89358" tIns="165100" rIns="289358"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164458" y="156101"/>
        <a:ext cx="2929383" cy="1406104"/>
      </dsp:txXfrm>
    </dsp:sp>
    <dsp:sp modelId="{F738567C-D8CD-4766-93FE-D270E181CB90}">
      <dsp:nvSpPr>
        <dsp:cNvPr id="0" name=""/>
        <dsp:cNvSpPr/>
      </dsp:nvSpPr>
      <dsp:spPr>
        <a:xfrm>
          <a:off x="6328192" y="156101"/>
          <a:ext cx="2929383" cy="3515260"/>
        </a:xfrm>
        <a:prstGeom prst="rect">
          <a:avLst/>
        </a:prstGeom>
        <a:solidFill>
          <a:schemeClr val="accent2">
            <a:hueOff val="-1455363"/>
            <a:satOff val="-83928"/>
            <a:lumOff val="7843"/>
            <a:alphaOff val="0"/>
          </a:schemeClr>
        </a:solidFill>
        <a:ln w="15875" cap="flat" cmpd="sng" algn="ctr">
          <a:solidFill>
            <a:schemeClr val="accent2">
              <a:hueOff val="-1455363"/>
              <a:satOff val="-83928"/>
              <a:lumOff val="78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358" tIns="0" rIns="289358" bIns="330200" numCol="1" spcCol="1270" anchor="t" anchorCtr="0">
          <a:noAutofit/>
        </a:bodyPr>
        <a:lstStyle/>
        <a:p>
          <a:pPr marL="0" lvl="0" indent="0" algn="l" defTabSz="1111250" rtl="0">
            <a:lnSpc>
              <a:spcPct val="90000"/>
            </a:lnSpc>
            <a:spcBef>
              <a:spcPct val="0"/>
            </a:spcBef>
            <a:spcAft>
              <a:spcPct val="35000"/>
            </a:spcAft>
            <a:buNone/>
          </a:pPr>
          <a:r>
            <a:rPr lang="en-US" sz="2500" kern="1200">
              <a:latin typeface="Arial Nova Light" panose="020F0302020204030204"/>
            </a:rPr>
            <a:t>PERSONALISED SPACE</a:t>
          </a:r>
          <a:endParaRPr lang="en-US" sz="2500" kern="1200"/>
        </a:p>
      </dsp:txBody>
      <dsp:txXfrm>
        <a:off x="6328192" y="1562205"/>
        <a:ext cx="2929383" cy="2109156"/>
      </dsp:txXfrm>
    </dsp:sp>
    <dsp:sp modelId="{B3BDBC59-4846-42DE-8C3E-41FC658439F7}">
      <dsp:nvSpPr>
        <dsp:cNvPr id="0" name=""/>
        <dsp:cNvSpPr/>
      </dsp:nvSpPr>
      <dsp:spPr>
        <a:xfrm>
          <a:off x="6328192" y="156101"/>
          <a:ext cx="2929383" cy="1406104"/>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89358" tIns="165100" rIns="289358"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328192" y="156101"/>
        <a:ext cx="2929383" cy="140610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8/19/2023</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61328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8/19/2023</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6330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8/19/2023</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7296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8/19/2023</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7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8/19/2023</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7061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8/19/2023</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358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8/19/2023</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850189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8/19/2023</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68443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8/19/2023</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5526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8/19/2023</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a:p>
        </p:txBody>
      </p:sp>
    </p:spTree>
    <p:extLst>
      <p:ext uri="{BB962C8B-B14F-4D97-AF65-F5344CB8AC3E}">
        <p14:creationId xmlns:p14="http://schemas.microsoft.com/office/powerpoint/2010/main" val="3186985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8/19/2023</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8557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8/19/2023</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42862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p.shah@iitg.ac.in" TargetMode="External"/><Relationship Id="rId2" Type="http://schemas.openxmlformats.org/officeDocument/2006/relationships/hyperlink" Target="mailto:dhruv.kumar@iitg.ac.in" TargetMode="External"/><Relationship Id="rId1" Type="http://schemas.openxmlformats.org/officeDocument/2006/relationships/slideLayout" Target="../slideLayouts/slideLayout2.xml"/><Relationship Id="rId5" Type="http://schemas.openxmlformats.org/officeDocument/2006/relationships/hyperlink" Target="mailto:vivek200103117@iitg.ac.in" TargetMode="External"/><Relationship Id="rId4" Type="http://schemas.openxmlformats.org/officeDocument/2006/relationships/hyperlink" Target="mailto:tarannum9623@gmail.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7.xml"/><Relationship Id="rId1" Type="http://schemas.openxmlformats.org/officeDocument/2006/relationships/video" Target="https://www.youtube.com/embed/Th-l1JDrAUA?feature=oembed"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intage english car">
            <a:extLst>
              <a:ext uri="{FF2B5EF4-FFF2-40B4-BE49-F238E27FC236}">
                <a16:creationId xmlns:a16="http://schemas.microsoft.com/office/drawing/2014/main" id="{062FF11C-88B7-4B50-BF79-22462E6EDAA1}"/>
              </a:ext>
            </a:extLst>
          </p:cNvPr>
          <p:cNvPicPr>
            <a:picLocks noChangeAspect="1"/>
          </p:cNvPicPr>
          <p:nvPr/>
        </p:nvPicPr>
        <p:blipFill rotWithShape="1">
          <a:blip r:embed="rId2">
            <a:alphaModFix amt="35000"/>
          </a:blip>
          <a:srcRect t="14040" r="-2" b="1563"/>
          <a:stretch/>
        </p:blipFill>
        <p:spPr>
          <a:xfrm>
            <a:off x="9789" y="10"/>
            <a:ext cx="12191980" cy="6857990"/>
          </a:xfrm>
          <a:prstGeom prst="rect">
            <a:avLst/>
          </a:prstGeom>
        </p:spPr>
      </p:pic>
      <p:sp>
        <p:nvSpPr>
          <p:cNvPr id="2" name="Title 1"/>
          <p:cNvSpPr>
            <a:spLocks noGrp="1"/>
          </p:cNvSpPr>
          <p:nvPr>
            <p:ph type="ctrTitle"/>
          </p:nvPr>
        </p:nvSpPr>
        <p:spPr>
          <a:xfrm>
            <a:off x="1097280" y="758952"/>
            <a:ext cx="10058400" cy="3566160"/>
          </a:xfrm>
        </p:spPr>
        <p:txBody>
          <a:bodyPr>
            <a:normAutofit/>
          </a:bodyPr>
          <a:lstStyle/>
          <a:p>
            <a:r>
              <a:rPr lang="en-US">
                <a:solidFill>
                  <a:srgbClr val="FFFFFF"/>
                </a:solidFill>
                <a:cs typeface="Calibri Light"/>
              </a:rPr>
              <a:t>India Automobile Hackathon</a:t>
            </a:r>
          </a:p>
        </p:txBody>
      </p:sp>
      <p:sp>
        <p:nvSpPr>
          <p:cNvPr id="3" name="Subtitle 2"/>
          <p:cNvSpPr>
            <a:spLocks noGrp="1"/>
          </p:cNvSpPr>
          <p:nvPr>
            <p:ph type="subTitle" idx="1"/>
          </p:nvPr>
        </p:nvSpPr>
        <p:spPr>
          <a:xfrm>
            <a:off x="1100051" y="4645152"/>
            <a:ext cx="10058400" cy="1143000"/>
          </a:xfrm>
        </p:spPr>
        <p:txBody>
          <a:bodyPr vert="horz" lIns="91440" tIns="45720" rIns="91440" bIns="45720" rtlCol="0" anchor="t">
            <a:normAutofit/>
          </a:bodyPr>
          <a:lstStyle/>
          <a:p>
            <a:r>
              <a:rPr lang="en-US">
                <a:solidFill>
                  <a:srgbClr val="FFFFFF"/>
                </a:solidFill>
                <a:cs typeface="Calibri"/>
              </a:rPr>
              <a:t>Prototype round</a:t>
            </a: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picture containing engineering drawing&#10;&#10;Description automatically generated">
            <a:extLst>
              <a:ext uri="{FF2B5EF4-FFF2-40B4-BE49-F238E27FC236}">
                <a16:creationId xmlns:a16="http://schemas.microsoft.com/office/drawing/2014/main" id="{114E514A-3509-4785-9B25-8796FE657034}"/>
              </a:ext>
            </a:extLst>
          </p:cNvPr>
          <p:cNvPicPr>
            <a:picLocks noChangeAspect="1"/>
          </p:cNvPicPr>
          <p:nvPr/>
        </p:nvPicPr>
        <p:blipFill>
          <a:blip r:embed="rId2"/>
          <a:stretch>
            <a:fillRect/>
          </a:stretch>
        </p:blipFill>
        <p:spPr>
          <a:xfrm>
            <a:off x="643467" y="905778"/>
            <a:ext cx="10905066" cy="4525603"/>
          </a:xfrm>
          <a:prstGeom prst="rect">
            <a:avLst/>
          </a:prstGeom>
        </p:spPr>
      </p:pic>
    </p:spTree>
    <p:extLst>
      <p:ext uri="{BB962C8B-B14F-4D97-AF65-F5344CB8AC3E}">
        <p14:creationId xmlns:p14="http://schemas.microsoft.com/office/powerpoint/2010/main" val="2004694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7">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4" name="Rectangle 29">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2" name="Straight Connector 31">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6B6F6C0-14E6-43BC-AA67-74909E8EF63B}"/>
              </a:ext>
            </a:extLst>
          </p:cNvPr>
          <p:cNvSpPr>
            <a:spLocks noGrp="1"/>
          </p:cNvSpPr>
          <p:nvPr>
            <p:ph idx="1"/>
          </p:nvPr>
        </p:nvSpPr>
        <p:spPr>
          <a:xfrm>
            <a:off x="571752" y="2799654"/>
            <a:ext cx="3005462" cy="3189665"/>
          </a:xfrm>
        </p:spPr>
        <p:txBody>
          <a:bodyPr vert="horz" lIns="0" tIns="45720" rIns="0" bIns="45720" rtlCol="0">
            <a:normAutofit/>
          </a:bodyPr>
          <a:lstStyle/>
          <a:p>
            <a:r>
              <a:rPr lang="en-US" b="1">
                <a:solidFill>
                  <a:srgbClr val="FFFFFF"/>
                </a:solidFill>
                <a:ea typeface="+mn-lt"/>
                <a:cs typeface="+mn-lt"/>
              </a:rPr>
              <a:t>To cover the top, we will use shutter system. Instead of traditional steel curtains, we will use “Aluminium curtains”.</a:t>
            </a:r>
            <a:endParaRPr lang="en-US" b="1">
              <a:solidFill>
                <a:srgbClr val="FFFFFF"/>
              </a:solidFill>
            </a:endParaRPr>
          </a:p>
        </p:txBody>
      </p:sp>
      <p:pic>
        <p:nvPicPr>
          <p:cNvPr id="4" name="Picture 3" descr="Diagram&#10;&#10;Description automatically generated">
            <a:extLst>
              <a:ext uri="{FF2B5EF4-FFF2-40B4-BE49-F238E27FC236}">
                <a16:creationId xmlns:a16="http://schemas.microsoft.com/office/drawing/2014/main" id="{51DF6B05-F949-42CE-A9D9-AB7E6E95F580}"/>
              </a:ext>
            </a:extLst>
          </p:cNvPr>
          <p:cNvPicPr>
            <a:picLocks noGrp="1" noChangeAspect="1"/>
          </p:cNvPicPr>
          <p:nvPr/>
        </p:nvPicPr>
        <p:blipFill>
          <a:blip r:embed="rId2"/>
          <a:stretch>
            <a:fillRect/>
          </a:stretch>
        </p:blipFill>
        <p:spPr>
          <a:xfrm>
            <a:off x="5359110" y="640080"/>
            <a:ext cx="5563895" cy="5577840"/>
          </a:xfrm>
          <a:prstGeom prst="rect">
            <a:avLst/>
          </a:prstGeom>
        </p:spPr>
      </p:pic>
    </p:spTree>
    <p:extLst>
      <p:ext uri="{BB962C8B-B14F-4D97-AF65-F5344CB8AC3E}">
        <p14:creationId xmlns:p14="http://schemas.microsoft.com/office/powerpoint/2010/main" val="404495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D794-F3B2-4B2B-A1FC-C3DBA64F0961}"/>
              </a:ext>
            </a:extLst>
          </p:cNvPr>
          <p:cNvSpPr>
            <a:spLocks noGrp="1"/>
          </p:cNvSpPr>
          <p:nvPr>
            <p:ph type="title"/>
          </p:nvPr>
        </p:nvSpPr>
        <p:spPr/>
        <p:txBody>
          <a:bodyPr/>
          <a:lstStyle/>
          <a:p>
            <a:pPr algn="ctr"/>
            <a:r>
              <a:rPr lang="en-US" b="1">
                <a:ea typeface="+mj-lt"/>
                <a:cs typeface="+mj-lt"/>
              </a:rPr>
              <a:t>Shape of each curtain</a:t>
            </a:r>
            <a:endParaRPr lang="en-US" b="1"/>
          </a:p>
        </p:txBody>
      </p:sp>
      <p:sp>
        <p:nvSpPr>
          <p:cNvPr id="4" name="Content Placeholder 3">
            <a:extLst>
              <a:ext uri="{FF2B5EF4-FFF2-40B4-BE49-F238E27FC236}">
                <a16:creationId xmlns:a16="http://schemas.microsoft.com/office/drawing/2014/main" id="{4EFA322E-764A-46F9-8448-5D579832BCF2}"/>
              </a:ext>
            </a:extLst>
          </p:cNvPr>
          <p:cNvSpPr>
            <a:spLocks noGrp="1"/>
          </p:cNvSpPr>
          <p:nvPr>
            <p:ph idx="1"/>
          </p:nvPr>
        </p:nvSpPr>
        <p:spPr/>
        <p:txBody>
          <a:bodyPr vert="horz" lIns="0" tIns="45720" rIns="0" bIns="45720" rtlCol="0" anchor="t">
            <a:normAutofit/>
          </a:bodyPr>
          <a:lstStyle/>
          <a:p>
            <a:endParaRPr lang="en-US"/>
          </a:p>
          <a:p>
            <a:endParaRPr lang="en-US"/>
          </a:p>
        </p:txBody>
      </p:sp>
      <p:pic>
        <p:nvPicPr>
          <p:cNvPr id="5" name="Picture 5">
            <a:extLst>
              <a:ext uri="{FF2B5EF4-FFF2-40B4-BE49-F238E27FC236}">
                <a16:creationId xmlns:a16="http://schemas.microsoft.com/office/drawing/2014/main" id="{2F6B64B4-5880-4E01-9D70-43AD9C118F5C}"/>
              </a:ext>
            </a:extLst>
          </p:cNvPr>
          <p:cNvPicPr>
            <a:picLocks noChangeAspect="1"/>
          </p:cNvPicPr>
          <p:nvPr/>
        </p:nvPicPr>
        <p:blipFill>
          <a:blip r:embed="rId2"/>
          <a:stretch>
            <a:fillRect/>
          </a:stretch>
        </p:blipFill>
        <p:spPr>
          <a:xfrm>
            <a:off x="1296119" y="2618352"/>
            <a:ext cx="9709389" cy="2721700"/>
          </a:xfrm>
          <a:prstGeom prst="rect">
            <a:avLst/>
          </a:prstGeom>
        </p:spPr>
      </p:pic>
    </p:spTree>
    <p:extLst>
      <p:ext uri="{BB962C8B-B14F-4D97-AF65-F5344CB8AC3E}">
        <p14:creationId xmlns:p14="http://schemas.microsoft.com/office/powerpoint/2010/main" val="3322288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EFA322E-764A-46F9-8448-5D579832BCF2}"/>
              </a:ext>
            </a:extLst>
          </p:cNvPr>
          <p:cNvSpPr>
            <a:spLocks noGrp="1"/>
          </p:cNvSpPr>
          <p:nvPr>
            <p:ph idx="4294967295"/>
          </p:nvPr>
        </p:nvSpPr>
        <p:spPr>
          <a:xfrm>
            <a:off x="1049577" y="876213"/>
            <a:ext cx="10058400" cy="5046663"/>
          </a:xfrm>
        </p:spPr>
        <p:txBody>
          <a:bodyPr vert="horz" lIns="0" tIns="45720" rIns="0" bIns="45720" rtlCol="0" anchor="t">
            <a:normAutofit fontScale="92500" lnSpcReduction="10000"/>
          </a:bodyPr>
          <a:lstStyle/>
          <a:p>
            <a:r>
              <a:rPr lang="en-US">
                <a:ea typeface="+mn-lt"/>
                <a:cs typeface="+mn-lt"/>
              </a:rPr>
              <a:t>A rod (shown as circle) of </a:t>
            </a:r>
            <a:r>
              <a:rPr lang="en-US" err="1">
                <a:ea typeface="+mn-lt"/>
                <a:cs typeface="+mn-lt"/>
              </a:rPr>
              <a:t>Aluminium</a:t>
            </a:r>
            <a:r>
              <a:rPr lang="en-US">
                <a:ea typeface="+mn-lt"/>
                <a:cs typeface="+mn-lt"/>
              </a:rPr>
              <a:t> will pass through curtain about which the curtain can rotate</a:t>
            </a:r>
            <a:endParaRPr lang="en-US"/>
          </a:p>
          <a:p>
            <a:br>
              <a:rPr lang="en-US"/>
            </a:br>
            <a:endParaRPr lang="en-US"/>
          </a:p>
          <a:p>
            <a:endParaRPr lang="en-US"/>
          </a:p>
          <a:p>
            <a:endParaRPr lang="en-US"/>
          </a:p>
          <a:p>
            <a:endParaRPr lang="en-US"/>
          </a:p>
          <a:p>
            <a:endParaRPr lang="en-US"/>
          </a:p>
          <a:p>
            <a:pPr marL="0" indent="0">
              <a:buNone/>
            </a:pPr>
            <a:endParaRPr lang="en-US" sz="2100">
              <a:ea typeface="+mn-lt"/>
              <a:cs typeface="+mn-lt"/>
            </a:endParaRPr>
          </a:p>
          <a:p>
            <a:pPr marL="0" indent="0">
              <a:buNone/>
            </a:pPr>
            <a:endParaRPr lang="en-US" sz="2100">
              <a:ea typeface="+mn-lt"/>
              <a:cs typeface="+mn-lt"/>
            </a:endParaRPr>
          </a:p>
          <a:p>
            <a:pPr marL="0" indent="0">
              <a:buNone/>
            </a:pPr>
            <a:r>
              <a:rPr lang="en-US" sz="2100">
                <a:ea typeface="+mn-lt"/>
                <a:cs typeface="+mn-lt"/>
              </a:rPr>
              <a:t>The two adjacent curtains will be connected via a rectangular metal strip joining the rods present at the center of curtains</a:t>
            </a:r>
            <a:endParaRPr lang="en-US" sz="2100"/>
          </a:p>
        </p:txBody>
      </p:sp>
      <p:pic>
        <p:nvPicPr>
          <p:cNvPr id="3" name="Picture 5">
            <a:extLst>
              <a:ext uri="{FF2B5EF4-FFF2-40B4-BE49-F238E27FC236}">
                <a16:creationId xmlns:a16="http://schemas.microsoft.com/office/drawing/2014/main" id="{D34BDFDC-CC58-4895-9CFC-FA5EBE49D064}"/>
              </a:ext>
            </a:extLst>
          </p:cNvPr>
          <p:cNvPicPr>
            <a:picLocks noChangeAspect="1"/>
          </p:cNvPicPr>
          <p:nvPr/>
        </p:nvPicPr>
        <p:blipFill>
          <a:blip r:embed="rId2"/>
          <a:stretch>
            <a:fillRect/>
          </a:stretch>
        </p:blipFill>
        <p:spPr>
          <a:xfrm>
            <a:off x="2847077" y="1959148"/>
            <a:ext cx="6280030" cy="2330463"/>
          </a:xfrm>
          <a:prstGeom prst="rect">
            <a:avLst/>
          </a:prstGeom>
        </p:spPr>
      </p:pic>
      <p:cxnSp>
        <p:nvCxnSpPr>
          <p:cNvPr id="9" name="Straight Arrow Connector 8">
            <a:extLst>
              <a:ext uri="{FF2B5EF4-FFF2-40B4-BE49-F238E27FC236}">
                <a16:creationId xmlns:a16="http://schemas.microsoft.com/office/drawing/2014/main" id="{3536563D-6BD1-418A-ACA4-1C49D2AE1F2A}"/>
              </a:ext>
            </a:extLst>
          </p:cNvPr>
          <p:cNvCxnSpPr/>
          <p:nvPr/>
        </p:nvCxnSpPr>
        <p:spPr>
          <a:xfrm flipH="1" flipV="1">
            <a:off x="2219325" y="3038475"/>
            <a:ext cx="3581400" cy="66675"/>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4BBEE2F-2084-440E-B903-89C3A911186A}"/>
              </a:ext>
            </a:extLst>
          </p:cNvPr>
          <p:cNvCxnSpPr>
            <a:cxnSpLocks/>
          </p:cNvCxnSpPr>
          <p:nvPr/>
        </p:nvCxnSpPr>
        <p:spPr>
          <a:xfrm>
            <a:off x="7267574" y="3086100"/>
            <a:ext cx="24193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E1BCBAD-6769-4B4E-AE35-030B3ABD5998}"/>
              </a:ext>
            </a:extLst>
          </p:cNvPr>
          <p:cNvSpPr txBox="1"/>
          <p:nvPr/>
        </p:nvSpPr>
        <p:spPr>
          <a:xfrm>
            <a:off x="438150" y="2695575"/>
            <a:ext cx="22669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ALUMINIUM </a:t>
            </a:r>
          </a:p>
          <a:p>
            <a:pPr algn="ctr"/>
            <a:r>
              <a:rPr lang="en-US" b="1"/>
              <a:t>STRIP</a:t>
            </a:r>
          </a:p>
        </p:txBody>
      </p:sp>
      <p:sp>
        <p:nvSpPr>
          <p:cNvPr id="12" name="TextBox 11">
            <a:extLst>
              <a:ext uri="{FF2B5EF4-FFF2-40B4-BE49-F238E27FC236}">
                <a16:creationId xmlns:a16="http://schemas.microsoft.com/office/drawing/2014/main" id="{12404FDA-A1AE-4105-97D8-F626EE396240}"/>
              </a:ext>
            </a:extLst>
          </p:cNvPr>
          <p:cNvSpPr txBox="1"/>
          <p:nvPr/>
        </p:nvSpPr>
        <p:spPr>
          <a:xfrm>
            <a:off x="9867900" y="2800350"/>
            <a:ext cx="1524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ALUMINIUM</a:t>
            </a:r>
          </a:p>
          <a:p>
            <a:pPr algn="ctr"/>
            <a:r>
              <a:rPr lang="en-US" b="1">
                <a:ea typeface="+mn-lt"/>
                <a:cs typeface="+mn-lt"/>
              </a:rPr>
              <a:t>ROD</a:t>
            </a:r>
            <a:endParaRPr lang="en-US" b="1"/>
          </a:p>
        </p:txBody>
      </p:sp>
    </p:spTree>
    <p:extLst>
      <p:ext uri="{BB962C8B-B14F-4D97-AF65-F5344CB8AC3E}">
        <p14:creationId xmlns:p14="http://schemas.microsoft.com/office/powerpoint/2010/main" val="1514107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4A63-969A-448B-9C9E-6B7531F329C6}"/>
              </a:ext>
            </a:extLst>
          </p:cNvPr>
          <p:cNvSpPr>
            <a:spLocks noGrp="1"/>
          </p:cNvSpPr>
          <p:nvPr>
            <p:ph type="title"/>
          </p:nvPr>
        </p:nvSpPr>
        <p:spPr/>
        <p:txBody>
          <a:bodyPr>
            <a:normAutofit/>
          </a:bodyPr>
          <a:lstStyle/>
          <a:p>
            <a:pPr algn="ctr"/>
            <a:r>
              <a:rPr lang="en-US" sz="4400" b="1">
                <a:ea typeface="+mj-lt"/>
                <a:cs typeface="+mj-lt"/>
              </a:rPr>
              <a:t>Fabric beneath the curtains</a:t>
            </a:r>
            <a:r>
              <a:rPr lang="en-US" sz="3600" b="1">
                <a:ea typeface="+mj-lt"/>
                <a:cs typeface="+mj-lt"/>
              </a:rPr>
              <a:t> </a:t>
            </a:r>
            <a:endParaRPr lang="en-US" sz="3600"/>
          </a:p>
        </p:txBody>
      </p:sp>
      <p:sp>
        <p:nvSpPr>
          <p:cNvPr id="3" name="Content Placeholder 2">
            <a:extLst>
              <a:ext uri="{FF2B5EF4-FFF2-40B4-BE49-F238E27FC236}">
                <a16:creationId xmlns:a16="http://schemas.microsoft.com/office/drawing/2014/main" id="{0EBC5333-F22A-44F9-9236-EAF28234D235}"/>
              </a:ext>
            </a:extLst>
          </p:cNvPr>
          <p:cNvSpPr>
            <a:spLocks noGrp="1"/>
          </p:cNvSpPr>
          <p:nvPr>
            <p:ph idx="1"/>
          </p:nvPr>
        </p:nvSpPr>
        <p:spPr>
          <a:xfrm>
            <a:off x="1097280" y="2108201"/>
            <a:ext cx="10439400" cy="3760891"/>
          </a:xfrm>
        </p:spPr>
        <p:txBody>
          <a:bodyPr vert="horz" lIns="0" tIns="45720" rIns="0" bIns="45720" rtlCol="0" anchor="t">
            <a:normAutofit/>
          </a:bodyPr>
          <a:lstStyle/>
          <a:p>
            <a:r>
              <a:rPr lang="en-US" sz="2000">
                <a:ea typeface="+mn-lt"/>
                <a:cs typeface="+mn-lt"/>
              </a:rPr>
              <a:t>The curtains will rest on a fabric base which will be made of "Hemp"(made of natural </a:t>
            </a:r>
            <a:r>
              <a:rPr lang="en-US" sz="2000" err="1">
                <a:ea typeface="+mn-lt"/>
                <a:cs typeface="+mn-lt"/>
              </a:rPr>
              <a:t>fibres</a:t>
            </a:r>
            <a:r>
              <a:rPr lang="en-US" sz="2000">
                <a:ea typeface="+mn-lt"/>
                <a:cs typeface="+mn-lt"/>
              </a:rPr>
              <a:t>).</a:t>
            </a:r>
          </a:p>
          <a:p>
            <a:endParaRPr lang="en-US"/>
          </a:p>
          <a:p>
            <a:br>
              <a:rPr lang="en-US"/>
            </a:br>
            <a:endParaRPr lang="en-US"/>
          </a:p>
        </p:txBody>
      </p:sp>
      <p:pic>
        <p:nvPicPr>
          <p:cNvPr id="4" name="Picture 4" descr="A picture containing knife&#10;&#10;Description automatically generated">
            <a:extLst>
              <a:ext uri="{FF2B5EF4-FFF2-40B4-BE49-F238E27FC236}">
                <a16:creationId xmlns:a16="http://schemas.microsoft.com/office/drawing/2014/main" id="{D9729F19-424B-49DB-AD06-02E3F0139FB9}"/>
              </a:ext>
            </a:extLst>
          </p:cNvPr>
          <p:cNvPicPr>
            <a:picLocks noChangeAspect="1"/>
          </p:cNvPicPr>
          <p:nvPr/>
        </p:nvPicPr>
        <p:blipFill>
          <a:blip r:embed="rId2"/>
          <a:stretch>
            <a:fillRect/>
          </a:stretch>
        </p:blipFill>
        <p:spPr>
          <a:xfrm>
            <a:off x="1730405" y="3261234"/>
            <a:ext cx="5671688" cy="1376092"/>
          </a:xfrm>
          <a:prstGeom prst="rect">
            <a:avLst/>
          </a:prstGeom>
        </p:spPr>
      </p:pic>
      <p:sp>
        <p:nvSpPr>
          <p:cNvPr id="6" name="TextBox 5">
            <a:extLst>
              <a:ext uri="{FF2B5EF4-FFF2-40B4-BE49-F238E27FC236}">
                <a16:creationId xmlns:a16="http://schemas.microsoft.com/office/drawing/2014/main" id="{CE41261A-17D2-478D-A483-ADA24E735390}"/>
              </a:ext>
            </a:extLst>
          </p:cNvPr>
          <p:cNvSpPr txBox="1"/>
          <p:nvPr/>
        </p:nvSpPr>
        <p:spPr>
          <a:xfrm>
            <a:off x="8296275" y="2838450"/>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t>Maintain sync in between curtain.</a:t>
            </a:r>
          </a:p>
          <a:p>
            <a:pPr marL="285750" indent="-285750">
              <a:buFont typeface="Wingdings"/>
              <a:buChar char="q"/>
            </a:pPr>
            <a:endParaRPr lang="en-US"/>
          </a:p>
          <a:p>
            <a:pPr marL="285750" indent="-285750">
              <a:buFont typeface="Wingdings"/>
              <a:buChar char="q"/>
            </a:pPr>
            <a:r>
              <a:rPr lang="en-US"/>
              <a:t>Prevent water seepage.</a:t>
            </a:r>
          </a:p>
          <a:p>
            <a:pPr marL="285750" indent="-285750">
              <a:buFont typeface="Wingdings"/>
              <a:buChar char="q"/>
            </a:pPr>
            <a:endParaRPr lang="en-US"/>
          </a:p>
          <a:p>
            <a:pPr marL="285750" indent="-285750">
              <a:buFont typeface="Wingdings"/>
              <a:buChar char="q"/>
            </a:pPr>
            <a:r>
              <a:rPr lang="en-US"/>
              <a:t>Reduce sound caused due to sliding of curtain.</a:t>
            </a:r>
          </a:p>
        </p:txBody>
      </p:sp>
    </p:spTree>
    <p:extLst>
      <p:ext uri="{BB962C8B-B14F-4D97-AF65-F5344CB8AC3E}">
        <p14:creationId xmlns:p14="http://schemas.microsoft.com/office/powerpoint/2010/main" val="178112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4A63-969A-448B-9C9E-6B7531F329C6}"/>
              </a:ext>
            </a:extLst>
          </p:cNvPr>
          <p:cNvSpPr>
            <a:spLocks noGrp="1"/>
          </p:cNvSpPr>
          <p:nvPr>
            <p:ph type="title" idx="4294967295"/>
          </p:nvPr>
        </p:nvSpPr>
        <p:spPr>
          <a:xfrm>
            <a:off x="1195061" y="275464"/>
            <a:ext cx="10058400" cy="833524"/>
          </a:xfrm>
        </p:spPr>
        <p:txBody>
          <a:bodyPr>
            <a:normAutofit/>
          </a:bodyPr>
          <a:lstStyle/>
          <a:p>
            <a:pPr algn="ctr"/>
            <a:r>
              <a:rPr lang="en-US" sz="4400" b="1">
                <a:ea typeface="+mj-lt"/>
                <a:cs typeface="+mj-lt"/>
              </a:rPr>
              <a:t>Curtain flow inside guide rail</a:t>
            </a:r>
            <a:endParaRPr lang="en-US" sz="4400"/>
          </a:p>
        </p:txBody>
      </p:sp>
      <p:sp>
        <p:nvSpPr>
          <p:cNvPr id="3" name="Content Placeholder 2">
            <a:extLst>
              <a:ext uri="{FF2B5EF4-FFF2-40B4-BE49-F238E27FC236}">
                <a16:creationId xmlns:a16="http://schemas.microsoft.com/office/drawing/2014/main" id="{0EBC5333-F22A-44F9-9236-EAF28234D235}"/>
              </a:ext>
            </a:extLst>
          </p:cNvPr>
          <p:cNvSpPr>
            <a:spLocks noGrp="1"/>
          </p:cNvSpPr>
          <p:nvPr>
            <p:ph idx="4294967295"/>
          </p:nvPr>
        </p:nvSpPr>
        <p:spPr>
          <a:xfrm>
            <a:off x="2133600" y="2108200"/>
            <a:ext cx="10058400" cy="3760788"/>
          </a:xfrm>
        </p:spPr>
        <p:txBody>
          <a:bodyPr vert="horz" lIns="0" tIns="45720" rIns="0" bIns="45720" rtlCol="0" anchor="t">
            <a:normAutofit/>
          </a:bodyPr>
          <a:lstStyle/>
          <a:p>
            <a:endParaRPr lang="en-US"/>
          </a:p>
          <a:p>
            <a:endParaRPr lang="en-US"/>
          </a:p>
          <a:p>
            <a:br>
              <a:rPr lang="en-US"/>
            </a:br>
            <a:endParaRPr lang="en-US"/>
          </a:p>
        </p:txBody>
      </p:sp>
      <p:grpSp>
        <p:nvGrpSpPr>
          <p:cNvPr id="9" name="Group 8">
            <a:extLst>
              <a:ext uri="{FF2B5EF4-FFF2-40B4-BE49-F238E27FC236}">
                <a16:creationId xmlns:a16="http://schemas.microsoft.com/office/drawing/2014/main" id="{F15C70D7-DD12-42B6-BFAE-521292C76C43}"/>
              </a:ext>
            </a:extLst>
          </p:cNvPr>
          <p:cNvGrpSpPr/>
          <p:nvPr/>
        </p:nvGrpSpPr>
        <p:grpSpPr>
          <a:xfrm>
            <a:off x="983950" y="1876874"/>
            <a:ext cx="10065050" cy="3338440"/>
            <a:chOff x="1288750" y="2229299"/>
            <a:chExt cx="10065050" cy="3338440"/>
          </a:xfrm>
        </p:grpSpPr>
        <p:pic>
          <p:nvPicPr>
            <p:cNvPr id="5" name="Picture 5">
              <a:extLst>
                <a:ext uri="{FF2B5EF4-FFF2-40B4-BE49-F238E27FC236}">
                  <a16:creationId xmlns:a16="http://schemas.microsoft.com/office/drawing/2014/main" id="{CAAE509D-7751-41D2-8098-DE8DE807007D}"/>
                </a:ext>
              </a:extLst>
            </p:cNvPr>
            <p:cNvPicPr>
              <a:picLocks noChangeAspect="1"/>
            </p:cNvPicPr>
            <p:nvPr/>
          </p:nvPicPr>
          <p:blipFill>
            <a:blip r:embed="rId2"/>
            <a:stretch>
              <a:fillRect/>
            </a:stretch>
          </p:blipFill>
          <p:spPr>
            <a:xfrm>
              <a:off x="1288750" y="2229299"/>
              <a:ext cx="9472163" cy="2387179"/>
            </a:xfrm>
            <a:prstGeom prst="rect">
              <a:avLst/>
            </a:prstGeom>
          </p:spPr>
        </p:pic>
        <p:pic>
          <p:nvPicPr>
            <p:cNvPr id="6" name="Picture 6">
              <a:extLst>
                <a:ext uri="{FF2B5EF4-FFF2-40B4-BE49-F238E27FC236}">
                  <a16:creationId xmlns:a16="http://schemas.microsoft.com/office/drawing/2014/main" id="{D9FB9AE6-7DC7-42FD-9448-1E68B53CAF15}"/>
                </a:ext>
              </a:extLst>
            </p:cNvPr>
            <p:cNvPicPr>
              <a:picLocks noChangeAspect="1"/>
            </p:cNvPicPr>
            <p:nvPr/>
          </p:nvPicPr>
          <p:blipFill>
            <a:blip r:embed="rId3"/>
            <a:stretch>
              <a:fillRect/>
            </a:stretch>
          </p:blipFill>
          <p:spPr>
            <a:xfrm>
              <a:off x="4752975" y="3604837"/>
              <a:ext cx="6600825" cy="1962902"/>
            </a:xfrm>
            <a:prstGeom prst="rect">
              <a:avLst/>
            </a:prstGeom>
          </p:spPr>
        </p:pic>
        <p:cxnSp>
          <p:nvCxnSpPr>
            <p:cNvPr id="7" name="Straight Arrow Connector 6">
              <a:extLst>
                <a:ext uri="{FF2B5EF4-FFF2-40B4-BE49-F238E27FC236}">
                  <a16:creationId xmlns:a16="http://schemas.microsoft.com/office/drawing/2014/main" id="{E3FF3364-3A70-41F2-A61F-C097021D2BBC}"/>
                </a:ext>
              </a:extLst>
            </p:cNvPr>
            <p:cNvCxnSpPr/>
            <p:nvPr/>
          </p:nvCxnSpPr>
          <p:spPr>
            <a:xfrm>
              <a:off x="4048125" y="2857500"/>
              <a:ext cx="762000" cy="714375"/>
            </a:xfrm>
            <a:prstGeom prst="straightConnector1">
              <a:avLst/>
            </a:prstGeom>
            <a:ln w="5715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159421F-A231-4E37-BAF7-BF541C308DF4}"/>
                </a:ext>
              </a:extLst>
            </p:cNvPr>
            <p:cNvSpPr/>
            <p:nvPr/>
          </p:nvSpPr>
          <p:spPr>
            <a:xfrm>
              <a:off x="2905125" y="2305050"/>
              <a:ext cx="1714500" cy="51435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itle 1">
            <a:extLst>
              <a:ext uri="{FF2B5EF4-FFF2-40B4-BE49-F238E27FC236}">
                <a16:creationId xmlns:a16="http://schemas.microsoft.com/office/drawing/2014/main" id="{8D7A6D26-B0B9-4956-A9D4-BB33903A2FFE}"/>
              </a:ext>
            </a:extLst>
          </p:cNvPr>
          <p:cNvSpPr>
            <a:spLocks noGrp="1"/>
          </p:cNvSpPr>
          <p:nvPr/>
        </p:nvSpPr>
        <p:spPr>
          <a:xfrm>
            <a:off x="1907296" y="5332636"/>
            <a:ext cx="8630824" cy="63160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200" kern="1200" spc="-50" baseline="0">
                <a:solidFill>
                  <a:schemeClr val="tx1">
                    <a:lumMod val="75000"/>
                    <a:lumOff val="25000"/>
                  </a:schemeClr>
                </a:solidFill>
                <a:latin typeface="+mj-lt"/>
                <a:ea typeface="+mj-ea"/>
                <a:cs typeface="+mj-cs"/>
              </a:defRPr>
            </a:lvl1pPr>
          </a:lstStyle>
          <a:p>
            <a:r>
              <a:rPr lang="en-US" sz="2000" b="1">
                <a:ea typeface="+mj-lt"/>
                <a:cs typeface="+mj-lt"/>
              </a:rPr>
              <a:t>( Redline is showing base of Hemp fabric that will be connected with the curtains )</a:t>
            </a:r>
            <a:endParaRPr lang="en-US"/>
          </a:p>
        </p:txBody>
      </p:sp>
    </p:spTree>
    <p:extLst>
      <p:ext uri="{BB962C8B-B14F-4D97-AF65-F5344CB8AC3E}">
        <p14:creationId xmlns:p14="http://schemas.microsoft.com/office/powerpoint/2010/main" val="806833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8" name="Straight Connector 1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1CE258-D11B-4DA3-85EB-2BBC29370CC0}"/>
              </a:ext>
            </a:extLst>
          </p:cNvPr>
          <p:cNvSpPr>
            <a:spLocks noGrp="1"/>
          </p:cNvSpPr>
          <p:nvPr>
            <p:ph sz="half" idx="4294967295"/>
          </p:nvPr>
        </p:nvSpPr>
        <p:spPr>
          <a:xfrm>
            <a:off x="524127" y="1942404"/>
            <a:ext cx="3005462" cy="3189665"/>
          </a:xfrm>
        </p:spPr>
        <p:txBody>
          <a:bodyPr vert="horz" lIns="0" tIns="45720" rIns="0" bIns="45720" rtlCol="0">
            <a:normAutofit/>
          </a:bodyPr>
          <a:lstStyle/>
          <a:p>
            <a:pPr>
              <a:lnSpc>
                <a:spcPct val="100000"/>
              </a:lnSpc>
            </a:pPr>
            <a:r>
              <a:rPr lang="en-US" b="1">
                <a:solidFill>
                  <a:srgbClr val="FFFFFF"/>
                </a:solidFill>
              </a:rPr>
              <a:t>Circuit Diagram for  shutter activation</a:t>
            </a:r>
            <a:endParaRPr lang="en-US">
              <a:solidFill>
                <a:srgbClr val="FFFFFF"/>
              </a:solidFill>
            </a:endParaRPr>
          </a:p>
          <a:p>
            <a:pPr>
              <a:lnSpc>
                <a:spcPct val="100000"/>
              </a:lnSpc>
            </a:pPr>
            <a:r>
              <a:rPr lang="en-US">
                <a:solidFill>
                  <a:srgbClr val="FFFFFF"/>
                </a:solidFill>
              </a:rPr>
              <a:t>A motor is used to rotate the axle of the shutter, which will start with a button near the driver's seat, which will cause the curtains to fold and unfold.</a:t>
            </a:r>
          </a:p>
          <a:p>
            <a:pPr>
              <a:lnSpc>
                <a:spcPct val="100000"/>
              </a:lnSpc>
            </a:pPr>
            <a:endParaRPr lang="en-US">
              <a:solidFill>
                <a:srgbClr val="FFFFFF"/>
              </a:solidFill>
            </a:endParaRPr>
          </a:p>
        </p:txBody>
      </p:sp>
      <p:pic>
        <p:nvPicPr>
          <p:cNvPr id="5" name="Picture 5" descr="Diagram, schematic&#10;&#10;Description automatically generated">
            <a:extLst>
              <a:ext uri="{FF2B5EF4-FFF2-40B4-BE49-F238E27FC236}">
                <a16:creationId xmlns:a16="http://schemas.microsoft.com/office/drawing/2014/main" id="{464A77DE-0435-46C6-A4C8-0BE162CF2FD7}"/>
              </a:ext>
            </a:extLst>
          </p:cNvPr>
          <p:cNvPicPr>
            <a:picLocks noGrp="1" noChangeAspect="1"/>
          </p:cNvPicPr>
          <p:nvPr>
            <p:ph sz="half" idx="4294967295"/>
          </p:nvPr>
        </p:nvPicPr>
        <p:blipFill>
          <a:blip r:embed="rId2"/>
          <a:stretch>
            <a:fillRect/>
          </a:stretch>
        </p:blipFill>
        <p:spPr>
          <a:xfrm>
            <a:off x="5909922" y="640080"/>
            <a:ext cx="4462271" cy="5577840"/>
          </a:xfrm>
          <a:prstGeom prst="rect">
            <a:avLst/>
          </a:prstGeom>
        </p:spPr>
      </p:pic>
    </p:spTree>
    <p:extLst>
      <p:ext uri="{BB962C8B-B14F-4D97-AF65-F5344CB8AC3E}">
        <p14:creationId xmlns:p14="http://schemas.microsoft.com/office/powerpoint/2010/main" val="3674306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439D794-F3B2-4B2B-A1FC-C3DBA64F0961}"/>
              </a:ext>
            </a:extLst>
          </p:cNvPr>
          <p:cNvSpPr>
            <a:spLocks noGrp="1"/>
          </p:cNvSpPr>
          <p:nvPr>
            <p:ph type="title"/>
          </p:nvPr>
        </p:nvSpPr>
        <p:spPr>
          <a:xfrm>
            <a:off x="492370" y="516836"/>
            <a:ext cx="3084844" cy="1961086"/>
          </a:xfrm>
        </p:spPr>
        <p:txBody>
          <a:bodyPr>
            <a:normAutofit/>
          </a:bodyPr>
          <a:lstStyle/>
          <a:p>
            <a:r>
              <a:rPr lang="en-US" sz="4000" b="1">
                <a:solidFill>
                  <a:srgbClr val="FFFFFF"/>
                </a:solidFill>
                <a:ea typeface="+mj-lt"/>
                <a:cs typeface="+mj-lt"/>
              </a:rPr>
              <a:t>Parts Required in circuit</a:t>
            </a:r>
            <a:endParaRPr lang="en-US" sz="4000">
              <a:solidFill>
                <a:srgbClr val="FFFFFF"/>
              </a:solidFill>
            </a:endParaRPr>
          </a:p>
        </p:txBody>
      </p:sp>
      <p:cxnSp>
        <p:nvCxnSpPr>
          <p:cNvPr id="16" name="Straight Connector 1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EFA322E-764A-46F9-8448-5D579832BCF2}"/>
              </a:ext>
            </a:extLst>
          </p:cNvPr>
          <p:cNvSpPr>
            <a:spLocks noGrp="1"/>
          </p:cNvSpPr>
          <p:nvPr>
            <p:ph idx="1"/>
          </p:nvPr>
        </p:nvSpPr>
        <p:spPr>
          <a:xfrm>
            <a:off x="571752" y="2799654"/>
            <a:ext cx="3005462" cy="3189665"/>
          </a:xfrm>
        </p:spPr>
        <p:txBody>
          <a:bodyPr vert="horz" lIns="0" tIns="45720" rIns="0" bIns="45720" rtlCol="0">
            <a:normAutofit/>
          </a:bodyPr>
          <a:lstStyle/>
          <a:p>
            <a:endParaRPr lang="en-US" b="1">
              <a:solidFill>
                <a:srgbClr val="FFFFFF"/>
              </a:solidFill>
            </a:endParaRPr>
          </a:p>
          <a:p>
            <a:br>
              <a:rPr lang="en-US">
                <a:solidFill>
                  <a:srgbClr val="FFFFFF"/>
                </a:solidFill>
              </a:rPr>
            </a:br>
            <a:endParaRPr lang="en-US">
              <a:solidFill>
                <a:srgbClr val="FFFFFF"/>
              </a:solidFill>
            </a:endParaRPr>
          </a:p>
          <a:p>
            <a:endParaRPr lang="en-US">
              <a:solidFill>
                <a:srgbClr val="FFFFFF"/>
              </a:solidFill>
            </a:endParaRPr>
          </a:p>
        </p:txBody>
      </p:sp>
      <p:graphicFrame>
        <p:nvGraphicFramePr>
          <p:cNvPr id="7" name="Table 6">
            <a:extLst>
              <a:ext uri="{FF2B5EF4-FFF2-40B4-BE49-F238E27FC236}">
                <a16:creationId xmlns:a16="http://schemas.microsoft.com/office/drawing/2014/main" id="{40CC2B41-DE8F-4387-8B72-1E523B578947}"/>
              </a:ext>
            </a:extLst>
          </p:cNvPr>
          <p:cNvGraphicFramePr>
            <a:graphicFrameLocks noGrp="1"/>
          </p:cNvGraphicFramePr>
          <p:nvPr>
            <p:extLst>
              <p:ext uri="{D42A27DB-BD31-4B8C-83A1-F6EECF244321}">
                <p14:modId xmlns:p14="http://schemas.microsoft.com/office/powerpoint/2010/main" val="3170250956"/>
              </p:ext>
            </p:extLst>
          </p:nvPr>
        </p:nvGraphicFramePr>
        <p:xfrm>
          <a:off x="4742017" y="967195"/>
          <a:ext cx="6798082" cy="4923613"/>
        </p:xfrm>
        <a:graphic>
          <a:graphicData uri="http://schemas.openxmlformats.org/drawingml/2006/table">
            <a:tbl>
              <a:tblPr firstRow="1" bandRow="1">
                <a:tableStyleId>{5C22544A-7EE6-4342-B048-85BDC9FD1C3A}</a:tableStyleId>
              </a:tblPr>
              <a:tblGrid>
                <a:gridCol w="989158">
                  <a:extLst>
                    <a:ext uri="{9D8B030D-6E8A-4147-A177-3AD203B41FA5}">
                      <a16:colId xmlns:a16="http://schemas.microsoft.com/office/drawing/2014/main" val="3795598492"/>
                    </a:ext>
                  </a:extLst>
                </a:gridCol>
                <a:gridCol w="5808924">
                  <a:extLst>
                    <a:ext uri="{9D8B030D-6E8A-4147-A177-3AD203B41FA5}">
                      <a16:colId xmlns:a16="http://schemas.microsoft.com/office/drawing/2014/main" val="1325326416"/>
                    </a:ext>
                  </a:extLst>
                </a:gridCol>
              </a:tblGrid>
              <a:tr h="611195">
                <a:tc>
                  <a:txBody>
                    <a:bodyPr/>
                    <a:lstStyle/>
                    <a:p>
                      <a:pPr rtl="0" fontAlgn="t">
                        <a:spcBef>
                          <a:spcPts val="0"/>
                        </a:spcBef>
                        <a:spcAft>
                          <a:spcPts val="0"/>
                        </a:spcAft>
                      </a:pPr>
                      <a:r>
                        <a:rPr lang="en-US" sz="2100" b="0">
                          <a:solidFill>
                            <a:schemeClr val="tx1"/>
                          </a:solidFill>
                          <a:effectLst/>
                        </a:rPr>
                        <a:t>B1</a:t>
                      </a:r>
                      <a:endParaRPr lang="en-US" sz="3200" b="0">
                        <a:solidFill>
                          <a:schemeClr val="tx1"/>
                        </a:solidFill>
                        <a:effectLst/>
                      </a:endParaRPr>
                    </a:p>
                  </a:txBody>
                  <a:tcPr marL="112022" marR="112022" marT="112022" marB="112022">
                    <a:solidFill>
                      <a:schemeClr val="accent1">
                        <a:lumMod val="20000"/>
                        <a:lumOff val="80000"/>
                      </a:schemeClr>
                    </a:solidFill>
                  </a:tcPr>
                </a:tc>
                <a:tc>
                  <a:txBody>
                    <a:bodyPr/>
                    <a:lstStyle/>
                    <a:p>
                      <a:pPr rtl="0" fontAlgn="t">
                        <a:spcBef>
                          <a:spcPts val="0"/>
                        </a:spcBef>
                        <a:spcAft>
                          <a:spcPts val="0"/>
                        </a:spcAft>
                      </a:pPr>
                      <a:r>
                        <a:rPr lang="en-US" sz="2100" b="0">
                          <a:solidFill>
                            <a:schemeClr val="tx1"/>
                          </a:solidFill>
                          <a:effectLst/>
                        </a:rPr>
                        <a:t>MCB 5A 3 phase</a:t>
                      </a:r>
                      <a:endParaRPr lang="en-US" sz="3200" b="0">
                        <a:solidFill>
                          <a:schemeClr val="tx1"/>
                        </a:solidFill>
                        <a:effectLst/>
                      </a:endParaRPr>
                    </a:p>
                  </a:txBody>
                  <a:tcPr marL="112022" marR="112022" marT="112022" marB="112022">
                    <a:solidFill>
                      <a:schemeClr val="accent1">
                        <a:lumMod val="20000"/>
                        <a:lumOff val="80000"/>
                      </a:schemeClr>
                    </a:solidFill>
                  </a:tcPr>
                </a:tc>
                <a:extLst>
                  <a:ext uri="{0D108BD9-81ED-4DB2-BD59-A6C34878D82A}">
                    <a16:rowId xmlns:a16="http://schemas.microsoft.com/office/drawing/2014/main" val="3866594812"/>
                  </a:ext>
                </a:extLst>
              </a:tr>
              <a:tr h="611195">
                <a:tc>
                  <a:txBody>
                    <a:bodyPr/>
                    <a:lstStyle/>
                    <a:p>
                      <a:pPr rtl="0" fontAlgn="t">
                        <a:spcBef>
                          <a:spcPts val="0"/>
                        </a:spcBef>
                        <a:spcAft>
                          <a:spcPts val="0"/>
                        </a:spcAft>
                      </a:pPr>
                      <a:r>
                        <a:rPr lang="en-US" sz="2100">
                          <a:effectLst/>
                        </a:rPr>
                        <a:t>M1</a:t>
                      </a:r>
                      <a:endParaRPr lang="en-US" sz="3200">
                        <a:effectLst/>
                      </a:endParaRPr>
                    </a:p>
                  </a:txBody>
                  <a:tcPr marL="112022" marR="112022" marT="112022" marB="112022"/>
                </a:tc>
                <a:tc>
                  <a:txBody>
                    <a:bodyPr/>
                    <a:lstStyle/>
                    <a:p>
                      <a:pPr rtl="0" fontAlgn="t">
                        <a:spcBef>
                          <a:spcPts val="0"/>
                        </a:spcBef>
                        <a:spcAft>
                          <a:spcPts val="0"/>
                        </a:spcAft>
                      </a:pPr>
                      <a:r>
                        <a:rPr lang="en-US" sz="2100">
                          <a:effectLst/>
                        </a:rPr>
                        <a:t>Motor 1.5kW 380V 3Phase</a:t>
                      </a:r>
                      <a:endParaRPr lang="en-US" sz="3200">
                        <a:effectLst/>
                      </a:endParaRPr>
                    </a:p>
                  </a:txBody>
                  <a:tcPr marL="112022" marR="112022" marT="112022" marB="112022"/>
                </a:tc>
                <a:extLst>
                  <a:ext uri="{0D108BD9-81ED-4DB2-BD59-A6C34878D82A}">
                    <a16:rowId xmlns:a16="http://schemas.microsoft.com/office/drawing/2014/main" val="3274645396"/>
                  </a:ext>
                </a:extLst>
              </a:tr>
              <a:tr h="611195">
                <a:tc>
                  <a:txBody>
                    <a:bodyPr/>
                    <a:lstStyle/>
                    <a:p>
                      <a:pPr rtl="0" fontAlgn="t">
                        <a:spcBef>
                          <a:spcPts val="0"/>
                        </a:spcBef>
                        <a:spcAft>
                          <a:spcPts val="0"/>
                        </a:spcAft>
                      </a:pPr>
                      <a:r>
                        <a:rPr lang="en-US" sz="2100">
                          <a:effectLst/>
                        </a:rPr>
                        <a:t>#1</a:t>
                      </a:r>
                      <a:endParaRPr lang="en-US" sz="3200">
                        <a:effectLst/>
                      </a:endParaRPr>
                    </a:p>
                  </a:txBody>
                  <a:tcPr marL="112022" marR="112022" marT="112022" marB="112022"/>
                </a:tc>
                <a:tc>
                  <a:txBody>
                    <a:bodyPr/>
                    <a:lstStyle/>
                    <a:p>
                      <a:pPr rtl="0" fontAlgn="t">
                        <a:spcBef>
                          <a:spcPts val="0"/>
                        </a:spcBef>
                        <a:spcAft>
                          <a:spcPts val="0"/>
                        </a:spcAft>
                      </a:pPr>
                      <a:r>
                        <a:rPr lang="en-US" sz="2100">
                          <a:effectLst/>
                        </a:rPr>
                        <a:t>Magnetic contactor 220VAC</a:t>
                      </a:r>
                      <a:endParaRPr lang="en-US" sz="3200">
                        <a:effectLst/>
                      </a:endParaRPr>
                    </a:p>
                  </a:txBody>
                  <a:tcPr marL="112022" marR="112022" marT="112022" marB="112022"/>
                </a:tc>
                <a:extLst>
                  <a:ext uri="{0D108BD9-81ED-4DB2-BD59-A6C34878D82A}">
                    <a16:rowId xmlns:a16="http://schemas.microsoft.com/office/drawing/2014/main" val="502415356"/>
                  </a:ext>
                </a:extLst>
              </a:tr>
              <a:tr h="611195">
                <a:tc>
                  <a:txBody>
                    <a:bodyPr/>
                    <a:lstStyle/>
                    <a:p>
                      <a:pPr rtl="0" fontAlgn="t">
                        <a:spcBef>
                          <a:spcPts val="0"/>
                        </a:spcBef>
                        <a:spcAft>
                          <a:spcPts val="0"/>
                        </a:spcAft>
                      </a:pPr>
                      <a:r>
                        <a:rPr lang="en-US" sz="2100">
                          <a:effectLst/>
                        </a:rPr>
                        <a:t>TOR</a:t>
                      </a:r>
                      <a:endParaRPr lang="en-US" sz="3200">
                        <a:effectLst/>
                      </a:endParaRPr>
                    </a:p>
                  </a:txBody>
                  <a:tcPr marL="112022" marR="112022" marT="112022" marB="112022"/>
                </a:tc>
                <a:tc>
                  <a:txBody>
                    <a:bodyPr/>
                    <a:lstStyle/>
                    <a:p>
                      <a:pPr rtl="0" fontAlgn="t">
                        <a:spcBef>
                          <a:spcPts val="0"/>
                        </a:spcBef>
                        <a:spcAft>
                          <a:spcPts val="0"/>
                        </a:spcAft>
                      </a:pPr>
                      <a:r>
                        <a:rPr lang="en-US" sz="2100">
                          <a:effectLst/>
                        </a:rPr>
                        <a:t>Thermal Overload Relay 2.8A</a:t>
                      </a:r>
                      <a:endParaRPr lang="en-US" sz="3200">
                        <a:effectLst/>
                      </a:endParaRPr>
                    </a:p>
                  </a:txBody>
                  <a:tcPr marL="112022" marR="112022" marT="112022" marB="112022"/>
                </a:tc>
                <a:extLst>
                  <a:ext uri="{0D108BD9-81ED-4DB2-BD59-A6C34878D82A}">
                    <a16:rowId xmlns:a16="http://schemas.microsoft.com/office/drawing/2014/main" val="2517538252"/>
                  </a:ext>
                </a:extLst>
              </a:tr>
              <a:tr h="933819">
                <a:tc>
                  <a:txBody>
                    <a:bodyPr/>
                    <a:lstStyle/>
                    <a:p>
                      <a:pPr rtl="0" fontAlgn="t">
                        <a:spcBef>
                          <a:spcPts val="0"/>
                        </a:spcBef>
                        <a:spcAft>
                          <a:spcPts val="0"/>
                        </a:spcAft>
                      </a:pPr>
                      <a:r>
                        <a:rPr lang="en-US" sz="2100">
                          <a:effectLst/>
                        </a:rPr>
                        <a:t>S1</a:t>
                      </a:r>
                      <a:endParaRPr lang="en-US" sz="3200">
                        <a:effectLst/>
                      </a:endParaRPr>
                    </a:p>
                  </a:txBody>
                  <a:tcPr marL="112022" marR="112022" marT="112022" marB="112022"/>
                </a:tc>
                <a:tc>
                  <a:txBody>
                    <a:bodyPr/>
                    <a:lstStyle/>
                    <a:p>
                      <a:pPr rtl="0" fontAlgn="t">
                        <a:spcBef>
                          <a:spcPts val="0"/>
                        </a:spcBef>
                        <a:spcAft>
                          <a:spcPts val="0"/>
                        </a:spcAft>
                      </a:pPr>
                      <a:r>
                        <a:rPr lang="en-US" sz="2100">
                          <a:effectLst/>
                        </a:rPr>
                        <a:t>Push Button Switch (PTB non latching - Stop switch)</a:t>
                      </a:r>
                      <a:endParaRPr lang="en-US" sz="3200">
                        <a:effectLst/>
                      </a:endParaRPr>
                    </a:p>
                  </a:txBody>
                  <a:tcPr marL="112022" marR="112022" marT="112022" marB="112022"/>
                </a:tc>
                <a:extLst>
                  <a:ext uri="{0D108BD9-81ED-4DB2-BD59-A6C34878D82A}">
                    <a16:rowId xmlns:a16="http://schemas.microsoft.com/office/drawing/2014/main" val="1189584878"/>
                  </a:ext>
                </a:extLst>
              </a:tr>
              <a:tr h="933819">
                <a:tc>
                  <a:txBody>
                    <a:bodyPr/>
                    <a:lstStyle/>
                    <a:p>
                      <a:pPr rtl="0" fontAlgn="t">
                        <a:spcBef>
                          <a:spcPts val="0"/>
                        </a:spcBef>
                        <a:spcAft>
                          <a:spcPts val="0"/>
                        </a:spcAft>
                      </a:pPr>
                      <a:r>
                        <a:rPr lang="en-US" sz="2100">
                          <a:effectLst/>
                        </a:rPr>
                        <a:t>S2</a:t>
                      </a:r>
                      <a:endParaRPr lang="en-US" sz="3200">
                        <a:effectLst/>
                      </a:endParaRPr>
                    </a:p>
                  </a:txBody>
                  <a:tcPr marL="112022" marR="112022" marT="112022" marB="112022"/>
                </a:tc>
                <a:tc>
                  <a:txBody>
                    <a:bodyPr/>
                    <a:lstStyle/>
                    <a:p>
                      <a:pPr rtl="0" fontAlgn="t">
                        <a:spcBef>
                          <a:spcPts val="0"/>
                        </a:spcBef>
                        <a:spcAft>
                          <a:spcPts val="0"/>
                        </a:spcAft>
                      </a:pPr>
                      <a:r>
                        <a:rPr lang="en-US" sz="2100">
                          <a:effectLst/>
                        </a:rPr>
                        <a:t>Push Button Switch (PTM non latching - Start switch)</a:t>
                      </a:r>
                      <a:endParaRPr lang="en-US" sz="3200">
                        <a:effectLst/>
                      </a:endParaRPr>
                    </a:p>
                  </a:txBody>
                  <a:tcPr marL="112022" marR="112022" marT="112022" marB="112022"/>
                </a:tc>
                <a:extLst>
                  <a:ext uri="{0D108BD9-81ED-4DB2-BD59-A6C34878D82A}">
                    <a16:rowId xmlns:a16="http://schemas.microsoft.com/office/drawing/2014/main" val="2535531833"/>
                  </a:ext>
                </a:extLst>
              </a:tr>
              <a:tr h="611195">
                <a:tc>
                  <a:txBody>
                    <a:bodyPr/>
                    <a:lstStyle/>
                    <a:p>
                      <a:pPr rtl="0" fontAlgn="t">
                        <a:spcBef>
                          <a:spcPts val="0"/>
                        </a:spcBef>
                        <a:spcAft>
                          <a:spcPts val="0"/>
                        </a:spcAft>
                      </a:pPr>
                      <a:r>
                        <a:rPr lang="en-US" sz="2100">
                          <a:effectLst/>
                        </a:rPr>
                        <a:t>L3</a:t>
                      </a:r>
                      <a:endParaRPr lang="en-US" sz="3200">
                        <a:effectLst/>
                      </a:endParaRPr>
                    </a:p>
                  </a:txBody>
                  <a:tcPr marL="112022" marR="112022" marT="112022" marB="112022"/>
                </a:tc>
                <a:tc>
                  <a:txBody>
                    <a:bodyPr/>
                    <a:lstStyle/>
                    <a:p>
                      <a:pPr rtl="0" fontAlgn="t">
                        <a:spcBef>
                          <a:spcPts val="0"/>
                        </a:spcBef>
                        <a:spcAft>
                          <a:spcPts val="0"/>
                        </a:spcAft>
                      </a:pPr>
                      <a:r>
                        <a:rPr lang="en-US" sz="2100">
                          <a:effectLst/>
                        </a:rPr>
                        <a:t>Pilot lamp 220VAC</a:t>
                      </a:r>
                      <a:endParaRPr lang="en-US" sz="3200">
                        <a:effectLst/>
                      </a:endParaRPr>
                    </a:p>
                  </a:txBody>
                  <a:tcPr marL="112022" marR="112022" marT="112022" marB="112022"/>
                </a:tc>
                <a:extLst>
                  <a:ext uri="{0D108BD9-81ED-4DB2-BD59-A6C34878D82A}">
                    <a16:rowId xmlns:a16="http://schemas.microsoft.com/office/drawing/2014/main" val="3671406097"/>
                  </a:ext>
                </a:extLst>
              </a:tr>
            </a:tbl>
          </a:graphicData>
        </a:graphic>
      </p:graphicFrame>
    </p:spTree>
    <p:extLst>
      <p:ext uri="{BB962C8B-B14F-4D97-AF65-F5344CB8AC3E}">
        <p14:creationId xmlns:p14="http://schemas.microsoft.com/office/powerpoint/2010/main" val="1339220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6"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8"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CEB60378-5E03-48B5-B67E-92A03089E29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n-US" sz="4400">
                <a:solidFill>
                  <a:srgbClr val="FFFFFF"/>
                </a:solidFill>
              </a:rPr>
              <a:t>Dimension and Specifications</a:t>
            </a:r>
          </a:p>
        </p:txBody>
      </p:sp>
      <p:cxnSp>
        <p:nvCxnSpPr>
          <p:cNvPr id="39"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1E91F5A4-3305-4D32-B7C3-9808F40FB1FE}"/>
              </a:ext>
            </a:extLst>
          </p:cNvPr>
          <p:cNvGraphicFramePr>
            <a:graphicFrameLocks noGrp="1"/>
          </p:cNvGraphicFramePr>
          <p:nvPr>
            <p:ph idx="1"/>
            <p:extLst>
              <p:ext uri="{D42A27DB-BD31-4B8C-83A1-F6EECF244321}">
                <p14:modId xmlns:p14="http://schemas.microsoft.com/office/powerpoint/2010/main" val="2517522452"/>
              </p:ext>
            </p:extLst>
          </p:nvPr>
        </p:nvGraphicFramePr>
        <p:xfrm>
          <a:off x="5282335" y="1388331"/>
          <a:ext cx="6275668" cy="4081338"/>
        </p:xfrm>
        <a:graphic>
          <a:graphicData uri="http://schemas.openxmlformats.org/drawingml/2006/table">
            <a:tbl>
              <a:tblPr firstRow="1" bandRow="1">
                <a:tableStyleId>{5C22544A-7EE6-4342-B048-85BDC9FD1C3A}</a:tableStyleId>
              </a:tblPr>
              <a:tblGrid>
                <a:gridCol w="4245836">
                  <a:extLst>
                    <a:ext uri="{9D8B030D-6E8A-4147-A177-3AD203B41FA5}">
                      <a16:colId xmlns:a16="http://schemas.microsoft.com/office/drawing/2014/main" val="2940976225"/>
                    </a:ext>
                  </a:extLst>
                </a:gridCol>
                <a:gridCol w="2029832">
                  <a:extLst>
                    <a:ext uri="{9D8B030D-6E8A-4147-A177-3AD203B41FA5}">
                      <a16:colId xmlns:a16="http://schemas.microsoft.com/office/drawing/2014/main" val="2679897896"/>
                    </a:ext>
                  </a:extLst>
                </a:gridCol>
              </a:tblGrid>
              <a:tr h="680223">
                <a:tc>
                  <a:txBody>
                    <a:bodyPr/>
                    <a:lstStyle/>
                    <a:p>
                      <a:pPr algn="l" fontAlgn="base"/>
                      <a:r>
                        <a:rPr lang="en-US" sz="2600" b="0">
                          <a:solidFill>
                            <a:schemeClr val="tx1"/>
                          </a:solidFill>
                          <a:effectLst/>
                        </a:rPr>
                        <a:t>Thickness of Al Sheet​</a:t>
                      </a:r>
                      <a:endParaRPr lang="en-US" sz="3900" b="0" i="0">
                        <a:solidFill>
                          <a:schemeClr val="tx1"/>
                        </a:solidFill>
                        <a:effectLst/>
                      </a:endParaRPr>
                    </a:p>
                  </a:txBody>
                  <a:tcPr marL="200066" marR="200066" marT="100033" marB="100033">
                    <a:solidFill>
                      <a:schemeClr val="accent5">
                        <a:lumMod val="20000"/>
                        <a:lumOff val="80000"/>
                      </a:schemeClr>
                    </a:solidFill>
                  </a:tcPr>
                </a:tc>
                <a:tc>
                  <a:txBody>
                    <a:bodyPr/>
                    <a:lstStyle/>
                    <a:p>
                      <a:pPr algn="l" fontAlgn="base"/>
                      <a:r>
                        <a:rPr lang="en-US" sz="2600" b="0">
                          <a:solidFill>
                            <a:schemeClr val="tx1"/>
                          </a:solidFill>
                          <a:effectLst/>
                        </a:rPr>
                        <a:t>3 mm​</a:t>
                      </a:r>
                      <a:endParaRPr lang="en-US" sz="3900" b="0" i="0">
                        <a:solidFill>
                          <a:schemeClr val="tx1"/>
                        </a:solidFill>
                        <a:effectLst/>
                      </a:endParaRPr>
                    </a:p>
                  </a:txBody>
                  <a:tcPr marL="200066" marR="200066" marT="100033" marB="100033">
                    <a:solidFill>
                      <a:schemeClr val="accent5">
                        <a:lumMod val="20000"/>
                        <a:lumOff val="80000"/>
                      </a:schemeClr>
                    </a:solidFill>
                  </a:tcPr>
                </a:tc>
                <a:extLst>
                  <a:ext uri="{0D108BD9-81ED-4DB2-BD59-A6C34878D82A}">
                    <a16:rowId xmlns:a16="http://schemas.microsoft.com/office/drawing/2014/main" val="1488064105"/>
                  </a:ext>
                </a:extLst>
              </a:tr>
              <a:tr h="680223">
                <a:tc>
                  <a:txBody>
                    <a:bodyPr/>
                    <a:lstStyle/>
                    <a:p>
                      <a:pPr algn="l" fontAlgn="base"/>
                      <a:r>
                        <a:rPr lang="en-US" sz="2600">
                          <a:effectLst/>
                        </a:rPr>
                        <a:t>Number of bars required​</a:t>
                      </a:r>
                      <a:endParaRPr lang="en-US" sz="3900" b="0" i="0">
                        <a:solidFill>
                          <a:srgbClr val="000000"/>
                        </a:solidFill>
                        <a:effectLst/>
                      </a:endParaRPr>
                    </a:p>
                  </a:txBody>
                  <a:tcPr marL="200066" marR="200066" marT="100033" marB="100033"/>
                </a:tc>
                <a:tc>
                  <a:txBody>
                    <a:bodyPr/>
                    <a:lstStyle/>
                    <a:p>
                      <a:pPr algn="l" fontAlgn="base"/>
                      <a:r>
                        <a:rPr lang="en-US" sz="2600">
                          <a:effectLst/>
                        </a:rPr>
                        <a:t>25​</a:t>
                      </a:r>
                      <a:endParaRPr lang="en-US" sz="3900" b="0" i="0">
                        <a:solidFill>
                          <a:srgbClr val="000000"/>
                        </a:solidFill>
                        <a:effectLst/>
                      </a:endParaRPr>
                    </a:p>
                  </a:txBody>
                  <a:tcPr marL="200066" marR="200066" marT="100033" marB="100033"/>
                </a:tc>
                <a:extLst>
                  <a:ext uri="{0D108BD9-81ED-4DB2-BD59-A6C34878D82A}">
                    <a16:rowId xmlns:a16="http://schemas.microsoft.com/office/drawing/2014/main" val="791055777"/>
                  </a:ext>
                </a:extLst>
              </a:tr>
              <a:tr h="680223">
                <a:tc>
                  <a:txBody>
                    <a:bodyPr/>
                    <a:lstStyle/>
                    <a:p>
                      <a:pPr algn="l" fontAlgn="base"/>
                      <a:r>
                        <a:rPr lang="en-US" sz="2600">
                          <a:effectLst/>
                        </a:rPr>
                        <a:t>Width of 1 bar​</a:t>
                      </a:r>
                      <a:endParaRPr lang="en-US" sz="3900" b="0" i="0">
                        <a:solidFill>
                          <a:srgbClr val="000000"/>
                        </a:solidFill>
                        <a:effectLst/>
                      </a:endParaRPr>
                    </a:p>
                  </a:txBody>
                  <a:tcPr marL="200066" marR="200066" marT="100033" marB="100033"/>
                </a:tc>
                <a:tc>
                  <a:txBody>
                    <a:bodyPr/>
                    <a:lstStyle/>
                    <a:p>
                      <a:pPr algn="l" fontAlgn="base"/>
                      <a:r>
                        <a:rPr lang="en-US" sz="2600">
                          <a:effectLst/>
                        </a:rPr>
                        <a:t>1860 mm​</a:t>
                      </a:r>
                      <a:endParaRPr lang="en-US" sz="3900" b="0" i="0">
                        <a:solidFill>
                          <a:srgbClr val="000000"/>
                        </a:solidFill>
                        <a:effectLst/>
                      </a:endParaRPr>
                    </a:p>
                  </a:txBody>
                  <a:tcPr marL="200066" marR="200066" marT="100033" marB="100033"/>
                </a:tc>
                <a:extLst>
                  <a:ext uri="{0D108BD9-81ED-4DB2-BD59-A6C34878D82A}">
                    <a16:rowId xmlns:a16="http://schemas.microsoft.com/office/drawing/2014/main" val="2552011562"/>
                  </a:ext>
                </a:extLst>
              </a:tr>
              <a:tr h="680223">
                <a:tc>
                  <a:txBody>
                    <a:bodyPr/>
                    <a:lstStyle/>
                    <a:p>
                      <a:pPr algn="l" fontAlgn="base"/>
                      <a:r>
                        <a:rPr lang="en-US" sz="2600">
                          <a:effectLst/>
                        </a:rPr>
                        <a:t>Thickness of each bar​</a:t>
                      </a:r>
                      <a:endParaRPr lang="en-US" sz="3900" b="0" i="0">
                        <a:solidFill>
                          <a:srgbClr val="000000"/>
                        </a:solidFill>
                        <a:effectLst/>
                      </a:endParaRPr>
                    </a:p>
                  </a:txBody>
                  <a:tcPr marL="200066" marR="200066" marT="100033" marB="100033"/>
                </a:tc>
                <a:tc>
                  <a:txBody>
                    <a:bodyPr/>
                    <a:lstStyle/>
                    <a:p>
                      <a:pPr algn="l" fontAlgn="base"/>
                      <a:r>
                        <a:rPr lang="en-US" sz="2600">
                          <a:effectLst/>
                        </a:rPr>
                        <a:t>15 mm​</a:t>
                      </a:r>
                      <a:endParaRPr lang="en-US" sz="3900" b="0" i="0">
                        <a:solidFill>
                          <a:srgbClr val="000000"/>
                        </a:solidFill>
                        <a:effectLst/>
                      </a:endParaRPr>
                    </a:p>
                  </a:txBody>
                  <a:tcPr marL="200066" marR="200066" marT="100033" marB="100033"/>
                </a:tc>
                <a:extLst>
                  <a:ext uri="{0D108BD9-81ED-4DB2-BD59-A6C34878D82A}">
                    <a16:rowId xmlns:a16="http://schemas.microsoft.com/office/drawing/2014/main" val="483218927"/>
                  </a:ext>
                </a:extLst>
              </a:tr>
              <a:tr h="680223">
                <a:tc>
                  <a:txBody>
                    <a:bodyPr/>
                    <a:lstStyle/>
                    <a:p>
                      <a:pPr algn="l" fontAlgn="base"/>
                      <a:r>
                        <a:rPr lang="en-US" sz="2600">
                          <a:effectLst/>
                        </a:rPr>
                        <a:t>Mass of 1 bar​</a:t>
                      </a:r>
                      <a:endParaRPr lang="en-US" sz="3900" b="0" i="0">
                        <a:solidFill>
                          <a:srgbClr val="000000"/>
                        </a:solidFill>
                        <a:effectLst/>
                      </a:endParaRPr>
                    </a:p>
                  </a:txBody>
                  <a:tcPr marL="200066" marR="200066" marT="100033" marB="100033"/>
                </a:tc>
                <a:tc>
                  <a:txBody>
                    <a:bodyPr/>
                    <a:lstStyle/>
                    <a:p>
                      <a:pPr algn="l" fontAlgn="base"/>
                      <a:r>
                        <a:rPr lang="en-US" sz="2600">
                          <a:effectLst/>
                        </a:rPr>
                        <a:t>3.64 kg ​</a:t>
                      </a:r>
                      <a:endParaRPr lang="en-US" sz="3900" b="0" i="0">
                        <a:solidFill>
                          <a:srgbClr val="000000"/>
                        </a:solidFill>
                        <a:effectLst/>
                      </a:endParaRPr>
                    </a:p>
                  </a:txBody>
                  <a:tcPr marL="200066" marR="200066" marT="100033" marB="100033"/>
                </a:tc>
                <a:extLst>
                  <a:ext uri="{0D108BD9-81ED-4DB2-BD59-A6C34878D82A}">
                    <a16:rowId xmlns:a16="http://schemas.microsoft.com/office/drawing/2014/main" val="898002073"/>
                  </a:ext>
                </a:extLst>
              </a:tr>
              <a:tr h="680223">
                <a:tc>
                  <a:txBody>
                    <a:bodyPr/>
                    <a:lstStyle/>
                    <a:p>
                      <a:pPr algn="l" fontAlgn="base"/>
                      <a:r>
                        <a:rPr lang="en-US" sz="2600">
                          <a:effectLst/>
                        </a:rPr>
                        <a:t>Total mass of shutter​</a:t>
                      </a:r>
                      <a:endParaRPr lang="en-US" sz="3900" b="0" i="0">
                        <a:solidFill>
                          <a:srgbClr val="000000"/>
                        </a:solidFill>
                        <a:effectLst/>
                      </a:endParaRPr>
                    </a:p>
                  </a:txBody>
                  <a:tcPr marL="200066" marR="200066" marT="100033" marB="100033"/>
                </a:tc>
                <a:tc>
                  <a:txBody>
                    <a:bodyPr/>
                    <a:lstStyle/>
                    <a:p>
                      <a:pPr algn="l" fontAlgn="base"/>
                      <a:r>
                        <a:rPr lang="en-US" sz="2600">
                          <a:effectLst/>
                        </a:rPr>
                        <a:t>91.10 kg​</a:t>
                      </a:r>
                      <a:endParaRPr lang="en-US" sz="3900" b="0" i="0">
                        <a:solidFill>
                          <a:srgbClr val="000000"/>
                        </a:solidFill>
                        <a:effectLst/>
                      </a:endParaRPr>
                    </a:p>
                  </a:txBody>
                  <a:tcPr marL="200066" marR="200066" marT="100033" marB="100033"/>
                </a:tc>
                <a:extLst>
                  <a:ext uri="{0D108BD9-81ED-4DB2-BD59-A6C34878D82A}">
                    <a16:rowId xmlns:a16="http://schemas.microsoft.com/office/drawing/2014/main" val="3415322303"/>
                  </a:ext>
                </a:extLst>
              </a:tr>
            </a:tbl>
          </a:graphicData>
        </a:graphic>
      </p:graphicFrame>
    </p:spTree>
    <p:extLst>
      <p:ext uri="{BB962C8B-B14F-4D97-AF65-F5344CB8AC3E}">
        <p14:creationId xmlns:p14="http://schemas.microsoft.com/office/powerpoint/2010/main" val="1044437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37E455-B129-4F37-8298-EE00D65D3B05}"/>
              </a:ext>
            </a:extLst>
          </p:cNvPr>
          <p:cNvSpPr txBox="1"/>
          <p:nvPr/>
        </p:nvSpPr>
        <p:spPr>
          <a:xfrm>
            <a:off x="1096963" y="758826"/>
            <a:ext cx="10058400" cy="406232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9600" spc="-50">
                <a:solidFill>
                  <a:schemeClr val="tx1">
                    <a:lumMod val="85000"/>
                    <a:lumOff val="15000"/>
                  </a:schemeClr>
                </a:solidFill>
                <a:latin typeface="+mj-lt"/>
                <a:ea typeface="+mj-ea"/>
                <a:cs typeface="+mj-cs"/>
              </a:rPr>
              <a:t>LATERAL WALLS</a:t>
            </a:r>
          </a:p>
        </p:txBody>
      </p:sp>
      <p:cxnSp>
        <p:nvCxnSpPr>
          <p:cNvPr id="13" name="Straight Connector 12">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61272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9E2A92-0AFB-406C-844D-286FDCC2D44A}"/>
              </a:ext>
            </a:extLst>
          </p:cNvPr>
          <p:cNvSpPr>
            <a:spLocks noGrp="1"/>
          </p:cNvSpPr>
          <p:nvPr>
            <p:ph type="title"/>
          </p:nvPr>
        </p:nvSpPr>
        <p:spPr>
          <a:xfrm>
            <a:off x="625719" y="262996"/>
            <a:ext cx="3642309" cy="5646208"/>
          </a:xfrm>
        </p:spPr>
        <p:txBody>
          <a:bodyPr anchor="ctr">
            <a:normAutofit/>
          </a:bodyPr>
          <a:lstStyle/>
          <a:p>
            <a:r>
              <a:rPr lang="en-US" sz="4800">
                <a:solidFill>
                  <a:srgbClr val="FFFFFF"/>
                </a:solidFill>
              </a:rPr>
              <a:t>4 geeks</a:t>
            </a:r>
          </a:p>
        </p:txBody>
      </p:sp>
      <p:sp>
        <p:nvSpPr>
          <p:cNvPr id="3" name="Content Placeholder 2">
            <a:extLst>
              <a:ext uri="{FF2B5EF4-FFF2-40B4-BE49-F238E27FC236}">
                <a16:creationId xmlns:a16="http://schemas.microsoft.com/office/drawing/2014/main" id="{CE17E390-0C42-422C-B9A5-60A5F008D1A6}"/>
              </a:ext>
            </a:extLst>
          </p:cNvPr>
          <p:cNvSpPr>
            <a:spLocks noGrp="1"/>
          </p:cNvSpPr>
          <p:nvPr>
            <p:ph idx="1"/>
          </p:nvPr>
        </p:nvSpPr>
        <p:spPr>
          <a:xfrm>
            <a:off x="5231958" y="605896"/>
            <a:ext cx="5923721" cy="5646208"/>
          </a:xfrm>
        </p:spPr>
        <p:txBody>
          <a:bodyPr vert="horz" lIns="0" tIns="45720" rIns="0" bIns="45720" rtlCol="0" anchor="ctr">
            <a:normAutofit/>
          </a:bodyPr>
          <a:lstStyle/>
          <a:p>
            <a:pPr>
              <a:lnSpc>
                <a:spcPct val="110000"/>
              </a:lnSpc>
            </a:pPr>
            <a:r>
              <a:rPr lang="en-US" sz="2000" b="1" u="sng">
                <a:ea typeface="+mn-lt"/>
                <a:cs typeface="+mn-lt"/>
              </a:rPr>
              <a:t>Team Members</a:t>
            </a:r>
            <a:r>
              <a:rPr lang="en-US" sz="2000">
                <a:ea typeface="+mn-lt"/>
                <a:cs typeface="+mn-lt"/>
              </a:rPr>
              <a:t> </a:t>
            </a:r>
          </a:p>
          <a:p>
            <a:pPr>
              <a:lnSpc>
                <a:spcPct val="110000"/>
              </a:lnSpc>
            </a:pPr>
            <a:r>
              <a:rPr lang="en-US" sz="2000">
                <a:ea typeface="+mn-lt"/>
                <a:cs typeface="+mn-lt"/>
              </a:rPr>
              <a:t>Dhruv Kumar (Email ID:</a:t>
            </a:r>
            <a:r>
              <a:rPr lang="en-US" sz="2000">
                <a:ea typeface="+mn-lt"/>
                <a:cs typeface="+mn-lt"/>
                <a:hlinkClick r:id="rId2"/>
              </a:rPr>
              <a:t>dhruv.kumar@iitg.ac.in</a:t>
            </a:r>
            <a:r>
              <a:rPr lang="en-US" sz="2000">
                <a:ea typeface="+mn-lt"/>
                <a:cs typeface="+mn-lt"/>
              </a:rPr>
              <a:t>, Contact No. : 7068224644)</a:t>
            </a:r>
            <a:endParaRPr lang="en-US" sz="2000"/>
          </a:p>
          <a:p>
            <a:pPr>
              <a:lnSpc>
                <a:spcPct val="110000"/>
              </a:lnSpc>
            </a:pPr>
            <a:r>
              <a:rPr lang="en-US" sz="2000">
                <a:ea typeface="+mn-lt"/>
                <a:cs typeface="+mn-lt"/>
              </a:rPr>
              <a:t>Parshva (Email ID: </a:t>
            </a:r>
            <a:r>
              <a:rPr lang="en-US" sz="2000">
                <a:ea typeface="+mn-lt"/>
                <a:cs typeface="+mn-lt"/>
                <a:hlinkClick r:id="rId3"/>
              </a:rPr>
              <a:t>p.shah@iitg.ac.in</a:t>
            </a:r>
            <a:r>
              <a:rPr lang="en-US" sz="2000">
                <a:ea typeface="+mn-lt"/>
                <a:cs typeface="+mn-lt"/>
              </a:rPr>
              <a:t>, Contact No. 9321127974)</a:t>
            </a:r>
          </a:p>
          <a:p>
            <a:pPr>
              <a:lnSpc>
                <a:spcPct val="110000"/>
              </a:lnSpc>
            </a:pPr>
            <a:r>
              <a:rPr lang="en-US" sz="2000">
                <a:ea typeface="+mn-lt"/>
                <a:cs typeface="+mn-lt"/>
              </a:rPr>
              <a:t>Tarannum (Email ID: </a:t>
            </a:r>
            <a:r>
              <a:rPr lang="en-US" sz="2000">
                <a:ea typeface="+mn-lt"/>
                <a:cs typeface="+mn-lt"/>
                <a:hlinkClick r:id="rId4"/>
              </a:rPr>
              <a:t>tarannum9623@gmail.com</a:t>
            </a:r>
            <a:r>
              <a:rPr lang="en-US" sz="2000">
                <a:ea typeface="+mn-lt"/>
                <a:cs typeface="+mn-lt"/>
              </a:rPr>
              <a:t> , Contact No.: 93904 82325)</a:t>
            </a:r>
          </a:p>
          <a:p>
            <a:pPr>
              <a:lnSpc>
                <a:spcPct val="110000"/>
              </a:lnSpc>
            </a:pPr>
            <a:r>
              <a:rPr lang="en-US" sz="2000">
                <a:ea typeface="+mn-lt"/>
                <a:cs typeface="+mn-lt"/>
              </a:rPr>
              <a:t>Vivek Kumar (Email ID: </a:t>
            </a:r>
            <a:r>
              <a:rPr lang="en-US" sz="2000">
                <a:ea typeface="+mn-lt"/>
                <a:cs typeface="+mn-lt"/>
                <a:hlinkClick r:id="rId5"/>
              </a:rPr>
              <a:t>vivek200103117@iitg.ac.in</a:t>
            </a:r>
            <a:r>
              <a:rPr lang="en-US" sz="2000">
                <a:ea typeface="+mn-lt"/>
                <a:cs typeface="+mn-lt"/>
              </a:rPr>
              <a:t>, Contact No. : 8084682815)</a:t>
            </a:r>
          </a:p>
          <a:p>
            <a:pPr marL="0" indent="0">
              <a:lnSpc>
                <a:spcPct val="110000"/>
              </a:lnSpc>
              <a:buNone/>
            </a:pPr>
            <a:endParaRPr lang="en-US" sz="2000"/>
          </a:p>
          <a:p>
            <a:pPr marL="0" indent="0">
              <a:lnSpc>
                <a:spcPct val="110000"/>
              </a:lnSpc>
              <a:buNone/>
            </a:pPr>
            <a:r>
              <a:rPr lang="en-US" sz="2000">
                <a:ea typeface="+mn-lt"/>
                <a:cs typeface="+mn-lt"/>
              </a:rPr>
              <a:t>  </a:t>
            </a:r>
            <a:endParaRPr lang="en-US" sz="2000"/>
          </a:p>
        </p:txBody>
      </p:sp>
    </p:spTree>
    <p:extLst>
      <p:ext uri="{BB962C8B-B14F-4D97-AF65-F5344CB8AC3E}">
        <p14:creationId xmlns:p14="http://schemas.microsoft.com/office/powerpoint/2010/main" val="1962910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Text&#10;&#10;Description automatically generated">
            <a:extLst>
              <a:ext uri="{FF2B5EF4-FFF2-40B4-BE49-F238E27FC236}">
                <a16:creationId xmlns:a16="http://schemas.microsoft.com/office/drawing/2014/main" id="{37481931-BDED-440C-B2D7-FF3D6194E7BD}"/>
              </a:ext>
            </a:extLst>
          </p:cNvPr>
          <p:cNvPicPr>
            <a:picLocks noChangeAspect="1"/>
          </p:cNvPicPr>
          <p:nvPr/>
        </p:nvPicPr>
        <p:blipFill rotWithShape="1">
          <a:blip r:embed="rId2"/>
          <a:srcRect l="4963" r="5425"/>
          <a:stretch/>
        </p:blipFill>
        <p:spPr>
          <a:xfrm>
            <a:off x="90234" y="674782"/>
            <a:ext cx="10905066" cy="5050225"/>
          </a:xfrm>
          <a:prstGeom prst="rect">
            <a:avLst/>
          </a:prstGeom>
        </p:spPr>
      </p:pic>
    </p:spTree>
    <p:extLst>
      <p:ext uri="{BB962C8B-B14F-4D97-AF65-F5344CB8AC3E}">
        <p14:creationId xmlns:p14="http://schemas.microsoft.com/office/powerpoint/2010/main" val="259274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53981D-3F9C-437E-B355-E0970379F084}"/>
              </a:ext>
            </a:extLst>
          </p:cNvPr>
          <p:cNvSpPr txBox="1"/>
          <p:nvPr/>
        </p:nvSpPr>
        <p:spPr>
          <a:xfrm flipV="1">
            <a:off x="376760" y="-1811428"/>
            <a:ext cx="114242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t>The lateral door will be lifted through this mechanism that is usually used in sliding doors of almirah. ​It will hold the lateral door and will control its movement up and down.​ </a:t>
            </a:r>
            <a:endParaRPr lang="en-US">
              <a:ea typeface="+mn-lt"/>
              <a:cs typeface="+mn-lt"/>
            </a:endParaRPr>
          </a:p>
          <a:p>
            <a:endParaRPr lang="en-US">
              <a:ea typeface="+mn-lt"/>
              <a:cs typeface="+mn-lt"/>
            </a:endParaRPr>
          </a:p>
          <a:p>
            <a:endParaRPr lang="en-US">
              <a:ea typeface="+mn-lt"/>
              <a:cs typeface="+mn-lt"/>
            </a:endParaRPr>
          </a:p>
        </p:txBody>
      </p:sp>
      <p:pic>
        <p:nvPicPr>
          <p:cNvPr id="2" name="Online Media 1" title="Installation/ FLUSH SLIDING DOOR SYSTEM MFU1200 - Sugatsune Japan">
            <a:hlinkClick r:id="" action="ppaction://media"/>
            <a:extLst>
              <a:ext uri="{FF2B5EF4-FFF2-40B4-BE49-F238E27FC236}">
                <a16:creationId xmlns:a16="http://schemas.microsoft.com/office/drawing/2014/main" id="{B4F234FE-DA8D-4AEE-950C-969451D9419E}"/>
              </a:ext>
            </a:extLst>
          </p:cNvPr>
          <p:cNvPicPr>
            <a:picLocks noRot="1" noChangeAspect="1"/>
          </p:cNvPicPr>
          <p:nvPr>
            <a:videoFile r:link="rId1"/>
          </p:nvPr>
        </p:nvPicPr>
        <p:blipFill>
          <a:blip r:embed="rId3"/>
          <a:stretch>
            <a:fillRect/>
          </a:stretch>
        </p:blipFill>
        <p:spPr>
          <a:xfrm>
            <a:off x="1254125" y="463550"/>
            <a:ext cx="9607550" cy="5426075"/>
          </a:xfrm>
          <a:prstGeom prst="rect">
            <a:avLst/>
          </a:prstGeom>
        </p:spPr>
      </p:pic>
    </p:spTree>
    <p:extLst>
      <p:ext uri="{BB962C8B-B14F-4D97-AF65-F5344CB8AC3E}">
        <p14:creationId xmlns:p14="http://schemas.microsoft.com/office/powerpoint/2010/main" val="2951525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7614F23F-FC05-4C94-8D8B-3CC7E9FE283E}"/>
              </a:ext>
            </a:extLst>
          </p:cNvPr>
          <p:cNvPicPr>
            <a:picLocks noChangeAspect="1"/>
          </p:cNvPicPr>
          <p:nvPr/>
        </p:nvPicPr>
        <p:blipFill>
          <a:blip r:embed="rId2"/>
          <a:stretch>
            <a:fillRect/>
          </a:stretch>
        </p:blipFill>
        <p:spPr>
          <a:xfrm>
            <a:off x="847725" y="657225"/>
            <a:ext cx="4695825" cy="2438400"/>
          </a:xfrm>
          <a:prstGeom prst="rect">
            <a:avLst/>
          </a:prstGeom>
        </p:spPr>
      </p:pic>
      <p:pic>
        <p:nvPicPr>
          <p:cNvPr id="3" name="Picture 3" descr="Text&#10;&#10;Description automatically generated">
            <a:extLst>
              <a:ext uri="{FF2B5EF4-FFF2-40B4-BE49-F238E27FC236}">
                <a16:creationId xmlns:a16="http://schemas.microsoft.com/office/drawing/2014/main" id="{691DB009-3AFD-4A5D-94B6-99537F805231}"/>
              </a:ext>
            </a:extLst>
          </p:cNvPr>
          <p:cNvPicPr>
            <a:picLocks noChangeAspect="1"/>
          </p:cNvPicPr>
          <p:nvPr/>
        </p:nvPicPr>
        <p:blipFill>
          <a:blip r:embed="rId3"/>
          <a:stretch>
            <a:fillRect/>
          </a:stretch>
        </p:blipFill>
        <p:spPr>
          <a:xfrm>
            <a:off x="6562725" y="657225"/>
            <a:ext cx="4695825" cy="2438400"/>
          </a:xfrm>
          <a:prstGeom prst="rect">
            <a:avLst/>
          </a:prstGeom>
        </p:spPr>
      </p:pic>
      <p:sp>
        <p:nvSpPr>
          <p:cNvPr id="4" name="TextBox 3">
            <a:extLst>
              <a:ext uri="{FF2B5EF4-FFF2-40B4-BE49-F238E27FC236}">
                <a16:creationId xmlns:a16="http://schemas.microsoft.com/office/drawing/2014/main" id="{26FEDAFE-EE4D-49C1-9F46-B499CC94B1A9}"/>
              </a:ext>
            </a:extLst>
          </p:cNvPr>
          <p:cNvSpPr txBox="1"/>
          <p:nvPr/>
        </p:nvSpPr>
        <p:spPr>
          <a:xfrm>
            <a:off x="2686050" y="3533775"/>
            <a:ext cx="68199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a:t>
            </a:r>
          </a:p>
          <a:p>
            <a:pPr marL="285750" indent="-285750">
              <a:buFont typeface="Wingdings"/>
              <a:buChar char="q"/>
            </a:pPr>
            <a:r>
              <a:rPr lang="en-US">
                <a:cs typeface="Segoe UI"/>
              </a:rPr>
              <a:t>Door will be lifted using an electrically controlled linear actuator.​</a:t>
            </a:r>
            <a:endParaRPr lang="en-US"/>
          </a:p>
          <a:p>
            <a:endParaRPr lang="en-US">
              <a:cs typeface="Segoe UI"/>
            </a:endParaRPr>
          </a:p>
          <a:p>
            <a:endParaRPr lang="en-US">
              <a:cs typeface="Segoe UI"/>
            </a:endParaRPr>
          </a:p>
          <a:p>
            <a:pPr marL="285750" indent="-285750">
              <a:buFont typeface="Wingdings"/>
              <a:buChar char="q"/>
            </a:pPr>
            <a:r>
              <a:rPr lang="en-US">
                <a:cs typeface="Segoe UI"/>
              </a:rPr>
              <a:t>The actuator and the lateral walls will be attached rigidly.</a:t>
            </a:r>
          </a:p>
        </p:txBody>
      </p:sp>
    </p:spTree>
    <p:extLst>
      <p:ext uri="{BB962C8B-B14F-4D97-AF65-F5344CB8AC3E}">
        <p14:creationId xmlns:p14="http://schemas.microsoft.com/office/powerpoint/2010/main" val="2807038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Diagram, schematic&#10;&#10;Description automatically generated">
            <a:extLst>
              <a:ext uri="{FF2B5EF4-FFF2-40B4-BE49-F238E27FC236}">
                <a16:creationId xmlns:a16="http://schemas.microsoft.com/office/drawing/2014/main" id="{1D66321D-6D09-482F-9BB8-18985D0C237F}"/>
              </a:ext>
            </a:extLst>
          </p:cNvPr>
          <p:cNvPicPr>
            <a:picLocks noChangeAspect="1"/>
          </p:cNvPicPr>
          <p:nvPr/>
        </p:nvPicPr>
        <p:blipFill>
          <a:blip r:embed="rId2"/>
          <a:stretch>
            <a:fillRect/>
          </a:stretch>
        </p:blipFill>
        <p:spPr>
          <a:xfrm>
            <a:off x="6206125" y="379435"/>
            <a:ext cx="5635668" cy="2362200"/>
          </a:xfrm>
          <a:prstGeom prst="rect">
            <a:avLst/>
          </a:prstGeom>
        </p:spPr>
      </p:pic>
      <p:pic>
        <p:nvPicPr>
          <p:cNvPr id="7" name="Picture 7" descr="Text&#10;&#10;Description automatically generated">
            <a:extLst>
              <a:ext uri="{FF2B5EF4-FFF2-40B4-BE49-F238E27FC236}">
                <a16:creationId xmlns:a16="http://schemas.microsoft.com/office/drawing/2014/main" id="{77042207-EB60-43C8-8242-487A22209C17}"/>
              </a:ext>
            </a:extLst>
          </p:cNvPr>
          <p:cNvPicPr>
            <a:picLocks noChangeAspect="1"/>
          </p:cNvPicPr>
          <p:nvPr/>
        </p:nvPicPr>
        <p:blipFill>
          <a:blip r:embed="rId3"/>
          <a:stretch>
            <a:fillRect/>
          </a:stretch>
        </p:blipFill>
        <p:spPr>
          <a:xfrm>
            <a:off x="6202471" y="2984130"/>
            <a:ext cx="5622098" cy="3196616"/>
          </a:xfrm>
          <a:prstGeom prst="rect">
            <a:avLst/>
          </a:prstGeom>
        </p:spPr>
      </p:pic>
      <p:sp>
        <p:nvSpPr>
          <p:cNvPr id="9" name="TextBox 8">
            <a:extLst>
              <a:ext uri="{FF2B5EF4-FFF2-40B4-BE49-F238E27FC236}">
                <a16:creationId xmlns:a16="http://schemas.microsoft.com/office/drawing/2014/main" id="{554BDF72-3702-4CA9-A24F-082F129B842D}"/>
              </a:ext>
            </a:extLst>
          </p:cNvPr>
          <p:cNvSpPr txBox="1"/>
          <p:nvPr/>
        </p:nvSpPr>
        <p:spPr>
          <a:xfrm>
            <a:off x="1133606" y="1822537"/>
            <a:ext cx="420456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Proper locking of both the walls will be ensured to overcome the torque due to the weight of the lateral walls.​​</a:t>
            </a:r>
          </a:p>
          <a:p>
            <a:r>
              <a:rPr lang="en-US">
                <a:cs typeface="Segoe UI"/>
              </a:rPr>
              <a:t>​​</a:t>
            </a:r>
          </a:p>
          <a:p>
            <a:r>
              <a:rPr lang="en-US">
                <a:cs typeface="Segoe UI"/>
              </a:rPr>
              <a:t>The bottom level will be extended to some extent on which this whole mechanism will be kept on.​</a:t>
            </a:r>
          </a:p>
        </p:txBody>
      </p:sp>
    </p:spTree>
    <p:extLst>
      <p:ext uri="{BB962C8B-B14F-4D97-AF65-F5344CB8AC3E}">
        <p14:creationId xmlns:p14="http://schemas.microsoft.com/office/powerpoint/2010/main" val="3021595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0DC3A3-99C9-4640-A303-A59A731810B4}"/>
              </a:ext>
            </a:extLst>
          </p:cNvPr>
          <p:cNvSpPr txBox="1"/>
          <p:nvPr/>
        </p:nvSpPr>
        <p:spPr>
          <a:xfrm>
            <a:off x="571752" y="2799654"/>
            <a:ext cx="3005462" cy="3189665"/>
          </a:xfrm>
          <a:prstGeom prst="rect">
            <a:avLst/>
          </a:prstGeom>
        </p:spPr>
        <p:txBody>
          <a:bodyPr rot="0" spcFirstLastPara="0" vertOverflow="overflow" horzOverflow="overflow" vert="horz" lIns="0" tIns="45720" rIns="0" bIns="45720" numCol="1" spcCol="0" rtlCol="0" fromWordArt="0" anchorCtr="0" forceAA="0" compatLnSpc="1">
            <a:prstTxWarp prst="textNoShape">
              <a:avLst/>
            </a:prstTxWarp>
            <a:normAutofit/>
          </a:bodyPr>
          <a:lstStyle/>
          <a:p>
            <a:pPr>
              <a:spcAft>
                <a:spcPts val="600"/>
              </a:spcAft>
              <a:buFont typeface="Calibri" panose="020F0502020204030204" pitchFamily="34" charset="0"/>
            </a:pPr>
            <a:r>
              <a:rPr lang="en-US" b="1">
                <a:solidFill>
                  <a:srgbClr val="FFFFFF"/>
                </a:solidFill>
              </a:rPr>
              <a:t>Cost of lateral walls :</a:t>
            </a:r>
            <a:endParaRPr lang="en-US">
              <a:solidFill>
                <a:srgbClr val="FFFFFF"/>
              </a:solidFill>
            </a:endParaRPr>
          </a:p>
          <a:p>
            <a:pPr>
              <a:spcAft>
                <a:spcPts val="600"/>
              </a:spcAft>
              <a:buFont typeface="Calibri" panose="020F0502020204030204" pitchFamily="34" charset="0"/>
            </a:pPr>
            <a:endParaRPr lang="en-US">
              <a:solidFill>
                <a:srgbClr val="FFFFFF"/>
              </a:solidFill>
            </a:endParaRPr>
          </a:p>
        </p:txBody>
      </p:sp>
      <p:graphicFrame>
        <p:nvGraphicFramePr>
          <p:cNvPr id="5" name="Content Placeholder 4">
            <a:extLst>
              <a:ext uri="{FF2B5EF4-FFF2-40B4-BE49-F238E27FC236}">
                <a16:creationId xmlns:a16="http://schemas.microsoft.com/office/drawing/2014/main" id="{BEEF2320-D4DC-487D-B607-6E2CA4538547}"/>
              </a:ext>
            </a:extLst>
          </p:cNvPr>
          <p:cNvGraphicFramePr>
            <a:graphicFrameLocks noGrp="1"/>
          </p:cNvGraphicFramePr>
          <p:nvPr>
            <p:ph idx="4294967295"/>
            <p:extLst>
              <p:ext uri="{D42A27DB-BD31-4B8C-83A1-F6EECF244321}">
                <p14:modId xmlns:p14="http://schemas.microsoft.com/office/powerpoint/2010/main" val="2449520502"/>
              </p:ext>
            </p:extLst>
          </p:nvPr>
        </p:nvGraphicFramePr>
        <p:xfrm>
          <a:off x="4849813" y="2085784"/>
          <a:ext cx="6582490" cy="2686432"/>
        </p:xfrm>
        <a:graphic>
          <a:graphicData uri="http://schemas.openxmlformats.org/drawingml/2006/table">
            <a:tbl>
              <a:tblPr firstRow="1" bandRow="1">
                <a:tableStyleId>{5C22544A-7EE6-4342-B048-85BDC9FD1C3A}</a:tableStyleId>
              </a:tblPr>
              <a:tblGrid>
                <a:gridCol w="4967645">
                  <a:extLst>
                    <a:ext uri="{9D8B030D-6E8A-4147-A177-3AD203B41FA5}">
                      <a16:colId xmlns:a16="http://schemas.microsoft.com/office/drawing/2014/main" val="4037624012"/>
                    </a:ext>
                  </a:extLst>
                </a:gridCol>
                <a:gridCol w="1614845">
                  <a:extLst>
                    <a:ext uri="{9D8B030D-6E8A-4147-A177-3AD203B41FA5}">
                      <a16:colId xmlns:a16="http://schemas.microsoft.com/office/drawing/2014/main" val="1707999058"/>
                    </a:ext>
                  </a:extLst>
                </a:gridCol>
              </a:tblGrid>
              <a:tr h="1343216">
                <a:tc>
                  <a:txBody>
                    <a:bodyPr/>
                    <a:lstStyle/>
                    <a:p>
                      <a:pPr rtl="0" fontAlgn="t">
                        <a:spcBef>
                          <a:spcPts val="0"/>
                        </a:spcBef>
                        <a:spcAft>
                          <a:spcPts val="0"/>
                        </a:spcAft>
                      </a:pPr>
                      <a:r>
                        <a:rPr lang="en-US" sz="3300" b="0" u="none" strike="noStrike">
                          <a:effectLst/>
                        </a:rPr>
                        <a:t>Weight of </a:t>
                      </a:r>
                      <a:r>
                        <a:rPr lang="en-US" sz="3300" b="0" u="none" strike="noStrike" err="1">
                          <a:effectLst/>
                        </a:rPr>
                        <a:t>Aluminium</a:t>
                      </a:r>
                      <a:r>
                        <a:rPr lang="en-US" sz="3300" b="0" u="none" strike="noStrike">
                          <a:effectLst/>
                        </a:rPr>
                        <a:t> Required</a:t>
                      </a:r>
                      <a:endParaRPr lang="en-US" sz="3300" b="0">
                        <a:effectLst/>
                      </a:endParaRPr>
                    </a:p>
                  </a:txBody>
                  <a:tcPr marL="130969" marR="130969" marT="130969" marB="130969"/>
                </a:tc>
                <a:tc>
                  <a:txBody>
                    <a:bodyPr/>
                    <a:lstStyle/>
                    <a:p>
                      <a:pPr rtl="0" fontAlgn="t">
                        <a:spcBef>
                          <a:spcPts val="0"/>
                        </a:spcBef>
                        <a:spcAft>
                          <a:spcPts val="0"/>
                        </a:spcAft>
                      </a:pPr>
                      <a:r>
                        <a:rPr lang="en-US" sz="3300" b="0" u="none" strike="noStrike">
                          <a:effectLst/>
                        </a:rPr>
                        <a:t>55 Kg</a:t>
                      </a:r>
                      <a:endParaRPr lang="en-US" sz="3300" b="0">
                        <a:effectLst/>
                      </a:endParaRPr>
                    </a:p>
                  </a:txBody>
                  <a:tcPr marL="130969" marR="130969" marT="130969" marB="130969"/>
                </a:tc>
                <a:extLst>
                  <a:ext uri="{0D108BD9-81ED-4DB2-BD59-A6C34878D82A}">
                    <a16:rowId xmlns:a16="http://schemas.microsoft.com/office/drawing/2014/main" val="2128234973"/>
                  </a:ext>
                </a:extLst>
              </a:tr>
              <a:tr h="1343216">
                <a:tc>
                  <a:txBody>
                    <a:bodyPr/>
                    <a:lstStyle/>
                    <a:p>
                      <a:pPr rtl="0" fontAlgn="t">
                        <a:spcBef>
                          <a:spcPts val="0"/>
                        </a:spcBef>
                        <a:spcAft>
                          <a:spcPts val="0"/>
                        </a:spcAft>
                      </a:pPr>
                      <a:r>
                        <a:rPr lang="en-US" sz="3300" u="none" strike="noStrike">
                          <a:effectLst/>
                        </a:rPr>
                        <a:t>Total Cost of </a:t>
                      </a:r>
                      <a:r>
                        <a:rPr lang="en-US" sz="3300" u="none" strike="noStrike" err="1">
                          <a:effectLst/>
                        </a:rPr>
                        <a:t>Aluminium</a:t>
                      </a:r>
                      <a:endParaRPr lang="en-US" sz="3300" err="1">
                        <a:effectLst/>
                      </a:endParaRPr>
                    </a:p>
                  </a:txBody>
                  <a:tcPr marL="130969" marR="130969" marT="130969" marB="130969"/>
                </a:tc>
                <a:tc>
                  <a:txBody>
                    <a:bodyPr/>
                    <a:lstStyle/>
                    <a:p>
                      <a:pPr rtl="0" fontAlgn="t">
                        <a:spcBef>
                          <a:spcPts val="0"/>
                        </a:spcBef>
                        <a:spcAft>
                          <a:spcPts val="0"/>
                        </a:spcAft>
                      </a:pPr>
                      <a:r>
                        <a:rPr lang="en-US" sz="3300" u="none" strike="noStrike">
                          <a:effectLst/>
                        </a:rPr>
                        <a:t>Rs. 6000</a:t>
                      </a:r>
                      <a:endParaRPr lang="en-US" sz="3300">
                        <a:effectLst/>
                      </a:endParaRPr>
                    </a:p>
                  </a:txBody>
                  <a:tcPr marL="130969" marR="130969" marT="130969" marB="130969"/>
                </a:tc>
                <a:extLst>
                  <a:ext uri="{0D108BD9-81ED-4DB2-BD59-A6C34878D82A}">
                    <a16:rowId xmlns:a16="http://schemas.microsoft.com/office/drawing/2014/main" val="2225463122"/>
                  </a:ext>
                </a:extLst>
              </a:tr>
            </a:tbl>
          </a:graphicData>
        </a:graphic>
      </p:graphicFrame>
      <p:sp>
        <p:nvSpPr>
          <p:cNvPr id="2" name="TextBox 1">
            <a:extLst>
              <a:ext uri="{FF2B5EF4-FFF2-40B4-BE49-F238E27FC236}">
                <a16:creationId xmlns:a16="http://schemas.microsoft.com/office/drawing/2014/main" id="{A459D345-21DE-4142-B1C2-FD041C9EC789}"/>
              </a:ext>
            </a:extLst>
          </p:cNvPr>
          <p:cNvSpPr txBox="1"/>
          <p:nvPr/>
        </p:nvSpPr>
        <p:spPr>
          <a:xfrm>
            <a:off x="4849660" y="5507277"/>
            <a:ext cx="42045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Times New Roman"/>
              </a:rPr>
              <a:t>Cost of actuator :</a:t>
            </a:r>
            <a:r>
              <a:rPr lang="en-US">
                <a:latin typeface="Times New Roman"/>
                <a:cs typeface="Times New Roman"/>
              </a:rPr>
              <a:t> </a:t>
            </a:r>
            <a:endParaRPr lang="en-US">
              <a:ea typeface="+mn-lt"/>
              <a:cs typeface="+mn-lt"/>
            </a:endParaRPr>
          </a:p>
          <a:p>
            <a:r>
              <a:rPr lang="en-US">
                <a:latin typeface="Times New Roman"/>
                <a:cs typeface="Times New Roman"/>
              </a:rPr>
              <a:t>Total average price  : Rs. 10000</a:t>
            </a:r>
            <a:endParaRPr lang="en-US"/>
          </a:p>
        </p:txBody>
      </p:sp>
    </p:spTree>
    <p:extLst>
      <p:ext uri="{BB962C8B-B14F-4D97-AF65-F5344CB8AC3E}">
        <p14:creationId xmlns:p14="http://schemas.microsoft.com/office/powerpoint/2010/main" val="164391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37E455-B129-4F37-8298-EE00D65D3B05}"/>
              </a:ext>
            </a:extLst>
          </p:cNvPr>
          <p:cNvSpPr txBox="1"/>
          <p:nvPr/>
        </p:nvSpPr>
        <p:spPr>
          <a:xfrm>
            <a:off x="1096963" y="758826"/>
            <a:ext cx="10058400" cy="406232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9600" spc="-50">
                <a:solidFill>
                  <a:schemeClr val="tx1">
                    <a:lumMod val="85000"/>
                    <a:lumOff val="15000"/>
                  </a:schemeClr>
                </a:solidFill>
                <a:latin typeface="+mj-lt"/>
                <a:ea typeface="+mj-ea"/>
                <a:cs typeface="+mj-cs"/>
              </a:rPr>
              <a:t>BACK DOOR</a:t>
            </a:r>
          </a:p>
        </p:txBody>
      </p:sp>
      <p:cxnSp>
        <p:nvCxnSpPr>
          <p:cNvPr id="13" name="Straight Connector 12">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7223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D4BE9D3-61BE-4B63-8934-8D6A97FD14B3}"/>
              </a:ext>
            </a:extLst>
          </p:cNvPr>
          <p:cNvPicPr>
            <a:picLocks noChangeAspect="1"/>
          </p:cNvPicPr>
          <p:nvPr/>
        </p:nvPicPr>
        <p:blipFill>
          <a:blip r:embed="rId2"/>
          <a:stretch>
            <a:fillRect/>
          </a:stretch>
        </p:blipFill>
        <p:spPr>
          <a:xfrm>
            <a:off x="69358" y="874463"/>
            <a:ext cx="10905066" cy="4525603"/>
          </a:xfrm>
          <a:prstGeom prst="rect">
            <a:avLst/>
          </a:prstGeom>
        </p:spPr>
      </p:pic>
    </p:spTree>
    <p:extLst>
      <p:ext uri="{BB962C8B-B14F-4D97-AF65-F5344CB8AC3E}">
        <p14:creationId xmlns:p14="http://schemas.microsoft.com/office/powerpoint/2010/main" val="1542950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CDA7F-F1F1-4156-8C57-21187AAF8167}"/>
              </a:ext>
            </a:extLst>
          </p:cNvPr>
          <p:cNvSpPr>
            <a:spLocks noGrp="1"/>
          </p:cNvSpPr>
          <p:nvPr>
            <p:ph idx="1"/>
          </p:nvPr>
        </p:nvSpPr>
        <p:spPr>
          <a:xfrm>
            <a:off x="1211580" y="260351"/>
            <a:ext cx="10058400" cy="1989241"/>
          </a:xfrm>
        </p:spPr>
        <p:txBody>
          <a:bodyPr vert="horz" lIns="0" tIns="45720" rIns="0" bIns="45720" rtlCol="0" anchor="t">
            <a:noAutofit/>
          </a:bodyPr>
          <a:lstStyle/>
          <a:p>
            <a:pPr>
              <a:buFont typeface="Wingdings" panose="020F0502020204030204" pitchFamily="34" charset="0"/>
              <a:buChar char="q"/>
            </a:pPr>
            <a:endParaRPr lang="en-US"/>
          </a:p>
          <a:p>
            <a:pPr>
              <a:buFont typeface="Wingdings" panose="020F0502020204030204" pitchFamily="34" charset="0"/>
              <a:buChar char="q"/>
            </a:pPr>
            <a:r>
              <a:rPr lang="en-US" sz="2100">
                <a:ea typeface="+mn-lt"/>
                <a:cs typeface="+mn-lt"/>
              </a:rPr>
              <a:t> A 270° latch will be used in order to turn the door by 270°.</a:t>
            </a:r>
            <a:endParaRPr lang="en-US" sz="1900">
              <a:ea typeface="+mn-lt"/>
              <a:cs typeface="+mn-lt"/>
            </a:endParaRPr>
          </a:p>
          <a:p>
            <a:pPr>
              <a:buFont typeface="Wingdings" panose="020F0502020204030204" pitchFamily="34" charset="0"/>
              <a:buChar char="q"/>
            </a:pPr>
            <a:r>
              <a:rPr lang="en-US" sz="2100">
                <a:ea typeface="+mn-lt"/>
                <a:cs typeface="+mn-lt"/>
              </a:rPr>
              <a:t> Back doors will be embedded on the lateral walls.</a:t>
            </a:r>
            <a:endParaRPr lang="en-US" sz="2100"/>
          </a:p>
        </p:txBody>
      </p:sp>
      <p:pic>
        <p:nvPicPr>
          <p:cNvPr id="4" name="Picture 4" descr="Diagram&#10;&#10;Description automatically generated">
            <a:extLst>
              <a:ext uri="{FF2B5EF4-FFF2-40B4-BE49-F238E27FC236}">
                <a16:creationId xmlns:a16="http://schemas.microsoft.com/office/drawing/2014/main" id="{B04F3EAF-D5C3-49C4-B5D0-9EB32B9057C7}"/>
              </a:ext>
            </a:extLst>
          </p:cNvPr>
          <p:cNvPicPr>
            <a:picLocks noChangeAspect="1"/>
          </p:cNvPicPr>
          <p:nvPr/>
        </p:nvPicPr>
        <p:blipFill>
          <a:blip r:embed="rId2"/>
          <a:stretch>
            <a:fillRect/>
          </a:stretch>
        </p:blipFill>
        <p:spPr>
          <a:xfrm>
            <a:off x="2881312" y="2252662"/>
            <a:ext cx="6334125" cy="3467100"/>
          </a:xfrm>
          <a:prstGeom prst="rect">
            <a:avLst/>
          </a:prstGeom>
        </p:spPr>
      </p:pic>
    </p:spTree>
    <p:extLst>
      <p:ext uri="{BB962C8B-B14F-4D97-AF65-F5344CB8AC3E}">
        <p14:creationId xmlns:p14="http://schemas.microsoft.com/office/powerpoint/2010/main" val="576496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862F9EF-7B58-41C6-B67A-7ADDFD86F0E6}"/>
              </a:ext>
            </a:extLst>
          </p:cNvPr>
          <p:cNvPicPr>
            <a:picLocks noChangeAspect="1"/>
          </p:cNvPicPr>
          <p:nvPr/>
        </p:nvPicPr>
        <p:blipFill>
          <a:blip r:embed="rId2"/>
          <a:stretch>
            <a:fillRect/>
          </a:stretch>
        </p:blipFill>
        <p:spPr>
          <a:xfrm>
            <a:off x="643467" y="905778"/>
            <a:ext cx="10905066" cy="4525603"/>
          </a:xfrm>
          <a:prstGeom prst="rect">
            <a:avLst/>
          </a:prstGeom>
        </p:spPr>
      </p:pic>
      <p:sp>
        <p:nvSpPr>
          <p:cNvPr id="3" name="Content Placeholder 2">
            <a:extLst>
              <a:ext uri="{FF2B5EF4-FFF2-40B4-BE49-F238E27FC236}">
                <a16:creationId xmlns:a16="http://schemas.microsoft.com/office/drawing/2014/main" id="{9830A25A-8488-4478-B447-301D423ADDD5}"/>
              </a:ext>
            </a:extLst>
          </p:cNvPr>
          <p:cNvSpPr>
            <a:spLocks noGrp="1"/>
          </p:cNvSpPr>
          <p:nvPr>
            <p:ph idx="4294967295"/>
          </p:nvPr>
        </p:nvSpPr>
        <p:spPr>
          <a:xfrm>
            <a:off x="828805" y="573762"/>
            <a:ext cx="3691003" cy="629282"/>
          </a:xfrm>
        </p:spPr>
        <p:txBody>
          <a:bodyPr vert="horz" lIns="0" tIns="45720" rIns="0" bIns="45720" rtlCol="0" anchor="t">
            <a:normAutofit/>
          </a:bodyPr>
          <a:lstStyle/>
          <a:p>
            <a:r>
              <a:rPr lang="en-US">
                <a:ea typeface="+mn-lt"/>
                <a:cs typeface="+mn-lt"/>
              </a:rPr>
              <a:t>The doors will have deadbolt locks.</a:t>
            </a:r>
            <a:endParaRPr lang="en-US"/>
          </a:p>
        </p:txBody>
      </p:sp>
    </p:spTree>
    <p:extLst>
      <p:ext uri="{BB962C8B-B14F-4D97-AF65-F5344CB8AC3E}">
        <p14:creationId xmlns:p14="http://schemas.microsoft.com/office/powerpoint/2010/main" val="2239617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8"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0"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BD094E0-8CBE-470E-A635-6606374D6774}"/>
              </a:ext>
            </a:extLst>
          </p:cNvPr>
          <p:cNvSpPr txBox="1"/>
          <p:nvPr/>
        </p:nvSpPr>
        <p:spPr>
          <a:xfrm>
            <a:off x="571752" y="2799654"/>
            <a:ext cx="3005462" cy="3189665"/>
          </a:xfrm>
          <a:prstGeom prst="rect">
            <a:avLst/>
          </a:prstGeom>
        </p:spPr>
        <p:txBody>
          <a:bodyPr rot="0" spcFirstLastPara="0" vertOverflow="overflow" horzOverflow="overflow" vert="horz" lIns="0" tIns="45720" rIns="0" bIns="45720" numCol="1" spcCol="0" rtlCol="0" fromWordArt="0" anchor="t" anchorCtr="0" forceAA="0" compatLnSpc="1">
            <a:prstTxWarp prst="textNoShape">
              <a:avLst/>
            </a:prstTxWarp>
            <a:normAutofit/>
          </a:bodyPr>
          <a:lstStyle/>
          <a:p>
            <a:pPr>
              <a:spcAft>
                <a:spcPts val="600"/>
              </a:spcAft>
            </a:pPr>
            <a:r>
              <a:rPr lang="en-US" b="1">
                <a:solidFill>
                  <a:srgbClr val="FFFFFF"/>
                </a:solidFill>
              </a:rPr>
              <a:t>COST ANALYSIS</a:t>
            </a:r>
            <a:endParaRPr lang="en-US"/>
          </a:p>
          <a:p>
            <a:pPr>
              <a:spcAft>
                <a:spcPts val="600"/>
              </a:spcAft>
              <a:buFont typeface="Calibri" panose="020F0502020204030204" pitchFamily="34" charset="0"/>
            </a:pPr>
            <a:r>
              <a:rPr lang="en-US" b="1">
                <a:solidFill>
                  <a:srgbClr val="FFFFFF"/>
                </a:solidFill>
              </a:rPr>
              <a:t>    </a:t>
            </a:r>
            <a:endParaRPr lang="en-US">
              <a:solidFill>
                <a:srgbClr val="FFFFFF"/>
              </a:solidFill>
            </a:endParaRPr>
          </a:p>
        </p:txBody>
      </p:sp>
      <p:graphicFrame>
        <p:nvGraphicFramePr>
          <p:cNvPr id="5" name="Table 4">
            <a:extLst>
              <a:ext uri="{FF2B5EF4-FFF2-40B4-BE49-F238E27FC236}">
                <a16:creationId xmlns:a16="http://schemas.microsoft.com/office/drawing/2014/main" id="{A1B8F181-A0B5-4B03-9584-D76DB5C024AB}"/>
              </a:ext>
            </a:extLst>
          </p:cNvPr>
          <p:cNvGraphicFramePr>
            <a:graphicFrameLocks noGrp="1"/>
          </p:cNvGraphicFramePr>
          <p:nvPr>
            <p:extLst>
              <p:ext uri="{D42A27DB-BD31-4B8C-83A1-F6EECF244321}">
                <p14:modId xmlns:p14="http://schemas.microsoft.com/office/powerpoint/2010/main" val="2054133431"/>
              </p:ext>
            </p:extLst>
          </p:nvPr>
        </p:nvGraphicFramePr>
        <p:xfrm>
          <a:off x="4827742" y="775038"/>
          <a:ext cx="6798084" cy="4133539"/>
        </p:xfrm>
        <a:graphic>
          <a:graphicData uri="http://schemas.openxmlformats.org/drawingml/2006/table">
            <a:tbl>
              <a:tblPr firstRow="1" bandRow="1">
                <a:tableStyleId>{5C22544A-7EE6-4342-B048-85BDC9FD1C3A}</a:tableStyleId>
              </a:tblPr>
              <a:tblGrid>
                <a:gridCol w="926805">
                  <a:extLst>
                    <a:ext uri="{9D8B030D-6E8A-4147-A177-3AD203B41FA5}">
                      <a16:colId xmlns:a16="http://schemas.microsoft.com/office/drawing/2014/main" val="2541170928"/>
                    </a:ext>
                  </a:extLst>
                </a:gridCol>
                <a:gridCol w="1502446">
                  <a:extLst>
                    <a:ext uri="{9D8B030D-6E8A-4147-A177-3AD203B41FA5}">
                      <a16:colId xmlns:a16="http://schemas.microsoft.com/office/drawing/2014/main" val="1467991511"/>
                    </a:ext>
                  </a:extLst>
                </a:gridCol>
                <a:gridCol w="2661647">
                  <a:extLst>
                    <a:ext uri="{9D8B030D-6E8A-4147-A177-3AD203B41FA5}">
                      <a16:colId xmlns:a16="http://schemas.microsoft.com/office/drawing/2014/main" val="1901202773"/>
                    </a:ext>
                  </a:extLst>
                </a:gridCol>
                <a:gridCol w="1707186">
                  <a:extLst>
                    <a:ext uri="{9D8B030D-6E8A-4147-A177-3AD203B41FA5}">
                      <a16:colId xmlns:a16="http://schemas.microsoft.com/office/drawing/2014/main" val="3418603651"/>
                    </a:ext>
                  </a:extLst>
                </a:gridCol>
              </a:tblGrid>
              <a:tr h="302541">
                <a:tc>
                  <a:txBody>
                    <a:bodyPr/>
                    <a:lstStyle/>
                    <a:p>
                      <a:pPr rtl="0" fontAlgn="t">
                        <a:spcBef>
                          <a:spcPts val="0"/>
                        </a:spcBef>
                        <a:spcAft>
                          <a:spcPts val="0"/>
                        </a:spcAft>
                      </a:pPr>
                      <a:r>
                        <a:rPr lang="en-US" sz="1000">
                          <a:effectLst/>
                        </a:rPr>
                        <a:t>S. No.</a:t>
                      </a:r>
                      <a:endParaRPr lang="en-US" sz="1600">
                        <a:effectLst/>
                      </a:endParaRPr>
                    </a:p>
                  </a:txBody>
                  <a:tcPr marL="55451" marR="55451" marT="55451" marB="55451"/>
                </a:tc>
                <a:tc>
                  <a:txBody>
                    <a:bodyPr/>
                    <a:lstStyle/>
                    <a:p>
                      <a:pPr rtl="0" fontAlgn="t">
                        <a:spcBef>
                          <a:spcPts val="0"/>
                        </a:spcBef>
                        <a:spcAft>
                          <a:spcPts val="0"/>
                        </a:spcAft>
                      </a:pPr>
                      <a:r>
                        <a:rPr lang="en-US" sz="1000">
                          <a:effectLst/>
                        </a:rPr>
                        <a:t>Domain</a:t>
                      </a:r>
                      <a:endParaRPr lang="en-US" sz="1600">
                        <a:effectLst/>
                      </a:endParaRPr>
                    </a:p>
                  </a:txBody>
                  <a:tcPr marL="55451" marR="55451" marT="55451" marB="55451"/>
                </a:tc>
                <a:tc>
                  <a:txBody>
                    <a:bodyPr/>
                    <a:lstStyle/>
                    <a:p>
                      <a:pPr rtl="0" fontAlgn="t">
                        <a:spcBef>
                          <a:spcPts val="0"/>
                        </a:spcBef>
                        <a:spcAft>
                          <a:spcPts val="0"/>
                        </a:spcAft>
                      </a:pPr>
                      <a:r>
                        <a:rPr lang="en-US" sz="1000">
                          <a:effectLst/>
                        </a:rPr>
                        <a:t>Parts</a:t>
                      </a:r>
                      <a:endParaRPr lang="en-US" sz="1600">
                        <a:effectLst/>
                      </a:endParaRPr>
                    </a:p>
                  </a:txBody>
                  <a:tcPr marL="55451" marR="55451" marT="55451" marB="55451"/>
                </a:tc>
                <a:tc>
                  <a:txBody>
                    <a:bodyPr/>
                    <a:lstStyle/>
                    <a:p>
                      <a:pPr rtl="0" fontAlgn="t">
                        <a:spcBef>
                          <a:spcPts val="0"/>
                        </a:spcBef>
                        <a:spcAft>
                          <a:spcPts val="0"/>
                        </a:spcAft>
                      </a:pPr>
                      <a:r>
                        <a:rPr lang="en-US" sz="1000">
                          <a:effectLst/>
                        </a:rPr>
                        <a:t>Average Cost</a:t>
                      </a:r>
                      <a:endParaRPr lang="en-US" sz="1600">
                        <a:effectLst/>
                      </a:endParaRPr>
                    </a:p>
                  </a:txBody>
                  <a:tcPr marL="55451" marR="55451" marT="55451" marB="55451"/>
                </a:tc>
                <a:extLst>
                  <a:ext uri="{0D108BD9-81ED-4DB2-BD59-A6C34878D82A}">
                    <a16:rowId xmlns:a16="http://schemas.microsoft.com/office/drawing/2014/main" val="2689865155"/>
                  </a:ext>
                </a:extLst>
              </a:tr>
              <a:tr h="302541">
                <a:tc>
                  <a:txBody>
                    <a:bodyPr/>
                    <a:lstStyle/>
                    <a:p>
                      <a:pPr rtl="0" fontAlgn="t">
                        <a:spcBef>
                          <a:spcPts val="0"/>
                        </a:spcBef>
                        <a:spcAft>
                          <a:spcPts val="0"/>
                        </a:spcAft>
                      </a:pPr>
                      <a:r>
                        <a:rPr lang="en-US" sz="1000">
                          <a:effectLst/>
                        </a:rPr>
                        <a:t>1</a:t>
                      </a:r>
                      <a:endParaRPr lang="en-US" sz="1600">
                        <a:effectLst/>
                      </a:endParaRPr>
                    </a:p>
                  </a:txBody>
                  <a:tcPr marL="55451" marR="55451" marT="55451" marB="55451"/>
                </a:tc>
                <a:tc>
                  <a:txBody>
                    <a:bodyPr/>
                    <a:lstStyle/>
                    <a:p>
                      <a:pPr rtl="0" fontAlgn="t">
                        <a:spcBef>
                          <a:spcPts val="0"/>
                        </a:spcBef>
                        <a:spcAft>
                          <a:spcPts val="0"/>
                        </a:spcAft>
                      </a:pPr>
                      <a:r>
                        <a:rPr lang="en-US" sz="1000">
                          <a:effectLst/>
                        </a:rPr>
                        <a:t>Roof</a:t>
                      </a:r>
                      <a:endParaRPr lang="en-US" sz="1600">
                        <a:effectLst/>
                      </a:endParaRPr>
                    </a:p>
                  </a:txBody>
                  <a:tcPr marL="55451" marR="55451" marT="55451" marB="55451"/>
                </a:tc>
                <a:tc>
                  <a:txBody>
                    <a:bodyPr/>
                    <a:lstStyle/>
                    <a:p>
                      <a:pPr rtl="0" fontAlgn="t">
                        <a:spcBef>
                          <a:spcPts val="0"/>
                        </a:spcBef>
                        <a:spcAft>
                          <a:spcPts val="0"/>
                        </a:spcAft>
                      </a:pPr>
                      <a:r>
                        <a:rPr lang="en-US" sz="1000">
                          <a:effectLst/>
                        </a:rPr>
                        <a:t>Motor</a:t>
                      </a:r>
                      <a:endParaRPr lang="en-US" sz="1600">
                        <a:effectLst/>
                      </a:endParaRPr>
                    </a:p>
                  </a:txBody>
                  <a:tcPr marL="55451" marR="55451" marT="55451" marB="55451"/>
                </a:tc>
                <a:tc>
                  <a:txBody>
                    <a:bodyPr/>
                    <a:lstStyle/>
                    <a:p>
                      <a:pPr rtl="0" fontAlgn="t">
                        <a:spcBef>
                          <a:spcPts val="0"/>
                        </a:spcBef>
                        <a:spcAft>
                          <a:spcPts val="0"/>
                        </a:spcAft>
                      </a:pPr>
                      <a:r>
                        <a:rPr lang="en-US" sz="1000">
                          <a:effectLst/>
                        </a:rPr>
                        <a:t>12000</a:t>
                      </a:r>
                      <a:endParaRPr lang="en-US" sz="1600">
                        <a:effectLst/>
                      </a:endParaRPr>
                    </a:p>
                  </a:txBody>
                  <a:tcPr marL="55451" marR="55451" marT="55451" marB="55451"/>
                </a:tc>
                <a:extLst>
                  <a:ext uri="{0D108BD9-81ED-4DB2-BD59-A6C34878D82A}">
                    <a16:rowId xmlns:a16="http://schemas.microsoft.com/office/drawing/2014/main" val="2991466636"/>
                  </a:ext>
                </a:extLst>
              </a:tr>
              <a:tr h="621938">
                <a:tc>
                  <a:txBody>
                    <a:bodyPr/>
                    <a:lstStyle/>
                    <a:p>
                      <a:pPr fontAlgn="t"/>
                      <a:br>
                        <a:rPr lang="en-US" sz="1600">
                          <a:effectLst/>
                        </a:rPr>
                      </a:br>
                      <a:endParaRPr lang="en-US" sz="1600">
                        <a:effectLst/>
                      </a:endParaRPr>
                    </a:p>
                  </a:txBody>
                  <a:tcPr marL="55451" marR="55451" marT="55451" marB="55451"/>
                </a:tc>
                <a:tc>
                  <a:txBody>
                    <a:bodyPr/>
                    <a:lstStyle/>
                    <a:p>
                      <a:pPr fontAlgn="t"/>
                      <a:br>
                        <a:rPr lang="en-US" sz="1600">
                          <a:effectLst/>
                        </a:rPr>
                      </a:br>
                      <a:endParaRPr lang="en-US" sz="1600">
                        <a:effectLst/>
                      </a:endParaRPr>
                    </a:p>
                  </a:txBody>
                  <a:tcPr marL="55451" marR="55451" marT="55451" marB="55451"/>
                </a:tc>
                <a:tc>
                  <a:txBody>
                    <a:bodyPr/>
                    <a:lstStyle/>
                    <a:p>
                      <a:pPr rtl="0" fontAlgn="t">
                        <a:spcBef>
                          <a:spcPts val="0"/>
                        </a:spcBef>
                        <a:spcAft>
                          <a:spcPts val="0"/>
                        </a:spcAft>
                      </a:pPr>
                      <a:r>
                        <a:rPr lang="en-US" sz="1000">
                          <a:effectLst/>
                        </a:rPr>
                        <a:t>Al (Curtains + shutter covering)</a:t>
                      </a:r>
                      <a:endParaRPr lang="en-US" sz="1600">
                        <a:effectLst/>
                      </a:endParaRPr>
                    </a:p>
                  </a:txBody>
                  <a:tcPr marL="55451" marR="55451" marT="55451" marB="55451"/>
                </a:tc>
                <a:tc>
                  <a:txBody>
                    <a:bodyPr/>
                    <a:lstStyle/>
                    <a:p>
                      <a:pPr rtl="0" fontAlgn="t">
                        <a:spcBef>
                          <a:spcPts val="0"/>
                        </a:spcBef>
                        <a:spcAft>
                          <a:spcPts val="0"/>
                        </a:spcAft>
                      </a:pPr>
                      <a:r>
                        <a:rPr lang="en-US" sz="1000">
                          <a:effectLst/>
                        </a:rPr>
                        <a:t>15000</a:t>
                      </a:r>
                      <a:endParaRPr lang="en-US" sz="1600">
                        <a:effectLst/>
                      </a:endParaRPr>
                    </a:p>
                  </a:txBody>
                  <a:tcPr marL="55451" marR="55451" marT="55451" marB="55451"/>
                </a:tc>
                <a:extLst>
                  <a:ext uri="{0D108BD9-81ED-4DB2-BD59-A6C34878D82A}">
                    <a16:rowId xmlns:a16="http://schemas.microsoft.com/office/drawing/2014/main" val="2863520932"/>
                  </a:ext>
                </a:extLst>
              </a:tr>
              <a:tr h="621938">
                <a:tc>
                  <a:txBody>
                    <a:bodyPr/>
                    <a:lstStyle/>
                    <a:p>
                      <a:pPr fontAlgn="t"/>
                      <a:br>
                        <a:rPr lang="en-US" sz="1600">
                          <a:effectLst/>
                        </a:rPr>
                      </a:br>
                      <a:endParaRPr lang="en-US" sz="1600">
                        <a:effectLst/>
                      </a:endParaRPr>
                    </a:p>
                  </a:txBody>
                  <a:tcPr marL="55451" marR="55451" marT="55451" marB="55451"/>
                </a:tc>
                <a:tc>
                  <a:txBody>
                    <a:bodyPr/>
                    <a:lstStyle/>
                    <a:p>
                      <a:pPr fontAlgn="t"/>
                      <a:br>
                        <a:rPr lang="en-US" sz="1600">
                          <a:effectLst/>
                        </a:rPr>
                      </a:br>
                      <a:endParaRPr lang="en-US" sz="1600">
                        <a:effectLst/>
                      </a:endParaRPr>
                    </a:p>
                  </a:txBody>
                  <a:tcPr marL="55451" marR="55451" marT="55451" marB="55451"/>
                </a:tc>
                <a:tc>
                  <a:txBody>
                    <a:bodyPr/>
                    <a:lstStyle/>
                    <a:p>
                      <a:pPr rtl="0" fontAlgn="t">
                        <a:spcBef>
                          <a:spcPts val="0"/>
                        </a:spcBef>
                        <a:spcAft>
                          <a:spcPts val="0"/>
                        </a:spcAft>
                      </a:pPr>
                      <a:r>
                        <a:rPr lang="en-US" sz="1000">
                          <a:effectLst/>
                        </a:rPr>
                        <a:t>Circuit accessories</a:t>
                      </a:r>
                      <a:endParaRPr lang="en-US" sz="1600">
                        <a:effectLst/>
                      </a:endParaRPr>
                    </a:p>
                  </a:txBody>
                  <a:tcPr marL="55451" marR="55451" marT="55451" marB="55451"/>
                </a:tc>
                <a:tc>
                  <a:txBody>
                    <a:bodyPr/>
                    <a:lstStyle/>
                    <a:p>
                      <a:pPr rtl="0" fontAlgn="t">
                        <a:spcBef>
                          <a:spcPts val="0"/>
                        </a:spcBef>
                        <a:spcAft>
                          <a:spcPts val="0"/>
                        </a:spcAft>
                      </a:pPr>
                      <a:r>
                        <a:rPr lang="en-US" sz="1000">
                          <a:effectLst/>
                        </a:rPr>
                        <a:t>6000</a:t>
                      </a:r>
                      <a:endParaRPr lang="en-US" sz="1600">
                        <a:effectLst/>
                      </a:endParaRPr>
                    </a:p>
                  </a:txBody>
                  <a:tcPr marL="55451" marR="55451" marT="55451" marB="55451"/>
                </a:tc>
                <a:extLst>
                  <a:ext uri="{0D108BD9-81ED-4DB2-BD59-A6C34878D82A}">
                    <a16:rowId xmlns:a16="http://schemas.microsoft.com/office/drawing/2014/main" val="4185165180"/>
                  </a:ext>
                </a:extLst>
              </a:tr>
              <a:tr h="302541">
                <a:tc>
                  <a:txBody>
                    <a:bodyPr/>
                    <a:lstStyle/>
                    <a:p>
                      <a:pPr rtl="0" fontAlgn="t">
                        <a:spcBef>
                          <a:spcPts val="0"/>
                        </a:spcBef>
                        <a:spcAft>
                          <a:spcPts val="0"/>
                        </a:spcAft>
                      </a:pPr>
                      <a:r>
                        <a:rPr lang="en-US" sz="1000">
                          <a:effectLst/>
                        </a:rPr>
                        <a:t>2</a:t>
                      </a:r>
                      <a:endParaRPr lang="en-US" sz="1600">
                        <a:effectLst/>
                      </a:endParaRPr>
                    </a:p>
                  </a:txBody>
                  <a:tcPr marL="55451" marR="55451" marT="55451" marB="55451"/>
                </a:tc>
                <a:tc>
                  <a:txBody>
                    <a:bodyPr/>
                    <a:lstStyle/>
                    <a:p>
                      <a:pPr rtl="0" fontAlgn="t">
                        <a:spcBef>
                          <a:spcPts val="0"/>
                        </a:spcBef>
                        <a:spcAft>
                          <a:spcPts val="0"/>
                        </a:spcAft>
                      </a:pPr>
                      <a:r>
                        <a:rPr lang="en-US" sz="1000">
                          <a:effectLst/>
                        </a:rPr>
                        <a:t>Lateral walls</a:t>
                      </a:r>
                      <a:endParaRPr lang="en-US" sz="1600">
                        <a:effectLst/>
                      </a:endParaRPr>
                    </a:p>
                  </a:txBody>
                  <a:tcPr marL="55451" marR="55451" marT="55451" marB="55451"/>
                </a:tc>
                <a:tc>
                  <a:txBody>
                    <a:bodyPr/>
                    <a:lstStyle/>
                    <a:p>
                      <a:pPr rtl="0" fontAlgn="t">
                        <a:spcBef>
                          <a:spcPts val="0"/>
                        </a:spcBef>
                        <a:spcAft>
                          <a:spcPts val="0"/>
                        </a:spcAft>
                      </a:pPr>
                      <a:r>
                        <a:rPr lang="en-US" sz="1000">
                          <a:effectLst/>
                        </a:rPr>
                        <a:t>Actuator *2</a:t>
                      </a:r>
                      <a:endParaRPr lang="en-US" sz="1600">
                        <a:effectLst/>
                      </a:endParaRPr>
                    </a:p>
                  </a:txBody>
                  <a:tcPr marL="55451" marR="55451" marT="55451" marB="55451"/>
                </a:tc>
                <a:tc>
                  <a:txBody>
                    <a:bodyPr/>
                    <a:lstStyle/>
                    <a:p>
                      <a:pPr rtl="0" fontAlgn="t">
                        <a:spcBef>
                          <a:spcPts val="0"/>
                        </a:spcBef>
                        <a:spcAft>
                          <a:spcPts val="0"/>
                        </a:spcAft>
                      </a:pPr>
                      <a:r>
                        <a:rPr lang="en-US" sz="1000">
                          <a:effectLst/>
                        </a:rPr>
                        <a:t>20000</a:t>
                      </a:r>
                      <a:endParaRPr lang="en-US" sz="1600">
                        <a:effectLst/>
                      </a:endParaRPr>
                    </a:p>
                  </a:txBody>
                  <a:tcPr marL="55451" marR="55451" marT="55451" marB="55451"/>
                </a:tc>
                <a:extLst>
                  <a:ext uri="{0D108BD9-81ED-4DB2-BD59-A6C34878D82A}">
                    <a16:rowId xmlns:a16="http://schemas.microsoft.com/office/drawing/2014/main" val="6385322"/>
                  </a:ext>
                </a:extLst>
              </a:tr>
              <a:tr h="621938">
                <a:tc>
                  <a:txBody>
                    <a:bodyPr/>
                    <a:lstStyle/>
                    <a:p>
                      <a:pPr fontAlgn="t"/>
                      <a:br>
                        <a:rPr lang="en-US" sz="1600">
                          <a:effectLst/>
                        </a:rPr>
                      </a:br>
                      <a:endParaRPr lang="en-US" sz="1600">
                        <a:effectLst/>
                      </a:endParaRPr>
                    </a:p>
                  </a:txBody>
                  <a:tcPr marL="55451" marR="55451" marT="55451" marB="55451"/>
                </a:tc>
                <a:tc>
                  <a:txBody>
                    <a:bodyPr/>
                    <a:lstStyle/>
                    <a:p>
                      <a:pPr fontAlgn="t"/>
                      <a:br>
                        <a:rPr lang="en-US" sz="1600">
                          <a:effectLst/>
                        </a:rPr>
                      </a:br>
                      <a:endParaRPr lang="en-US" sz="1600">
                        <a:effectLst/>
                      </a:endParaRPr>
                    </a:p>
                  </a:txBody>
                  <a:tcPr marL="55451" marR="55451" marT="55451" marB="55451"/>
                </a:tc>
                <a:tc>
                  <a:txBody>
                    <a:bodyPr/>
                    <a:lstStyle/>
                    <a:p>
                      <a:pPr rtl="0" fontAlgn="t">
                        <a:spcBef>
                          <a:spcPts val="0"/>
                        </a:spcBef>
                        <a:spcAft>
                          <a:spcPts val="0"/>
                        </a:spcAft>
                      </a:pPr>
                      <a:r>
                        <a:rPr lang="en-US" sz="1000">
                          <a:effectLst/>
                        </a:rPr>
                        <a:t>Al in Walls</a:t>
                      </a:r>
                      <a:endParaRPr lang="en-US" sz="1600">
                        <a:effectLst/>
                      </a:endParaRPr>
                    </a:p>
                  </a:txBody>
                  <a:tcPr marL="55451" marR="55451" marT="55451" marB="55451"/>
                </a:tc>
                <a:tc>
                  <a:txBody>
                    <a:bodyPr/>
                    <a:lstStyle/>
                    <a:p>
                      <a:pPr rtl="0" fontAlgn="t">
                        <a:spcBef>
                          <a:spcPts val="0"/>
                        </a:spcBef>
                        <a:spcAft>
                          <a:spcPts val="0"/>
                        </a:spcAft>
                      </a:pPr>
                      <a:r>
                        <a:rPr lang="en-US" sz="1000">
                          <a:effectLst/>
                        </a:rPr>
                        <a:t>6500</a:t>
                      </a:r>
                      <a:endParaRPr lang="en-US" sz="1600">
                        <a:effectLst/>
                      </a:endParaRPr>
                    </a:p>
                  </a:txBody>
                  <a:tcPr marL="55451" marR="55451" marT="55451" marB="55451"/>
                </a:tc>
                <a:extLst>
                  <a:ext uri="{0D108BD9-81ED-4DB2-BD59-A6C34878D82A}">
                    <a16:rowId xmlns:a16="http://schemas.microsoft.com/office/drawing/2014/main" val="527929270"/>
                  </a:ext>
                </a:extLst>
              </a:tr>
              <a:tr h="369082">
                <a:tc>
                  <a:txBody>
                    <a:bodyPr/>
                    <a:lstStyle/>
                    <a:p>
                      <a:pPr rtl="0" fontAlgn="t">
                        <a:spcBef>
                          <a:spcPts val="0"/>
                        </a:spcBef>
                        <a:spcAft>
                          <a:spcPts val="0"/>
                        </a:spcAft>
                      </a:pPr>
                      <a:r>
                        <a:rPr lang="en-US" sz="1000">
                          <a:effectLst/>
                        </a:rPr>
                        <a:t>3</a:t>
                      </a:r>
                    </a:p>
                  </a:txBody>
                  <a:tcPr marL="55451" marR="55451" marT="55451" marB="55451"/>
                </a:tc>
                <a:tc>
                  <a:txBody>
                    <a:bodyPr/>
                    <a:lstStyle/>
                    <a:p>
                      <a:pPr rtl="0" fontAlgn="t">
                        <a:spcBef>
                          <a:spcPts val="0"/>
                        </a:spcBef>
                        <a:spcAft>
                          <a:spcPts val="0"/>
                        </a:spcAft>
                      </a:pPr>
                      <a:r>
                        <a:rPr lang="en-US" sz="1000">
                          <a:effectLst/>
                        </a:rPr>
                        <a:t>Back  doors</a:t>
                      </a:r>
                      <a:endParaRPr lang="en-US" sz="1600">
                        <a:effectLst/>
                      </a:endParaRPr>
                    </a:p>
                  </a:txBody>
                  <a:tcPr marL="55451" marR="55451" marT="55451" marB="55451"/>
                </a:tc>
                <a:tc>
                  <a:txBody>
                    <a:bodyPr/>
                    <a:lstStyle/>
                    <a:p>
                      <a:pPr rtl="0" fontAlgn="t">
                        <a:spcBef>
                          <a:spcPts val="0"/>
                        </a:spcBef>
                        <a:spcAft>
                          <a:spcPts val="0"/>
                        </a:spcAft>
                      </a:pPr>
                      <a:r>
                        <a:rPr lang="en-US" sz="1000">
                          <a:effectLst/>
                        </a:rPr>
                        <a:t>Al in door</a:t>
                      </a:r>
                      <a:endParaRPr lang="en-US" sz="1600">
                        <a:effectLst/>
                      </a:endParaRPr>
                    </a:p>
                  </a:txBody>
                  <a:tcPr marL="55451" marR="55451" marT="55451" marB="55451"/>
                </a:tc>
                <a:tc>
                  <a:txBody>
                    <a:bodyPr/>
                    <a:lstStyle/>
                    <a:p>
                      <a:pPr rtl="0" fontAlgn="t">
                        <a:spcBef>
                          <a:spcPts val="0"/>
                        </a:spcBef>
                        <a:spcAft>
                          <a:spcPts val="0"/>
                        </a:spcAft>
                      </a:pPr>
                      <a:r>
                        <a:rPr lang="en-US" sz="1000">
                          <a:effectLst/>
                        </a:rPr>
                        <a:t>3000</a:t>
                      </a:r>
                      <a:endParaRPr lang="en-US" sz="1600">
                        <a:effectLst/>
                      </a:endParaRPr>
                    </a:p>
                  </a:txBody>
                  <a:tcPr marL="55451" marR="55451" marT="55451" marB="55451"/>
                </a:tc>
                <a:extLst>
                  <a:ext uri="{0D108BD9-81ED-4DB2-BD59-A6C34878D82A}">
                    <a16:rowId xmlns:a16="http://schemas.microsoft.com/office/drawing/2014/main" val="1336007252"/>
                  </a:ext>
                </a:extLst>
              </a:tr>
              <a:tr h="621938">
                <a:tc>
                  <a:txBody>
                    <a:bodyPr/>
                    <a:lstStyle/>
                    <a:p>
                      <a:pPr fontAlgn="t"/>
                      <a:br>
                        <a:rPr lang="en-US" sz="1600">
                          <a:effectLst/>
                        </a:rPr>
                      </a:br>
                      <a:endParaRPr lang="en-US" sz="1600">
                        <a:effectLst/>
                      </a:endParaRPr>
                    </a:p>
                  </a:txBody>
                  <a:tcPr marL="55451" marR="55451" marT="55451" marB="55451"/>
                </a:tc>
                <a:tc>
                  <a:txBody>
                    <a:bodyPr/>
                    <a:lstStyle/>
                    <a:p>
                      <a:pPr fontAlgn="t"/>
                      <a:br>
                        <a:rPr lang="en-US" sz="1600">
                          <a:effectLst/>
                        </a:rPr>
                      </a:br>
                      <a:endParaRPr lang="en-US" sz="1600">
                        <a:effectLst/>
                      </a:endParaRPr>
                    </a:p>
                  </a:txBody>
                  <a:tcPr marL="55451" marR="55451" marT="55451" marB="55451"/>
                </a:tc>
                <a:tc>
                  <a:txBody>
                    <a:bodyPr/>
                    <a:lstStyle/>
                    <a:p>
                      <a:pPr rtl="0" fontAlgn="t">
                        <a:spcBef>
                          <a:spcPts val="0"/>
                        </a:spcBef>
                        <a:spcAft>
                          <a:spcPts val="0"/>
                        </a:spcAft>
                      </a:pPr>
                      <a:r>
                        <a:rPr lang="en-US" sz="1000">
                          <a:effectLst/>
                        </a:rPr>
                        <a:t>270 ° hinge(x4)</a:t>
                      </a:r>
                      <a:endParaRPr lang="en-US" sz="1600">
                        <a:effectLst/>
                      </a:endParaRPr>
                    </a:p>
                  </a:txBody>
                  <a:tcPr marL="55451" marR="55451" marT="55451" marB="55451"/>
                </a:tc>
                <a:tc>
                  <a:txBody>
                    <a:bodyPr/>
                    <a:lstStyle/>
                    <a:p>
                      <a:pPr rtl="0" fontAlgn="t">
                        <a:spcBef>
                          <a:spcPts val="0"/>
                        </a:spcBef>
                        <a:spcAft>
                          <a:spcPts val="0"/>
                        </a:spcAft>
                      </a:pPr>
                      <a:r>
                        <a:rPr lang="en-US" sz="1000">
                          <a:effectLst/>
                        </a:rPr>
                        <a:t>2000</a:t>
                      </a:r>
                      <a:endParaRPr lang="en-US" sz="1600">
                        <a:effectLst/>
                      </a:endParaRPr>
                    </a:p>
                  </a:txBody>
                  <a:tcPr marL="55451" marR="55451" marT="55451" marB="55451"/>
                </a:tc>
                <a:extLst>
                  <a:ext uri="{0D108BD9-81ED-4DB2-BD59-A6C34878D82A}">
                    <a16:rowId xmlns:a16="http://schemas.microsoft.com/office/drawing/2014/main" val="1806662702"/>
                  </a:ext>
                </a:extLst>
              </a:tr>
              <a:tr h="369082">
                <a:tc gridSpan="3">
                  <a:txBody>
                    <a:bodyPr/>
                    <a:lstStyle/>
                    <a:p>
                      <a:pPr algn="ctr" rtl="0" fontAlgn="t">
                        <a:spcBef>
                          <a:spcPts val="0"/>
                        </a:spcBef>
                        <a:spcAft>
                          <a:spcPts val="0"/>
                        </a:spcAft>
                      </a:pPr>
                      <a:r>
                        <a:rPr lang="en-US" sz="1500">
                          <a:effectLst/>
                        </a:rPr>
                        <a:t>TOTAL</a:t>
                      </a:r>
                      <a:endParaRPr lang="en-US" sz="1600">
                        <a:effectLst/>
                      </a:endParaRPr>
                    </a:p>
                  </a:txBody>
                  <a:tcPr marL="55451" marR="55451" marT="55451" marB="55451"/>
                </a:tc>
                <a:tc hMerge="1">
                  <a:txBody>
                    <a:bodyPr/>
                    <a:lstStyle/>
                    <a:p>
                      <a:endParaRPr lang="en-US"/>
                    </a:p>
                  </a:txBody>
                  <a:tcPr/>
                </a:tc>
                <a:tc hMerge="1">
                  <a:txBody>
                    <a:bodyPr/>
                    <a:lstStyle/>
                    <a:p>
                      <a:endParaRPr lang="en-US"/>
                    </a:p>
                  </a:txBody>
                  <a:tcPr/>
                </a:tc>
                <a:tc>
                  <a:txBody>
                    <a:bodyPr/>
                    <a:lstStyle/>
                    <a:p>
                      <a:pPr rtl="0" fontAlgn="t">
                        <a:spcBef>
                          <a:spcPts val="0"/>
                        </a:spcBef>
                        <a:spcAft>
                          <a:spcPts val="0"/>
                        </a:spcAft>
                      </a:pPr>
                      <a:r>
                        <a:rPr lang="en-US" sz="1000">
                          <a:effectLst/>
                        </a:rPr>
                        <a:t>64500</a:t>
                      </a:r>
                      <a:endParaRPr lang="en-US" sz="1600">
                        <a:effectLst/>
                      </a:endParaRPr>
                    </a:p>
                  </a:txBody>
                  <a:tcPr marL="55451" marR="55451" marT="55451" marB="55451"/>
                </a:tc>
                <a:extLst>
                  <a:ext uri="{0D108BD9-81ED-4DB2-BD59-A6C34878D82A}">
                    <a16:rowId xmlns:a16="http://schemas.microsoft.com/office/drawing/2014/main" val="3552334368"/>
                  </a:ext>
                </a:extLst>
              </a:tr>
            </a:tbl>
          </a:graphicData>
        </a:graphic>
      </p:graphicFrame>
      <p:sp>
        <p:nvSpPr>
          <p:cNvPr id="4" name="TextBox 3">
            <a:extLst>
              <a:ext uri="{FF2B5EF4-FFF2-40B4-BE49-F238E27FC236}">
                <a16:creationId xmlns:a16="http://schemas.microsoft.com/office/drawing/2014/main" id="{B2A79CD3-420F-4ED6-858D-1D33729545FD}"/>
              </a:ext>
            </a:extLst>
          </p:cNvPr>
          <p:cNvSpPr txBox="1"/>
          <p:nvPr/>
        </p:nvSpPr>
        <p:spPr>
          <a:xfrm>
            <a:off x="5067300" y="5343525"/>
            <a:ext cx="62769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Hence the model can be made space flexible in addition of being cost effective</a:t>
            </a:r>
          </a:p>
        </p:txBody>
      </p:sp>
    </p:spTree>
    <p:extLst>
      <p:ext uri="{BB962C8B-B14F-4D97-AF65-F5344CB8AC3E}">
        <p14:creationId xmlns:p14="http://schemas.microsoft.com/office/powerpoint/2010/main" val="2650921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9E2A92-0AFB-406C-844D-286FDCC2D44A}"/>
              </a:ext>
            </a:extLst>
          </p:cNvPr>
          <p:cNvSpPr>
            <a:spLocks noGrp="1"/>
          </p:cNvSpPr>
          <p:nvPr>
            <p:ph type="title"/>
          </p:nvPr>
        </p:nvSpPr>
        <p:spPr>
          <a:xfrm>
            <a:off x="701919" y="539221"/>
            <a:ext cx="3642309" cy="5646208"/>
          </a:xfrm>
        </p:spPr>
        <p:txBody>
          <a:bodyPr anchor="ctr">
            <a:normAutofit/>
          </a:bodyPr>
          <a:lstStyle/>
          <a:p>
            <a:r>
              <a:rPr lang="en-US" sz="4800">
                <a:solidFill>
                  <a:srgbClr val="FFFFFF"/>
                </a:solidFill>
              </a:rPr>
              <a:t>Theme</a:t>
            </a:r>
          </a:p>
        </p:txBody>
      </p:sp>
      <p:sp>
        <p:nvSpPr>
          <p:cNvPr id="3" name="Content Placeholder 2">
            <a:extLst>
              <a:ext uri="{FF2B5EF4-FFF2-40B4-BE49-F238E27FC236}">
                <a16:creationId xmlns:a16="http://schemas.microsoft.com/office/drawing/2014/main" id="{CE17E390-0C42-422C-B9A5-60A5F008D1A6}"/>
              </a:ext>
            </a:extLst>
          </p:cNvPr>
          <p:cNvSpPr>
            <a:spLocks noGrp="1"/>
          </p:cNvSpPr>
          <p:nvPr>
            <p:ph idx="1"/>
          </p:nvPr>
        </p:nvSpPr>
        <p:spPr>
          <a:xfrm>
            <a:off x="5231958" y="977371"/>
            <a:ext cx="5923721" cy="5646208"/>
          </a:xfrm>
        </p:spPr>
        <p:txBody>
          <a:bodyPr vert="horz" lIns="0" tIns="45720" rIns="0" bIns="45720" rtlCol="0" anchor="ctr">
            <a:normAutofit/>
          </a:bodyPr>
          <a:lstStyle/>
          <a:p>
            <a:endParaRPr lang="en-US" sz="4000" b="1">
              <a:ea typeface="+mn-lt"/>
              <a:cs typeface="+mn-lt"/>
            </a:endParaRPr>
          </a:p>
          <a:p>
            <a:r>
              <a:rPr lang="en-US" sz="4000">
                <a:ea typeface="+mn-lt"/>
                <a:cs typeface="+mn-lt"/>
              </a:rPr>
              <a:t>New Digital Transformation through Automobiles in India</a:t>
            </a:r>
            <a:endParaRPr lang="en-US" sz="4000"/>
          </a:p>
          <a:p>
            <a:pPr>
              <a:lnSpc>
                <a:spcPct val="110000"/>
              </a:lnSpc>
            </a:pPr>
            <a:br>
              <a:rPr lang="en-US"/>
            </a:br>
            <a:endParaRPr lang="en-US"/>
          </a:p>
          <a:p>
            <a:pPr marL="0" indent="0">
              <a:lnSpc>
                <a:spcPct val="110000"/>
              </a:lnSpc>
              <a:buNone/>
            </a:pPr>
            <a:endParaRPr lang="en-US" sz="2000"/>
          </a:p>
          <a:p>
            <a:pPr marL="0" indent="0">
              <a:lnSpc>
                <a:spcPct val="110000"/>
              </a:lnSpc>
              <a:buNone/>
            </a:pPr>
            <a:r>
              <a:rPr lang="en-US" sz="2000">
                <a:ea typeface="+mn-lt"/>
                <a:cs typeface="+mn-lt"/>
              </a:rPr>
              <a:t>  </a:t>
            </a:r>
            <a:endParaRPr lang="en-US" sz="2000"/>
          </a:p>
        </p:txBody>
      </p:sp>
    </p:spTree>
    <p:extLst>
      <p:ext uri="{BB962C8B-B14F-4D97-AF65-F5344CB8AC3E}">
        <p14:creationId xmlns:p14="http://schemas.microsoft.com/office/powerpoint/2010/main" val="4185999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332AC67-5692-4DC4-984D-F848BD685F77}"/>
              </a:ext>
            </a:extLst>
          </p:cNvPr>
          <p:cNvSpPr txBox="1"/>
          <p:nvPr/>
        </p:nvSpPr>
        <p:spPr>
          <a:xfrm>
            <a:off x="1096963" y="758826"/>
            <a:ext cx="10058400" cy="406232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9600" spc="-50">
                <a:solidFill>
                  <a:schemeClr val="tx1">
                    <a:lumMod val="85000"/>
                    <a:lumOff val="15000"/>
                  </a:schemeClr>
                </a:solidFill>
                <a:latin typeface="+mj-lt"/>
                <a:ea typeface="+mj-ea"/>
                <a:cs typeface="+mj-cs"/>
              </a:rPr>
              <a:t>MARKET ANALYSIS</a:t>
            </a:r>
          </a:p>
        </p:txBody>
      </p:sp>
      <p:cxnSp>
        <p:nvCxnSpPr>
          <p:cNvPr id="13" name="Straight Connector 12">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7775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2">
            <a:extLst>
              <a:ext uri="{FF2B5EF4-FFF2-40B4-BE49-F238E27FC236}">
                <a16:creationId xmlns:a16="http://schemas.microsoft.com/office/drawing/2014/main" id="{3C4A01BA-9265-4ED6-AABA-E6129579DB60}"/>
              </a:ext>
            </a:extLst>
          </p:cNvPr>
          <p:cNvGraphicFramePr>
            <a:graphicFrameLocks noGrp="1"/>
          </p:cNvGraphicFramePr>
          <p:nvPr>
            <p:extLst>
              <p:ext uri="{D42A27DB-BD31-4B8C-83A1-F6EECF244321}">
                <p14:modId xmlns:p14="http://schemas.microsoft.com/office/powerpoint/2010/main" val="3456220711"/>
              </p:ext>
            </p:extLst>
          </p:nvPr>
        </p:nvGraphicFramePr>
        <p:xfrm>
          <a:off x="962025" y="1949450"/>
          <a:ext cx="9258300" cy="3827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7" name="Title 1">
            <a:extLst>
              <a:ext uri="{FF2B5EF4-FFF2-40B4-BE49-F238E27FC236}">
                <a16:creationId xmlns:a16="http://schemas.microsoft.com/office/drawing/2014/main" id="{3D65413C-14E6-47A7-93A8-98B0DA7E84A9}"/>
              </a:ext>
            </a:extLst>
          </p:cNvPr>
          <p:cNvSpPr>
            <a:spLocks noGrp="1"/>
          </p:cNvSpPr>
          <p:nvPr/>
        </p:nvSpPr>
        <p:spPr>
          <a:xfrm>
            <a:off x="838200" y="565739"/>
            <a:ext cx="10515600" cy="1124949"/>
          </a:xfrm>
          <a:prstGeom prst="rect">
            <a:avLst/>
          </a:prstGeom>
          <a:solidFill>
            <a:schemeClr val="bg1"/>
          </a:solidFill>
        </p:spPr>
        <p:txBody>
          <a:bodyPr vert="horz" lIns="91440" tIns="45720" rIns="91440" bIns="45720"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a:t>PURPOSE</a:t>
            </a:r>
          </a:p>
        </p:txBody>
      </p:sp>
    </p:spTree>
    <p:extLst>
      <p:ext uri="{BB962C8B-B14F-4D97-AF65-F5344CB8AC3E}">
        <p14:creationId xmlns:p14="http://schemas.microsoft.com/office/powerpoint/2010/main" val="749944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6" name="Rectangle 8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67" name="Straight Connector 9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68" name="Rectangle 92">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69" name="Rectangle 94">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3" name="TextBox 1022">
            <a:extLst>
              <a:ext uri="{FF2B5EF4-FFF2-40B4-BE49-F238E27FC236}">
                <a16:creationId xmlns:a16="http://schemas.microsoft.com/office/drawing/2014/main" id="{CBC6F0B1-449C-4F34-AD5F-6B50048B4B09}"/>
              </a:ext>
            </a:extLst>
          </p:cNvPr>
          <p:cNvSpPr txBox="1"/>
          <p:nvPr/>
        </p:nvSpPr>
        <p:spPr>
          <a:xfrm>
            <a:off x="4438650" y="466725"/>
            <a:ext cx="69818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ea typeface="+mn-lt"/>
              <a:cs typeface="+mn-lt"/>
            </a:endParaRPr>
          </a:p>
        </p:txBody>
      </p:sp>
      <p:sp>
        <p:nvSpPr>
          <p:cNvPr id="1024" name="TextBox 1023">
            <a:extLst>
              <a:ext uri="{FF2B5EF4-FFF2-40B4-BE49-F238E27FC236}">
                <a16:creationId xmlns:a16="http://schemas.microsoft.com/office/drawing/2014/main" id="{384D59AC-6137-4116-94C0-7C95EB59B095}"/>
              </a:ext>
            </a:extLst>
          </p:cNvPr>
          <p:cNvSpPr txBox="1"/>
          <p:nvPr/>
        </p:nvSpPr>
        <p:spPr>
          <a:xfrm>
            <a:off x="4438650" y="1571625"/>
            <a:ext cx="729615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pPr marL="285750" indent="-285750">
              <a:buFont typeface="Wingdings"/>
              <a:buChar char="q"/>
            </a:pPr>
            <a:r>
              <a:rPr lang="en-US"/>
              <a:t>Flexible space utility opens the door for</a:t>
            </a:r>
            <a:r>
              <a:rPr lang="en-US" b="1"/>
              <a:t> online ordered goods delivery</a:t>
            </a:r>
            <a:r>
              <a:rPr lang="en-US"/>
              <a:t>.</a:t>
            </a:r>
          </a:p>
          <a:p>
            <a:pPr marL="285750" indent="-285750">
              <a:buFont typeface="Wingdings"/>
              <a:buChar char="q"/>
            </a:pPr>
            <a:endParaRPr lang="en-US"/>
          </a:p>
          <a:p>
            <a:pPr marL="285750" indent="-285750">
              <a:buFont typeface="Wingdings"/>
              <a:buChar char="q"/>
            </a:pPr>
            <a:r>
              <a:rPr lang="en-US"/>
              <a:t>It will fulfil the increasing needs of </a:t>
            </a:r>
            <a:r>
              <a:rPr lang="en-US" b="1"/>
              <a:t>hospital logistics</a:t>
            </a:r>
            <a:r>
              <a:rPr lang="en-US"/>
              <a:t> (especially in densely populated areas).</a:t>
            </a:r>
          </a:p>
          <a:p>
            <a:pPr marL="285750" indent="-285750">
              <a:buFont typeface="Wingdings"/>
              <a:buChar char="q"/>
            </a:pPr>
            <a:endParaRPr lang="en-US"/>
          </a:p>
          <a:p>
            <a:pPr marL="285750" indent="-285750">
              <a:buFont typeface="Wingdings"/>
              <a:buChar char="q"/>
            </a:pPr>
            <a:r>
              <a:rPr lang="en-US"/>
              <a:t>It will increase popularity of D-Max among people who</a:t>
            </a:r>
            <a:r>
              <a:rPr lang="en-US" b="1"/>
              <a:t> </a:t>
            </a:r>
            <a:r>
              <a:rPr lang="en-US"/>
              <a:t>are </a:t>
            </a:r>
            <a:r>
              <a:rPr lang="en-US" b="1"/>
              <a:t>outdoor enthusiasts</a:t>
            </a:r>
            <a:r>
              <a:rPr lang="en-US"/>
              <a:t>, due to its efficient personalized space.</a:t>
            </a:r>
          </a:p>
          <a:p>
            <a:pPr marL="285750" indent="-285750">
              <a:buFont typeface="Wingdings"/>
              <a:buChar char="q"/>
            </a:pPr>
            <a:endParaRPr lang="en-US"/>
          </a:p>
          <a:p>
            <a:pPr marL="285750" indent="-285750">
              <a:buFont typeface="Wingdings"/>
              <a:buChar char="q"/>
            </a:pPr>
            <a:r>
              <a:rPr lang="en-US" b="1"/>
              <a:t>Frozen food delivery </a:t>
            </a:r>
            <a:r>
              <a:rPr lang="en-US"/>
              <a:t>will become possible with integration of temperature control system.</a:t>
            </a:r>
          </a:p>
        </p:txBody>
      </p:sp>
      <p:sp>
        <p:nvSpPr>
          <p:cNvPr id="1025" name="TextBox 1024">
            <a:extLst>
              <a:ext uri="{FF2B5EF4-FFF2-40B4-BE49-F238E27FC236}">
                <a16:creationId xmlns:a16="http://schemas.microsoft.com/office/drawing/2014/main" id="{400A5ED9-78C5-405B-8BEA-848F4E7D5177}"/>
              </a:ext>
            </a:extLst>
          </p:cNvPr>
          <p:cNvSpPr txBox="1"/>
          <p:nvPr/>
        </p:nvSpPr>
        <p:spPr>
          <a:xfrm>
            <a:off x="657225" y="2486025"/>
            <a:ext cx="27432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solidFill>
                  <a:schemeClr val="bg1"/>
                </a:solidFill>
              </a:rPr>
              <a:t>New Domains For D-Max Sale</a:t>
            </a:r>
            <a:endParaRPr lang="en-US"/>
          </a:p>
        </p:txBody>
      </p:sp>
    </p:spTree>
    <p:extLst>
      <p:ext uri="{BB962C8B-B14F-4D97-AF65-F5344CB8AC3E}">
        <p14:creationId xmlns:p14="http://schemas.microsoft.com/office/powerpoint/2010/main" val="1262139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97A9E7-08A8-4992-9B94-7F4CE8B3602C}"/>
              </a:ext>
            </a:extLst>
          </p:cNvPr>
          <p:cNvSpPr txBox="1"/>
          <p:nvPr/>
        </p:nvSpPr>
        <p:spPr>
          <a:xfrm>
            <a:off x="1885950" y="1714500"/>
            <a:ext cx="8429625"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ea typeface="+mn-lt"/>
                <a:cs typeface="+mn-lt"/>
              </a:rPr>
              <a:t>Isuzu has sold over 13,500 vehicles till date in India.</a:t>
            </a:r>
          </a:p>
          <a:p>
            <a:pPr marL="285750" indent="-285750">
              <a:buFont typeface="Wingdings"/>
              <a:buChar char="q"/>
            </a:pPr>
            <a:endParaRPr lang="en-US"/>
          </a:p>
          <a:p>
            <a:pPr marL="285750" indent="-285750">
              <a:buFont typeface="Wingdings"/>
              <a:buChar char="q"/>
            </a:pPr>
            <a:r>
              <a:rPr lang="en-US"/>
              <a:t>This will increase by manifolds, since other competitors in India don't have such a broad target customer.</a:t>
            </a:r>
            <a:endParaRPr lang="en-US">
              <a:ea typeface="+mn-lt"/>
              <a:cs typeface="+mn-lt"/>
            </a:endParaRPr>
          </a:p>
          <a:p>
            <a:pPr marL="285750" indent="-285750">
              <a:buFont typeface="Wingdings"/>
              <a:buChar char="q"/>
            </a:pPr>
            <a:endParaRPr lang="en-US"/>
          </a:p>
          <a:p>
            <a:pPr marL="285750" indent="-285750">
              <a:buFont typeface="Wingdings"/>
              <a:buChar char="q"/>
            </a:pPr>
            <a:r>
              <a:rPr lang="en-US"/>
              <a:t>Integration of the temperature control system will then contribute more in broadening of the domains. (Then total cost = 64500 + cost of  temp. Cooling system).</a:t>
            </a:r>
          </a:p>
          <a:p>
            <a:pPr marL="285750" indent="-285750">
              <a:buFont typeface="Wingdings"/>
              <a:buChar char="q"/>
            </a:pPr>
            <a:endParaRPr lang="en-US"/>
          </a:p>
          <a:p>
            <a:pPr marL="285750" indent="-285750">
              <a:buFont typeface="Wingdings"/>
              <a:buChar char="q"/>
            </a:pPr>
            <a:r>
              <a:rPr lang="en-US"/>
              <a:t>Flexible space of D-Max at such a low cost will attract more pre-existing target customers.</a:t>
            </a:r>
          </a:p>
          <a:p>
            <a:pPr marL="285750" indent="-285750">
              <a:buFont typeface="Wingdings"/>
              <a:buChar char="q"/>
            </a:pPr>
            <a:endParaRPr lang="en-US"/>
          </a:p>
          <a:p>
            <a:pPr marL="285750" indent="-285750">
              <a:buFont typeface="Wingdings"/>
              <a:buChar char="q"/>
            </a:pPr>
            <a:endParaRPr lang="en-US"/>
          </a:p>
        </p:txBody>
      </p:sp>
    </p:spTree>
    <p:extLst>
      <p:ext uri="{BB962C8B-B14F-4D97-AF65-F5344CB8AC3E}">
        <p14:creationId xmlns:p14="http://schemas.microsoft.com/office/powerpoint/2010/main" val="274946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5308EE-5133-4DA2-943C-20BBEF60D509}"/>
              </a:ext>
            </a:extLst>
          </p:cNvPr>
          <p:cNvSpPr>
            <a:spLocks noGrp="1"/>
          </p:cNvSpPr>
          <p:nvPr>
            <p:ph type="title"/>
          </p:nvPr>
        </p:nvSpPr>
        <p:spPr>
          <a:xfrm>
            <a:off x="662516" y="2072258"/>
            <a:ext cx="3517567" cy="2093975"/>
          </a:xfrm>
        </p:spPr>
        <p:txBody>
          <a:bodyPr/>
          <a:lstStyle/>
          <a:p>
            <a:r>
              <a:rPr lang="en-US"/>
              <a:t>COMPETITION LANDSCAPE</a:t>
            </a:r>
          </a:p>
        </p:txBody>
      </p:sp>
      <p:sp>
        <p:nvSpPr>
          <p:cNvPr id="4" name="Content Placeholder 3">
            <a:extLst>
              <a:ext uri="{FF2B5EF4-FFF2-40B4-BE49-F238E27FC236}">
                <a16:creationId xmlns:a16="http://schemas.microsoft.com/office/drawing/2014/main" id="{8D9E71BA-CA8F-4513-99E0-F3669A6369F6}"/>
              </a:ext>
            </a:extLst>
          </p:cNvPr>
          <p:cNvSpPr>
            <a:spLocks noGrp="1"/>
          </p:cNvSpPr>
          <p:nvPr>
            <p:ph idx="1"/>
          </p:nvPr>
        </p:nvSpPr>
        <p:spPr>
          <a:xfrm>
            <a:off x="5516134" y="679449"/>
            <a:ext cx="5928344" cy="5294757"/>
          </a:xfrm>
        </p:spPr>
        <p:txBody>
          <a:bodyPr vert="horz" lIns="0" tIns="45720" rIns="0" bIns="45720" rtlCol="0" anchor="t">
            <a:normAutofit/>
          </a:bodyPr>
          <a:lstStyle/>
          <a:p>
            <a:pPr marL="0" indent="0">
              <a:buNone/>
            </a:pPr>
            <a:endParaRPr lang="en-US"/>
          </a:p>
          <a:p>
            <a:pPr marL="0" indent="0">
              <a:buNone/>
            </a:pPr>
            <a:endParaRPr lang="en-US"/>
          </a:p>
          <a:p>
            <a:pPr marL="0" indent="0">
              <a:buNone/>
            </a:pPr>
            <a:endParaRPr lang="en-US"/>
          </a:p>
          <a:p>
            <a:pPr marL="0" indent="0">
              <a:buNone/>
            </a:pPr>
            <a:r>
              <a:rPr lang="en-US"/>
              <a:t>The Modified D-Max stands stronger among its competitors like:</a:t>
            </a:r>
          </a:p>
          <a:p>
            <a:pPr marL="342900" indent="-342900">
              <a:buAutoNum type="arabicPeriod"/>
            </a:pPr>
            <a:r>
              <a:rPr lang="en-US">
                <a:ea typeface="+mn-lt"/>
                <a:cs typeface="+mn-lt"/>
              </a:rPr>
              <a:t>Mahindra Bolero Camper Pickup</a:t>
            </a:r>
          </a:p>
          <a:p>
            <a:pPr marL="342900" indent="-342900">
              <a:buAutoNum type="arabicPeriod"/>
            </a:pPr>
            <a:r>
              <a:rPr lang="en-US">
                <a:ea typeface="+mn-lt"/>
                <a:cs typeface="+mn-lt"/>
              </a:rPr>
              <a:t>Ashok Leyland Dost</a:t>
            </a:r>
          </a:p>
          <a:p>
            <a:pPr marL="342900" indent="-342900">
              <a:buAutoNum type="arabicPeriod"/>
            </a:pPr>
            <a:r>
              <a:rPr lang="en-US">
                <a:ea typeface="+mn-lt"/>
                <a:cs typeface="+mn-lt"/>
              </a:rPr>
              <a:t>Tata Yodha Pickup</a:t>
            </a:r>
          </a:p>
          <a:p>
            <a:pPr marL="0" indent="0">
              <a:buNone/>
            </a:pPr>
            <a:endParaRPr lang="en-US">
              <a:ea typeface="+mn-lt"/>
              <a:cs typeface="+mn-lt"/>
            </a:endParaRPr>
          </a:p>
        </p:txBody>
      </p:sp>
    </p:spTree>
    <p:extLst>
      <p:ext uri="{BB962C8B-B14F-4D97-AF65-F5344CB8AC3E}">
        <p14:creationId xmlns:p14="http://schemas.microsoft.com/office/powerpoint/2010/main" val="24458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9E2A92-0AFB-406C-844D-286FDCC2D44A}"/>
              </a:ext>
            </a:extLst>
          </p:cNvPr>
          <p:cNvSpPr>
            <a:spLocks noGrp="1"/>
          </p:cNvSpPr>
          <p:nvPr>
            <p:ph type="title"/>
          </p:nvPr>
        </p:nvSpPr>
        <p:spPr>
          <a:xfrm>
            <a:off x="701919" y="539221"/>
            <a:ext cx="3642309" cy="5646208"/>
          </a:xfrm>
        </p:spPr>
        <p:txBody>
          <a:bodyPr anchor="ctr">
            <a:normAutofit/>
          </a:bodyPr>
          <a:lstStyle/>
          <a:p>
            <a:r>
              <a:rPr lang="en-US" sz="4800">
                <a:solidFill>
                  <a:srgbClr val="FFFFFF"/>
                </a:solidFill>
              </a:rPr>
              <a:t>Sub Theme</a:t>
            </a:r>
          </a:p>
        </p:txBody>
      </p:sp>
      <p:sp>
        <p:nvSpPr>
          <p:cNvPr id="3" name="Content Placeholder 2">
            <a:extLst>
              <a:ext uri="{FF2B5EF4-FFF2-40B4-BE49-F238E27FC236}">
                <a16:creationId xmlns:a16="http://schemas.microsoft.com/office/drawing/2014/main" id="{CE17E390-0C42-422C-B9A5-60A5F008D1A6}"/>
              </a:ext>
            </a:extLst>
          </p:cNvPr>
          <p:cNvSpPr>
            <a:spLocks noGrp="1"/>
          </p:cNvSpPr>
          <p:nvPr>
            <p:ph idx="1"/>
          </p:nvPr>
        </p:nvSpPr>
        <p:spPr>
          <a:xfrm>
            <a:off x="5231958" y="977371"/>
            <a:ext cx="5923721" cy="5646208"/>
          </a:xfrm>
        </p:spPr>
        <p:txBody>
          <a:bodyPr vert="horz" lIns="0" tIns="45720" rIns="0" bIns="45720" rtlCol="0" anchor="ctr">
            <a:normAutofit fontScale="92500" lnSpcReduction="10000"/>
          </a:bodyPr>
          <a:lstStyle/>
          <a:p>
            <a:endParaRPr lang="en-US" sz="4000" b="1">
              <a:ea typeface="+mn-lt"/>
              <a:cs typeface="+mn-lt"/>
            </a:endParaRPr>
          </a:p>
          <a:p>
            <a:endParaRPr lang="en-US" sz="4000" b="1">
              <a:ea typeface="+mn-lt"/>
              <a:cs typeface="+mn-lt"/>
            </a:endParaRPr>
          </a:p>
          <a:p>
            <a:r>
              <a:rPr lang="en-US" sz="4000">
                <a:ea typeface="+mn-lt"/>
                <a:cs typeface="+mn-lt"/>
              </a:rPr>
              <a:t>Utilize personal space of pickup truck cars </a:t>
            </a:r>
            <a:endParaRPr lang="en-US"/>
          </a:p>
          <a:p>
            <a:br>
              <a:rPr lang="en-US"/>
            </a:br>
            <a:endParaRPr lang="en-US"/>
          </a:p>
          <a:p>
            <a:pPr>
              <a:lnSpc>
                <a:spcPct val="110000"/>
              </a:lnSpc>
            </a:pPr>
            <a:br>
              <a:rPr lang="en-US"/>
            </a:br>
            <a:endParaRPr lang="en-US"/>
          </a:p>
          <a:p>
            <a:pPr marL="0" indent="0">
              <a:lnSpc>
                <a:spcPct val="110000"/>
              </a:lnSpc>
              <a:buNone/>
            </a:pPr>
            <a:endParaRPr lang="en-US" sz="2000"/>
          </a:p>
          <a:p>
            <a:pPr marL="0" indent="0">
              <a:lnSpc>
                <a:spcPct val="110000"/>
              </a:lnSpc>
              <a:buNone/>
            </a:pPr>
            <a:r>
              <a:rPr lang="en-US" sz="2000">
                <a:ea typeface="+mn-lt"/>
                <a:cs typeface="+mn-lt"/>
              </a:rPr>
              <a:t>  </a:t>
            </a:r>
            <a:endParaRPr lang="en-US" sz="2000"/>
          </a:p>
        </p:txBody>
      </p:sp>
    </p:spTree>
    <p:extLst>
      <p:ext uri="{BB962C8B-B14F-4D97-AF65-F5344CB8AC3E}">
        <p14:creationId xmlns:p14="http://schemas.microsoft.com/office/powerpoint/2010/main" val="3398046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DFD45D2B-88F4-4C62-8124-F0E1CEE15C74}"/>
              </a:ext>
            </a:extLst>
          </p:cNvPr>
          <p:cNvPicPr>
            <a:picLocks noGrp="1" noChangeAspect="1"/>
          </p:cNvPicPr>
          <p:nvPr>
            <p:ph idx="1"/>
          </p:nvPr>
        </p:nvPicPr>
        <p:blipFill>
          <a:blip r:embed="rId2"/>
          <a:stretch>
            <a:fillRect/>
          </a:stretch>
        </p:blipFill>
        <p:spPr>
          <a:xfrm>
            <a:off x="633999" y="650189"/>
            <a:ext cx="10925102" cy="3605283"/>
          </a:xfrm>
          <a:prstGeom prst="rect">
            <a:avLst/>
          </a:prstGeom>
        </p:spPr>
      </p:pic>
      <p:sp>
        <p:nvSpPr>
          <p:cNvPr id="15" name="Rectangle 14">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9C1ADD5-1FF3-4D8F-82C2-908229DE5A56}"/>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MAIN FOCUS : D-MAX</a:t>
            </a:r>
          </a:p>
        </p:txBody>
      </p:sp>
      <p:cxnSp>
        <p:nvCxnSpPr>
          <p:cNvPr id="17" name="Straight Connector 16">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15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54498-6E46-4FB5-AEAA-AB37DB9FD30C}"/>
              </a:ext>
            </a:extLst>
          </p:cNvPr>
          <p:cNvSpPr>
            <a:spLocks noGrp="1"/>
          </p:cNvSpPr>
          <p:nvPr>
            <p:ph type="title"/>
          </p:nvPr>
        </p:nvSpPr>
        <p:spPr>
          <a:xfrm>
            <a:off x="949047" y="643466"/>
            <a:ext cx="2771273" cy="5470463"/>
          </a:xfrm>
        </p:spPr>
        <p:txBody>
          <a:bodyPr anchor="ctr">
            <a:normAutofit/>
          </a:bodyPr>
          <a:lstStyle/>
          <a:p>
            <a:r>
              <a:rPr lang="en-US" sz="3600" b="1">
                <a:ea typeface="+mj-lt"/>
                <a:cs typeface="+mj-lt"/>
              </a:rPr>
              <a:t>Ideation</a:t>
            </a:r>
            <a:endParaRPr lang="en-US" sz="3600"/>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778497"/>
            <a:ext cx="0" cy="3200400"/>
          </a:xfrm>
          <a:prstGeom prst="line">
            <a:avLst/>
          </a:prstGeom>
          <a:ln w="19050">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10E558-EBBD-402E-8B71-1CE36F4C6655}"/>
              </a:ext>
            </a:extLst>
          </p:cNvPr>
          <p:cNvSpPr>
            <a:spLocks noGrp="1"/>
          </p:cNvSpPr>
          <p:nvPr>
            <p:ph idx="1"/>
          </p:nvPr>
        </p:nvSpPr>
        <p:spPr>
          <a:xfrm>
            <a:off x="4466665" y="1072091"/>
            <a:ext cx="6818427" cy="5470462"/>
          </a:xfrm>
        </p:spPr>
        <p:txBody>
          <a:bodyPr vert="horz" lIns="0" tIns="45720" rIns="0" bIns="45720" rtlCol="0" anchor="ctr">
            <a:normAutofit/>
          </a:bodyPr>
          <a:lstStyle/>
          <a:p>
            <a:r>
              <a:rPr lang="en-US">
                <a:ea typeface="+mn-lt"/>
                <a:cs typeface="+mn-lt"/>
              </a:rPr>
              <a:t>Under this theme, our first need is to create a personal space that is creating a shelter.  On each side of the cart, electronically controlled hollow lateral walls will be lifted up with the help of actuators and  an electronically mechanized shutter system is used which will act as a roof  and it will be initiated only after the two lateral walls are perfectly placed . Shutter curtain’s movement will be constrained with the help of the guide rails attached on the top of lateral walls . Inside each lateral wall, one 270 degree door will be attached which will be controlled manually .</a:t>
            </a:r>
            <a:endParaRPr lang="en-US"/>
          </a:p>
          <a:p>
            <a:br>
              <a:rPr lang="en-US"/>
            </a:br>
            <a:endParaRPr lang="en-US"/>
          </a:p>
        </p:txBody>
      </p:sp>
    </p:spTree>
    <p:extLst>
      <p:ext uri="{BB962C8B-B14F-4D97-AF65-F5344CB8AC3E}">
        <p14:creationId xmlns:p14="http://schemas.microsoft.com/office/powerpoint/2010/main" val="249217434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A picture containing handcart, transport&#10;&#10;Description automatically generated">
            <a:extLst>
              <a:ext uri="{FF2B5EF4-FFF2-40B4-BE49-F238E27FC236}">
                <a16:creationId xmlns:a16="http://schemas.microsoft.com/office/drawing/2014/main" id="{F29C8124-D29F-4262-8EDC-001E8FDC14FB}"/>
              </a:ext>
            </a:extLst>
          </p:cNvPr>
          <p:cNvPicPr>
            <a:picLocks noGrp="1" noChangeAspect="1"/>
          </p:cNvPicPr>
          <p:nvPr>
            <p:ph idx="1"/>
          </p:nvPr>
        </p:nvPicPr>
        <p:blipFill rotWithShape="1">
          <a:blip r:embed="rId2"/>
          <a:srcRect t="2858"/>
          <a:stretch/>
        </p:blipFill>
        <p:spPr>
          <a:xfrm>
            <a:off x="-32" y="10"/>
            <a:ext cx="12192031" cy="4915066"/>
          </a:xfrm>
          <a:prstGeom prst="rect">
            <a:avLst/>
          </a:prstGeom>
        </p:spPr>
      </p:pic>
      <p:sp>
        <p:nvSpPr>
          <p:cNvPr id="13" name="Rectangle 12">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33FC50B-4F16-4187-B1B4-92EFEF671DA3}"/>
              </a:ext>
            </a:extLst>
          </p:cNvPr>
          <p:cNvSpPr>
            <a:spLocks noGrp="1"/>
          </p:cNvSpPr>
          <p:nvPr>
            <p:ph type="title"/>
          </p:nvPr>
        </p:nvSpPr>
        <p:spPr>
          <a:xfrm>
            <a:off x="828675" y="5120639"/>
            <a:ext cx="7137263" cy="1280161"/>
          </a:xfrm>
        </p:spPr>
        <p:txBody>
          <a:bodyPr vert="horz" lIns="91440" tIns="45720" rIns="91440" bIns="45720" rtlCol="0" anchor="ctr">
            <a:normAutofit/>
          </a:bodyPr>
          <a:lstStyle/>
          <a:p>
            <a:pPr algn="r"/>
            <a:r>
              <a:rPr lang="en-US" sz="4800" b="1">
                <a:solidFill>
                  <a:srgbClr val="FFFFFF"/>
                </a:solidFill>
              </a:rPr>
              <a:t>PROTOTYPE</a:t>
            </a:r>
          </a:p>
        </p:txBody>
      </p:sp>
      <p:cxnSp>
        <p:nvCxnSpPr>
          <p:cNvPr id="15" name="Straight Connector 14">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08096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picture containing handcart&#10;&#10;Description automatically generated">
            <a:extLst>
              <a:ext uri="{FF2B5EF4-FFF2-40B4-BE49-F238E27FC236}">
                <a16:creationId xmlns:a16="http://schemas.microsoft.com/office/drawing/2014/main" id="{FE1EA9EC-3BD3-4FC1-B30C-A351F794316D}"/>
              </a:ext>
            </a:extLst>
          </p:cNvPr>
          <p:cNvPicPr>
            <a:picLocks noGrp="1" noChangeAspect="1"/>
          </p:cNvPicPr>
          <p:nvPr>
            <p:ph idx="1"/>
          </p:nvPr>
        </p:nvPicPr>
        <p:blipFill>
          <a:blip r:embed="rId2"/>
          <a:stretch>
            <a:fillRect/>
          </a:stretch>
        </p:blipFill>
        <p:spPr>
          <a:xfrm>
            <a:off x="334856" y="822326"/>
            <a:ext cx="11688023" cy="4846741"/>
          </a:xfrm>
        </p:spPr>
      </p:pic>
    </p:spTree>
    <p:extLst>
      <p:ext uri="{BB962C8B-B14F-4D97-AF65-F5344CB8AC3E}">
        <p14:creationId xmlns:p14="http://schemas.microsoft.com/office/powerpoint/2010/main" val="132646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2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5" name="Rectangle 23">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9D794-F3B2-4B2B-A1FC-C3DBA64F0961}"/>
              </a:ext>
            </a:extLst>
          </p:cNvPr>
          <p:cNvSpPr>
            <a:spLocks noGrp="1"/>
          </p:cNvSpPr>
          <p:nvPr>
            <p:ph type="title" idx="4294967295"/>
          </p:nvPr>
        </p:nvSpPr>
        <p:spPr>
          <a:xfrm>
            <a:off x="1096963" y="758826"/>
            <a:ext cx="10058400" cy="4062326"/>
          </a:xfrm>
        </p:spPr>
        <p:txBody>
          <a:bodyPr vert="horz" lIns="91440" tIns="45720" rIns="91440" bIns="45720" rtlCol="0" anchor="b">
            <a:normAutofit/>
          </a:bodyPr>
          <a:lstStyle/>
          <a:p>
            <a:r>
              <a:rPr lang="en-US" sz="9600" b="1">
                <a:solidFill>
                  <a:schemeClr val="tx1">
                    <a:lumMod val="85000"/>
                    <a:lumOff val="15000"/>
                  </a:schemeClr>
                </a:solidFill>
              </a:rPr>
              <a:t>ROOF TOP</a:t>
            </a:r>
          </a:p>
        </p:txBody>
      </p:sp>
      <p:cxnSp>
        <p:nvCxnSpPr>
          <p:cNvPr id="36" name="Straight Connector 25">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Rectangle 27">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7624905"/>
      </p:ext>
    </p:extLst>
  </p:cSld>
  <p:clrMapOvr>
    <a:masterClrMapping/>
  </p:clrMapOvr>
</p:sld>
</file>

<file path=ppt/theme/theme1.xml><?xml version="1.0" encoding="utf-8"?>
<a:theme xmlns:a="http://schemas.openxmlformats.org/drawingml/2006/main" name="Retrospec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Retrospect">
      <a:majorFont>
        <a:latin typeface="Arial Nova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34</Slides>
  <Notes>0</Notes>
  <HiddenSlides>0</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RetrospectVTI</vt:lpstr>
      <vt:lpstr>India Automobile Hackathon</vt:lpstr>
      <vt:lpstr>4 geeks</vt:lpstr>
      <vt:lpstr>Theme</vt:lpstr>
      <vt:lpstr>Sub Theme</vt:lpstr>
      <vt:lpstr>MAIN FOCUS : D-MAX</vt:lpstr>
      <vt:lpstr>Ideation</vt:lpstr>
      <vt:lpstr>PROTOTYPE</vt:lpstr>
      <vt:lpstr>PowerPoint Presentation</vt:lpstr>
      <vt:lpstr>ROOF TOP</vt:lpstr>
      <vt:lpstr>PowerPoint Presentation</vt:lpstr>
      <vt:lpstr>PowerPoint Presentation</vt:lpstr>
      <vt:lpstr>Shape of each curtain</vt:lpstr>
      <vt:lpstr>PowerPoint Presentation</vt:lpstr>
      <vt:lpstr>Fabric beneath the curtains </vt:lpstr>
      <vt:lpstr>Curtain flow inside guide rail</vt:lpstr>
      <vt:lpstr>PowerPoint Presentation</vt:lpstr>
      <vt:lpstr>Parts Required in circuit</vt:lpstr>
      <vt:lpstr>Dimension and Specifications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COMPETITION LANDSCAPE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2022-02-18T15:33:21Z</dcterms:created>
  <dcterms:modified xsi:type="dcterms:W3CDTF">2023-08-20T06:16:26Z</dcterms:modified>
</cp:coreProperties>
</file>