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9" r:id="rId12"/>
    <p:sldId id="270" r:id="rId13"/>
    <p:sldId id="265" r:id="rId14"/>
    <p:sldId id="266" r:id="rId15"/>
    <p:sldId id="267" r:id="rId16"/>
    <p:sldId id="268" r:id="rId17"/>
  </p:sldIdLst>
  <p:sldSz cx="9144000" cy="5143500" type="screen16x9"/>
  <p:notesSz cx="6858000" cy="9144000"/>
  <p:embeddedFontLst>
    <p:embeddedFont>
      <p:font typeface="DM Sans"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Mono" panose="00000009000000000000" pitchFamily="49" charset="0"/>
      <p:regular r:id="rId27"/>
      <p:bold r:id="rId28"/>
      <p:italic r:id="rId29"/>
      <p:boldItalic r:id="rId30"/>
    </p:embeddedFont>
    <p:embeddedFont>
      <p:font typeface="Rosario" panose="020B060402020202020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C3BB7B-1D33-44CD-8ED4-DF4C9BFC9D4B}">
  <a:tblStyle styleId="{57C3BB7B-1D33-44CD-8ED4-DF4C9BFC9D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85" autoAdjust="0"/>
  </p:normalViewPr>
  <p:slideViewPr>
    <p:cSldViewPr snapToGrid="0">
      <p:cViewPr varScale="1">
        <p:scale>
          <a:sx n="86" d="100"/>
          <a:sy n="86" d="100"/>
        </p:scale>
        <p:origin x="13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f2d431a30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26f2d431a30_1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solidFill>
                  <a:schemeClr val="dk1"/>
                </a:solidFill>
              </a:rPr>
              <a:t>Slide Title: Project Overview</a:t>
            </a:r>
          </a:p>
          <a:p>
            <a:pPr marL="0" lvl="0" indent="0" algn="l" rtl="0">
              <a:lnSpc>
                <a:spcPct val="100000"/>
              </a:lnSpc>
              <a:spcBef>
                <a:spcPts val="0"/>
              </a:spcBef>
              <a:spcAft>
                <a:spcPts val="0"/>
              </a:spcAft>
              <a:buSzPts val="1100"/>
              <a:buNone/>
            </a:pPr>
            <a:endParaRPr lang="en-US"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Script:</a:t>
            </a:r>
          </a:p>
          <a:p>
            <a:pPr marL="0" lvl="0" indent="0" algn="l" rtl="0">
              <a:lnSpc>
                <a:spcPct val="100000"/>
              </a:lnSpc>
              <a:spcBef>
                <a:spcPts val="0"/>
              </a:spcBef>
              <a:spcAft>
                <a:spcPts val="0"/>
              </a:spcAft>
              <a:buSzPts val="1100"/>
              <a:buNone/>
            </a:pPr>
            <a:endParaRPr lang="en-US"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"Today, I'm excited to introduce our project aimed at revolutionizing stock market analysis using advanced Natural Language Processing techniques. We're tackling the challenge of decoding the vast amounts of unstructured data from news articles and social media that influence market trends.</a:t>
            </a:r>
          </a:p>
          <a:p>
            <a:pPr marL="0" lvl="0" indent="0" algn="l" rtl="0">
              <a:lnSpc>
                <a:spcPct val="100000"/>
              </a:lnSpc>
              <a:spcBef>
                <a:spcPts val="0"/>
              </a:spcBef>
              <a:spcAft>
                <a:spcPts val="0"/>
              </a:spcAft>
              <a:buSzPts val="1100"/>
              <a:buNone/>
            </a:pPr>
            <a:endParaRPr lang="en-US"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Our tool, powered by cutting-edge language models like Mistral and Gemma, simplifies complex financial data into easily understandable formats. Through innovative methods such as sentiment analysis and text summarization, we provide accessible, accurate market insights.</a:t>
            </a:r>
          </a:p>
          <a:p>
            <a:pPr marL="0" lvl="0" indent="0" algn="l" rtl="0">
              <a:lnSpc>
                <a:spcPct val="100000"/>
              </a:lnSpc>
              <a:spcBef>
                <a:spcPts val="0"/>
              </a:spcBef>
              <a:spcAft>
                <a:spcPts val="0"/>
              </a:spcAft>
              <a:buSzPts val="1100"/>
              <a:buNone/>
            </a:pPr>
            <a:endParaRPr lang="en-US" dirty="0">
              <a:solidFill>
                <a:schemeClr val="dk1"/>
              </a:solidFill>
            </a:endParaRPr>
          </a:p>
          <a:p>
            <a:pPr marL="0" lvl="0" indent="0" algn="l" rtl="0">
              <a:lnSpc>
                <a:spcPct val="100000"/>
              </a:lnSpc>
              <a:spcBef>
                <a:spcPts val="0"/>
              </a:spcBef>
              <a:spcAft>
                <a:spcPts val="0"/>
              </a:spcAft>
              <a:buSzPts val="1100"/>
              <a:buNone/>
            </a:pPr>
            <a:r>
              <a:rPr lang="en-US" dirty="0">
                <a:solidFill>
                  <a:schemeClr val="dk1"/>
                </a:solidFill>
              </a:rPr>
              <a:t>Our overarching goal is to democratize financial expertise by automating the extraction of actionable insights. By doing so, we aim to enhance individual investment strategies and broaden understanding of market dynamics without requiring deep financial knowledge."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ce863a16b0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g2ce863a16b0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To conclude, while we expected the SGID to improve classification model accuracy. It actually hindered the model performance when increased beyond certain proportions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The SGID images generated with our implementation were at times different from author’s implementation because not all details are explicitly mentioned in the report. Moreover, we also conclude that an over-reliance in SGID based techniques can actually hinder model performance careful optimizations are required to achieve desired results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Despite challenges, SGID can be beneficial in scenarios where surpassing benchmarks is more important compared to computation costs.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ce863a16b0_9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2ce863a16b0_9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6f2d431a30_1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26f2d431a30_1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Now talking out accuracy and evaluation metrics…..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6f4590f44a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g26f4590f44a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6f2d431a30_1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26f2d431a30_1_3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effectLst/>
              </a:rPr>
              <a:t>Let's start by addressing the elephant in the room: our performance issues. Despite our best efforts, we're only seeing a 23% accuracy rate on the Financial </a:t>
            </a:r>
            <a:r>
              <a:rPr lang="en-US" dirty="0" err="1">
                <a:effectLst/>
              </a:rPr>
              <a:t>PhraseBank</a:t>
            </a:r>
            <a:r>
              <a:rPr lang="en-US" dirty="0">
                <a:effectLst/>
              </a:rPr>
              <a:t> dataset, even after applying sophisticated techniques like SFT.</a:t>
            </a:r>
          </a:p>
          <a:p>
            <a:r>
              <a:rPr lang="en-US" dirty="0">
                <a:effectLst/>
              </a:rPr>
              <a:t>Moving on, we've noticed a significant imbalance in class accuracy, with negative sentiments consistently outperforming positive or neutral ones. This skew is largely due to inherent class imbalances in our training data, which have been a tough nut to crack.</a:t>
            </a:r>
          </a:p>
          <a:p>
            <a:r>
              <a:rPr lang="en-US" dirty="0">
                <a:effectLst/>
              </a:rPr>
              <a:t>Now, onto our attempts to tackle this issue with class balancing techniques. Unfortunately, neither down-sampling nor up-sampling seem to be cutting it. Our confusion matrices continue to show a stubborn skew towards neutral classifications, indicating that these methods aren't effectively helping our model generalize across sentiment categories.</a:t>
            </a:r>
          </a:p>
          <a:p>
            <a:r>
              <a:rPr lang="en-US" dirty="0">
                <a:effectLst/>
              </a:rPr>
              <a:t>And then there's the matter of financial language. It's a beast of its own, isn't it? The complexity and nuances inherent in financial jargon are posing some serious challenges for our analysis. To add to the complexity, our Mistral-7B model might not have been initially tailored for these financial contexts, which calls for some domain-specific tuning or pretraining.</a:t>
            </a:r>
          </a:p>
          <a:p>
            <a:r>
              <a:rPr lang="en-US" dirty="0">
                <a:effectLst/>
              </a:rPr>
              <a:t>Lastly, let's talk about data manipulation techniques. While we've tried our best with down-sampling and up-sampling, we've hit roadblocks due to dataset noise and variability. There's a real risk of losing crucial information in the process, which, as you can imagine, isn't ideal for our learning efficacy.</a:t>
            </a:r>
          </a:p>
          <a:p>
            <a:r>
              <a:rPr lang="en-US" dirty="0">
                <a:effectLst/>
              </a:rPr>
              <a:t>So, there you have it—multiple hurdles we're facing in our quest to improve sentiment analysis in financial texts. It's clear we've got our work cut out for us, but with perseverance and strategic adjustments, I'm confident we can overcome these challenges and enhance our decision-making processes in finance. Thank you.</a:t>
            </a:r>
          </a:p>
          <a:p>
            <a:br>
              <a:rPr lang="en-US" b="0" i="0" dirty="0">
                <a:solidFill>
                  <a:srgbClr val="000000"/>
                </a:solidFill>
                <a:effectLst/>
                <a:highlight>
                  <a:srgbClr val="FFFFFF"/>
                </a:highlight>
                <a:latin typeface="Söhne"/>
              </a:rPr>
            </a:b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6f2d431a30_1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g26f2d431a30_1_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1" i="0" dirty="0">
                <a:solidFill>
                  <a:srgbClr val="0D0D0D"/>
                </a:solidFill>
                <a:effectLst/>
                <a:highlight>
                  <a:srgbClr val="FFFFFF"/>
                </a:highlight>
                <a:latin typeface="Söhne"/>
              </a:rPr>
              <a:t>Democratizing Access to Stock Market Analysis:</a:t>
            </a:r>
            <a:r>
              <a:rPr lang="en-US" b="0" i="0" dirty="0">
                <a:solidFill>
                  <a:srgbClr val="0D0D0D"/>
                </a:solidFill>
                <a:effectLst/>
                <a:highlight>
                  <a:srgbClr val="FFFFFF"/>
                </a:highlight>
                <a:latin typeface="Söhne"/>
              </a:rPr>
              <a:t> The project leverages advanced NLP technologies and large language models like Mistral and Gemma to make stock market analysis accessible to a wider audience. Complex financial data is transformed into easy-to-understand formats, providing users with comprehensive insights for making informed investment decisions.</a:t>
            </a:r>
          </a:p>
          <a:p>
            <a:pPr algn="l">
              <a:buFont typeface="+mj-lt"/>
              <a:buAutoNum type="arabicPeriod"/>
            </a:pPr>
            <a:r>
              <a:rPr lang="en-US" b="1" i="0" dirty="0">
                <a:solidFill>
                  <a:srgbClr val="0D0D0D"/>
                </a:solidFill>
                <a:effectLst/>
                <a:highlight>
                  <a:srgbClr val="FFFFFF"/>
                </a:highlight>
                <a:latin typeface="Söhne"/>
              </a:rPr>
              <a:t>Rigorous Real-World Evaluations:</a:t>
            </a:r>
            <a:r>
              <a:rPr lang="en-US" b="0" i="0" dirty="0">
                <a:solidFill>
                  <a:srgbClr val="0D0D0D"/>
                </a:solidFill>
                <a:effectLst/>
                <a:highlight>
                  <a:srgbClr val="FFFFFF"/>
                </a:highlight>
                <a:latin typeface="Söhne"/>
              </a:rPr>
              <a:t> The accuracy and effectiveness of market summaries and sentiment analyses are rigorously evaluated in real-world settings, ensuring reliability and trustworthiness in the information provided to users.</a:t>
            </a:r>
          </a:p>
          <a:p>
            <a:pPr algn="l">
              <a:buFont typeface="+mj-lt"/>
              <a:buAutoNum type="arabicPeriod"/>
            </a:pPr>
            <a:r>
              <a:rPr lang="en-US" b="1" i="0" dirty="0">
                <a:solidFill>
                  <a:srgbClr val="0D0D0D"/>
                </a:solidFill>
                <a:effectLst/>
                <a:highlight>
                  <a:srgbClr val="FFFFFF"/>
                </a:highlight>
                <a:latin typeface="Söhne"/>
              </a:rPr>
              <a:t>Ongoing Challenges:</a:t>
            </a:r>
            <a:r>
              <a:rPr lang="en-US" b="0" i="0" dirty="0">
                <a:solidFill>
                  <a:srgbClr val="0D0D0D"/>
                </a:solidFill>
                <a:effectLst/>
                <a:highlight>
                  <a:srgbClr val="FFFFFF"/>
                </a:highlight>
                <a:latin typeface="Söhne"/>
              </a:rPr>
              <a:t> Despite significant progress, challenges such as class imbalance and model generalization persist. These challenges underscore the necessity for continued research and improvement in financial sentiment analysis, aiming to enhance the overall effectiveness and usability of the platform</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f2d431a30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6f2d431a30_1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Slide Title: Improving Platform Capabilities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Introduction:</a:t>
            </a:r>
          </a:p>
          <a:p>
            <a:pPr marL="0" lvl="0" indent="0" algn="l" rtl="0">
              <a:lnSpc>
                <a:spcPct val="100000"/>
              </a:lnSpc>
              <a:spcBef>
                <a:spcPts val="0"/>
              </a:spcBef>
              <a:spcAft>
                <a:spcPts val="0"/>
              </a:spcAft>
              <a:buSzPts val="1100"/>
              <a:buNone/>
            </a:pPr>
            <a:r>
              <a:rPr lang="en-US" dirty="0"/>
              <a:t>Today, let's dive into how content platforms are currently performing, pinpoint the gaps in their functionality, and discuss where we want to take them in the future.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Current State:</a:t>
            </a:r>
          </a:p>
          <a:p>
            <a:pPr marL="0" lvl="0" indent="0" algn="l" rtl="0">
              <a:lnSpc>
                <a:spcPct val="100000"/>
              </a:lnSpc>
              <a:spcBef>
                <a:spcPts val="0"/>
              </a:spcBef>
              <a:spcAft>
                <a:spcPts val="0"/>
              </a:spcAft>
              <a:buSzPts val="1100"/>
              <a:buNone/>
            </a:pPr>
            <a:r>
              <a:rPr lang="en-US" dirty="0"/>
              <a:t>1. Content Oversimplification: Right now, a lot of platforms are guilty of oversimplifying content, missing out on crucial details that really matter.</a:t>
            </a:r>
          </a:p>
          <a:p>
            <a:pPr marL="0" lvl="0" indent="0" algn="l" rtl="0">
              <a:lnSpc>
                <a:spcPct val="100000"/>
              </a:lnSpc>
              <a:spcBef>
                <a:spcPts val="0"/>
              </a:spcBef>
              <a:spcAft>
                <a:spcPts val="0"/>
              </a:spcAft>
              <a:buSzPts val="1100"/>
              <a:buNone/>
            </a:pPr>
            <a:r>
              <a:rPr lang="en-US" dirty="0"/>
              <a:t>2. Sentiment Analysis Woes: They're also not so great at accurately picking up on sentiment, which can lead to some serious misinterpretations, especially in tricky areas like finance.</a:t>
            </a:r>
          </a:p>
          <a:p>
            <a:pPr marL="0" lvl="0" indent="0" algn="l" rtl="0">
              <a:lnSpc>
                <a:spcPct val="100000"/>
              </a:lnSpc>
              <a:spcBef>
                <a:spcPts val="0"/>
              </a:spcBef>
              <a:spcAft>
                <a:spcPts val="0"/>
              </a:spcAft>
              <a:buSzPts val="1100"/>
              <a:buNone/>
            </a:pPr>
            <a:r>
              <a:rPr lang="en-US" dirty="0"/>
              <a:t>3. Integration Hurdles: And when it comes to seamlessly integrating across platforms, there's a real shortage of options, with most of the decent ones being behind a paywall.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Obvious Gap:</a:t>
            </a:r>
          </a:p>
          <a:p>
            <a:pPr marL="0" lvl="0" indent="0" algn="l" rtl="0">
              <a:lnSpc>
                <a:spcPct val="100000"/>
              </a:lnSpc>
              <a:spcBef>
                <a:spcPts val="0"/>
              </a:spcBef>
              <a:spcAft>
                <a:spcPts val="0"/>
              </a:spcAft>
              <a:buSzPts val="1100"/>
              <a:buNone/>
            </a:pPr>
            <a:r>
              <a:rPr lang="en-US" dirty="0"/>
              <a:t>1. Summarization Struggles: There's a clear need for better summarization techniques – we need to get better at distilling down complex information into bite-sized, understandable chunks.</a:t>
            </a:r>
          </a:p>
          <a:p>
            <a:pPr marL="0" lvl="0" indent="0" algn="l" rtl="0">
              <a:lnSpc>
                <a:spcPct val="100000"/>
              </a:lnSpc>
              <a:spcBef>
                <a:spcPts val="0"/>
              </a:spcBef>
              <a:spcAft>
                <a:spcPts val="0"/>
              </a:spcAft>
              <a:buSzPts val="1100"/>
              <a:buNone/>
            </a:pPr>
            <a:r>
              <a:rPr lang="en-US" dirty="0"/>
              <a:t>2. Sentiment Slip-Ups: Sentiment analysis is another area screaming for improvement. We need it to be more accurate, so users can trust the insights they're getting, especially in high-stakes situations.</a:t>
            </a:r>
          </a:p>
          <a:p>
            <a:pPr marL="0" lvl="0" indent="0" algn="l" rtl="0">
              <a:lnSpc>
                <a:spcPct val="100000"/>
              </a:lnSpc>
              <a:spcBef>
                <a:spcPts val="0"/>
              </a:spcBef>
              <a:spcAft>
                <a:spcPts val="0"/>
              </a:spcAft>
              <a:buSzPts val="1100"/>
              <a:buNone/>
            </a:pPr>
            <a:r>
              <a:rPr lang="en-US" dirty="0"/>
              <a:t>3. Integration Drought: Free, easy-to-use integrated platforms? They're as rare as a unicorn right now. We've got to make it easier for users to access and use these tools without breaking the bank.</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Desired Outcome:</a:t>
            </a:r>
          </a:p>
          <a:p>
            <a:pPr marL="0" lvl="0" indent="0" algn="l" rtl="0">
              <a:lnSpc>
                <a:spcPct val="100000"/>
              </a:lnSpc>
              <a:spcBef>
                <a:spcPts val="0"/>
              </a:spcBef>
              <a:spcAft>
                <a:spcPts val="0"/>
              </a:spcAft>
              <a:buSzPts val="1100"/>
              <a:buNone/>
            </a:pPr>
            <a:r>
              <a:rPr lang="en-US" dirty="0"/>
              <a:t>1. Streamlined Summarization: Our aim is to develop techniques that nail the balance between capturing all the important stuff and keeping things short and sweet.</a:t>
            </a:r>
          </a:p>
          <a:p>
            <a:pPr marL="0" lvl="0" indent="0" algn="l" rtl="0">
              <a:lnSpc>
                <a:spcPct val="100000"/>
              </a:lnSpc>
              <a:spcBef>
                <a:spcPts val="0"/>
              </a:spcBef>
              <a:spcAft>
                <a:spcPts val="0"/>
              </a:spcAft>
              <a:buSzPts val="1100"/>
              <a:buNone/>
            </a:pPr>
            <a:r>
              <a:rPr lang="en-US" dirty="0"/>
              <a:t>2. Spot-On Sentiment Analysis: We're shooting for sentiment analysis that's as sharp as a tack, using the latest methods to ensure users get reliable, actionable insights every time.</a:t>
            </a:r>
          </a:p>
          <a:p>
            <a:pPr marL="0" lvl="0" indent="0" algn="l" rtl="0">
              <a:lnSpc>
                <a:spcPct val="100000"/>
              </a:lnSpc>
              <a:spcBef>
                <a:spcPts val="0"/>
              </a:spcBef>
              <a:spcAft>
                <a:spcPts val="0"/>
              </a:spcAft>
              <a:buSzPts val="1100"/>
              <a:buNone/>
            </a:pPr>
            <a:r>
              <a:rPr lang="en-US" dirty="0"/>
              <a:t>3. Free, User-Friendly Integration: And we're dead set on making integration a breeze – no hefty price tags, no headaches. Just seamless, straightforward connections that anyone can use.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Conclusion:</a:t>
            </a:r>
          </a:p>
          <a:p>
            <a:pPr marL="0" lvl="0" indent="0" algn="l" rtl="0">
              <a:lnSpc>
                <a:spcPct val="100000"/>
              </a:lnSpc>
              <a:spcBef>
                <a:spcPts val="0"/>
              </a:spcBef>
              <a:spcAft>
                <a:spcPts val="0"/>
              </a:spcAft>
              <a:buSzPts val="1100"/>
              <a:buNone/>
            </a:pPr>
            <a:r>
              <a:rPr lang="en-US" dirty="0"/>
              <a:t>By tackling these issues head-on and focusing on what we want to achieve, we're paving the way for a future where content platforms are smarter, more reliable, and easier to use, putting the power back in the hands of the users.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6f2d431a30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26f2d431a30_1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lang="en-US" b="0" i="0" dirty="0">
              <a:solidFill>
                <a:schemeClr val="dk1"/>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b="0" i="0" dirty="0">
                <a:solidFill>
                  <a:schemeClr val="dk1"/>
                </a:solidFill>
                <a:latin typeface="Arial"/>
                <a:ea typeface="Arial"/>
                <a:cs typeface="Arial"/>
                <a:sym typeface="Arial"/>
              </a:rPr>
              <a:t>Slide Title: Introducing </a:t>
            </a:r>
            <a:r>
              <a:rPr lang="en-US" b="0" i="0" dirty="0" err="1">
                <a:solidFill>
                  <a:schemeClr val="dk1"/>
                </a:solidFill>
                <a:latin typeface="Arial"/>
                <a:ea typeface="Arial"/>
                <a:cs typeface="Arial"/>
                <a:sym typeface="Arial"/>
              </a:rPr>
              <a:t>LoRA</a:t>
            </a:r>
            <a:endParaRPr lang="en-US" b="0" i="0" dirty="0">
              <a:solidFill>
                <a:schemeClr val="dk1"/>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b="0" i="0" dirty="0">
                <a:solidFill>
                  <a:schemeClr val="dk1"/>
                </a:solidFill>
                <a:latin typeface="Arial"/>
                <a:ea typeface="Arial"/>
                <a:cs typeface="Arial"/>
                <a:sym typeface="Arial"/>
              </a:rPr>
              <a:t>Today, we're delving into an innovative solution to address the challenges associated with fine-tuning large foundation models: </a:t>
            </a:r>
            <a:r>
              <a:rPr lang="en-US" b="0" i="0" dirty="0" err="1">
                <a:solidFill>
                  <a:schemeClr val="dk1"/>
                </a:solidFill>
                <a:latin typeface="Arial"/>
                <a:ea typeface="Arial"/>
                <a:cs typeface="Arial"/>
                <a:sym typeface="Arial"/>
              </a:rPr>
              <a:t>LoRA</a:t>
            </a:r>
            <a:r>
              <a:rPr lang="en-US" b="0" i="0" dirty="0">
                <a:solidFill>
                  <a:schemeClr val="dk1"/>
                </a:solidFill>
                <a:latin typeface="Arial"/>
                <a:ea typeface="Arial"/>
                <a:cs typeface="Arial"/>
                <a:sym typeface="Arial"/>
              </a:rPr>
              <a:t>.</a:t>
            </a:r>
          </a:p>
          <a:p>
            <a:pPr marL="158750" lvl="0" indent="0" algn="l" rtl="0">
              <a:lnSpc>
                <a:spcPct val="100000"/>
              </a:lnSpc>
              <a:spcBef>
                <a:spcPts val="0"/>
              </a:spcBef>
              <a:spcAft>
                <a:spcPts val="0"/>
              </a:spcAft>
              <a:buSzPts val="1100"/>
              <a:buNone/>
            </a:pPr>
            <a:endParaRPr lang="en-US" b="0" i="0" dirty="0">
              <a:solidFill>
                <a:schemeClr val="dk1"/>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b="0" i="0" dirty="0">
                <a:solidFill>
                  <a:schemeClr val="dk1"/>
                </a:solidFill>
                <a:latin typeface="Arial"/>
                <a:ea typeface="Arial"/>
                <a:cs typeface="Arial"/>
                <a:sym typeface="Arial"/>
              </a:rPr>
              <a:t>Let's start by acknowledging the issue at hand. Foundation models are undeniably vast and require considerable computational resources for training and fine-tuning. It's a formidable task that often presents barriers to researchers and developers.</a:t>
            </a:r>
          </a:p>
          <a:p>
            <a:pPr marL="158750" lvl="0" indent="0" algn="l" rtl="0">
              <a:lnSpc>
                <a:spcPct val="100000"/>
              </a:lnSpc>
              <a:spcBef>
                <a:spcPts val="0"/>
              </a:spcBef>
              <a:spcAft>
                <a:spcPts val="0"/>
              </a:spcAft>
              <a:buSzPts val="1100"/>
              <a:buNone/>
            </a:pPr>
            <a:endParaRPr lang="en-US" b="0" i="0" dirty="0">
              <a:solidFill>
                <a:schemeClr val="dk1"/>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b="0" i="0" dirty="0">
                <a:solidFill>
                  <a:schemeClr val="dk1"/>
                </a:solidFill>
                <a:latin typeface="Arial"/>
                <a:ea typeface="Arial"/>
                <a:cs typeface="Arial"/>
                <a:sym typeface="Arial"/>
              </a:rPr>
              <a:t>Enter </a:t>
            </a:r>
            <a:r>
              <a:rPr lang="en-US" b="0" i="0" dirty="0" err="1">
                <a:solidFill>
                  <a:schemeClr val="dk1"/>
                </a:solidFill>
                <a:latin typeface="Arial"/>
                <a:ea typeface="Arial"/>
                <a:cs typeface="Arial"/>
                <a:sym typeface="Arial"/>
              </a:rPr>
              <a:t>LoRA</a:t>
            </a:r>
            <a:r>
              <a:rPr lang="en-US" b="0" i="0" dirty="0">
                <a:solidFill>
                  <a:schemeClr val="dk1"/>
                </a:solidFill>
                <a:latin typeface="Arial"/>
                <a:ea typeface="Arial"/>
                <a:cs typeface="Arial"/>
                <a:sym typeface="Arial"/>
              </a:rPr>
              <a:t> – a solution that's as elegant as it is effective.</a:t>
            </a:r>
          </a:p>
          <a:p>
            <a:pPr marL="158750" lvl="0" indent="0" algn="l" rtl="0">
              <a:lnSpc>
                <a:spcPct val="100000"/>
              </a:lnSpc>
              <a:spcBef>
                <a:spcPts val="0"/>
              </a:spcBef>
              <a:spcAft>
                <a:spcPts val="0"/>
              </a:spcAft>
              <a:buSzPts val="1100"/>
              <a:buNone/>
            </a:pPr>
            <a:endParaRPr lang="en-US" b="0" i="0" dirty="0">
              <a:solidFill>
                <a:schemeClr val="dk1"/>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b="0" i="0" dirty="0" err="1">
                <a:solidFill>
                  <a:schemeClr val="dk1"/>
                </a:solidFill>
                <a:latin typeface="Arial"/>
                <a:ea typeface="Arial"/>
                <a:cs typeface="Arial"/>
                <a:sym typeface="Arial"/>
              </a:rPr>
              <a:t>LoRA</a:t>
            </a:r>
            <a:r>
              <a:rPr lang="en-US" b="0" i="0" dirty="0">
                <a:solidFill>
                  <a:schemeClr val="dk1"/>
                </a:solidFill>
                <a:latin typeface="Arial"/>
                <a:ea typeface="Arial"/>
                <a:cs typeface="Arial"/>
                <a:sym typeface="Arial"/>
              </a:rPr>
              <a:t> distinguishes itself by integrating trainable rank decomposition matrices into each layer of the model architecture. This strategic approach significantly reduces the number of trainable parameters while ensuring the preservation of pre-trained weights.</a:t>
            </a:r>
          </a:p>
          <a:p>
            <a:pPr marL="158750" lvl="0" indent="0" algn="l" rtl="0">
              <a:lnSpc>
                <a:spcPct val="100000"/>
              </a:lnSpc>
              <a:spcBef>
                <a:spcPts val="0"/>
              </a:spcBef>
              <a:spcAft>
                <a:spcPts val="0"/>
              </a:spcAft>
              <a:buSzPts val="1100"/>
              <a:buNone/>
            </a:pPr>
            <a:endParaRPr lang="en-US" b="0" i="0" dirty="0">
              <a:solidFill>
                <a:schemeClr val="dk1"/>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b="0" i="0" dirty="0">
                <a:solidFill>
                  <a:schemeClr val="dk1"/>
                </a:solidFill>
                <a:latin typeface="Arial"/>
                <a:ea typeface="Arial"/>
                <a:cs typeface="Arial"/>
                <a:sym typeface="Arial"/>
              </a:rPr>
              <a:t>The impact of </a:t>
            </a:r>
            <a:r>
              <a:rPr lang="en-US" b="0" i="0" dirty="0" err="1">
                <a:solidFill>
                  <a:schemeClr val="dk1"/>
                </a:solidFill>
                <a:latin typeface="Arial"/>
                <a:ea typeface="Arial"/>
                <a:cs typeface="Arial"/>
                <a:sym typeface="Arial"/>
              </a:rPr>
              <a:t>LoRA</a:t>
            </a:r>
            <a:r>
              <a:rPr lang="en-US" b="0" i="0" dirty="0">
                <a:solidFill>
                  <a:schemeClr val="dk1"/>
                </a:solidFill>
                <a:latin typeface="Arial"/>
                <a:ea typeface="Arial"/>
                <a:cs typeface="Arial"/>
                <a:sym typeface="Arial"/>
              </a:rPr>
              <a:t> is profound. It achieves a remarkable reduction in parameters, boasting potential reductions of up to 10,000 times. Moreover, it optimizes GPU memory usage, leading to a threefold decrease in memory requirements.</a:t>
            </a:r>
          </a:p>
          <a:p>
            <a:pPr marL="158750" lvl="0" indent="0" algn="l" rtl="0">
              <a:lnSpc>
                <a:spcPct val="100000"/>
              </a:lnSpc>
              <a:spcBef>
                <a:spcPts val="0"/>
              </a:spcBef>
              <a:spcAft>
                <a:spcPts val="0"/>
              </a:spcAft>
              <a:buSzPts val="1100"/>
              <a:buNone/>
            </a:pPr>
            <a:endParaRPr lang="en-US" b="0" i="0" dirty="0">
              <a:solidFill>
                <a:schemeClr val="dk1"/>
              </a:solidFill>
              <a:latin typeface="Arial"/>
              <a:ea typeface="Arial"/>
              <a:cs typeface="Arial"/>
              <a:sym typeface="Arial"/>
            </a:endParaRPr>
          </a:p>
          <a:p>
            <a:pPr marL="158750" lvl="0" indent="0" algn="l" rtl="0">
              <a:lnSpc>
                <a:spcPct val="100000"/>
              </a:lnSpc>
              <a:spcBef>
                <a:spcPts val="0"/>
              </a:spcBef>
              <a:spcAft>
                <a:spcPts val="0"/>
              </a:spcAft>
              <a:buSzPts val="1100"/>
              <a:buNone/>
            </a:pPr>
            <a:r>
              <a:rPr lang="en-US" b="0" i="0" dirty="0">
                <a:solidFill>
                  <a:schemeClr val="dk1"/>
                </a:solidFill>
                <a:latin typeface="Arial"/>
                <a:ea typeface="Arial"/>
                <a:cs typeface="Arial"/>
                <a:sym typeface="Arial"/>
              </a:rPr>
              <a:t>In summary, </a:t>
            </a:r>
            <a:r>
              <a:rPr lang="en-US" b="0" i="0" dirty="0" err="1">
                <a:solidFill>
                  <a:schemeClr val="dk1"/>
                </a:solidFill>
                <a:latin typeface="Arial"/>
                <a:ea typeface="Arial"/>
                <a:cs typeface="Arial"/>
                <a:sym typeface="Arial"/>
              </a:rPr>
              <a:t>LoRA</a:t>
            </a:r>
            <a:r>
              <a:rPr lang="en-US" b="0" i="0" dirty="0">
                <a:solidFill>
                  <a:schemeClr val="dk1"/>
                </a:solidFill>
                <a:latin typeface="Arial"/>
                <a:ea typeface="Arial"/>
                <a:cs typeface="Arial"/>
                <a:sym typeface="Arial"/>
              </a:rPr>
              <a:t> emerges as a pivotal tool, streamlining the fine-tuning process for large models and enhancing accessibility for researchers and developers across diverse applications."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ce863a16b0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2ce863a16b0_4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None/>
            </a:pPr>
            <a:r>
              <a:rPr lang="en-US" b="0" i="0" dirty="0">
                <a:solidFill>
                  <a:srgbClr val="0D0D0D"/>
                </a:solidFill>
                <a:effectLst/>
                <a:highlight>
                  <a:srgbClr val="FFFFFF"/>
                </a:highlight>
                <a:latin typeface="Söhne"/>
              </a:rPr>
              <a:t>Now let's address the challenge head-on. Fine-tuning these colossal models is no small feat, often demanding substantial computational resources and time. It's a hurdle that many researchers and developers face in their quest for optimized models.</a:t>
            </a:r>
          </a:p>
          <a:p>
            <a:pPr marL="158750" indent="0" algn="l">
              <a:buNone/>
            </a:pPr>
            <a:endParaRPr lang="en-US" b="0" i="0" dirty="0">
              <a:solidFill>
                <a:srgbClr val="0D0D0D"/>
              </a:solidFill>
              <a:effectLst/>
              <a:highlight>
                <a:srgbClr val="FFFFFF"/>
              </a:highlight>
              <a:latin typeface="Söhne"/>
            </a:endParaRPr>
          </a:p>
          <a:p>
            <a:pPr marL="158750" indent="0" algn="l">
              <a:buNone/>
            </a:pPr>
            <a:r>
              <a:rPr lang="en-US" b="0" i="0" dirty="0">
                <a:solidFill>
                  <a:srgbClr val="0D0D0D"/>
                </a:solidFill>
                <a:effectLst/>
                <a:highlight>
                  <a:srgbClr val="FFFFFF"/>
                </a:highlight>
                <a:latin typeface="Söhne"/>
              </a:rPr>
              <a:t>Enter </a:t>
            </a:r>
            <a:r>
              <a:rPr lang="en-US" b="0" i="0" dirty="0" err="1">
                <a:solidFill>
                  <a:srgbClr val="0D0D0D"/>
                </a:solidFill>
                <a:effectLst/>
                <a:highlight>
                  <a:srgbClr val="FFFFFF"/>
                </a:highlight>
                <a:latin typeface="Söhne"/>
              </a:rPr>
              <a:t>QLoRA</a:t>
            </a:r>
            <a:r>
              <a:rPr lang="en-US" b="0" i="0" dirty="0">
                <a:solidFill>
                  <a:srgbClr val="0D0D0D"/>
                </a:solidFill>
                <a:effectLst/>
                <a:highlight>
                  <a:srgbClr val="FFFFFF"/>
                </a:highlight>
                <a:latin typeface="Söhne"/>
              </a:rPr>
              <a:t> – a game-changer in the world of fine-tuning.</a:t>
            </a:r>
          </a:p>
          <a:p>
            <a:pPr marL="158750" indent="0" algn="l">
              <a:buNone/>
            </a:pPr>
            <a:endParaRPr lang="en-US" b="0" i="0" dirty="0">
              <a:solidFill>
                <a:srgbClr val="0D0D0D"/>
              </a:solidFill>
              <a:effectLst/>
              <a:highlight>
                <a:srgbClr val="FFFFFF"/>
              </a:highlight>
              <a:latin typeface="Söhne"/>
            </a:endParaRPr>
          </a:p>
          <a:p>
            <a:pPr marL="158750" indent="0" algn="l">
              <a:buNone/>
            </a:pPr>
            <a:r>
              <a:rPr lang="en-US" b="0" i="0" dirty="0" err="1">
                <a:solidFill>
                  <a:srgbClr val="0D0D0D"/>
                </a:solidFill>
                <a:effectLst/>
                <a:highlight>
                  <a:srgbClr val="FFFFFF"/>
                </a:highlight>
                <a:latin typeface="Söhne"/>
              </a:rPr>
              <a:t>QLoRA</a:t>
            </a:r>
            <a:r>
              <a:rPr lang="en-US" b="0" i="0" dirty="0">
                <a:solidFill>
                  <a:srgbClr val="0D0D0D"/>
                </a:solidFill>
                <a:effectLst/>
                <a:highlight>
                  <a:srgbClr val="FFFFFF"/>
                </a:highlight>
                <a:latin typeface="Söhne"/>
              </a:rPr>
              <a:t> follows in the footsteps of its predecessor, </a:t>
            </a:r>
            <a:r>
              <a:rPr lang="en-US" b="0" i="0" dirty="0" err="1">
                <a:solidFill>
                  <a:srgbClr val="0D0D0D"/>
                </a:solidFill>
                <a:effectLst/>
                <a:highlight>
                  <a:srgbClr val="FFFFFF"/>
                </a:highlight>
                <a:latin typeface="Söhne"/>
              </a:rPr>
              <a:t>LoRA</a:t>
            </a:r>
            <a:r>
              <a:rPr lang="en-US" b="0" i="0" dirty="0">
                <a:solidFill>
                  <a:srgbClr val="0D0D0D"/>
                </a:solidFill>
                <a:effectLst/>
                <a:highlight>
                  <a:srgbClr val="FFFFFF"/>
                </a:highlight>
                <a:latin typeface="Söhne"/>
              </a:rPr>
              <a:t>, by incorporating trainable rank decomposition matrices into every layer of the model architecture. This innovative technique effectively reduces the number of trainable parameters while safeguarding the integrity of pre-trained weights.</a:t>
            </a:r>
          </a:p>
          <a:p>
            <a:pPr marL="158750" indent="0" algn="l">
              <a:buNone/>
            </a:pPr>
            <a:endParaRPr lang="en-US" b="0" i="0" dirty="0">
              <a:solidFill>
                <a:srgbClr val="0D0D0D"/>
              </a:solidFill>
              <a:effectLst/>
              <a:highlight>
                <a:srgbClr val="FFFFFF"/>
              </a:highlight>
              <a:latin typeface="Söhne"/>
            </a:endParaRPr>
          </a:p>
          <a:p>
            <a:pPr marL="158750" indent="0" algn="l">
              <a:buNone/>
            </a:pPr>
            <a:r>
              <a:rPr lang="en-US" b="0" i="0" dirty="0">
                <a:solidFill>
                  <a:srgbClr val="0D0D0D"/>
                </a:solidFill>
                <a:effectLst/>
                <a:highlight>
                  <a:srgbClr val="FFFFFF"/>
                </a:highlight>
                <a:latin typeface="Söhne"/>
              </a:rPr>
              <a:t>But here's where </a:t>
            </a:r>
            <a:r>
              <a:rPr lang="en-US" b="0" i="0" dirty="0" err="1">
                <a:solidFill>
                  <a:srgbClr val="0D0D0D"/>
                </a:solidFill>
                <a:effectLst/>
                <a:highlight>
                  <a:srgbClr val="FFFFFF"/>
                </a:highlight>
                <a:latin typeface="Söhne"/>
              </a:rPr>
              <a:t>QLoRA</a:t>
            </a:r>
            <a:r>
              <a:rPr lang="en-US" b="0" i="0" dirty="0">
                <a:solidFill>
                  <a:srgbClr val="0D0D0D"/>
                </a:solidFill>
                <a:effectLst/>
                <a:highlight>
                  <a:srgbClr val="FFFFFF"/>
                </a:highlight>
                <a:latin typeface="Söhne"/>
              </a:rPr>
              <a:t> takes it up a notch.</a:t>
            </a:r>
          </a:p>
          <a:p>
            <a:pPr marL="158750" indent="0" algn="l">
              <a:buNone/>
            </a:pPr>
            <a:endParaRPr lang="en-US" b="0" i="0" dirty="0">
              <a:solidFill>
                <a:srgbClr val="0D0D0D"/>
              </a:solidFill>
              <a:effectLst/>
              <a:highlight>
                <a:srgbClr val="FFFFFF"/>
              </a:highlight>
              <a:latin typeface="Söhne"/>
            </a:endParaRPr>
          </a:p>
          <a:p>
            <a:pPr marL="158750" indent="0" algn="l">
              <a:buNone/>
            </a:pPr>
            <a:r>
              <a:rPr lang="en-US" b="0" i="0" dirty="0" err="1">
                <a:solidFill>
                  <a:srgbClr val="0D0D0D"/>
                </a:solidFill>
                <a:effectLst/>
                <a:highlight>
                  <a:srgbClr val="FFFFFF"/>
                </a:highlight>
                <a:latin typeface="Söhne"/>
              </a:rPr>
              <a:t>QLoRA</a:t>
            </a:r>
            <a:r>
              <a:rPr lang="en-US" b="0" i="0" dirty="0">
                <a:solidFill>
                  <a:srgbClr val="0D0D0D"/>
                </a:solidFill>
                <a:effectLst/>
                <a:highlight>
                  <a:srgbClr val="FFFFFF"/>
                </a:highlight>
                <a:latin typeface="Söhne"/>
              </a:rPr>
              <a:t> introduces a novel quantum-inspired approach to the rank decomposition process, leveraging principles from quantum computing to further enhance parameter efficiency. This groundbreaking method promises even greater reductions in trainable parameters and enhanced computational efficiency compared to its predecessor.</a:t>
            </a:r>
          </a:p>
          <a:p>
            <a:pPr marL="158750" indent="0" algn="l">
              <a:buNone/>
            </a:pPr>
            <a:endParaRPr lang="en-US" b="0" i="0" dirty="0">
              <a:solidFill>
                <a:srgbClr val="0D0D0D"/>
              </a:solidFill>
              <a:effectLst/>
              <a:highlight>
                <a:srgbClr val="FFFFFF"/>
              </a:highlight>
              <a:latin typeface="Söhne"/>
            </a:endParaRPr>
          </a:p>
          <a:p>
            <a:pPr marL="158750" indent="0" algn="l">
              <a:buNone/>
            </a:pPr>
            <a:r>
              <a:rPr lang="en-US" b="0" i="0" dirty="0">
                <a:solidFill>
                  <a:srgbClr val="0D0D0D"/>
                </a:solidFill>
                <a:effectLst/>
                <a:highlight>
                  <a:srgbClr val="FFFFFF"/>
                </a:highlight>
                <a:latin typeface="Söhne"/>
              </a:rPr>
              <a:t>In essence, </a:t>
            </a:r>
            <a:r>
              <a:rPr lang="en-US" b="0" i="0" dirty="0" err="1">
                <a:solidFill>
                  <a:srgbClr val="0D0D0D"/>
                </a:solidFill>
                <a:effectLst/>
                <a:highlight>
                  <a:srgbClr val="FFFFFF"/>
                </a:highlight>
                <a:latin typeface="Söhne"/>
              </a:rPr>
              <a:t>QLoRA</a:t>
            </a:r>
            <a:r>
              <a:rPr lang="en-US" b="0" i="0" dirty="0">
                <a:solidFill>
                  <a:srgbClr val="0D0D0D"/>
                </a:solidFill>
                <a:effectLst/>
                <a:highlight>
                  <a:srgbClr val="FFFFFF"/>
                </a:highlight>
                <a:latin typeface="Söhne"/>
              </a:rPr>
              <a:t> represents the next frontier in fine-tuning large foundation models, offering researchers and developers an unparalleled tool for optimizing model performance and scalability.</a:t>
            </a:r>
          </a:p>
          <a:p>
            <a:pPr marL="158750" lvl="0" indent="0" algn="l" rtl="0">
              <a:lnSpc>
                <a:spcPct val="100000"/>
              </a:lnSpc>
              <a:spcBef>
                <a:spcPts val="0"/>
              </a:spcBef>
              <a:spcAft>
                <a:spcPts val="0"/>
              </a:spcAft>
              <a:buSzPts val="1100"/>
              <a:buNone/>
            </a:pPr>
            <a:endParaRPr b="0" i="0" dirty="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6f2d431a30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26f2d431a30_1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Until now we have discussed how we had finetuned a Large Language model such as Mistral in our case to give better predictions on our custom financial dataset. (i.e. news articles)</a:t>
            </a:r>
          </a:p>
          <a:p>
            <a:pPr marL="0" lvl="0" indent="0" algn="l" rtl="0">
              <a:lnSpc>
                <a:spcPct val="100000"/>
              </a:lnSpc>
              <a:spcBef>
                <a:spcPts val="0"/>
              </a:spcBef>
              <a:spcAft>
                <a:spcPts val="0"/>
              </a:spcAft>
              <a:buSzPts val="1100"/>
              <a:buNone/>
            </a:pPr>
            <a:r>
              <a:rPr lang="en-US" dirty="0"/>
              <a:t>Now let’s have a look at how the prompt retrieval and questions answering system is working in the project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6f4590f44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26f4590f44a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6f4590f44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26f4590f44a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6f4590f44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26f4590f44a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6f2d431a30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26f2d431a30_1_3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Here you can see the summary of all the steps discussed (2 sec pause).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grpSp>
        <p:nvGrpSpPr>
          <p:cNvPr id="57" name="Google Shape;57;p14"/>
          <p:cNvGrpSpPr/>
          <p:nvPr/>
        </p:nvGrpSpPr>
        <p:grpSpPr>
          <a:xfrm>
            <a:off x="0" y="0"/>
            <a:ext cx="9144000" cy="5143500"/>
            <a:chOff x="0" y="0"/>
            <a:chExt cx="9144000" cy="5143500"/>
          </a:xfrm>
        </p:grpSpPr>
        <p:sp>
          <p:nvSpPr>
            <p:cNvPr id="58" name="Google Shape;58;p14"/>
            <p:cNvSpPr/>
            <p:nvPr/>
          </p:nvSpPr>
          <p:spPr>
            <a:xfrm>
              <a:off x="0" y="0"/>
              <a:ext cx="1133700" cy="1133700"/>
            </a:xfrm>
            <a:prstGeom prst="rect">
              <a:avLst/>
            </a:prstGeom>
            <a:solidFill>
              <a:srgbClr val="D1D1D1">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8010300" y="4009800"/>
              <a:ext cx="1133700" cy="1133700"/>
            </a:xfrm>
            <a:prstGeom prst="rect">
              <a:avLst/>
            </a:prstGeom>
            <a:solidFill>
              <a:srgbClr val="D1D1D1">
                <a:alpha val="4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14"/>
          <p:cNvSpPr>
            <a:spLocks noGrp="1"/>
          </p:cNvSpPr>
          <p:nvPr>
            <p:ph type="pic" idx="2"/>
          </p:nvPr>
        </p:nvSpPr>
        <p:spPr>
          <a:xfrm>
            <a:off x="393425" y="369700"/>
            <a:ext cx="2622600" cy="4404300"/>
          </a:xfrm>
          <a:prstGeom prst="rect">
            <a:avLst/>
          </a:prstGeom>
          <a:noFill/>
          <a:ln w="28575" cap="flat" cmpd="sng">
            <a:solidFill>
              <a:schemeClr val="dk1"/>
            </a:solidFill>
            <a:prstDash val="solid"/>
            <a:miter lim="8000"/>
            <a:headEnd type="none" w="sm" len="sm"/>
            <a:tailEnd type="none" w="sm" len="sm"/>
          </a:ln>
        </p:spPr>
      </p:sp>
      <p:sp>
        <p:nvSpPr>
          <p:cNvPr id="61" name="Google Shape;61;p14"/>
          <p:cNvSpPr/>
          <p:nvPr/>
        </p:nvSpPr>
        <p:spPr>
          <a:xfrm>
            <a:off x="393425" y="369700"/>
            <a:ext cx="8357100" cy="44043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txBox="1">
            <a:spLocks noGrp="1"/>
          </p:cNvSpPr>
          <p:nvPr>
            <p:ph type="ctrTitle"/>
          </p:nvPr>
        </p:nvSpPr>
        <p:spPr>
          <a:xfrm>
            <a:off x="3488450" y="1202875"/>
            <a:ext cx="4719000" cy="2221200"/>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4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3" name="Google Shape;63;p14"/>
          <p:cNvSpPr txBox="1">
            <a:spLocks noGrp="1"/>
          </p:cNvSpPr>
          <p:nvPr>
            <p:ph type="subTitle" idx="1"/>
          </p:nvPr>
        </p:nvSpPr>
        <p:spPr>
          <a:xfrm>
            <a:off x="3488451" y="3464825"/>
            <a:ext cx="4719000" cy="4758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64" name="Google Shape;64;p14"/>
          <p:cNvSpPr/>
          <p:nvPr/>
        </p:nvSpPr>
        <p:spPr>
          <a:xfrm>
            <a:off x="8553819" y="728500"/>
            <a:ext cx="384000" cy="384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206175" y="4035575"/>
            <a:ext cx="384000" cy="384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8" name="Google Shape;68;p15"/>
          <p:cNvSpPr txBox="1">
            <a:spLocks noGrp="1"/>
          </p:cNvSpPr>
          <p:nvPr>
            <p:ph type="subTitle" idx="1"/>
          </p:nvPr>
        </p:nvSpPr>
        <p:spPr>
          <a:xfrm>
            <a:off x="937625" y="3398044"/>
            <a:ext cx="2175300" cy="869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69" name="Google Shape;69;p15"/>
          <p:cNvSpPr txBox="1">
            <a:spLocks noGrp="1"/>
          </p:cNvSpPr>
          <p:nvPr>
            <p:ph type="subTitle" idx="2"/>
          </p:nvPr>
        </p:nvSpPr>
        <p:spPr>
          <a:xfrm>
            <a:off x="3484350" y="3398044"/>
            <a:ext cx="2175300" cy="869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70" name="Google Shape;70;p15"/>
          <p:cNvSpPr txBox="1">
            <a:spLocks noGrp="1"/>
          </p:cNvSpPr>
          <p:nvPr>
            <p:ph type="subTitle" idx="3"/>
          </p:nvPr>
        </p:nvSpPr>
        <p:spPr>
          <a:xfrm>
            <a:off x="6031075" y="3398044"/>
            <a:ext cx="2175300" cy="869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71" name="Google Shape;71;p15"/>
          <p:cNvSpPr txBox="1">
            <a:spLocks noGrp="1"/>
          </p:cNvSpPr>
          <p:nvPr>
            <p:ph type="subTitle" idx="4"/>
          </p:nvPr>
        </p:nvSpPr>
        <p:spPr>
          <a:xfrm>
            <a:off x="937625" y="3057094"/>
            <a:ext cx="2175300" cy="478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DM Sans"/>
              <a:buNone/>
              <a:defRPr sz="2000" b="1">
                <a:latin typeface="Rosario"/>
                <a:ea typeface="Rosario"/>
                <a:cs typeface="Rosario"/>
                <a:sym typeface="Rosario"/>
              </a:defRPr>
            </a:lvl1pPr>
            <a:lvl2pPr lvl="1" algn="ctr">
              <a:lnSpc>
                <a:spcPct val="115000"/>
              </a:lnSpc>
              <a:spcBef>
                <a:spcPts val="0"/>
              </a:spcBef>
              <a:spcAft>
                <a:spcPts val="0"/>
              </a:spcAft>
              <a:buSzPts val="2600"/>
              <a:buFont typeface="DM Sans"/>
              <a:buNone/>
              <a:defRPr sz="2600" b="1">
                <a:latin typeface="DM Sans"/>
                <a:ea typeface="DM Sans"/>
                <a:cs typeface="DM Sans"/>
                <a:sym typeface="DM Sans"/>
              </a:defRPr>
            </a:lvl2pPr>
            <a:lvl3pPr lvl="2" algn="ctr">
              <a:lnSpc>
                <a:spcPct val="115000"/>
              </a:lnSpc>
              <a:spcBef>
                <a:spcPts val="0"/>
              </a:spcBef>
              <a:spcAft>
                <a:spcPts val="0"/>
              </a:spcAft>
              <a:buSzPts val="2600"/>
              <a:buFont typeface="DM Sans"/>
              <a:buNone/>
              <a:defRPr sz="2600" b="1">
                <a:latin typeface="DM Sans"/>
                <a:ea typeface="DM Sans"/>
                <a:cs typeface="DM Sans"/>
                <a:sym typeface="DM Sans"/>
              </a:defRPr>
            </a:lvl3pPr>
            <a:lvl4pPr lvl="3" algn="ctr">
              <a:lnSpc>
                <a:spcPct val="115000"/>
              </a:lnSpc>
              <a:spcBef>
                <a:spcPts val="0"/>
              </a:spcBef>
              <a:spcAft>
                <a:spcPts val="0"/>
              </a:spcAft>
              <a:buSzPts val="2600"/>
              <a:buFont typeface="DM Sans"/>
              <a:buNone/>
              <a:defRPr sz="2600" b="1">
                <a:latin typeface="DM Sans"/>
                <a:ea typeface="DM Sans"/>
                <a:cs typeface="DM Sans"/>
                <a:sym typeface="DM Sans"/>
              </a:defRPr>
            </a:lvl4pPr>
            <a:lvl5pPr lvl="4" algn="ctr">
              <a:lnSpc>
                <a:spcPct val="115000"/>
              </a:lnSpc>
              <a:spcBef>
                <a:spcPts val="0"/>
              </a:spcBef>
              <a:spcAft>
                <a:spcPts val="0"/>
              </a:spcAft>
              <a:buSzPts val="2600"/>
              <a:buFont typeface="DM Sans"/>
              <a:buNone/>
              <a:defRPr sz="2600" b="1">
                <a:latin typeface="DM Sans"/>
                <a:ea typeface="DM Sans"/>
                <a:cs typeface="DM Sans"/>
                <a:sym typeface="DM Sans"/>
              </a:defRPr>
            </a:lvl5pPr>
            <a:lvl6pPr lvl="5" algn="ctr">
              <a:lnSpc>
                <a:spcPct val="115000"/>
              </a:lnSpc>
              <a:spcBef>
                <a:spcPts val="0"/>
              </a:spcBef>
              <a:spcAft>
                <a:spcPts val="0"/>
              </a:spcAft>
              <a:buSzPts val="2600"/>
              <a:buFont typeface="DM Sans"/>
              <a:buNone/>
              <a:defRPr sz="2600" b="1">
                <a:latin typeface="DM Sans"/>
                <a:ea typeface="DM Sans"/>
                <a:cs typeface="DM Sans"/>
                <a:sym typeface="DM Sans"/>
              </a:defRPr>
            </a:lvl6pPr>
            <a:lvl7pPr lvl="6" algn="ctr">
              <a:lnSpc>
                <a:spcPct val="115000"/>
              </a:lnSpc>
              <a:spcBef>
                <a:spcPts val="0"/>
              </a:spcBef>
              <a:spcAft>
                <a:spcPts val="0"/>
              </a:spcAft>
              <a:buSzPts val="2600"/>
              <a:buFont typeface="DM Sans"/>
              <a:buNone/>
              <a:defRPr sz="2600" b="1">
                <a:latin typeface="DM Sans"/>
                <a:ea typeface="DM Sans"/>
                <a:cs typeface="DM Sans"/>
                <a:sym typeface="DM Sans"/>
              </a:defRPr>
            </a:lvl7pPr>
            <a:lvl8pPr lvl="7" algn="ctr">
              <a:lnSpc>
                <a:spcPct val="115000"/>
              </a:lnSpc>
              <a:spcBef>
                <a:spcPts val="0"/>
              </a:spcBef>
              <a:spcAft>
                <a:spcPts val="0"/>
              </a:spcAft>
              <a:buSzPts val="2600"/>
              <a:buFont typeface="DM Sans"/>
              <a:buNone/>
              <a:defRPr sz="2600" b="1">
                <a:latin typeface="DM Sans"/>
                <a:ea typeface="DM Sans"/>
                <a:cs typeface="DM Sans"/>
                <a:sym typeface="DM Sans"/>
              </a:defRPr>
            </a:lvl8pPr>
            <a:lvl9pPr lvl="8" algn="ctr">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sp>
        <p:nvSpPr>
          <p:cNvPr id="72" name="Google Shape;72;p15"/>
          <p:cNvSpPr txBox="1">
            <a:spLocks noGrp="1"/>
          </p:cNvSpPr>
          <p:nvPr>
            <p:ph type="subTitle" idx="5"/>
          </p:nvPr>
        </p:nvSpPr>
        <p:spPr>
          <a:xfrm>
            <a:off x="3484350" y="3057094"/>
            <a:ext cx="2175300" cy="478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DM Sans"/>
              <a:buNone/>
              <a:defRPr sz="2000" b="1">
                <a:latin typeface="Rosario"/>
                <a:ea typeface="Rosario"/>
                <a:cs typeface="Rosario"/>
                <a:sym typeface="Rosario"/>
              </a:defRPr>
            </a:lvl1pPr>
            <a:lvl2pPr lvl="1" algn="ctr">
              <a:lnSpc>
                <a:spcPct val="115000"/>
              </a:lnSpc>
              <a:spcBef>
                <a:spcPts val="0"/>
              </a:spcBef>
              <a:spcAft>
                <a:spcPts val="0"/>
              </a:spcAft>
              <a:buSzPts val="2600"/>
              <a:buFont typeface="DM Sans"/>
              <a:buNone/>
              <a:defRPr sz="2600" b="1">
                <a:latin typeface="DM Sans"/>
                <a:ea typeface="DM Sans"/>
                <a:cs typeface="DM Sans"/>
                <a:sym typeface="DM Sans"/>
              </a:defRPr>
            </a:lvl2pPr>
            <a:lvl3pPr lvl="2" algn="ctr">
              <a:lnSpc>
                <a:spcPct val="115000"/>
              </a:lnSpc>
              <a:spcBef>
                <a:spcPts val="0"/>
              </a:spcBef>
              <a:spcAft>
                <a:spcPts val="0"/>
              </a:spcAft>
              <a:buSzPts val="2600"/>
              <a:buFont typeface="DM Sans"/>
              <a:buNone/>
              <a:defRPr sz="2600" b="1">
                <a:latin typeface="DM Sans"/>
                <a:ea typeface="DM Sans"/>
                <a:cs typeface="DM Sans"/>
                <a:sym typeface="DM Sans"/>
              </a:defRPr>
            </a:lvl3pPr>
            <a:lvl4pPr lvl="3" algn="ctr">
              <a:lnSpc>
                <a:spcPct val="115000"/>
              </a:lnSpc>
              <a:spcBef>
                <a:spcPts val="0"/>
              </a:spcBef>
              <a:spcAft>
                <a:spcPts val="0"/>
              </a:spcAft>
              <a:buSzPts val="2600"/>
              <a:buFont typeface="DM Sans"/>
              <a:buNone/>
              <a:defRPr sz="2600" b="1">
                <a:latin typeface="DM Sans"/>
                <a:ea typeface="DM Sans"/>
                <a:cs typeface="DM Sans"/>
                <a:sym typeface="DM Sans"/>
              </a:defRPr>
            </a:lvl4pPr>
            <a:lvl5pPr lvl="4" algn="ctr">
              <a:lnSpc>
                <a:spcPct val="115000"/>
              </a:lnSpc>
              <a:spcBef>
                <a:spcPts val="0"/>
              </a:spcBef>
              <a:spcAft>
                <a:spcPts val="0"/>
              </a:spcAft>
              <a:buSzPts val="2600"/>
              <a:buFont typeface="DM Sans"/>
              <a:buNone/>
              <a:defRPr sz="2600" b="1">
                <a:latin typeface="DM Sans"/>
                <a:ea typeface="DM Sans"/>
                <a:cs typeface="DM Sans"/>
                <a:sym typeface="DM Sans"/>
              </a:defRPr>
            </a:lvl5pPr>
            <a:lvl6pPr lvl="5" algn="ctr">
              <a:lnSpc>
                <a:spcPct val="115000"/>
              </a:lnSpc>
              <a:spcBef>
                <a:spcPts val="0"/>
              </a:spcBef>
              <a:spcAft>
                <a:spcPts val="0"/>
              </a:spcAft>
              <a:buSzPts val="2600"/>
              <a:buFont typeface="DM Sans"/>
              <a:buNone/>
              <a:defRPr sz="2600" b="1">
                <a:latin typeface="DM Sans"/>
                <a:ea typeface="DM Sans"/>
                <a:cs typeface="DM Sans"/>
                <a:sym typeface="DM Sans"/>
              </a:defRPr>
            </a:lvl6pPr>
            <a:lvl7pPr lvl="6" algn="ctr">
              <a:lnSpc>
                <a:spcPct val="115000"/>
              </a:lnSpc>
              <a:spcBef>
                <a:spcPts val="0"/>
              </a:spcBef>
              <a:spcAft>
                <a:spcPts val="0"/>
              </a:spcAft>
              <a:buSzPts val="2600"/>
              <a:buFont typeface="DM Sans"/>
              <a:buNone/>
              <a:defRPr sz="2600" b="1">
                <a:latin typeface="DM Sans"/>
                <a:ea typeface="DM Sans"/>
                <a:cs typeface="DM Sans"/>
                <a:sym typeface="DM Sans"/>
              </a:defRPr>
            </a:lvl7pPr>
            <a:lvl8pPr lvl="7" algn="ctr">
              <a:lnSpc>
                <a:spcPct val="115000"/>
              </a:lnSpc>
              <a:spcBef>
                <a:spcPts val="0"/>
              </a:spcBef>
              <a:spcAft>
                <a:spcPts val="0"/>
              </a:spcAft>
              <a:buSzPts val="2600"/>
              <a:buFont typeface="DM Sans"/>
              <a:buNone/>
              <a:defRPr sz="2600" b="1">
                <a:latin typeface="DM Sans"/>
                <a:ea typeface="DM Sans"/>
                <a:cs typeface="DM Sans"/>
                <a:sym typeface="DM Sans"/>
              </a:defRPr>
            </a:lvl8pPr>
            <a:lvl9pPr lvl="8" algn="ctr">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sp>
        <p:nvSpPr>
          <p:cNvPr id="73" name="Google Shape;73;p15"/>
          <p:cNvSpPr txBox="1">
            <a:spLocks noGrp="1"/>
          </p:cNvSpPr>
          <p:nvPr>
            <p:ph type="subTitle" idx="6"/>
          </p:nvPr>
        </p:nvSpPr>
        <p:spPr>
          <a:xfrm>
            <a:off x="6031075" y="3057094"/>
            <a:ext cx="2175300" cy="478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DM Sans"/>
              <a:buNone/>
              <a:defRPr sz="2000" b="1">
                <a:latin typeface="Rosario"/>
                <a:ea typeface="Rosario"/>
                <a:cs typeface="Rosario"/>
                <a:sym typeface="Rosario"/>
              </a:defRPr>
            </a:lvl1pPr>
            <a:lvl2pPr lvl="1" algn="ctr">
              <a:lnSpc>
                <a:spcPct val="115000"/>
              </a:lnSpc>
              <a:spcBef>
                <a:spcPts val="0"/>
              </a:spcBef>
              <a:spcAft>
                <a:spcPts val="0"/>
              </a:spcAft>
              <a:buSzPts val="2600"/>
              <a:buFont typeface="DM Sans"/>
              <a:buNone/>
              <a:defRPr sz="2600" b="1">
                <a:latin typeface="DM Sans"/>
                <a:ea typeface="DM Sans"/>
                <a:cs typeface="DM Sans"/>
                <a:sym typeface="DM Sans"/>
              </a:defRPr>
            </a:lvl2pPr>
            <a:lvl3pPr lvl="2" algn="ctr">
              <a:lnSpc>
                <a:spcPct val="115000"/>
              </a:lnSpc>
              <a:spcBef>
                <a:spcPts val="0"/>
              </a:spcBef>
              <a:spcAft>
                <a:spcPts val="0"/>
              </a:spcAft>
              <a:buSzPts val="2600"/>
              <a:buFont typeface="DM Sans"/>
              <a:buNone/>
              <a:defRPr sz="2600" b="1">
                <a:latin typeface="DM Sans"/>
                <a:ea typeface="DM Sans"/>
                <a:cs typeface="DM Sans"/>
                <a:sym typeface="DM Sans"/>
              </a:defRPr>
            </a:lvl3pPr>
            <a:lvl4pPr lvl="3" algn="ctr">
              <a:lnSpc>
                <a:spcPct val="115000"/>
              </a:lnSpc>
              <a:spcBef>
                <a:spcPts val="0"/>
              </a:spcBef>
              <a:spcAft>
                <a:spcPts val="0"/>
              </a:spcAft>
              <a:buSzPts val="2600"/>
              <a:buFont typeface="DM Sans"/>
              <a:buNone/>
              <a:defRPr sz="2600" b="1">
                <a:latin typeface="DM Sans"/>
                <a:ea typeface="DM Sans"/>
                <a:cs typeface="DM Sans"/>
                <a:sym typeface="DM Sans"/>
              </a:defRPr>
            </a:lvl4pPr>
            <a:lvl5pPr lvl="4" algn="ctr">
              <a:lnSpc>
                <a:spcPct val="115000"/>
              </a:lnSpc>
              <a:spcBef>
                <a:spcPts val="0"/>
              </a:spcBef>
              <a:spcAft>
                <a:spcPts val="0"/>
              </a:spcAft>
              <a:buSzPts val="2600"/>
              <a:buFont typeface="DM Sans"/>
              <a:buNone/>
              <a:defRPr sz="2600" b="1">
                <a:latin typeface="DM Sans"/>
                <a:ea typeface="DM Sans"/>
                <a:cs typeface="DM Sans"/>
                <a:sym typeface="DM Sans"/>
              </a:defRPr>
            </a:lvl5pPr>
            <a:lvl6pPr lvl="5" algn="ctr">
              <a:lnSpc>
                <a:spcPct val="115000"/>
              </a:lnSpc>
              <a:spcBef>
                <a:spcPts val="0"/>
              </a:spcBef>
              <a:spcAft>
                <a:spcPts val="0"/>
              </a:spcAft>
              <a:buSzPts val="2600"/>
              <a:buFont typeface="DM Sans"/>
              <a:buNone/>
              <a:defRPr sz="2600" b="1">
                <a:latin typeface="DM Sans"/>
                <a:ea typeface="DM Sans"/>
                <a:cs typeface="DM Sans"/>
                <a:sym typeface="DM Sans"/>
              </a:defRPr>
            </a:lvl6pPr>
            <a:lvl7pPr lvl="6" algn="ctr">
              <a:lnSpc>
                <a:spcPct val="115000"/>
              </a:lnSpc>
              <a:spcBef>
                <a:spcPts val="0"/>
              </a:spcBef>
              <a:spcAft>
                <a:spcPts val="0"/>
              </a:spcAft>
              <a:buSzPts val="2600"/>
              <a:buFont typeface="DM Sans"/>
              <a:buNone/>
              <a:defRPr sz="2600" b="1">
                <a:latin typeface="DM Sans"/>
                <a:ea typeface="DM Sans"/>
                <a:cs typeface="DM Sans"/>
                <a:sym typeface="DM Sans"/>
              </a:defRPr>
            </a:lvl7pPr>
            <a:lvl8pPr lvl="7" algn="ctr">
              <a:lnSpc>
                <a:spcPct val="115000"/>
              </a:lnSpc>
              <a:spcBef>
                <a:spcPts val="0"/>
              </a:spcBef>
              <a:spcAft>
                <a:spcPts val="0"/>
              </a:spcAft>
              <a:buSzPts val="2600"/>
              <a:buFont typeface="DM Sans"/>
              <a:buNone/>
              <a:defRPr sz="2600" b="1">
                <a:latin typeface="DM Sans"/>
                <a:ea typeface="DM Sans"/>
                <a:cs typeface="DM Sans"/>
                <a:sym typeface="DM Sans"/>
              </a:defRPr>
            </a:lvl8pPr>
            <a:lvl9pPr lvl="8" algn="ctr">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grpSp>
        <p:nvGrpSpPr>
          <p:cNvPr id="74" name="Google Shape;74;p15"/>
          <p:cNvGrpSpPr/>
          <p:nvPr/>
        </p:nvGrpSpPr>
        <p:grpSpPr>
          <a:xfrm rot="10800000">
            <a:off x="-56399" y="4530452"/>
            <a:ext cx="9578800" cy="613050"/>
            <a:chOff x="-395150" y="0"/>
            <a:chExt cx="9578800" cy="613050"/>
          </a:xfrm>
        </p:grpSpPr>
        <p:sp>
          <p:nvSpPr>
            <p:cNvPr id="75" name="Google Shape;75;p15"/>
            <p:cNvSpPr/>
            <p:nvPr/>
          </p:nvSpPr>
          <p:spPr>
            <a:xfrm>
              <a:off x="-395150" y="0"/>
              <a:ext cx="4347300" cy="420000"/>
            </a:xfrm>
            <a:prstGeom prst="parallelogram">
              <a:avLst>
                <a:gd name="adj" fmla="val 81314"/>
              </a:avLst>
            </a:prstGeom>
            <a:solidFill>
              <a:srgbClr val="444D57">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 name="Google Shape;76;p15"/>
            <p:cNvCxnSpPr/>
            <p:nvPr/>
          </p:nvCxnSpPr>
          <p:spPr>
            <a:xfrm rot="10800000">
              <a:off x="-42250" y="421050"/>
              <a:ext cx="9225900" cy="0"/>
            </a:xfrm>
            <a:prstGeom prst="straightConnector1">
              <a:avLst/>
            </a:prstGeom>
            <a:noFill/>
            <a:ln w="28575" cap="flat" cmpd="sng">
              <a:solidFill>
                <a:schemeClr val="dk1"/>
              </a:solidFill>
              <a:prstDash val="solid"/>
              <a:round/>
              <a:headEnd type="none" w="sm" len="sm"/>
              <a:tailEnd type="none" w="sm" len="sm"/>
            </a:ln>
          </p:spPr>
        </p:cxnSp>
        <p:sp>
          <p:nvSpPr>
            <p:cNvPr id="77" name="Google Shape;77;p15"/>
            <p:cNvSpPr/>
            <p:nvPr/>
          </p:nvSpPr>
          <p:spPr>
            <a:xfrm>
              <a:off x="8553819" y="229050"/>
              <a:ext cx="384000" cy="384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 name="Google Shape;78;p15"/>
          <p:cNvGrpSpPr/>
          <p:nvPr/>
        </p:nvGrpSpPr>
        <p:grpSpPr>
          <a:xfrm>
            <a:off x="-54172" y="-159093"/>
            <a:ext cx="1602538" cy="572836"/>
            <a:chOff x="-54172" y="-159093"/>
            <a:chExt cx="1602538" cy="572836"/>
          </a:xfrm>
        </p:grpSpPr>
        <p:sp>
          <p:nvSpPr>
            <p:cNvPr id="79" name="Google Shape;79;p15"/>
            <p:cNvSpPr/>
            <p:nvPr/>
          </p:nvSpPr>
          <p:spPr>
            <a:xfrm>
              <a:off x="245844"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a:off x="550250"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854655"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5"/>
            <p:cNvSpPr/>
            <p:nvPr/>
          </p:nvSpPr>
          <p:spPr>
            <a:xfrm>
              <a:off x="1159061"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1463466"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54172"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a:off x="245844"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a:off x="550250"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854655"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a:off x="1159061"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5"/>
            <p:cNvSpPr/>
            <p:nvPr/>
          </p:nvSpPr>
          <p:spPr>
            <a:xfrm>
              <a:off x="1463466"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a:off x="-54172"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245844"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550250"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5"/>
            <p:cNvSpPr/>
            <p:nvPr/>
          </p:nvSpPr>
          <p:spPr>
            <a:xfrm>
              <a:off x="854655"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1159061"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a:off x="1463466"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5"/>
            <p:cNvSpPr/>
            <p:nvPr/>
          </p:nvSpPr>
          <p:spPr>
            <a:xfrm>
              <a:off x="-54172"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9" name="Google Shape;99;p16"/>
          <p:cNvSpPr txBox="1">
            <a:spLocks noGrp="1"/>
          </p:cNvSpPr>
          <p:nvPr>
            <p:ph type="subTitle" idx="1"/>
          </p:nvPr>
        </p:nvSpPr>
        <p:spPr>
          <a:xfrm>
            <a:off x="720025" y="1618526"/>
            <a:ext cx="7704000" cy="636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0" name="Google Shape;100;p16"/>
          <p:cNvSpPr txBox="1">
            <a:spLocks noGrp="1"/>
          </p:cNvSpPr>
          <p:nvPr>
            <p:ph type="subTitle" idx="2"/>
          </p:nvPr>
        </p:nvSpPr>
        <p:spPr>
          <a:xfrm>
            <a:off x="720025" y="2735076"/>
            <a:ext cx="7704000" cy="636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1" name="Google Shape;101;p16"/>
          <p:cNvSpPr txBox="1">
            <a:spLocks noGrp="1"/>
          </p:cNvSpPr>
          <p:nvPr>
            <p:ph type="subTitle" idx="3"/>
          </p:nvPr>
        </p:nvSpPr>
        <p:spPr>
          <a:xfrm>
            <a:off x="720025" y="3851625"/>
            <a:ext cx="7704000" cy="636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2" name="Google Shape;102;p16"/>
          <p:cNvSpPr txBox="1">
            <a:spLocks noGrp="1"/>
          </p:cNvSpPr>
          <p:nvPr>
            <p:ph type="subTitle" idx="4"/>
          </p:nvPr>
        </p:nvSpPr>
        <p:spPr>
          <a:xfrm>
            <a:off x="720025" y="1241271"/>
            <a:ext cx="7704000" cy="5304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b="1">
                <a:latin typeface="Rosario"/>
                <a:ea typeface="Rosario"/>
                <a:cs typeface="Rosario"/>
                <a:sym typeface="Rosario"/>
              </a:defRPr>
            </a:lvl1pPr>
            <a:lvl2pPr lvl="1" algn="l">
              <a:lnSpc>
                <a:spcPct val="115000"/>
              </a:lnSpc>
              <a:spcBef>
                <a:spcPts val="0"/>
              </a:spcBef>
              <a:spcAft>
                <a:spcPts val="0"/>
              </a:spcAft>
              <a:buSzPts val="2400"/>
              <a:buFont typeface="DM Sans"/>
              <a:buNone/>
              <a:defRPr sz="2400" b="1">
                <a:latin typeface="DM Sans"/>
                <a:ea typeface="DM Sans"/>
                <a:cs typeface="DM Sans"/>
                <a:sym typeface="DM Sans"/>
              </a:defRPr>
            </a:lvl2pPr>
            <a:lvl3pPr lvl="2" algn="l">
              <a:lnSpc>
                <a:spcPct val="115000"/>
              </a:lnSpc>
              <a:spcBef>
                <a:spcPts val="0"/>
              </a:spcBef>
              <a:spcAft>
                <a:spcPts val="0"/>
              </a:spcAft>
              <a:buSzPts val="2400"/>
              <a:buFont typeface="DM Sans"/>
              <a:buNone/>
              <a:defRPr sz="2400" b="1">
                <a:latin typeface="DM Sans"/>
                <a:ea typeface="DM Sans"/>
                <a:cs typeface="DM Sans"/>
                <a:sym typeface="DM Sans"/>
              </a:defRPr>
            </a:lvl3pPr>
            <a:lvl4pPr lvl="3" algn="l">
              <a:lnSpc>
                <a:spcPct val="115000"/>
              </a:lnSpc>
              <a:spcBef>
                <a:spcPts val="0"/>
              </a:spcBef>
              <a:spcAft>
                <a:spcPts val="0"/>
              </a:spcAft>
              <a:buSzPts val="2400"/>
              <a:buFont typeface="DM Sans"/>
              <a:buNone/>
              <a:defRPr sz="2400" b="1">
                <a:latin typeface="DM Sans"/>
                <a:ea typeface="DM Sans"/>
                <a:cs typeface="DM Sans"/>
                <a:sym typeface="DM Sans"/>
              </a:defRPr>
            </a:lvl4pPr>
            <a:lvl5pPr lvl="4" algn="l">
              <a:lnSpc>
                <a:spcPct val="115000"/>
              </a:lnSpc>
              <a:spcBef>
                <a:spcPts val="0"/>
              </a:spcBef>
              <a:spcAft>
                <a:spcPts val="0"/>
              </a:spcAft>
              <a:buSzPts val="2400"/>
              <a:buFont typeface="DM Sans"/>
              <a:buNone/>
              <a:defRPr sz="2400" b="1">
                <a:latin typeface="DM Sans"/>
                <a:ea typeface="DM Sans"/>
                <a:cs typeface="DM Sans"/>
                <a:sym typeface="DM Sans"/>
              </a:defRPr>
            </a:lvl5pPr>
            <a:lvl6pPr lvl="5" algn="l">
              <a:lnSpc>
                <a:spcPct val="115000"/>
              </a:lnSpc>
              <a:spcBef>
                <a:spcPts val="0"/>
              </a:spcBef>
              <a:spcAft>
                <a:spcPts val="0"/>
              </a:spcAft>
              <a:buSzPts val="2400"/>
              <a:buFont typeface="DM Sans"/>
              <a:buNone/>
              <a:defRPr sz="2400" b="1">
                <a:latin typeface="DM Sans"/>
                <a:ea typeface="DM Sans"/>
                <a:cs typeface="DM Sans"/>
                <a:sym typeface="DM Sans"/>
              </a:defRPr>
            </a:lvl6pPr>
            <a:lvl7pPr lvl="6" algn="l">
              <a:lnSpc>
                <a:spcPct val="115000"/>
              </a:lnSpc>
              <a:spcBef>
                <a:spcPts val="0"/>
              </a:spcBef>
              <a:spcAft>
                <a:spcPts val="0"/>
              </a:spcAft>
              <a:buSzPts val="2400"/>
              <a:buFont typeface="DM Sans"/>
              <a:buNone/>
              <a:defRPr sz="2400" b="1">
                <a:latin typeface="DM Sans"/>
                <a:ea typeface="DM Sans"/>
                <a:cs typeface="DM Sans"/>
                <a:sym typeface="DM Sans"/>
              </a:defRPr>
            </a:lvl7pPr>
            <a:lvl8pPr lvl="7" algn="l">
              <a:lnSpc>
                <a:spcPct val="115000"/>
              </a:lnSpc>
              <a:spcBef>
                <a:spcPts val="0"/>
              </a:spcBef>
              <a:spcAft>
                <a:spcPts val="0"/>
              </a:spcAft>
              <a:buSzPts val="2400"/>
              <a:buFont typeface="DM Sans"/>
              <a:buNone/>
              <a:defRPr sz="2400" b="1">
                <a:latin typeface="DM Sans"/>
                <a:ea typeface="DM Sans"/>
                <a:cs typeface="DM Sans"/>
                <a:sym typeface="DM Sans"/>
              </a:defRPr>
            </a:lvl8pPr>
            <a:lvl9pPr lvl="8" algn="l">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3" name="Google Shape;103;p16"/>
          <p:cNvSpPr txBox="1">
            <a:spLocks noGrp="1"/>
          </p:cNvSpPr>
          <p:nvPr>
            <p:ph type="subTitle" idx="5"/>
          </p:nvPr>
        </p:nvSpPr>
        <p:spPr>
          <a:xfrm>
            <a:off x="720025" y="2357298"/>
            <a:ext cx="7704000" cy="527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b="1">
                <a:latin typeface="Rosario"/>
                <a:ea typeface="Rosario"/>
                <a:cs typeface="Rosario"/>
                <a:sym typeface="Rosario"/>
              </a:defRPr>
            </a:lvl1pPr>
            <a:lvl2pPr lvl="1" algn="l">
              <a:lnSpc>
                <a:spcPct val="115000"/>
              </a:lnSpc>
              <a:spcBef>
                <a:spcPts val="0"/>
              </a:spcBef>
              <a:spcAft>
                <a:spcPts val="0"/>
              </a:spcAft>
              <a:buSzPts val="2400"/>
              <a:buFont typeface="DM Sans"/>
              <a:buNone/>
              <a:defRPr sz="2400" b="1">
                <a:latin typeface="DM Sans"/>
                <a:ea typeface="DM Sans"/>
                <a:cs typeface="DM Sans"/>
                <a:sym typeface="DM Sans"/>
              </a:defRPr>
            </a:lvl2pPr>
            <a:lvl3pPr lvl="2" algn="l">
              <a:lnSpc>
                <a:spcPct val="115000"/>
              </a:lnSpc>
              <a:spcBef>
                <a:spcPts val="0"/>
              </a:spcBef>
              <a:spcAft>
                <a:spcPts val="0"/>
              </a:spcAft>
              <a:buSzPts val="2400"/>
              <a:buFont typeface="DM Sans"/>
              <a:buNone/>
              <a:defRPr sz="2400" b="1">
                <a:latin typeface="DM Sans"/>
                <a:ea typeface="DM Sans"/>
                <a:cs typeface="DM Sans"/>
                <a:sym typeface="DM Sans"/>
              </a:defRPr>
            </a:lvl3pPr>
            <a:lvl4pPr lvl="3" algn="l">
              <a:lnSpc>
                <a:spcPct val="115000"/>
              </a:lnSpc>
              <a:spcBef>
                <a:spcPts val="0"/>
              </a:spcBef>
              <a:spcAft>
                <a:spcPts val="0"/>
              </a:spcAft>
              <a:buSzPts val="2400"/>
              <a:buFont typeface="DM Sans"/>
              <a:buNone/>
              <a:defRPr sz="2400" b="1">
                <a:latin typeface="DM Sans"/>
                <a:ea typeface="DM Sans"/>
                <a:cs typeface="DM Sans"/>
                <a:sym typeface="DM Sans"/>
              </a:defRPr>
            </a:lvl4pPr>
            <a:lvl5pPr lvl="4" algn="l">
              <a:lnSpc>
                <a:spcPct val="115000"/>
              </a:lnSpc>
              <a:spcBef>
                <a:spcPts val="0"/>
              </a:spcBef>
              <a:spcAft>
                <a:spcPts val="0"/>
              </a:spcAft>
              <a:buSzPts val="2400"/>
              <a:buFont typeface="DM Sans"/>
              <a:buNone/>
              <a:defRPr sz="2400" b="1">
                <a:latin typeface="DM Sans"/>
                <a:ea typeface="DM Sans"/>
                <a:cs typeface="DM Sans"/>
                <a:sym typeface="DM Sans"/>
              </a:defRPr>
            </a:lvl5pPr>
            <a:lvl6pPr lvl="5" algn="l">
              <a:lnSpc>
                <a:spcPct val="115000"/>
              </a:lnSpc>
              <a:spcBef>
                <a:spcPts val="0"/>
              </a:spcBef>
              <a:spcAft>
                <a:spcPts val="0"/>
              </a:spcAft>
              <a:buSzPts val="2400"/>
              <a:buFont typeface="DM Sans"/>
              <a:buNone/>
              <a:defRPr sz="2400" b="1">
                <a:latin typeface="DM Sans"/>
                <a:ea typeface="DM Sans"/>
                <a:cs typeface="DM Sans"/>
                <a:sym typeface="DM Sans"/>
              </a:defRPr>
            </a:lvl6pPr>
            <a:lvl7pPr lvl="6" algn="l">
              <a:lnSpc>
                <a:spcPct val="115000"/>
              </a:lnSpc>
              <a:spcBef>
                <a:spcPts val="0"/>
              </a:spcBef>
              <a:spcAft>
                <a:spcPts val="0"/>
              </a:spcAft>
              <a:buSzPts val="2400"/>
              <a:buFont typeface="DM Sans"/>
              <a:buNone/>
              <a:defRPr sz="2400" b="1">
                <a:latin typeface="DM Sans"/>
                <a:ea typeface="DM Sans"/>
                <a:cs typeface="DM Sans"/>
                <a:sym typeface="DM Sans"/>
              </a:defRPr>
            </a:lvl7pPr>
            <a:lvl8pPr lvl="7" algn="l">
              <a:lnSpc>
                <a:spcPct val="115000"/>
              </a:lnSpc>
              <a:spcBef>
                <a:spcPts val="0"/>
              </a:spcBef>
              <a:spcAft>
                <a:spcPts val="0"/>
              </a:spcAft>
              <a:buSzPts val="2400"/>
              <a:buFont typeface="DM Sans"/>
              <a:buNone/>
              <a:defRPr sz="2400" b="1">
                <a:latin typeface="DM Sans"/>
                <a:ea typeface="DM Sans"/>
                <a:cs typeface="DM Sans"/>
                <a:sym typeface="DM Sans"/>
              </a:defRPr>
            </a:lvl8pPr>
            <a:lvl9pPr lvl="8" algn="l">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04" name="Google Shape;104;p16"/>
          <p:cNvSpPr txBox="1">
            <a:spLocks noGrp="1"/>
          </p:cNvSpPr>
          <p:nvPr>
            <p:ph type="subTitle" idx="6"/>
          </p:nvPr>
        </p:nvSpPr>
        <p:spPr>
          <a:xfrm>
            <a:off x="720025" y="3470625"/>
            <a:ext cx="7704000" cy="5277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DM Sans"/>
              <a:buNone/>
              <a:defRPr sz="2000" b="1">
                <a:latin typeface="Rosario"/>
                <a:ea typeface="Rosario"/>
                <a:cs typeface="Rosario"/>
                <a:sym typeface="Rosario"/>
              </a:defRPr>
            </a:lvl1pPr>
            <a:lvl2pPr lvl="1" algn="l">
              <a:lnSpc>
                <a:spcPct val="115000"/>
              </a:lnSpc>
              <a:spcBef>
                <a:spcPts val="0"/>
              </a:spcBef>
              <a:spcAft>
                <a:spcPts val="0"/>
              </a:spcAft>
              <a:buSzPts val="2400"/>
              <a:buFont typeface="DM Sans"/>
              <a:buNone/>
              <a:defRPr sz="2400" b="1">
                <a:latin typeface="DM Sans"/>
                <a:ea typeface="DM Sans"/>
                <a:cs typeface="DM Sans"/>
                <a:sym typeface="DM Sans"/>
              </a:defRPr>
            </a:lvl2pPr>
            <a:lvl3pPr lvl="2" algn="l">
              <a:lnSpc>
                <a:spcPct val="115000"/>
              </a:lnSpc>
              <a:spcBef>
                <a:spcPts val="0"/>
              </a:spcBef>
              <a:spcAft>
                <a:spcPts val="0"/>
              </a:spcAft>
              <a:buSzPts val="2400"/>
              <a:buFont typeface="DM Sans"/>
              <a:buNone/>
              <a:defRPr sz="2400" b="1">
                <a:latin typeface="DM Sans"/>
                <a:ea typeface="DM Sans"/>
                <a:cs typeface="DM Sans"/>
                <a:sym typeface="DM Sans"/>
              </a:defRPr>
            </a:lvl3pPr>
            <a:lvl4pPr lvl="3" algn="l">
              <a:lnSpc>
                <a:spcPct val="115000"/>
              </a:lnSpc>
              <a:spcBef>
                <a:spcPts val="0"/>
              </a:spcBef>
              <a:spcAft>
                <a:spcPts val="0"/>
              </a:spcAft>
              <a:buSzPts val="2400"/>
              <a:buFont typeface="DM Sans"/>
              <a:buNone/>
              <a:defRPr sz="2400" b="1">
                <a:latin typeface="DM Sans"/>
                <a:ea typeface="DM Sans"/>
                <a:cs typeface="DM Sans"/>
                <a:sym typeface="DM Sans"/>
              </a:defRPr>
            </a:lvl4pPr>
            <a:lvl5pPr lvl="4" algn="l">
              <a:lnSpc>
                <a:spcPct val="115000"/>
              </a:lnSpc>
              <a:spcBef>
                <a:spcPts val="0"/>
              </a:spcBef>
              <a:spcAft>
                <a:spcPts val="0"/>
              </a:spcAft>
              <a:buSzPts val="2400"/>
              <a:buFont typeface="DM Sans"/>
              <a:buNone/>
              <a:defRPr sz="2400" b="1">
                <a:latin typeface="DM Sans"/>
                <a:ea typeface="DM Sans"/>
                <a:cs typeface="DM Sans"/>
                <a:sym typeface="DM Sans"/>
              </a:defRPr>
            </a:lvl5pPr>
            <a:lvl6pPr lvl="5" algn="l">
              <a:lnSpc>
                <a:spcPct val="115000"/>
              </a:lnSpc>
              <a:spcBef>
                <a:spcPts val="0"/>
              </a:spcBef>
              <a:spcAft>
                <a:spcPts val="0"/>
              </a:spcAft>
              <a:buSzPts val="2400"/>
              <a:buFont typeface="DM Sans"/>
              <a:buNone/>
              <a:defRPr sz="2400" b="1">
                <a:latin typeface="DM Sans"/>
                <a:ea typeface="DM Sans"/>
                <a:cs typeface="DM Sans"/>
                <a:sym typeface="DM Sans"/>
              </a:defRPr>
            </a:lvl6pPr>
            <a:lvl7pPr lvl="6" algn="l">
              <a:lnSpc>
                <a:spcPct val="115000"/>
              </a:lnSpc>
              <a:spcBef>
                <a:spcPts val="0"/>
              </a:spcBef>
              <a:spcAft>
                <a:spcPts val="0"/>
              </a:spcAft>
              <a:buSzPts val="2400"/>
              <a:buFont typeface="DM Sans"/>
              <a:buNone/>
              <a:defRPr sz="2400" b="1">
                <a:latin typeface="DM Sans"/>
                <a:ea typeface="DM Sans"/>
                <a:cs typeface="DM Sans"/>
                <a:sym typeface="DM Sans"/>
              </a:defRPr>
            </a:lvl7pPr>
            <a:lvl8pPr lvl="7" algn="l">
              <a:lnSpc>
                <a:spcPct val="115000"/>
              </a:lnSpc>
              <a:spcBef>
                <a:spcPts val="0"/>
              </a:spcBef>
              <a:spcAft>
                <a:spcPts val="0"/>
              </a:spcAft>
              <a:buSzPts val="2400"/>
              <a:buFont typeface="DM Sans"/>
              <a:buNone/>
              <a:defRPr sz="2400" b="1">
                <a:latin typeface="DM Sans"/>
                <a:ea typeface="DM Sans"/>
                <a:cs typeface="DM Sans"/>
                <a:sym typeface="DM Sans"/>
              </a:defRPr>
            </a:lvl8pPr>
            <a:lvl9pPr lvl="8" algn="l">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05" name="Google Shape;105;p16"/>
          <p:cNvGrpSpPr/>
          <p:nvPr/>
        </p:nvGrpSpPr>
        <p:grpSpPr>
          <a:xfrm>
            <a:off x="4248200" y="0"/>
            <a:ext cx="6434300" cy="420000"/>
            <a:chOff x="4248200" y="0"/>
            <a:chExt cx="6434300" cy="420000"/>
          </a:xfrm>
        </p:grpSpPr>
        <p:sp>
          <p:nvSpPr>
            <p:cNvPr id="106" name="Google Shape;106;p16"/>
            <p:cNvSpPr/>
            <p:nvPr/>
          </p:nvSpPr>
          <p:spPr>
            <a:xfrm>
              <a:off x="6335200" y="0"/>
              <a:ext cx="4347300" cy="420000"/>
            </a:xfrm>
            <a:prstGeom prst="parallelogram">
              <a:avLst>
                <a:gd name="adj" fmla="val 8131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7" name="Google Shape;107;p16"/>
            <p:cNvCxnSpPr/>
            <p:nvPr/>
          </p:nvCxnSpPr>
          <p:spPr>
            <a:xfrm rot="10800000">
              <a:off x="4248200" y="221475"/>
              <a:ext cx="4500300" cy="0"/>
            </a:xfrm>
            <a:prstGeom prst="straightConnector1">
              <a:avLst/>
            </a:prstGeom>
            <a:noFill/>
            <a:ln w="28575" cap="flat" cmpd="sng">
              <a:solidFill>
                <a:schemeClr val="dk1"/>
              </a:solidFill>
              <a:prstDash val="solid"/>
              <a:round/>
              <a:headEnd type="none" w="sm" len="sm"/>
              <a:tailEnd type="none" w="sm" len="sm"/>
            </a:ln>
          </p:spPr>
        </p:cxnSp>
      </p:grpSp>
      <p:grpSp>
        <p:nvGrpSpPr>
          <p:cNvPr id="108" name="Google Shape;108;p16"/>
          <p:cNvGrpSpPr/>
          <p:nvPr/>
        </p:nvGrpSpPr>
        <p:grpSpPr>
          <a:xfrm>
            <a:off x="7574703" y="4701747"/>
            <a:ext cx="1328023" cy="474767"/>
            <a:chOff x="-54172" y="-159093"/>
            <a:chExt cx="1602538" cy="572836"/>
          </a:xfrm>
        </p:grpSpPr>
        <p:sp>
          <p:nvSpPr>
            <p:cNvPr id="109" name="Google Shape;109;p16"/>
            <p:cNvSpPr/>
            <p:nvPr/>
          </p:nvSpPr>
          <p:spPr>
            <a:xfrm>
              <a:off x="245844"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50250"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854655"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1159061"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1463466"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4172" y="-15909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245844"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550250"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854655"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1159061"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1463466"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4172" y="84875"/>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245844"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550250"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854655"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1159061"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p:nvPr/>
          </p:nvSpPr>
          <p:spPr>
            <a:xfrm>
              <a:off x="1463466"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p:nvPr/>
          </p:nvSpPr>
          <p:spPr>
            <a:xfrm>
              <a:off x="-54172" y="328843"/>
              <a:ext cx="84900" cy="849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16"/>
          <p:cNvGrpSpPr/>
          <p:nvPr/>
        </p:nvGrpSpPr>
        <p:grpSpPr>
          <a:xfrm>
            <a:off x="213644" y="1446800"/>
            <a:ext cx="384000" cy="3888600"/>
            <a:chOff x="213644" y="1446800"/>
            <a:chExt cx="384000" cy="3888600"/>
          </a:xfrm>
        </p:grpSpPr>
        <p:cxnSp>
          <p:nvCxnSpPr>
            <p:cNvPr id="128" name="Google Shape;128;p16"/>
            <p:cNvCxnSpPr/>
            <p:nvPr/>
          </p:nvCxnSpPr>
          <p:spPr>
            <a:xfrm>
              <a:off x="405650" y="1446800"/>
              <a:ext cx="0" cy="3888600"/>
            </a:xfrm>
            <a:prstGeom prst="straightConnector1">
              <a:avLst/>
            </a:prstGeom>
            <a:noFill/>
            <a:ln w="28575" cap="flat" cmpd="sng">
              <a:solidFill>
                <a:schemeClr val="dk1"/>
              </a:solidFill>
              <a:prstDash val="solid"/>
              <a:round/>
              <a:headEnd type="none" w="sm" len="sm"/>
              <a:tailEnd type="none" w="sm" len="sm"/>
            </a:ln>
          </p:spPr>
        </p:cxnSp>
        <p:sp>
          <p:nvSpPr>
            <p:cNvPr id="129" name="Google Shape;129;p16"/>
            <p:cNvSpPr/>
            <p:nvPr/>
          </p:nvSpPr>
          <p:spPr>
            <a:xfrm>
              <a:off x="213644" y="4224575"/>
              <a:ext cx="384000" cy="384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2" name="Google Shape;132;p1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3" name="Google Shape;133;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5" name="Google Shape;135;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Google Shape;13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8" name="Google Shape;13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9" name="Google Shape;13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2" name="Google Shape;142;p19"/>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43" name="Google Shape;143;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4" name="Google Shape;144;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5" name="Google Shape;145;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8" name="Google Shape;148;p20"/>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9" name="Google Shape;149;p20"/>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0" name="Google Shape;150;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1" name="Google Shape;151;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2" name="Google Shape;152;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5" name="Google Shape;155;p21"/>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6" name="Google Shape;156;p21"/>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7" name="Google Shape;157;p21"/>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58" name="Google Shape;158;p21"/>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9" name="Google Shape;159;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0" name="Google Shape;160;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1" name="Google Shape;161;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4" name="Google Shape;164;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5" name="Google Shape;165;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6" name="Google Shape;166;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9" name="Google Shape;169;p2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70" name="Google Shape;170;p2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71" name="Google Shape;171;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2" name="Google Shape;172;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3" name="Google Shape;173;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6" name="Google Shape;176;p24"/>
          <p:cNvSpPr>
            <a:spLocks noGrp="1"/>
          </p:cNvSpPr>
          <p:nvPr>
            <p:ph type="pic" idx="2"/>
          </p:nvPr>
        </p:nvSpPr>
        <p:spPr>
          <a:xfrm>
            <a:off x="3887391" y="740569"/>
            <a:ext cx="4629150" cy="3655219"/>
          </a:xfrm>
          <a:prstGeom prst="rect">
            <a:avLst/>
          </a:prstGeom>
          <a:noFill/>
          <a:ln>
            <a:noFill/>
          </a:ln>
        </p:spPr>
      </p:sp>
      <p:sp>
        <p:nvSpPr>
          <p:cNvPr id="177" name="Google Shape;177;p2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78" name="Google Shape;178;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9" name="Google Shape;179;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0" name="Google Shape;180;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3" name="Google Shape;183;p2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84" name="Google Shape;184;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5" name="Google Shape;185;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6" name="Google Shape;186;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9" name="Google Shape;189;p2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90" name="Google Shape;190;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1" name="Google Shape;191;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2" name="Google Shape;192;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3.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ctrTitle"/>
          </p:nvPr>
        </p:nvSpPr>
        <p:spPr>
          <a:xfrm>
            <a:off x="3317000" y="664032"/>
            <a:ext cx="4719000" cy="22212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SzPts val="5200"/>
              <a:buNone/>
            </a:pPr>
            <a:r>
              <a:rPr lang="en" sz="3200" b="1" dirty="0">
                <a:solidFill>
                  <a:srgbClr val="181C62"/>
                </a:solidFill>
              </a:rPr>
              <a:t>Deep Learning With NLP (AI6127)</a:t>
            </a:r>
            <a:r>
              <a:rPr lang="en" sz="3200" dirty="0">
                <a:solidFill>
                  <a:srgbClr val="181C62"/>
                </a:solidFill>
                <a:latin typeface="Calibri"/>
                <a:ea typeface="Calibri"/>
                <a:cs typeface="Calibri"/>
                <a:sym typeface="Calibri"/>
              </a:rPr>
              <a:t>: </a:t>
            </a:r>
            <a:r>
              <a:rPr lang="en" sz="3200" dirty="0">
                <a:solidFill>
                  <a:srgbClr val="181C62"/>
                </a:solidFill>
              </a:rPr>
              <a:t>Stock Market Assistance</a:t>
            </a:r>
            <a:endParaRPr sz="3200" dirty="0"/>
          </a:p>
        </p:txBody>
      </p:sp>
      <p:sp>
        <p:nvSpPr>
          <p:cNvPr id="198" name="Google Shape;198;p27"/>
          <p:cNvSpPr txBox="1">
            <a:spLocks noGrp="1"/>
          </p:cNvSpPr>
          <p:nvPr>
            <p:ph type="subTitle" idx="1"/>
          </p:nvPr>
        </p:nvSpPr>
        <p:spPr>
          <a:xfrm>
            <a:off x="3317000" y="3088345"/>
            <a:ext cx="4781971" cy="1557134"/>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400"/>
              <a:buNone/>
            </a:pPr>
            <a:br>
              <a:rPr lang="en" dirty="0"/>
            </a:br>
            <a:br>
              <a:rPr lang="en" dirty="0"/>
            </a:br>
            <a:r>
              <a:rPr lang="en" dirty="0"/>
              <a:t>AI6127 Deep Learning With NLP Project</a:t>
            </a:r>
            <a:endParaRPr dirty="0"/>
          </a:p>
        </p:txBody>
      </p:sp>
      <p:pic>
        <p:nvPicPr>
          <p:cNvPr id="199" name="Google Shape;199;p27"/>
          <p:cNvPicPr preferRelativeResize="0">
            <a:picLocks noGrp="1"/>
          </p:cNvPicPr>
          <p:nvPr>
            <p:ph type="pic" idx="2"/>
          </p:nvPr>
        </p:nvPicPr>
        <p:blipFill rotWithShape="1">
          <a:blip r:embed="rId3">
            <a:alphaModFix/>
          </a:blip>
          <a:srcRect l="34427" r="34426"/>
          <a:stretch/>
        </p:blipFill>
        <p:spPr>
          <a:xfrm>
            <a:off x="393425" y="369700"/>
            <a:ext cx="2622600" cy="4404300"/>
          </a:xfrm>
          <a:prstGeom prst="rect">
            <a:avLst/>
          </a:prstGeom>
          <a:noFill/>
          <a:ln w="28575" cap="flat" cmpd="sng">
            <a:solidFill>
              <a:schemeClr val="dk1"/>
            </a:solidFill>
            <a:prstDash val="solid"/>
            <a:miter lim="8000"/>
            <a:headEnd type="none" w="sm" len="sm"/>
            <a:tailEnd type="none" w="sm" len="sm"/>
          </a:ln>
        </p:spPr>
      </p:pic>
      <p:pic>
        <p:nvPicPr>
          <p:cNvPr id="200" name="Google Shape;200;p27"/>
          <p:cNvPicPr preferRelativeResize="0"/>
          <p:nvPr/>
        </p:nvPicPr>
        <p:blipFill rotWithShape="1">
          <a:blip r:embed="rId4">
            <a:alphaModFix/>
          </a:blip>
          <a:srcRect/>
          <a:stretch/>
        </p:blipFill>
        <p:spPr>
          <a:xfrm>
            <a:off x="7875160" y="0"/>
            <a:ext cx="1268840" cy="5315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pic>
        <p:nvPicPr>
          <p:cNvPr id="437" name="Google Shape;437;p40"/>
          <p:cNvPicPr preferRelativeResize="0"/>
          <p:nvPr/>
        </p:nvPicPr>
        <p:blipFill rotWithShape="1">
          <a:blip r:embed="rId3">
            <a:alphaModFix/>
          </a:blip>
          <a:srcRect/>
          <a:stretch/>
        </p:blipFill>
        <p:spPr>
          <a:xfrm>
            <a:off x="7875160" y="0"/>
            <a:ext cx="1268840" cy="531541"/>
          </a:xfrm>
          <a:prstGeom prst="rect">
            <a:avLst/>
          </a:prstGeom>
          <a:noFill/>
          <a:ln>
            <a:noFill/>
          </a:ln>
        </p:spPr>
      </p:pic>
      <p:sp>
        <p:nvSpPr>
          <p:cNvPr id="438" name="Google Shape;438;p40"/>
          <p:cNvSpPr txBox="1">
            <a:spLocks noGrp="1"/>
          </p:cNvSpPr>
          <p:nvPr>
            <p:ph type="title"/>
          </p:nvPr>
        </p:nvSpPr>
        <p:spPr>
          <a:xfrm>
            <a:off x="719999" y="445024"/>
            <a:ext cx="6843900" cy="68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2400" b="1">
                <a:solidFill>
                  <a:srgbClr val="181C62"/>
                </a:solidFill>
              </a:rPr>
              <a:t>Financial News Summarize</a:t>
            </a:r>
            <a:endParaRPr sz="2400" b="1">
              <a:solidFill>
                <a:srgbClr val="181C62"/>
              </a:solidFill>
            </a:endParaRPr>
          </a:p>
        </p:txBody>
      </p:sp>
      <p:sp>
        <p:nvSpPr>
          <p:cNvPr id="439" name="Google Shape;439;p40"/>
          <p:cNvSpPr txBox="1"/>
          <p:nvPr/>
        </p:nvSpPr>
        <p:spPr>
          <a:xfrm>
            <a:off x="721402" y="885357"/>
            <a:ext cx="6841500" cy="985200"/>
          </a:xfrm>
          <a:prstGeom prst="rect">
            <a:avLst/>
          </a:prstGeom>
          <a:noFill/>
          <a:ln>
            <a:noFill/>
          </a:ln>
        </p:spPr>
        <p:txBody>
          <a:bodyPr spcFirstLastPara="1" wrap="square" lIns="91425" tIns="45700" rIns="91425" bIns="45700" anchor="t" anchorCtr="0">
            <a:spAutoFit/>
          </a:bodyPr>
          <a:lstStyle/>
          <a:p>
            <a:pPr marL="171450" marR="0" lvl="0" indent="-825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171450" marR="0" lvl="0" indent="-825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171450" marR="0" lvl="0" indent="-825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p:txBody>
      </p:sp>
      <p:pic>
        <p:nvPicPr>
          <p:cNvPr id="440" name="Google Shape;440;p40"/>
          <p:cNvPicPr preferRelativeResize="0"/>
          <p:nvPr/>
        </p:nvPicPr>
        <p:blipFill>
          <a:blip r:embed="rId4">
            <a:alphaModFix/>
          </a:blip>
          <a:stretch>
            <a:fillRect/>
          </a:stretch>
        </p:blipFill>
        <p:spPr>
          <a:xfrm>
            <a:off x="907475" y="2922813"/>
            <a:ext cx="7901981" cy="2053337"/>
          </a:xfrm>
          <a:prstGeom prst="rect">
            <a:avLst/>
          </a:prstGeom>
          <a:noFill/>
          <a:ln>
            <a:noFill/>
          </a:ln>
        </p:spPr>
      </p:pic>
      <p:sp>
        <p:nvSpPr>
          <p:cNvPr id="441" name="Google Shape;441;p40"/>
          <p:cNvSpPr txBox="1"/>
          <p:nvPr/>
        </p:nvSpPr>
        <p:spPr>
          <a:xfrm>
            <a:off x="807400" y="1046650"/>
            <a:ext cx="7737600" cy="1450500"/>
          </a:xfrm>
          <a:prstGeom prst="rect">
            <a:avLst/>
          </a:prstGeom>
          <a:noFill/>
          <a:ln>
            <a:noFill/>
          </a:ln>
        </p:spPr>
        <p:txBody>
          <a:bodyPr spcFirstLastPara="1" wrap="square" lIns="91425" tIns="91425" rIns="91425" bIns="91425" anchor="t" anchorCtr="0">
            <a:noAutofit/>
          </a:bodyPr>
          <a:lstStyle/>
          <a:p>
            <a:pPr marL="12700" lvl="0" indent="0" algn="l" rtl="0">
              <a:lnSpc>
                <a:spcPct val="300000"/>
              </a:lnSpc>
              <a:spcBef>
                <a:spcPts val="0"/>
              </a:spcBef>
              <a:spcAft>
                <a:spcPts val="0"/>
              </a:spcAft>
              <a:buClr>
                <a:schemeClr val="dk1"/>
              </a:buClr>
              <a:buSzPts val="1100"/>
              <a:buFont typeface="Arial"/>
              <a:buNone/>
            </a:pPr>
            <a:r>
              <a:rPr lang="en" sz="1100">
                <a:solidFill>
                  <a:schemeClr val="dk1"/>
                </a:solidFill>
              </a:rPr>
              <a:t>•</a:t>
            </a:r>
            <a:r>
              <a:rPr lang="en" sz="1100">
                <a:solidFill>
                  <a:srgbClr val="1C2B33"/>
                </a:solidFill>
                <a:highlight>
                  <a:srgbClr val="FFFFFF"/>
                </a:highlight>
              </a:rPr>
              <a:t>Scrapes financial news articles from NewsAPI</a:t>
            </a:r>
            <a:endParaRPr sz="1100">
              <a:solidFill>
                <a:srgbClr val="1C2B33"/>
              </a:solidFill>
              <a:highlight>
                <a:srgbClr val="FFFFFF"/>
              </a:highlight>
            </a:endParaRPr>
          </a:p>
          <a:p>
            <a:pPr marL="12700" lvl="0" indent="0" algn="l" rtl="0">
              <a:lnSpc>
                <a:spcPct val="300000"/>
              </a:lnSpc>
              <a:spcBef>
                <a:spcPts val="0"/>
              </a:spcBef>
              <a:spcAft>
                <a:spcPts val="0"/>
              </a:spcAft>
              <a:buClr>
                <a:schemeClr val="dk1"/>
              </a:buClr>
              <a:buSzPts val="1100"/>
              <a:buFont typeface="Arial"/>
              <a:buNone/>
            </a:pPr>
            <a:r>
              <a:rPr lang="en" sz="1100">
                <a:solidFill>
                  <a:schemeClr val="dk1"/>
                </a:solidFill>
              </a:rPr>
              <a:t>•</a:t>
            </a:r>
            <a:r>
              <a:rPr lang="en" sz="1100">
                <a:solidFill>
                  <a:srgbClr val="1C2B33"/>
                </a:solidFill>
                <a:highlight>
                  <a:srgbClr val="FFFFFF"/>
                </a:highlight>
              </a:rPr>
              <a:t>Preprocesses News articles using Newspaper3k</a:t>
            </a:r>
            <a:endParaRPr sz="1100">
              <a:solidFill>
                <a:srgbClr val="1C2B33"/>
              </a:solidFill>
              <a:highlight>
                <a:srgbClr val="FFFFFF"/>
              </a:highlight>
            </a:endParaRPr>
          </a:p>
          <a:p>
            <a:pPr marL="12700" lvl="0" indent="0" algn="l" rtl="0">
              <a:lnSpc>
                <a:spcPct val="300000"/>
              </a:lnSpc>
              <a:spcBef>
                <a:spcPts val="0"/>
              </a:spcBef>
              <a:spcAft>
                <a:spcPts val="0"/>
              </a:spcAft>
              <a:buNone/>
            </a:pPr>
            <a:r>
              <a:rPr lang="en" sz="1100">
                <a:solidFill>
                  <a:schemeClr val="dk1"/>
                </a:solidFill>
              </a:rPr>
              <a:t>•</a:t>
            </a:r>
            <a:r>
              <a:rPr lang="en" sz="1100">
                <a:solidFill>
                  <a:srgbClr val="1C2B33"/>
                </a:solidFill>
                <a:highlight>
                  <a:srgbClr val="FFFFFF"/>
                </a:highlight>
              </a:rPr>
              <a:t>Generates summaries using Bert-Extractive-Summarizer</a:t>
            </a:r>
            <a:endParaRPr>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41"/>
          <p:cNvPicPr preferRelativeResize="0"/>
          <p:nvPr/>
        </p:nvPicPr>
        <p:blipFill rotWithShape="1">
          <a:blip r:embed="rId3">
            <a:alphaModFix/>
          </a:blip>
          <a:srcRect/>
          <a:stretch/>
        </p:blipFill>
        <p:spPr>
          <a:xfrm>
            <a:off x="7875160" y="0"/>
            <a:ext cx="1268840" cy="531541"/>
          </a:xfrm>
          <a:prstGeom prst="rect">
            <a:avLst/>
          </a:prstGeom>
          <a:noFill/>
          <a:ln>
            <a:noFill/>
          </a:ln>
        </p:spPr>
      </p:pic>
      <p:sp>
        <p:nvSpPr>
          <p:cNvPr id="447" name="Google Shape;447;p41"/>
          <p:cNvSpPr txBox="1">
            <a:spLocks noGrp="1"/>
          </p:cNvSpPr>
          <p:nvPr>
            <p:ph type="title"/>
          </p:nvPr>
        </p:nvSpPr>
        <p:spPr>
          <a:xfrm>
            <a:off x="720000" y="445025"/>
            <a:ext cx="7907400" cy="68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2400" b="1">
                <a:solidFill>
                  <a:srgbClr val="181C62"/>
                </a:solidFill>
              </a:rPr>
              <a:t>BERT (Bidirectional Encoder Representations) Summariser</a:t>
            </a:r>
            <a:endParaRPr sz="2400" b="1">
              <a:solidFill>
                <a:srgbClr val="181C62"/>
              </a:solidFill>
            </a:endParaRPr>
          </a:p>
          <a:p>
            <a:pPr marL="0" lvl="0" indent="0" algn="l" rtl="0">
              <a:lnSpc>
                <a:spcPct val="115000"/>
              </a:lnSpc>
              <a:spcBef>
                <a:spcPts val="0"/>
              </a:spcBef>
              <a:spcAft>
                <a:spcPts val="0"/>
              </a:spcAft>
              <a:buSzPts val="1100"/>
              <a:buNone/>
            </a:pPr>
            <a:endParaRPr sz="2400" b="1">
              <a:solidFill>
                <a:srgbClr val="181C62"/>
              </a:solidFill>
            </a:endParaRPr>
          </a:p>
        </p:txBody>
      </p:sp>
      <p:sp>
        <p:nvSpPr>
          <p:cNvPr id="448" name="Google Shape;448;p41"/>
          <p:cNvSpPr txBox="1"/>
          <p:nvPr/>
        </p:nvSpPr>
        <p:spPr>
          <a:xfrm>
            <a:off x="721402" y="885357"/>
            <a:ext cx="6841500" cy="985200"/>
          </a:xfrm>
          <a:prstGeom prst="rect">
            <a:avLst/>
          </a:prstGeom>
          <a:noFill/>
          <a:ln>
            <a:noFill/>
          </a:ln>
        </p:spPr>
        <p:txBody>
          <a:bodyPr spcFirstLastPara="1" wrap="square" lIns="91425" tIns="45700" rIns="91425" bIns="45700" anchor="t" anchorCtr="0">
            <a:spAutoFit/>
          </a:bodyPr>
          <a:lstStyle/>
          <a:p>
            <a:pPr marL="171450" marR="0" lvl="0" indent="-825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171450" marR="0" lvl="0" indent="-825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171450" marR="0" lvl="0" indent="-825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Calibri"/>
              <a:ea typeface="Calibri"/>
              <a:cs typeface="Calibri"/>
              <a:sym typeface="Calibri"/>
            </a:endParaRPr>
          </a:p>
          <a:p>
            <a:pPr marL="285750" marR="0" lvl="0" indent="-18415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p:txBody>
      </p:sp>
      <p:sp>
        <p:nvSpPr>
          <p:cNvPr id="449" name="Google Shape;449;p41"/>
          <p:cNvSpPr txBox="1"/>
          <p:nvPr/>
        </p:nvSpPr>
        <p:spPr>
          <a:xfrm>
            <a:off x="807400" y="1046650"/>
            <a:ext cx="7737600" cy="1450500"/>
          </a:xfrm>
          <a:prstGeom prst="rect">
            <a:avLst/>
          </a:prstGeom>
          <a:noFill/>
          <a:ln>
            <a:noFill/>
          </a:ln>
        </p:spPr>
        <p:txBody>
          <a:bodyPr spcFirstLastPara="1" wrap="square" lIns="91425" tIns="91425" rIns="91425" bIns="91425" anchor="t" anchorCtr="0">
            <a:noAutofit/>
          </a:bodyPr>
          <a:lstStyle/>
          <a:p>
            <a:pPr marL="0" lvl="0" indent="0" algn="l" rtl="0">
              <a:lnSpc>
                <a:spcPct val="250000"/>
              </a:lnSpc>
              <a:spcBef>
                <a:spcPts val="0"/>
              </a:spcBef>
              <a:spcAft>
                <a:spcPts val="0"/>
              </a:spcAft>
              <a:buNone/>
            </a:pPr>
            <a:r>
              <a:rPr lang="en" sz="1100">
                <a:solidFill>
                  <a:schemeClr val="dk1"/>
                </a:solidFill>
              </a:rPr>
              <a:t>•</a:t>
            </a:r>
            <a:r>
              <a:rPr lang="en" sz="1100">
                <a:solidFill>
                  <a:srgbClr val="1C2B33"/>
                </a:solidFill>
                <a:highlight>
                  <a:srgbClr val="FFFFFF"/>
                </a:highlight>
              </a:rPr>
              <a:t>Tokenization and stop word removal</a:t>
            </a:r>
            <a:endParaRPr sz="1100">
              <a:solidFill>
                <a:srgbClr val="1C2B33"/>
              </a:solidFill>
              <a:highlight>
                <a:srgbClr val="FFFFFF"/>
              </a:highlight>
            </a:endParaRPr>
          </a:p>
          <a:p>
            <a:pPr marL="0" lvl="0" indent="0" algn="l" rtl="0">
              <a:lnSpc>
                <a:spcPct val="250000"/>
              </a:lnSpc>
              <a:spcBef>
                <a:spcPts val="0"/>
              </a:spcBef>
              <a:spcAft>
                <a:spcPts val="0"/>
              </a:spcAft>
              <a:buNone/>
            </a:pPr>
            <a:r>
              <a:rPr lang="en" sz="1100">
                <a:solidFill>
                  <a:schemeClr val="dk1"/>
                </a:solidFill>
              </a:rPr>
              <a:t>•</a:t>
            </a:r>
            <a:r>
              <a:rPr lang="en" sz="1100">
                <a:solidFill>
                  <a:srgbClr val="1C2B33"/>
                </a:solidFill>
                <a:highlight>
                  <a:srgbClr val="FFFFFF"/>
                </a:highlight>
              </a:rPr>
              <a:t>Contextualized representation using BERT</a:t>
            </a:r>
            <a:endParaRPr sz="1100">
              <a:solidFill>
                <a:srgbClr val="1C2B33"/>
              </a:solidFill>
              <a:highlight>
                <a:srgbClr val="FFFFFF"/>
              </a:highlight>
            </a:endParaRPr>
          </a:p>
          <a:p>
            <a:pPr marL="0" lvl="0" indent="0" algn="l" rtl="0">
              <a:lnSpc>
                <a:spcPct val="250000"/>
              </a:lnSpc>
              <a:spcBef>
                <a:spcPts val="0"/>
              </a:spcBef>
              <a:spcAft>
                <a:spcPts val="0"/>
              </a:spcAft>
              <a:buNone/>
            </a:pPr>
            <a:r>
              <a:rPr lang="en" sz="1100">
                <a:solidFill>
                  <a:schemeClr val="dk1"/>
                </a:solidFill>
              </a:rPr>
              <a:t>•</a:t>
            </a:r>
            <a:r>
              <a:rPr lang="en" sz="1100">
                <a:solidFill>
                  <a:srgbClr val="1C2B33"/>
                </a:solidFill>
                <a:highlight>
                  <a:srgbClr val="FFFFFF"/>
                </a:highlight>
              </a:rPr>
              <a:t>Extraction of relevant sentences and phrases</a:t>
            </a:r>
            <a:endParaRPr sz="1100">
              <a:solidFill>
                <a:srgbClr val="1C2B33"/>
              </a:solidFill>
              <a:highlight>
                <a:srgbClr val="FFFFFF"/>
              </a:highlight>
            </a:endParaRPr>
          </a:p>
          <a:p>
            <a:pPr marL="0" lvl="0" indent="0" algn="l" rtl="0">
              <a:lnSpc>
                <a:spcPct val="250000"/>
              </a:lnSpc>
              <a:spcBef>
                <a:spcPts val="0"/>
              </a:spcBef>
              <a:spcAft>
                <a:spcPts val="0"/>
              </a:spcAft>
              <a:buNone/>
            </a:pPr>
            <a:r>
              <a:rPr lang="en" sz="1100">
                <a:solidFill>
                  <a:schemeClr val="dk1"/>
                </a:solidFill>
              </a:rPr>
              <a:t>•</a:t>
            </a:r>
            <a:r>
              <a:rPr lang="en" sz="1100">
                <a:solidFill>
                  <a:srgbClr val="1C2B33"/>
                </a:solidFill>
                <a:highlight>
                  <a:srgbClr val="FFFFFF"/>
                </a:highlight>
              </a:rPr>
              <a:t>Integration with Newspaper3k for article parsing</a:t>
            </a:r>
            <a:endParaRPr sz="400">
              <a:solidFill>
                <a:schemeClr val="dk1"/>
              </a:solidFill>
            </a:endParaRPr>
          </a:p>
        </p:txBody>
      </p:sp>
      <p:pic>
        <p:nvPicPr>
          <p:cNvPr id="450" name="Google Shape;450;p41"/>
          <p:cNvPicPr preferRelativeResize="0"/>
          <p:nvPr/>
        </p:nvPicPr>
        <p:blipFill>
          <a:blip r:embed="rId4">
            <a:alphaModFix/>
          </a:blip>
          <a:stretch>
            <a:fillRect/>
          </a:stretch>
        </p:blipFill>
        <p:spPr>
          <a:xfrm>
            <a:off x="3932375" y="1589600"/>
            <a:ext cx="5171174" cy="3042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719999" y="445024"/>
            <a:ext cx="6843971" cy="68360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000"/>
              <a:buNone/>
            </a:pPr>
            <a:r>
              <a:rPr lang="en" sz="2400" b="1">
                <a:solidFill>
                  <a:srgbClr val="181C62"/>
                </a:solidFill>
                <a:latin typeface="Calibri"/>
                <a:ea typeface="Calibri"/>
                <a:cs typeface="Calibri"/>
                <a:sym typeface="Calibri"/>
              </a:rPr>
              <a:t>Results and Benchmark  1/</a:t>
            </a:r>
            <a:r>
              <a:rPr lang="en" sz="2400" b="1">
                <a:solidFill>
                  <a:srgbClr val="181C62"/>
                </a:solidFill>
              </a:rPr>
              <a:t>2</a:t>
            </a:r>
            <a:endParaRPr sz="2400" b="1"/>
          </a:p>
        </p:txBody>
      </p:sp>
      <p:pic>
        <p:nvPicPr>
          <p:cNvPr id="398" name="Google Shape;398;p36"/>
          <p:cNvPicPr preferRelativeResize="0"/>
          <p:nvPr/>
        </p:nvPicPr>
        <p:blipFill rotWithShape="1">
          <a:blip r:embed="rId3">
            <a:alphaModFix/>
          </a:blip>
          <a:srcRect/>
          <a:stretch/>
        </p:blipFill>
        <p:spPr>
          <a:xfrm>
            <a:off x="7875160" y="0"/>
            <a:ext cx="1268840" cy="531541"/>
          </a:xfrm>
          <a:prstGeom prst="rect">
            <a:avLst/>
          </a:prstGeom>
          <a:noFill/>
          <a:ln>
            <a:noFill/>
          </a:ln>
        </p:spPr>
      </p:pic>
      <p:pic>
        <p:nvPicPr>
          <p:cNvPr id="399" name="Google Shape;399;p36"/>
          <p:cNvPicPr preferRelativeResize="0"/>
          <p:nvPr/>
        </p:nvPicPr>
        <p:blipFill>
          <a:blip r:embed="rId4">
            <a:alphaModFix/>
          </a:blip>
          <a:stretch>
            <a:fillRect/>
          </a:stretch>
        </p:blipFill>
        <p:spPr>
          <a:xfrm>
            <a:off x="1156925" y="995325"/>
            <a:ext cx="3660725" cy="3061075"/>
          </a:xfrm>
          <a:prstGeom prst="rect">
            <a:avLst/>
          </a:prstGeom>
          <a:noFill/>
          <a:ln>
            <a:noFill/>
          </a:ln>
        </p:spPr>
      </p:pic>
      <p:sp>
        <p:nvSpPr>
          <p:cNvPr id="400" name="Google Shape;400;p36"/>
          <p:cNvSpPr txBox="1"/>
          <p:nvPr/>
        </p:nvSpPr>
        <p:spPr>
          <a:xfrm>
            <a:off x="4637100" y="4821000"/>
            <a:ext cx="3083100" cy="5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latin typeface="Calibri"/>
              <a:ea typeface="Calibri"/>
              <a:cs typeface="Calibri"/>
              <a:sym typeface="Calibri"/>
            </a:endParaRPr>
          </a:p>
        </p:txBody>
      </p:sp>
      <p:sp>
        <p:nvSpPr>
          <p:cNvPr id="401" name="Google Shape;401;p36"/>
          <p:cNvSpPr txBox="1"/>
          <p:nvPr/>
        </p:nvSpPr>
        <p:spPr>
          <a:xfrm>
            <a:off x="720000" y="4356425"/>
            <a:ext cx="3917100" cy="68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Confusion Matrix for Mistral 7B Instruct (Zero shot model) on Finanical Phrase Bank dataset</a:t>
            </a:r>
            <a:endParaRPr sz="1300">
              <a:solidFill>
                <a:schemeClr val="dk1"/>
              </a:solidFill>
              <a:latin typeface="Calibri"/>
              <a:ea typeface="Calibri"/>
              <a:cs typeface="Calibri"/>
              <a:sym typeface="Calibri"/>
            </a:endParaRPr>
          </a:p>
        </p:txBody>
      </p:sp>
      <p:pic>
        <p:nvPicPr>
          <p:cNvPr id="402" name="Google Shape;402;p36"/>
          <p:cNvPicPr preferRelativeResize="0"/>
          <p:nvPr/>
        </p:nvPicPr>
        <p:blipFill>
          <a:blip r:embed="rId5">
            <a:alphaModFix/>
          </a:blip>
          <a:stretch>
            <a:fillRect/>
          </a:stretch>
        </p:blipFill>
        <p:spPr>
          <a:xfrm>
            <a:off x="5306800" y="1083175"/>
            <a:ext cx="3411950" cy="2885375"/>
          </a:xfrm>
          <a:prstGeom prst="rect">
            <a:avLst/>
          </a:prstGeom>
          <a:noFill/>
          <a:ln>
            <a:noFill/>
          </a:ln>
        </p:spPr>
      </p:pic>
      <p:sp>
        <p:nvSpPr>
          <p:cNvPr id="403" name="Google Shape;403;p36"/>
          <p:cNvSpPr txBox="1"/>
          <p:nvPr/>
        </p:nvSpPr>
        <p:spPr>
          <a:xfrm>
            <a:off x="5100825" y="3968550"/>
            <a:ext cx="366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Confusion Matrix for Mistral 7B after supervised fine-tuning on Finanical Phrase Bank dataset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7"/>
          <p:cNvSpPr txBox="1">
            <a:spLocks noGrp="1"/>
          </p:cNvSpPr>
          <p:nvPr>
            <p:ph type="title"/>
          </p:nvPr>
        </p:nvSpPr>
        <p:spPr>
          <a:xfrm>
            <a:off x="719999" y="445024"/>
            <a:ext cx="6843900" cy="683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000"/>
              <a:buNone/>
            </a:pPr>
            <a:r>
              <a:rPr lang="en" sz="2400" b="1">
                <a:solidFill>
                  <a:srgbClr val="181C62"/>
                </a:solidFill>
                <a:latin typeface="Calibri"/>
                <a:ea typeface="Calibri"/>
                <a:cs typeface="Calibri"/>
                <a:sym typeface="Calibri"/>
              </a:rPr>
              <a:t>Results and Benchmark     </a:t>
            </a:r>
            <a:r>
              <a:rPr lang="en" sz="2400" b="1">
                <a:solidFill>
                  <a:srgbClr val="181C62"/>
                </a:solidFill>
              </a:rPr>
              <a:t>2</a:t>
            </a:r>
            <a:r>
              <a:rPr lang="en" sz="2400" b="1">
                <a:solidFill>
                  <a:srgbClr val="181C62"/>
                </a:solidFill>
                <a:latin typeface="Calibri"/>
                <a:ea typeface="Calibri"/>
                <a:cs typeface="Calibri"/>
                <a:sym typeface="Calibri"/>
              </a:rPr>
              <a:t>/</a:t>
            </a:r>
            <a:r>
              <a:rPr lang="en" sz="2400" b="1">
                <a:solidFill>
                  <a:srgbClr val="181C62"/>
                </a:solidFill>
              </a:rPr>
              <a:t>2</a:t>
            </a:r>
            <a:endParaRPr sz="2400" b="1"/>
          </a:p>
        </p:txBody>
      </p:sp>
      <p:pic>
        <p:nvPicPr>
          <p:cNvPr id="409" name="Google Shape;409;p37"/>
          <p:cNvPicPr preferRelativeResize="0"/>
          <p:nvPr/>
        </p:nvPicPr>
        <p:blipFill rotWithShape="1">
          <a:blip r:embed="rId3">
            <a:alphaModFix/>
          </a:blip>
          <a:srcRect/>
          <a:stretch/>
        </p:blipFill>
        <p:spPr>
          <a:xfrm>
            <a:off x="7875160" y="0"/>
            <a:ext cx="1268840" cy="531541"/>
          </a:xfrm>
          <a:prstGeom prst="rect">
            <a:avLst/>
          </a:prstGeom>
          <a:noFill/>
          <a:ln>
            <a:noFill/>
          </a:ln>
        </p:spPr>
      </p:pic>
      <p:sp>
        <p:nvSpPr>
          <p:cNvPr id="410" name="Google Shape;410;p37"/>
          <p:cNvSpPr txBox="1"/>
          <p:nvPr/>
        </p:nvSpPr>
        <p:spPr>
          <a:xfrm>
            <a:off x="2456425" y="4296275"/>
            <a:ext cx="44967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latin typeface="Calibri"/>
              <a:ea typeface="Calibri"/>
              <a:cs typeface="Calibri"/>
              <a:sym typeface="Calibri"/>
            </a:endParaRPr>
          </a:p>
        </p:txBody>
      </p:sp>
      <p:graphicFrame>
        <p:nvGraphicFramePr>
          <p:cNvPr id="411" name="Google Shape;411;p37"/>
          <p:cNvGraphicFramePr/>
          <p:nvPr/>
        </p:nvGraphicFramePr>
        <p:xfrm>
          <a:off x="591550" y="1298400"/>
          <a:ext cx="3689750" cy="1584840"/>
        </p:xfrm>
        <a:graphic>
          <a:graphicData uri="http://schemas.openxmlformats.org/drawingml/2006/table">
            <a:tbl>
              <a:tblPr>
                <a:noFill/>
                <a:tableStyleId>{57C3BB7B-1D33-44CD-8ED4-DF4C9BFC9D4B}</a:tableStyleId>
              </a:tblPr>
              <a:tblGrid>
                <a:gridCol w="1844875">
                  <a:extLst>
                    <a:ext uri="{9D8B030D-6E8A-4147-A177-3AD203B41FA5}">
                      <a16:colId xmlns:a16="http://schemas.microsoft.com/office/drawing/2014/main" val="20000"/>
                    </a:ext>
                  </a:extLst>
                </a:gridCol>
                <a:gridCol w="18448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t>Sentimental Label</a:t>
                      </a:r>
                      <a:endParaRPr b="1"/>
                    </a:p>
                  </a:txBody>
                  <a:tcPr marL="91425" marR="91425" marT="91425" marB="91425"/>
                </a:tc>
                <a:tc>
                  <a:txBody>
                    <a:bodyPr/>
                    <a:lstStyle/>
                    <a:p>
                      <a:pPr marL="0" lvl="0" indent="0" algn="l" rtl="0">
                        <a:spcBef>
                          <a:spcPts val="0"/>
                        </a:spcBef>
                        <a:spcAft>
                          <a:spcPts val="0"/>
                        </a:spcAft>
                        <a:buNone/>
                      </a:pPr>
                      <a:r>
                        <a:rPr lang="en" b="1"/>
                        <a:t>Accuracy</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Positive</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Neutral</a:t>
                      </a:r>
                      <a:endParaRPr/>
                    </a:p>
                  </a:txBody>
                  <a:tcPr marL="91425" marR="91425" marT="91425" marB="91425"/>
                </a:tc>
                <a:tc>
                  <a:txBody>
                    <a:bodyPr/>
                    <a:lstStyle/>
                    <a:p>
                      <a:pPr marL="0" lvl="0" indent="0" algn="l" rtl="0">
                        <a:spcBef>
                          <a:spcPts val="0"/>
                        </a:spcBef>
                        <a:spcAft>
                          <a:spcPts val="0"/>
                        </a:spcAft>
                        <a:buNone/>
                      </a:pPr>
                      <a:r>
                        <a:rPr lang="en"/>
                        <a:t>28.1%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Negative</a:t>
                      </a:r>
                      <a:endParaRPr/>
                    </a:p>
                  </a:txBody>
                  <a:tcPr marL="91425" marR="91425" marT="91425" marB="91425"/>
                </a:tc>
                <a:tc>
                  <a:txBody>
                    <a:bodyPr/>
                    <a:lstStyle/>
                    <a:p>
                      <a:pPr marL="0" lvl="0" indent="0" algn="l" rtl="0">
                        <a:spcBef>
                          <a:spcPts val="0"/>
                        </a:spcBef>
                        <a:spcAft>
                          <a:spcPts val="0"/>
                        </a:spcAft>
                        <a:buNone/>
                      </a:pPr>
                      <a:r>
                        <a:rPr lang="en"/>
                        <a:t>62.5%</a:t>
                      </a:r>
                      <a:endParaRPr/>
                    </a:p>
                  </a:txBody>
                  <a:tcPr marL="91425" marR="91425" marT="91425" marB="91425"/>
                </a:tc>
                <a:extLst>
                  <a:ext uri="{0D108BD9-81ED-4DB2-BD59-A6C34878D82A}">
                    <a16:rowId xmlns:a16="http://schemas.microsoft.com/office/drawing/2014/main" val="10003"/>
                  </a:ext>
                </a:extLst>
              </a:tr>
            </a:tbl>
          </a:graphicData>
        </a:graphic>
      </p:graphicFrame>
      <p:sp>
        <p:nvSpPr>
          <p:cNvPr id="412" name="Google Shape;412;p37"/>
          <p:cNvSpPr txBox="1"/>
          <p:nvPr/>
        </p:nvSpPr>
        <p:spPr>
          <a:xfrm>
            <a:off x="4937950" y="4058075"/>
            <a:ext cx="3534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Training Losses Observed with Different Approaches While Finetuning Mistral</a:t>
            </a:r>
            <a:endParaRPr sz="500"/>
          </a:p>
        </p:txBody>
      </p:sp>
      <p:sp>
        <p:nvSpPr>
          <p:cNvPr id="413" name="Google Shape;413;p37"/>
          <p:cNvSpPr txBox="1"/>
          <p:nvPr/>
        </p:nvSpPr>
        <p:spPr>
          <a:xfrm>
            <a:off x="651725" y="3052875"/>
            <a:ext cx="3318600" cy="18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using the zero-shot technique with Mistral to predict sentiments on the Financial Phrasebank dataset yielded an overall accuracy of 23%</a:t>
            </a: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Notably, accuracy for negative labels remained the highest (62%) compared to positive or neutral labels. </a:t>
            </a:r>
            <a:endParaRPr sz="1300">
              <a:solidFill>
                <a:schemeClr val="dk1"/>
              </a:solidFill>
              <a:latin typeface="Calibri"/>
              <a:ea typeface="Calibri"/>
              <a:cs typeface="Calibri"/>
              <a:sym typeface="Calibri"/>
            </a:endParaRPr>
          </a:p>
        </p:txBody>
      </p:sp>
      <p:pic>
        <p:nvPicPr>
          <p:cNvPr id="414" name="Google Shape;414;p37"/>
          <p:cNvPicPr preferRelativeResize="0"/>
          <p:nvPr/>
        </p:nvPicPr>
        <p:blipFill>
          <a:blip r:embed="rId4">
            <a:alphaModFix/>
          </a:blip>
          <a:stretch>
            <a:fillRect/>
          </a:stretch>
        </p:blipFill>
        <p:spPr>
          <a:xfrm>
            <a:off x="4796825" y="1229725"/>
            <a:ext cx="3534300" cy="257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8"/>
          <p:cNvSpPr txBox="1">
            <a:spLocks noGrp="1"/>
          </p:cNvSpPr>
          <p:nvPr>
            <p:ph type="title"/>
          </p:nvPr>
        </p:nvSpPr>
        <p:spPr>
          <a:xfrm>
            <a:off x="719999" y="445024"/>
            <a:ext cx="6843971" cy="68360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000"/>
              <a:buNone/>
            </a:pPr>
            <a:r>
              <a:rPr lang="en" sz="2400" b="1">
                <a:solidFill>
                  <a:srgbClr val="181C62"/>
                </a:solidFill>
                <a:latin typeface="Calibri"/>
                <a:ea typeface="Calibri"/>
                <a:cs typeface="Calibri"/>
                <a:sym typeface="Calibri"/>
              </a:rPr>
              <a:t>Critical Analysis</a:t>
            </a:r>
            <a:endParaRPr sz="2400" b="1"/>
          </a:p>
        </p:txBody>
      </p:sp>
      <p:pic>
        <p:nvPicPr>
          <p:cNvPr id="420" name="Google Shape;420;p38"/>
          <p:cNvPicPr preferRelativeResize="0"/>
          <p:nvPr/>
        </p:nvPicPr>
        <p:blipFill rotWithShape="1">
          <a:blip r:embed="rId3">
            <a:alphaModFix/>
          </a:blip>
          <a:srcRect/>
          <a:stretch/>
        </p:blipFill>
        <p:spPr>
          <a:xfrm>
            <a:off x="7875160" y="0"/>
            <a:ext cx="1268840" cy="531541"/>
          </a:xfrm>
          <a:prstGeom prst="rect">
            <a:avLst/>
          </a:prstGeom>
          <a:noFill/>
          <a:ln>
            <a:noFill/>
          </a:ln>
        </p:spPr>
      </p:pic>
      <p:sp>
        <p:nvSpPr>
          <p:cNvPr id="2" name="TextBox 1">
            <a:extLst>
              <a:ext uri="{FF2B5EF4-FFF2-40B4-BE49-F238E27FC236}">
                <a16:creationId xmlns:a16="http://schemas.microsoft.com/office/drawing/2014/main" id="{164DF84C-8386-6210-635F-D59FCCB894D5}"/>
              </a:ext>
            </a:extLst>
          </p:cNvPr>
          <p:cNvSpPr txBox="1"/>
          <p:nvPr/>
        </p:nvSpPr>
        <p:spPr>
          <a:xfrm>
            <a:off x="719999" y="1374489"/>
            <a:ext cx="8119201" cy="3323987"/>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Issues: Despite SFT application, only achieved 23% accuracy on Financial </a:t>
            </a:r>
            <a:r>
              <a:rPr lang="en-US" dirty="0" err="1"/>
              <a:t>PhraseBank</a:t>
            </a:r>
            <a:r>
              <a:rPr lang="en-US" dirty="0"/>
              <a:t>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Imbalance in Class Accuracy: Favoring negative sentiments; attributed to data class imbalances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Ineffective Class Balancing Techniques: Down-sampling, up-sampling failed to improve; confusion matrices show persistent skew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Challenges with Financial Language: Complexity and nuances of financial language; Mistral-7B model's potential lack of domain-specific tuning</a:t>
            </a:r>
          </a:p>
          <a:p>
            <a:endParaRPr lang="en-US" dirty="0"/>
          </a:p>
          <a:p>
            <a:pPr marL="285750" indent="-285750">
              <a:buFont typeface="Arial" panose="020B0604020202020204" pitchFamily="34" charset="0"/>
              <a:buChar char="•"/>
            </a:pPr>
            <a:r>
              <a:rPr lang="en-US" dirty="0"/>
              <a:t>Limitations of Data Manipulation Techniques: Hindered by dataset noise, variability; risk of losing crucial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39"/>
          <p:cNvPicPr preferRelativeResize="0"/>
          <p:nvPr/>
        </p:nvPicPr>
        <p:blipFill rotWithShape="1">
          <a:blip r:embed="rId3">
            <a:alphaModFix/>
          </a:blip>
          <a:srcRect/>
          <a:stretch/>
        </p:blipFill>
        <p:spPr>
          <a:xfrm>
            <a:off x="7875160" y="0"/>
            <a:ext cx="1268840" cy="531541"/>
          </a:xfrm>
          <a:prstGeom prst="rect">
            <a:avLst/>
          </a:prstGeom>
          <a:noFill/>
          <a:ln>
            <a:noFill/>
          </a:ln>
        </p:spPr>
      </p:pic>
      <p:sp>
        <p:nvSpPr>
          <p:cNvPr id="431" name="Google Shape;431;p39"/>
          <p:cNvSpPr txBox="1">
            <a:spLocks noGrp="1"/>
          </p:cNvSpPr>
          <p:nvPr>
            <p:ph type="title"/>
          </p:nvPr>
        </p:nvSpPr>
        <p:spPr>
          <a:xfrm>
            <a:off x="719999" y="445024"/>
            <a:ext cx="6843971" cy="68360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000"/>
              <a:buNone/>
            </a:pPr>
            <a:r>
              <a:rPr lang="en" sz="2400" b="1">
                <a:solidFill>
                  <a:srgbClr val="181C62"/>
                </a:solidFill>
                <a:latin typeface="Calibri"/>
                <a:ea typeface="Calibri"/>
                <a:cs typeface="Calibri"/>
                <a:sym typeface="Calibri"/>
              </a:rPr>
              <a:t>Conclusion</a:t>
            </a:r>
            <a:endParaRPr sz="2400" b="1"/>
          </a:p>
        </p:txBody>
      </p:sp>
      <p:sp>
        <p:nvSpPr>
          <p:cNvPr id="432" name="Google Shape;432;p39"/>
          <p:cNvSpPr txBox="1"/>
          <p:nvPr/>
        </p:nvSpPr>
        <p:spPr>
          <a:xfrm>
            <a:off x="1033660" y="1128625"/>
            <a:ext cx="6841500" cy="3108503"/>
          </a:xfrm>
          <a:prstGeom prst="rect">
            <a:avLst/>
          </a:prstGeom>
          <a:noFill/>
          <a:ln>
            <a:noFill/>
          </a:ln>
        </p:spPr>
        <p:txBody>
          <a:bodyPr spcFirstLastPara="1" wrap="square" lIns="91425" tIns="45700" rIns="91425" bIns="45700" anchor="t" anchorCtr="0">
            <a:spAutoFit/>
          </a:bodyPr>
          <a:lstStyle/>
          <a:p>
            <a:pPr marL="171450" marR="0" lvl="0" indent="-82550" algn="l" rtl="0">
              <a:lnSpc>
                <a:spcPct val="100000"/>
              </a:lnSpc>
              <a:spcBef>
                <a:spcPts val="0"/>
              </a:spcBef>
              <a:spcAft>
                <a:spcPts val="0"/>
              </a:spcAft>
              <a:buClr>
                <a:srgbClr val="000000"/>
              </a:buClr>
              <a:buSzPts val="1400"/>
              <a:buFont typeface="Arial"/>
              <a:buNone/>
            </a:pPr>
            <a:endParaRPr b="0" i="0" u="none" strike="noStrike" cap="none" dirty="0">
              <a:solidFill>
                <a:srgbClr val="000000"/>
              </a:solidFill>
              <a:latin typeface="+mn-lt"/>
              <a:ea typeface="Calibri"/>
              <a:cs typeface="Calibri"/>
              <a:sym typeface="Calibri"/>
            </a:endParaRPr>
          </a:p>
          <a:p>
            <a:pPr marL="3746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0D0D0D"/>
                </a:solidFill>
                <a:highlight>
                  <a:srgbClr val="FFFFFF"/>
                </a:highlight>
                <a:latin typeface="+mn-lt"/>
                <a:ea typeface="Roboto"/>
                <a:cs typeface="Roboto"/>
                <a:sym typeface="Roboto"/>
              </a:rPr>
              <a:t>This project aims to democratize access to stock market analysis through cutting-edge NLP technologies and large language models like Mistral and Gemma. By converting complex financial data into user-friendly formats, it provides comprehensive insights, enabling users to make informed investment decisions</a:t>
            </a:r>
          </a:p>
          <a:p>
            <a:pPr marL="88900" marR="0" lvl="0" algn="just" rtl="0">
              <a:lnSpc>
                <a:spcPct val="100000"/>
              </a:lnSpc>
              <a:spcBef>
                <a:spcPts val="0"/>
              </a:spcBef>
              <a:spcAft>
                <a:spcPts val="0"/>
              </a:spcAft>
              <a:buClr>
                <a:srgbClr val="000000"/>
              </a:buClr>
              <a:buSzPts val="1400"/>
            </a:pPr>
            <a:endParaRPr dirty="0">
              <a:solidFill>
                <a:srgbClr val="0D0D0D"/>
              </a:solidFill>
              <a:highlight>
                <a:srgbClr val="FFFFFF"/>
              </a:highlight>
              <a:latin typeface="+mn-lt"/>
              <a:ea typeface="Roboto"/>
              <a:cs typeface="Roboto"/>
              <a:sym typeface="Roboto"/>
            </a:endParaRPr>
          </a:p>
          <a:p>
            <a:pPr marL="3746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0D0D0D"/>
                </a:solidFill>
                <a:highlight>
                  <a:srgbClr val="FFFFFF"/>
                </a:highlight>
                <a:latin typeface="+mn-lt"/>
                <a:ea typeface="Roboto"/>
                <a:cs typeface="Roboto"/>
                <a:sym typeface="Roboto"/>
              </a:rPr>
              <a:t>Rigorous real-world evaluations ensure the accuracy and effectiveness of the market summaries and sentiment analyses provided. </a:t>
            </a:r>
            <a:endParaRPr dirty="0">
              <a:solidFill>
                <a:srgbClr val="0D0D0D"/>
              </a:solidFill>
              <a:highlight>
                <a:srgbClr val="FFFFFF"/>
              </a:highlight>
              <a:latin typeface="+mn-lt"/>
              <a:ea typeface="Roboto"/>
              <a:cs typeface="Roboto"/>
              <a:sym typeface="Roboto"/>
            </a:endParaRPr>
          </a:p>
          <a:p>
            <a:pPr marL="88900" marR="0" lvl="0" algn="just" rtl="0">
              <a:lnSpc>
                <a:spcPct val="100000"/>
              </a:lnSpc>
              <a:spcBef>
                <a:spcPts val="0"/>
              </a:spcBef>
              <a:spcAft>
                <a:spcPts val="0"/>
              </a:spcAft>
              <a:buClr>
                <a:srgbClr val="000000"/>
              </a:buClr>
              <a:buSzPts val="1400"/>
            </a:pPr>
            <a:endParaRPr dirty="0">
              <a:solidFill>
                <a:srgbClr val="0D0D0D"/>
              </a:solidFill>
              <a:highlight>
                <a:srgbClr val="FFFFFF"/>
              </a:highlight>
              <a:latin typeface="+mn-lt"/>
              <a:ea typeface="Roboto"/>
              <a:cs typeface="Roboto"/>
              <a:sym typeface="Roboto"/>
            </a:endParaRPr>
          </a:p>
          <a:p>
            <a:pPr marL="3746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0D0D0D"/>
                </a:solidFill>
                <a:highlight>
                  <a:srgbClr val="FFFFFF"/>
                </a:highlight>
                <a:latin typeface="+mn-lt"/>
                <a:ea typeface="Roboto"/>
                <a:cs typeface="Roboto"/>
                <a:sym typeface="Roboto"/>
              </a:rPr>
              <a:t>Despite significant progress, challenges like class imbalance and model generalization remain, highlighting the need for ongoing research and improvement in financial sentiment analysis.</a:t>
            </a:r>
            <a:endParaRPr b="1" i="0" u="none" strike="noStrike" cap="none" dirty="0">
              <a:solidFill>
                <a:srgbClr val="000000"/>
              </a:solidFill>
              <a:latin typeface="+mn-lt"/>
              <a:ea typeface="Calibri"/>
              <a:cs typeface="Calibri"/>
              <a:sym typeface="Calibri"/>
            </a:endParaRPr>
          </a:p>
          <a:p>
            <a:pPr marL="285750" marR="0" lvl="0" indent="-184150" algn="l" rtl="0">
              <a:lnSpc>
                <a:spcPct val="100000"/>
              </a:lnSpc>
              <a:spcBef>
                <a:spcPts val="0"/>
              </a:spcBef>
              <a:spcAft>
                <a:spcPts val="0"/>
              </a:spcAft>
              <a:buClr>
                <a:srgbClr val="000000"/>
              </a:buClr>
              <a:buSzPts val="1600"/>
              <a:buFont typeface="Arial"/>
              <a:buNone/>
            </a:pPr>
            <a:endParaRPr b="0" i="0" u="none" strike="noStrike" cap="none" dirty="0">
              <a:solidFill>
                <a:srgbClr val="000000"/>
              </a:solidFill>
              <a:latin typeface="+mn-lt"/>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p:nvPr/>
        </p:nvSpPr>
        <p:spPr>
          <a:xfrm>
            <a:off x="3580189" y="2316801"/>
            <a:ext cx="1983600" cy="2355000"/>
          </a:xfrm>
          <a:prstGeom prst="rect">
            <a:avLst/>
          </a:prstGeom>
          <a:noFill/>
          <a:ln>
            <a:noFill/>
          </a:ln>
        </p:spPr>
        <p:txBody>
          <a:bodyPr spcFirstLastPara="1" wrap="square" lIns="91425" tIns="45700" rIns="91425" bIns="45700" anchor="t" anchorCtr="0">
            <a:spAutoFit/>
          </a:bodyPr>
          <a:lstStyle/>
          <a:p>
            <a:pPr marL="171450" marR="0" lvl="0" indent="-161925" algn="l" rtl="0">
              <a:lnSpc>
                <a:spcPct val="100000"/>
              </a:lnSpc>
              <a:spcBef>
                <a:spcPts val="0"/>
              </a:spcBef>
              <a:spcAft>
                <a:spcPts val="0"/>
              </a:spcAft>
              <a:buSzPts val="1050"/>
              <a:buFont typeface="Roboto"/>
              <a:buChar char="•"/>
            </a:pPr>
            <a:r>
              <a:rPr lang="en" sz="1050" dirty="0">
                <a:solidFill>
                  <a:srgbClr val="1F1F1F"/>
                </a:solidFill>
                <a:latin typeface="Roboto"/>
                <a:ea typeface="Roboto"/>
                <a:cs typeface="Roboto"/>
                <a:sym typeface="Roboto"/>
              </a:rPr>
              <a:t>Lack of efficient summarization</a:t>
            </a:r>
            <a:endParaRPr sz="1050" dirty="0">
              <a:solidFill>
                <a:srgbClr val="1F1F1F"/>
              </a:solidFill>
              <a:latin typeface="Roboto"/>
              <a:ea typeface="Roboto"/>
              <a:cs typeface="Roboto"/>
              <a:sym typeface="Roboto"/>
            </a:endParaRPr>
          </a:p>
          <a:p>
            <a:pPr marL="457200" marR="0" lvl="0" indent="0" algn="l" rtl="0">
              <a:lnSpc>
                <a:spcPct val="100000"/>
              </a:lnSpc>
              <a:spcBef>
                <a:spcPts val="0"/>
              </a:spcBef>
              <a:spcAft>
                <a:spcPts val="0"/>
              </a:spcAft>
              <a:buNone/>
            </a:pPr>
            <a:endParaRPr sz="1050" dirty="0">
              <a:solidFill>
                <a:srgbClr val="1F1F1F"/>
              </a:solidFill>
              <a:latin typeface="Roboto"/>
              <a:ea typeface="Roboto"/>
              <a:cs typeface="Roboto"/>
              <a:sym typeface="Roboto"/>
            </a:endParaRPr>
          </a:p>
          <a:p>
            <a:pPr marL="171450" marR="0" lvl="0" indent="-161925" algn="l" rtl="0">
              <a:lnSpc>
                <a:spcPct val="100000"/>
              </a:lnSpc>
              <a:spcBef>
                <a:spcPts val="0"/>
              </a:spcBef>
              <a:spcAft>
                <a:spcPts val="0"/>
              </a:spcAft>
              <a:buSzPts val="1050"/>
              <a:buFont typeface="Roboto"/>
              <a:buChar char="•"/>
            </a:pPr>
            <a:r>
              <a:rPr lang="en" sz="1050" dirty="0">
                <a:solidFill>
                  <a:srgbClr val="1F1F1F"/>
                </a:solidFill>
                <a:latin typeface="Roboto"/>
                <a:ea typeface="Roboto"/>
                <a:cs typeface="Roboto"/>
                <a:sym typeface="Roboto"/>
              </a:rPr>
              <a:t>Inaccurate sentiment analysis.</a:t>
            </a:r>
            <a:r>
              <a:rPr lang="en" sz="1050" dirty="0">
                <a:solidFill>
                  <a:srgbClr val="0D0D0D"/>
                </a:solidFill>
                <a:highlight>
                  <a:srgbClr val="FFFFFF"/>
                </a:highlight>
                <a:latin typeface="Roboto"/>
                <a:ea typeface="Roboto"/>
                <a:cs typeface="Roboto"/>
                <a:sym typeface="Roboto"/>
              </a:rPr>
              <a:t>This can lead to misleading insights and decisions, particularly in sensitive areas such as financial markets.</a:t>
            </a:r>
            <a:endParaRPr sz="1050" dirty="0">
              <a:solidFill>
                <a:srgbClr val="1F1F1F"/>
              </a:solidFill>
              <a:latin typeface="Roboto"/>
              <a:ea typeface="Roboto"/>
              <a:cs typeface="Roboto"/>
              <a:sym typeface="Roboto"/>
            </a:endParaRPr>
          </a:p>
          <a:p>
            <a:pPr marL="457200" marR="0" lvl="0" indent="0" algn="l" rtl="0">
              <a:lnSpc>
                <a:spcPct val="100000"/>
              </a:lnSpc>
              <a:spcBef>
                <a:spcPts val="0"/>
              </a:spcBef>
              <a:spcAft>
                <a:spcPts val="0"/>
              </a:spcAft>
              <a:buNone/>
            </a:pPr>
            <a:endParaRPr sz="1050" dirty="0">
              <a:solidFill>
                <a:srgbClr val="1F1F1F"/>
              </a:solidFill>
              <a:latin typeface="Roboto"/>
              <a:ea typeface="Roboto"/>
              <a:cs typeface="Roboto"/>
              <a:sym typeface="Roboto"/>
            </a:endParaRPr>
          </a:p>
          <a:p>
            <a:pPr marL="171450" marR="0" lvl="0" indent="-161925" algn="l" rtl="0">
              <a:lnSpc>
                <a:spcPct val="100000"/>
              </a:lnSpc>
              <a:spcBef>
                <a:spcPts val="0"/>
              </a:spcBef>
              <a:spcAft>
                <a:spcPts val="0"/>
              </a:spcAft>
              <a:buSzPts val="1050"/>
              <a:buFont typeface="Roboto"/>
              <a:buChar char="•"/>
            </a:pPr>
            <a:r>
              <a:rPr lang="en" sz="1050" dirty="0">
                <a:solidFill>
                  <a:srgbClr val="1F1F1F"/>
                </a:solidFill>
                <a:latin typeface="Roboto"/>
                <a:ea typeface="Roboto"/>
                <a:cs typeface="Roboto"/>
                <a:sym typeface="Roboto"/>
              </a:rPr>
              <a:t>Limited availability of free, seamlessly integrated platforms.</a:t>
            </a:r>
            <a:endParaRPr sz="1050" dirty="0">
              <a:solidFill>
                <a:srgbClr val="1F1F1F"/>
              </a:solidFill>
              <a:latin typeface="Roboto"/>
              <a:ea typeface="Roboto"/>
              <a:cs typeface="Roboto"/>
              <a:sym typeface="Roboto"/>
            </a:endParaRPr>
          </a:p>
          <a:p>
            <a:pPr marL="457200" marR="0" lvl="0" indent="0" algn="l" rtl="0">
              <a:lnSpc>
                <a:spcPct val="100000"/>
              </a:lnSpc>
              <a:spcBef>
                <a:spcPts val="0"/>
              </a:spcBef>
              <a:spcAft>
                <a:spcPts val="0"/>
              </a:spcAft>
              <a:buNone/>
            </a:pPr>
            <a:endParaRPr sz="1050" dirty="0">
              <a:solidFill>
                <a:srgbClr val="1F1F1F"/>
              </a:solidFill>
              <a:latin typeface="Roboto"/>
              <a:ea typeface="Roboto"/>
              <a:cs typeface="Roboto"/>
              <a:sym typeface="Roboto"/>
            </a:endParaRPr>
          </a:p>
        </p:txBody>
      </p:sp>
      <p:sp>
        <p:nvSpPr>
          <p:cNvPr id="206" name="Google Shape;206;p28"/>
          <p:cNvSpPr txBox="1">
            <a:spLocks noGrp="1"/>
          </p:cNvSpPr>
          <p:nvPr>
            <p:ph type="title"/>
          </p:nvPr>
        </p:nvSpPr>
        <p:spPr>
          <a:xfrm>
            <a:off x="719999" y="445024"/>
            <a:ext cx="6843971" cy="68360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000"/>
              <a:buNone/>
            </a:pPr>
            <a:r>
              <a:rPr lang="en" sz="2400">
                <a:solidFill>
                  <a:srgbClr val="181C62"/>
                </a:solidFill>
                <a:latin typeface="Calibri"/>
                <a:ea typeface="Calibri"/>
                <a:cs typeface="Calibri"/>
                <a:sym typeface="Calibri"/>
              </a:rPr>
              <a:t>Advancements in Data Augmentation</a:t>
            </a:r>
            <a:endParaRPr sz="2400" b="1"/>
          </a:p>
        </p:txBody>
      </p:sp>
      <p:sp>
        <p:nvSpPr>
          <p:cNvPr id="207" name="Google Shape;207;p28"/>
          <p:cNvSpPr txBox="1"/>
          <p:nvPr/>
        </p:nvSpPr>
        <p:spPr>
          <a:xfrm>
            <a:off x="502169" y="1170960"/>
            <a:ext cx="1819280" cy="4881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n" sz="1800" b="1" i="0" u="none" strike="noStrike" cap="none">
                <a:solidFill>
                  <a:schemeClr val="dk1"/>
                </a:solidFill>
                <a:latin typeface="Rosario"/>
                <a:ea typeface="Rosario"/>
                <a:cs typeface="Rosario"/>
                <a:sym typeface="Rosario"/>
              </a:rPr>
              <a:t>Current State</a:t>
            </a:r>
            <a:endParaRPr sz="1800" b="1" i="0" u="none" strike="noStrike" cap="none">
              <a:solidFill>
                <a:schemeClr val="dk1"/>
              </a:solidFill>
              <a:latin typeface="Rosario"/>
              <a:ea typeface="Rosario"/>
              <a:cs typeface="Rosario"/>
              <a:sym typeface="Rosario"/>
            </a:endParaRPr>
          </a:p>
        </p:txBody>
      </p:sp>
      <p:sp>
        <p:nvSpPr>
          <p:cNvPr id="208" name="Google Shape;208;p28"/>
          <p:cNvSpPr txBox="1"/>
          <p:nvPr/>
        </p:nvSpPr>
        <p:spPr>
          <a:xfrm>
            <a:off x="3679825" y="1170950"/>
            <a:ext cx="1408500" cy="4881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n" sz="1800" b="1" i="0" u="none" strike="noStrike" cap="none">
                <a:solidFill>
                  <a:schemeClr val="dk1"/>
                </a:solidFill>
                <a:latin typeface="Rosario"/>
                <a:ea typeface="Rosario"/>
                <a:cs typeface="Rosario"/>
                <a:sym typeface="Rosario"/>
              </a:rPr>
              <a:t>The Gap</a:t>
            </a:r>
            <a:endParaRPr sz="1800" b="1" i="0" u="none" strike="noStrike" cap="none">
              <a:solidFill>
                <a:schemeClr val="dk1"/>
              </a:solidFill>
              <a:latin typeface="Rosario"/>
              <a:ea typeface="Rosario"/>
              <a:cs typeface="Rosario"/>
              <a:sym typeface="Rosario"/>
            </a:endParaRPr>
          </a:p>
        </p:txBody>
      </p:sp>
      <p:sp>
        <p:nvSpPr>
          <p:cNvPr id="209" name="Google Shape;209;p28"/>
          <p:cNvSpPr txBox="1"/>
          <p:nvPr/>
        </p:nvSpPr>
        <p:spPr>
          <a:xfrm>
            <a:off x="6575199" y="1170963"/>
            <a:ext cx="2186700" cy="4881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en" sz="1800" b="1" i="0" u="none" strike="noStrike" cap="none">
                <a:solidFill>
                  <a:schemeClr val="dk1"/>
                </a:solidFill>
                <a:latin typeface="Rosario"/>
                <a:ea typeface="Rosario"/>
                <a:cs typeface="Rosario"/>
                <a:sym typeface="Rosario"/>
              </a:rPr>
              <a:t>Desired Outcome</a:t>
            </a:r>
            <a:endParaRPr sz="1800" b="1" i="0" u="none" strike="noStrike" cap="none">
              <a:solidFill>
                <a:schemeClr val="dk1"/>
              </a:solidFill>
              <a:latin typeface="Rosario"/>
              <a:ea typeface="Rosario"/>
              <a:cs typeface="Rosario"/>
              <a:sym typeface="Rosario"/>
            </a:endParaRPr>
          </a:p>
        </p:txBody>
      </p:sp>
      <p:cxnSp>
        <p:nvCxnSpPr>
          <p:cNvPr id="210" name="Google Shape;210;p28"/>
          <p:cNvCxnSpPr>
            <a:stCxn id="207" idx="3"/>
          </p:cNvCxnSpPr>
          <p:nvPr/>
        </p:nvCxnSpPr>
        <p:spPr>
          <a:xfrm>
            <a:off x="2321449" y="1415010"/>
            <a:ext cx="1171200" cy="0"/>
          </a:xfrm>
          <a:prstGeom prst="straightConnector1">
            <a:avLst/>
          </a:prstGeom>
          <a:noFill/>
          <a:ln w="28575" cap="flat" cmpd="sng">
            <a:solidFill>
              <a:schemeClr val="dk1"/>
            </a:solidFill>
            <a:prstDash val="solid"/>
            <a:round/>
            <a:headEnd type="oval" w="lg" len="lg"/>
            <a:tailEnd type="none" w="sm" len="sm"/>
          </a:ln>
        </p:spPr>
      </p:cxnSp>
      <p:cxnSp>
        <p:nvCxnSpPr>
          <p:cNvPr id="211" name="Google Shape;211;p28"/>
          <p:cNvCxnSpPr/>
          <p:nvPr/>
        </p:nvCxnSpPr>
        <p:spPr>
          <a:xfrm>
            <a:off x="5088285" y="1415010"/>
            <a:ext cx="1327505" cy="0"/>
          </a:xfrm>
          <a:prstGeom prst="straightConnector1">
            <a:avLst/>
          </a:prstGeom>
          <a:noFill/>
          <a:ln w="28575" cap="flat" cmpd="sng">
            <a:solidFill>
              <a:schemeClr val="dk1"/>
            </a:solidFill>
            <a:prstDash val="solid"/>
            <a:round/>
            <a:headEnd type="oval" w="lg" len="lg"/>
            <a:tailEnd type="none" w="sm" len="sm"/>
          </a:ln>
        </p:spPr>
      </p:cxnSp>
      <p:pic>
        <p:nvPicPr>
          <p:cNvPr id="212" name="Google Shape;212;p28"/>
          <p:cNvPicPr preferRelativeResize="0"/>
          <p:nvPr/>
        </p:nvPicPr>
        <p:blipFill rotWithShape="1">
          <a:blip r:embed="rId3">
            <a:alphaModFix/>
          </a:blip>
          <a:srcRect/>
          <a:stretch/>
        </p:blipFill>
        <p:spPr>
          <a:xfrm>
            <a:off x="3982887" y="1701377"/>
            <a:ext cx="828509" cy="511123"/>
          </a:xfrm>
          <a:prstGeom prst="rect">
            <a:avLst/>
          </a:prstGeom>
          <a:noFill/>
          <a:ln>
            <a:noFill/>
          </a:ln>
        </p:spPr>
      </p:pic>
      <p:sp>
        <p:nvSpPr>
          <p:cNvPr id="213" name="Google Shape;213;p28"/>
          <p:cNvSpPr txBox="1"/>
          <p:nvPr/>
        </p:nvSpPr>
        <p:spPr>
          <a:xfrm>
            <a:off x="502175" y="1659040"/>
            <a:ext cx="1983600" cy="2516700"/>
          </a:xfrm>
          <a:prstGeom prst="rect">
            <a:avLst/>
          </a:prstGeom>
          <a:noFill/>
          <a:ln>
            <a:noFill/>
          </a:ln>
        </p:spPr>
        <p:txBody>
          <a:bodyPr spcFirstLastPara="1" wrap="square" lIns="91425" tIns="45700" rIns="91425" bIns="45700" anchor="t" anchorCtr="0">
            <a:spAutoFit/>
          </a:bodyPr>
          <a:lstStyle/>
          <a:p>
            <a:pPr marL="171450" marR="0" lvl="0" indent="-161925" algn="l" rtl="0">
              <a:lnSpc>
                <a:spcPct val="100000"/>
              </a:lnSpc>
              <a:spcBef>
                <a:spcPts val="0"/>
              </a:spcBef>
              <a:spcAft>
                <a:spcPts val="0"/>
              </a:spcAft>
              <a:buSzPts val="1050"/>
              <a:buFont typeface="Roboto"/>
              <a:buChar char="•"/>
            </a:pPr>
            <a:r>
              <a:rPr lang="en" sz="1050" dirty="0">
                <a:solidFill>
                  <a:srgbClr val="1F1F1F"/>
                </a:solidFill>
                <a:latin typeface="Roboto"/>
                <a:ea typeface="Roboto"/>
                <a:cs typeface="Roboto"/>
                <a:sym typeface="Roboto"/>
              </a:rPr>
              <a:t>Existing platforms oversimplify content, missing critical nuances</a:t>
            </a:r>
            <a:endParaRPr sz="1050" dirty="0">
              <a:solidFill>
                <a:srgbClr val="1F1F1F"/>
              </a:solidFill>
              <a:latin typeface="Roboto"/>
              <a:ea typeface="Roboto"/>
              <a:cs typeface="Roboto"/>
              <a:sym typeface="Roboto"/>
            </a:endParaRPr>
          </a:p>
          <a:p>
            <a:pPr marL="457200" marR="0" lvl="0" indent="0" algn="l" rtl="0">
              <a:lnSpc>
                <a:spcPct val="100000"/>
              </a:lnSpc>
              <a:spcBef>
                <a:spcPts val="0"/>
              </a:spcBef>
              <a:spcAft>
                <a:spcPts val="0"/>
              </a:spcAft>
              <a:buNone/>
            </a:pPr>
            <a:r>
              <a:rPr lang="en" sz="1050" dirty="0">
                <a:solidFill>
                  <a:srgbClr val="1F1F1F"/>
                </a:solidFill>
                <a:latin typeface="Roboto"/>
                <a:ea typeface="Roboto"/>
                <a:cs typeface="Roboto"/>
                <a:sym typeface="Roboto"/>
              </a:rPr>
              <a:t> </a:t>
            </a:r>
            <a:endParaRPr sz="1050" dirty="0">
              <a:solidFill>
                <a:srgbClr val="1F1F1F"/>
              </a:solidFill>
              <a:latin typeface="Roboto"/>
              <a:ea typeface="Roboto"/>
              <a:cs typeface="Roboto"/>
              <a:sym typeface="Roboto"/>
            </a:endParaRPr>
          </a:p>
          <a:p>
            <a:pPr marL="171450" marR="0" lvl="0" indent="-161925" algn="l" rtl="0">
              <a:lnSpc>
                <a:spcPct val="100000"/>
              </a:lnSpc>
              <a:spcBef>
                <a:spcPts val="0"/>
              </a:spcBef>
              <a:spcAft>
                <a:spcPts val="0"/>
              </a:spcAft>
              <a:buSzPts val="1050"/>
              <a:buFont typeface="Roboto"/>
              <a:buChar char="•"/>
            </a:pPr>
            <a:r>
              <a:rPr lang="en" sz="1050" dirty="0">
                <a:solidFill>
                  <a:srgbClr val="1F1F1F"/>
                </a:solidFill>
                <a:latin typeface="Roboto"/>
                <a:ea typeface="Roboto"/>
                <a:cs typeface="Roboto"/>
                <a:sym typeface="Roboto"/>
              </a:rPr>
              <a:t>They are inefficient in detecting sentiment accurately</a:t>
            </a:r>
            <a:endParaRPr sz="1050" dirty="0">
              <a:solidFill>
                <a:srgbClr val="1F1F1F"/>
              </a:solidFill>
              <a:latin typeface="Roboto"/>
              <a:ea typeface="Roboto"/>
              <a:cs typeface="Roboto"/>
              <a:sym typeface="Roboto"/>
            </a:endParaRPr>
          </a:p>
          <a:p>
            <a:pPr marL="457200" marR="0" lvl="0" indent="0" algn="l" rtl="0">
              <a:lnSpc>
                <a:spcPct val="100000"/>
              </a:lnSpc>
              <a:spcBef>
                <a:spcPts val="0"/>
              </a:spcBef>
              <a:spcAft>
                <a:spcPts val="0"/>
              </a:spcAft>
              <a:buNone/>
            </a:pPr>
            <a:endParaRPr sz="1050" dirty="0">
              <a:solidFill>
                <a:srgbClr val="1F1F1F"/>
              </a:solidFill>
              <a:latin typeface="Roboto"/>
              <a:ea typeface="Roboto"/>
              <a:cs typeface="Roboto"/>
              <a:sym typeface="Roboto"/>
            </a:endParaRPr>
          </a:p>
          <a:p>
            <a:pPr marL="171450" marR="0" lvl="0" indent="-161925" algn="l" rtl="0">
              <a:lnSpc>
                <a:spcPct val="100000"/>
              </a:lnSpc>
              <a:spcBef>
                <a:spcPts val="0"/>
              </a:spcBef>
              <a:spcAft>
                <a:spcPts val="0"/>
              </a:spcAft>
              <a:buSzPts val="1050"/>
              <a:buFont typeface="Roboto"/>
              <a:buChar char="•"/>
            </a:pPr>
            <a:r>
              <a:rPr lang="en" sz="1050" dirty="0">
                <a:solidFill>
                  <a:srgbClr val="0D0D0D"/>
                </a:solidFill>
                <a:highlight>
                  <a:srgbClr val="FFFFFF"/>
                </a:highlight>
                <a:latin typeface="Roboto"/>
                <a:ea typeface="Roboto"/>
                <a:cs typeface="Roboto"/>
                <a:sym typeface="Roboto"/>
              </a:rPr>
              <a:t>Despite the need for seamless integration across platforms, only a few apps offer such functionality, and they are typically paid</a:t>
            </a:r>
            <a:r>
              <a:rPr lang="en" sz="1050" dirty="0">
                <a:solidFill>
                  <a:srgbClr val="1F1F1F"/>
                </a:solidFill>
                <a:latin typeface="Roboto"/>
                <a:ea typeface="Roboto"/>
                <a:cs typeface="Roboto"/>
                <a:sym typeface="Roboto"/>
              </a:rPr>
              <a:t>.</a:t>
            </a:r>
            <a:endParaRPr sz="1050" dirty="0">
              <a:solidFill>
                <a:srgbClr val="1F1F1F"/>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050" dirty="0">
              <a:solidFill>
                <a:srgbClr val="3F3F3F"/>
              </a:solidFill>
              <a:latin typeface="Verdana"/>
              <a:ea typeface="Verdana"/>
              <a:cs typeface="Verdana"/>
              <a:sym typeface="Verdana"/>
            </a:endParaRPr>
          </a:p>
        </p:txBody>
      </p:sp>
      <p:sp>
        <p:nvSpPr>
          <p:cNvPr id="214" name="Google Shape;214;p28"/>
          <p:cNvSpPr txBox="1"/>
          <p:nvPr/>
        </p:nvSpPr>
        <p:spPr>
          <a:xfrm>
            <a:off x="6308498" y="1701395"/>
            <a:ext cx="2453400" cy="2678100"/>
          </a:xfrm>
          <a:prstGeom prst="rect">
            <a:avLst/>
          </a:prstGeom>
          <a:noFill/>
          <a:ln>
            <a:noFill/>
          </a:ln>
        </p:spPr>
        <p:txBody>
          <a:bodyPr spcFirstLastPara="1" wrap="square" lIns="91425" tIns="45700" rIns="91425" bIns="45700" anchor="t" anchorCtr="0">
            <a:spAutoFit/>
          </a:bodyPr>
          <a:lstStyle/>
          <a:p>
            <a:pPr marL="171450" marR="0" lvl="0" indent="-161925" algn="l" rtl="0">
              <a:lnSpc>
                <a:spcPct val="100000"/>
              </a:lnSpc>
              <a:spcBef>
                <a:spcPts val="0"/>
              </a:spcBef>
              <a:spcAft>
                <a:spcPts val="0"/>
              </a:spcAft>
              <a:buClr>
                <a:srgbClr val="000000"/>
              </a:buClr>
              <a:buSzPts val="1050"/>
              <a:buFont typeface="Roboto"/>
              <a:buChar char="•"/>
            </a:pPr>
            <a:r>
              <a:rPr lang="en" sz="1050" dirty="0">
                <a:solidFill>
                  <a:srgbClr val="0D0D0D"/>
                </a:solidFill>
                <a:highlight>
                  <a:srgbClr val="FFFFFF"/>
                </a:highlight>
                <a:latin typeface="Roboto"/>
                <a:ea typeface="Roboto"/>
                <a:cs typeface="Roboto"/>
                <a:sym typeface="Roboto"/>
              </a:rPr>
              <a:t>Implementing efficient summarization techniques that capture critical nuances while condensing information into concise and informative summaries</a:t>
            </a:r>
            <a:endParaRPr sz="1050" dirty="0">
              <a:solidFill>
                <a:srgbClr val="0D0D0D"/>
              </a:solidFill>
              <a:highlight>
                <a:srgbClr val="FFFFFF"/>
              </a:highlight>
              <a:latin typeface="Roboto"/>
              <a:ea typeface="Roboto"/>
              <a:cs typeface="Roboto"/>
              <a:sym typeface="Roboto"/>
            </a:endParaRPr>
          </a:p>
          <a:p>
            <a:pPr marL="457200" marR="0" lvl="0" indent="0" algn="l" rtl="0">
              <a:lnSpc>
                <a:spcPct val="100000"/>
              </a:lnSpc>
              <a:spcBef>
                <a:spcPts val="0"/>
              </a:spcBef>
              <a:spcAft>
                <a:spcPts val="0"/>
              </a:spcAft>
              <a:buNone/>
            </a:pPr>
            <a:endParaRPr sz="1050" dirty="0">
              <a:solidFill>
                <a:srgbClr val="0D0D0D"/>
              </a:solidFill>
              <a:highlight>
                <a:srgbClr val="FFFFFF"/>
              </a:highlight>
              <a:latin typeface="Roboto"/>
              <a:ea typeface="Roboto"/>
              <a:cs typeface="Roboto"/>
              <a:sym typeface="Roboto"/>
            </a:endParaRPr>
          </a:p>
          <a:p>
            <a:pPr marL="171450" marR="0" lvl="0" indent="-161925" algn="l" rtl="0">
              <a:lnSpc>
                <a:spcPct val="100000"/>
              </a:lnSpc>
              <a:spcBef>
                <a:spcPts val="0"/>
              </a:spcBef>
              <a:spcAft>
                <a:spcPts val="0"/>
              </a:spcAft>
              <a:buClr>
                <a:srgbClr val="000000"/>
              </a:buClr>
              <a:buSzPts val="1050"/>
              <a:buFont typeface="Roboto"/>
              <a:buChar char="•"/>
            </a:pPr>
            <a:r>
              <a:rPr lang="en" sz="1050" dirty="0">
                <a:solidFill>
                  <a:srgbClr val="0D0D0D"/>
                </a:solidFill>
                <a:highlight>
                  <a:srgbClr val="FFFFFF"/>
                </a:highlight>
                <a:latin typeface="Roboto"/>
                <a:ea typeface="Roboto"/>
                <a:cs typeface="Roboto"/>
                <a:sym typeface="Roboto"/>
              </a:rPr>
              <a:t>Enhancing sentiment analysis accuracy by leveraging advanced techniques and models, ensuring that users receive reliable and actionable insights</a:t>
            </a:r>
            <a:endParaRPr sz="1050" dirty="0">
              <a:latin typeface="Roboto"/>
              <a:ea typeface="Roboto"/>
              <a:cs typeface="Roboto"/>
              <a:sym typeface="Roboto"/>
            </a:endParaRPr>
          </a:p>
          <a:p>
            <a:pPr marL="457200" marR="0" lvl="0" indent="0" algn="l" rtl="0">
              <a:lnSpc>
                <a:spcPct val="100000"/>
              </a:lnSpc>
              <a:spcBef>
                <a:spcPts val="0"/>
              </a:spcBef>
              <a:spcAft>
                <a:spcPts val="0"/>
              </a:spcAft>
              <a:buNone/>
            </a:pPr>
            <a:endParaRPr sz="1050" dirty="0">
              <a:latin typeface="Roboto"/>
              <a:ea typeface="Roboto"/>
              <a:cs typeface="Roboto"/>
              <a:sym typeface="Roboto"/>
            </a:endParaRPr>
          </a:p>
          <a:p>
            <a:pPr marL="171450" marR="0" lvl="0" indent="-161925" algn="l" rtl="0">
              <a:lnSpc>
                <a:spcPct val="100000"/>
              </a:lnSpc>
              <a:spcBef>
                <a:spcPts val="0"/>
              </a:spcBef>
              <a:spcAft>
                <a:spcPts val="0"/>
              </a:spcAft>
              <a:buSzPts val="1050"/>
              <a:buFont typeface="Roboto"/>
              <a:buChar char="•"/>
            </a:pPr>
            <a:r>
              <a:rPr lang="en" sz="1050" dirty="0">
                <a:latin typeface="Roboto"/>
                <a:ea typeface="Roboto"/>
                <a:cs typeface="Roboto"/>
                <a:sym typeface="Roboto"/>
              </a:rPr>
              <a:t>We provide the integration in a user-friendly format, free of cost. </a:t>
            </a:r>
            <a:endParaRPr sz="1050" dirty="0">
              <a:latin typeface="Roboto"/>
              <a:ea typeface="Roboto"/>
              <a:cs typeface="Roboto"/>
              <a:sym typeface="Roboto"/>
            </a:endParaRPr>
          </a:p>
          <a:p>
            <a:pPr marL="171450" marR="0" lvl="0" indent="-95250" algn="l" rtl="0">
              <a:lnSpc>
                <a:spcPct val="100000"/>
              </a:lnSpc>
              <a:spcBef>
                <a:spcPts val="0"/>
              </a:spcBef>
              <a:spcAft>
                <a:spcPts val="0"/>
              </a:spcAft>
              <a:buClr>
                <a:srgbClr val="000000"/>
              </a:buClr>
              <a:buSzPts val="1200"/>
              <a:buFont typeface="Arial"/>
              <a:buNone/>
            </a:pPr>
            <a:endParaRPr sz="1050" i="0" u="none" strike="noStrike" cap="none" dirty="0">
              <a:solidFill>
                <a:srgbClr val="3F3F3F"/>
              </a:solidFill>
              <a:latin typeface="Roboto"/>
              <a:ea typeface="Roboto"/>
              <a:cs typeface="Roboto"/>
              <a:sym typeface="Roboto"/>
            </a:endParaRPr>
          </a:p>
        </p:txBody>
      </p:sp>
      <p:pic>
        <p:nvPicPr>
          <p:cNvPr id="215" name="Google Shape;215;p28"/>
          <p:cNvPicPr preferRelativeResize="0"/>
          <p:nvPr/>
        </p:nvPicPr>
        <p:blipFill rotWithShape="1">
          <a:blip r:embed="rId4">
            <a:alphaModFix/>
          </a:blip>
          <a:srcRect/>
          <a:stretch/>
        </p:blipFill>
        <p:spPr>
          <a:xfrm>
            <a:off x="7875160" y="0"/>
            <a:ext cx="1268840" cy="53154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719999" y="445024"/>
            <a:ext cx="6843971" cy="683601"/>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000"/>
              <a:buNone/>
            </a:pPr>
            <a:r>
              <a:rPr lang="en" sz="2400" b="1">
                <a:solidFill>
                  <a:srgbClr val="1F3864"/>
                </a:solidFill>
                <a:highlight>
                  <a:srgbClr val="FFFFFF"/>
                </a:highlight>
              </a:rPr>
              <a:t>Lo</a:t>
            </a:r>
            <a:r>
              <a:rPr lang="en" sz="2400">
                <a:solidFill>
                  <a:srgbClr val="1F3864"/>
                </a:solidFill>
                <a:highlight>
                  <a:srgbClr val="FFFFFF"/>
                </a:highlight>
              </a:rPr>
              <a:t>w-</a:t>
            </a:r>
            <a:r>
              <a:rPr lang="en" sz="2400" b="1">
                <a:solidFill>
                  <a:srgbClr val="1F3864"/>
                </a:solidFill>
                <a:highlight>
                  <a:srgbClr val="FFFFFF"/>
                </a:highlight>
              </a:rPr>
              <a:t>R</a:t>
            </a:r>
            <a:r>
              <a:rPr lang="en" sz="2400">
                <a:solidFill>
                  <a:srgbClr val="1F3864"/>
                </a:solidFill>
                <a:highlight>
                  <a:srgbClr val="FFFFFF"/>
                </a:highlight>
              </a:rPr>
              <a:t>ank </a:t>
            </a:r>
            <a:r>
              <a:rPr lang="en" sz="2400" b="1">
                <a:solidFill>
                  <a:srgbClr val="1F3864"/>
                </a:solidFill>
                <a:highlight>
                  <a:srgbClr val="FFFFFF"/>
                </a:highlight>
              </a:rPr>
              <a:t>A</a:t>
            </a:r>
            <a:r>
              <a:rPr lang="en" sz="2400">
                <a:solidFill>
                  <a:srgbClr val="1F3864"/>
                </a:solidFill>
                <a:highlight>
                  <a:srgbClr val="FFFFFF"/>
                </a:highlight>
              </a:rPr>
              <a:t>daptation: </a:t>
            </a:r>
            <a:r>
              <a:rPr lang="en" sz="2400" b="1">
                <a:solidFill>
                  <a:srgbClr val="1F3864"/>
                </a:solidFill>
                <a:highlight>
                  <a:srgbClr val="FFFFFF"/>
                </a:highlight>
              </a:rPr>
              <a:t>LoRA</a:t>
            </a:r>
            <a:endParaRPr sz="2400" b="1"/>
          </a:p>
        </p:txBody>
      </p:sp>
      <p:pic>
        <p:nvPicPr>
          <p:cNvPr id="221" name="Google Shape;221;p29"/>
          <p:cNvPicPr preferRelativeResize="0"/>
          <p:nvPr/>
        </p:nvPicPr>
        <p:blipFill rotWithShape="1">
          <a:blip r:embed="rId3">
            <a:alphaModFix/>
          </a:blip>
          <a:srcRect/>
          <a:stretch/>
        </p:blipFill>
        <p:spPr>
          <a:xfrm>
            <a:off x="7875160" y="0"/>
            <a:ext cx="1268840" cy="531541"/>
          </a:xfrm>
          <a:prstGeom prst="rect">
            <a:avLst/>
          </a:prstGeom>
          <a:noFill/>
          <a:ln>
            <a:noFill/>
          </a:ln>
        </p:spPr>
      </p:pic>
      <p:sp>
        <p:nvSpPr>
          <p:cNvPr id="222" name="Google Shape;222;p29"/>
          <p:cNvSpPr txBox="1"/>
          <p:nvPr/>
        </p:nvSpPr>
        <p:spPr>
          <a:xfrm>
            <a:off x="761219" y="1428749"/>
            <a:ext cx="4429200" cy="28014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100" dirty="0">
              <a:latin typeface="Roboto"/>
              <a:ea typeface="Roboto"/>
              <a:cs typeface="Roboto"/>
              <a:sym typeface="Roboto"/>
            </a:endParaRPr>
          </a:p>
          <a:p>
            <a:pPr marL="457200" lvl="0" indent="-298450" algn="l" rtl="0">
              <a:spcBef>
                <a:spcPts val="0"/>
              </a:spcBef>
              <a:spcAft>
                <a:spcPts val="0"/>
              </a:spcAft>
              <a:buSzPts val="1100"/>
              <a:buChar char="•"/>
            </a:pPr>
            <a:r>
              <a:rPr lang="en" sz="1100" b="1" dirty="0">
                <a:latin typeface="Roboto"/>
                <a:ea typeface="Roboto"/>
                <a:cs typeface="Roboto"/>
                <a:sym typeface="Roboto"/>
              </a:rPr>
              <a:t>Problem with Foundation Model Fine-tuning: </a:t>
            </a:r>
            <a:r>
              <a:rPr lang="en" sz="1100" dirty="0">
                <a:latin typeface="Roboto"/>
                <a:ea typeface="Roboto"/>
                <a:cs typeface="Roboto"/>
                <a:sym typeface="Roboto"/>
              </a:rPr>
              <a:t>Foundation Model are very big and computationally expensive to train and similarly to fine-tune. Parameter Efficient Fine-Tuning (PEFT) solves the problem by just allowing selective training of parameters.</a:t>
            </a:r>
            <a:endParaRPr sz="1100" dirty="0">
              <a:latin typeface="Roboto"/>
              <a:ea typeface="Roboto"/>
              <a:cs typeface="Roboto"/>
              <a:sym typeface="Roboto"/>
            </a:endParaRPr>
          </a:p>
          <a:p>
            <a:pPr marL="0" lvl="0" indent="0" algn="l" rtl="0">
              <a:spcBef>
                <a:spcPts val="0"/>
              </a:spcBef>
              <a:spcAft>
                <a:spcPts val="0"/>
              </a:spcAft>
              <a:buNone/>
            </a:pPr>
            <a:endParaRPr sz="1100" dirty="0">
              <a:latin typeface="Roboto"/>
              <a:ea typeface="Roboto"/>
              <a:cs typeface="Roboto"/>
              <a:sym typeface="Roboto"/>
            </a:endParaRPr>
          </a:p>
          <a:p>
            <a:pPr marL="457200" lvl="0" indent="-298450" algn="l" rtl="0">
              <a:spcBef>
                <a:spcPts val="0"/>
              </a:spcBef>
              <a:spcAft>
                <a:spcPts val="0"/>
              </a:spcAft>
              <a:buSzPts val="1100"/>
              <a:buChar char="•"/>
            </a:pPr>
            <a:r>
              <a:rPr lang="en" sz="1100" b="1" dirty="0">
                <a:latin typeface="Roboto"/>
                <a:ea typeface="Roboto"/>
                <a:cs typeface="Roboto"/>
                <a:sym typeface="Roboto"/>
              </a:rPr>
              <a:t>LoRA: </a:t>
            </a:r>
            <a:r>
              <a:rPr lang="en" sz="1100" dirty="0">
                <a:solidFill>
                  <a:srgbClr val="0D0D0D"/>
                </a:solidFill>
                <a:highlight>
                  <a:srgbClr val="FFFFFF"/>
                </a:highlight>
                <a:latin typeface="Roboto"/>
                <a:ea typeface="Roboto"/>
                <a:cs typeface="Roboto"/>
                <a:sym typeface="Roboto"/>
              </a:rPr>
              <a:t>Incorporates trainable rank decomposition matrices into every layer of the transformer architecture and reduces trainable parameters for downstream tasks while keeping the pre-trained weights unchanged. </a:t>
            </a:r>
            <a:endParaRPr sz="1100" dirty="0">
              <a:solidFill>
                <a:srgbClr val="0D0D0D"/>
              </a:solidFill>
              <a:highlight>
                <a:srgbClr val="FFFFFF"/>
              </a:highlight>
              <a:latin typeface="Roboto"/>
              <a:ea typeface="Roboto"/>
              <a:cs typeface="Roboto"/>
              <a:sym typeface="Roboto"/>
            </a:endParaRPr>
          </a:p>
          <a:p>
            <a:pPr marL="457200" lvl="0" indent="0" algn="l" rtl="0">
              <a:spcBef>
                <a:spcPts val="0"/>
              </a:spcBef>
              <a:spcAft>
                <a:spcPts val="0"/>
              </a:spcAft>
              <a:buNone/>
            </a:pPr>
            <a:endParaRPr sz="1100" dirty="0">
              <a:solidFill>
                <a:srgbClr val="0D0D0D"/>
              </a:solidFill>
              <a:highlight>
                <a:srgbClr val="FFFFFF"/>
              </a:highlight>
              <a:latin typeface="Roboto"/>
              <a:ea typeface="Roboto"/>
              <a:cs typeface="Roboto"/>
              <a:sym typeface="Roboto"/>
            </a:endParaRPr>
          </a:p>
          <a:p>
            <a:pPr marL="457200" lvl="0" indent="-298450" algn="l" rtl="0">
              <a:spcBef>
                <a:spcPts val="0"/>
              </a:spcBef>
              <a:spcAft>
                <a:spcPts val="0"/>
              </a:spcAft>
              <a:buSzPts val="1100"/>
              <a:buChar char="•"/>
            </a:pPr>
            <a:r>
              <a:rPr lang="en" sz="1100" b="1" dirty="0">
                <a:solidFill>
                  <a:srgbClr val="0D0D0D"/>
                </a:solidFill>
                <a:highlight>
                  <a:srgbClr val="FFFFFF"/>
                </a:highlight>
                <a:latin typeface="Roboto"/>
                <a:ea typeface="Roboto"/>
                <a:cs typeface="Roboto"/>
                <a:sym typeface="Roboto"/>
              </a:rPr>
              <a:t>Radical Reduction of parameters</a:t>
            </a:r>
            <a:r>
              <a:rPr lang="en" sz="1100" dirty="0">
                <a:solidFill>
                  <a:srgbClr val="0D0D0D"/>
                </a:solidFill>
                <a:highlight>
                  <a:srgbClr val="FFFFFF"/>
                </a:highlight>
                <a:latin typeface="Roboto"/>
                <a:ea typeface="Roboto"/>
                <a:cs typeface="Roboto"/>
                <a:sym typeface="Roboto"/>
              </a:rPr>
              <a:t>: It can reduce the number of trainable parameters by up to 10,000 times and the required GPU memory by threefold, while still maintaining comparable performance</a:t>
            </a:r>
            <a:endParaRPr sz="1100" b="1" dirty="0">
              <a:latin typeface="Roboto"/>
              <a:ea typeface="Roboto"/>
              <a:cs typeface="Roboto"/>
              <a:sym typeface="Roboto"/>
            </a:endParaRPr>
          </a:p>
        </p:txBody>
      </p:sp>
      <p:pic>
        <p:nvPicPr>
          <p:cNvPr id="223" name="Google Shape;223;p29" descr="A panda hugging itself&#10;&#10;Description automatically generated"/>
          <p:cNvPicPr preferRelativeResize="0"/>
          <p:nvPr/>
        </p:nvPicPr>
        <p:blipFill rotWithShape="1">
          <a:blip r:embed="rId4">
            <a:alphaModFix/>
          </a:blip>
          <a:srcRect/>
          <a:stretch/>
        </p:blipFill>
        <p:spPr>
          <a:xfrm>
            <a:off x="5759814" y="2087458"/>
            <a:ext cx="1231380" cy="1212174"/>
          </a:xfrm>
          <a:prstGeom prst="rect">
            <a:avLst/>
          </a:prstGeom>
          <a:noFill/>
          <a:ln>
            <a:noFill/>
          </a:ln>
        </p:spPr>
      </p:pic>
      <p:pic>
        <p:nvPicPr>
          <p:cNvPr id="224" name="Google Shape;224;p29" descr="A panda sitting on a log&#10;&#10;Description automatically generated"/>
          <p:cNvPicPr preferRelativeResize="0"/>
          <p:nvPr/>
        </p:nvPicPr>
        <p:blipFill rotWithShape="1">
          <a:blip r:embed="rId5">
            <a:alphaModFix/>
          </a:blip>
          <a:srcRect/>
          <a:stretch/>
        </p:blipFill>
        <p:spPr>
          <a:xfrm>
            <a:off x="7291856" y="2087302"/>
            <a:ext cx="1165330" cy="1212486"/>
          </a:xfrm>
          <a:prstGeom prst="rect">
            <a:avLst/>
          </a:prstGeom>
          <a:noFill/>
          <a:ln>
            <a:noFill/>
          </a:ln>
        </p:spPr>
      </p:pic>
      <p:sp>
        <p:nvSpPr>
          <p:cNvPr id="225" name="Google Shape;225;p29"/>
          <p:cNvSpPr txBox="1"/>
          <p:nvPr/>
        </p:nvSpPr>
        <p:spPr>
          <a:xfrm>
            <a:off x="5867243" y="3337653"/>
            <a:ext cx="936885"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Original Image</a:t>
            </a:r>
            <a:endParaRPr/>
          </a:p>
        </p:txBody>
      </p:sp>
      <p:sp>
        <p:nvSpPr>
          <p:cNvPr id="226" name="Google Shape;226;p29"/>
          <p:cNvSpPr txBox="1"/>
          <p:nvPr/>
        </p:nvSpPr>
        <p:spPr>
          <a:xfrm>
            <a:off x="7000874" y="3337652"/>
            <a:ext cx="1761343"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Stable Diffusion Generated SGID Image</a:t>
            </a:r>
            <a:endParaRPr/>
          </a:p>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(Author's Implementation)</a:t>
            </a:r>
            <a:endParaRPr/>
          </a:p>
        </p:txBody>
      </p:sp>
      <p:pic>
        <p:nvPicPr>
          <p:cNvPr id="227" name="Google Shape;227;p29"/>
          <p:cNvPicPr preferRelativeResize="0"/>
          <p:nvPr/>
        </p:nvPicPr>
        <p:blipFill>
          <a:blip r:embed="rId6">
            <a:alphaModFix/>
          </a:blip>
          <a:stretch>
            <a:fillRect/>
          </a:stretch>
        </p:blipFill>
        <p:spPr>
          <a:xfrm>
            <a:off x="5418078" y="1428750"/>
            <a:ext cx="3214075" cy="2830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719999" y="445024"/>
            <a:ext cx="6843900" cy="683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000"/>
              <a:buNone/>
            </a:pPr>
            <a:r>
              <a:rPr lang="en" sz="2400">
                <a:solidFill>
                  <a:srgbClr val="1F3864"/>
                </a:solidFill>
                <a:highlight>
                  <a:srgbClr val="FFFFFF"/>
                </a:highlight>
              </a:rPr>
              <a:t>Efficient Finetuning of Quantized LLMs: </a:t>
            </a:r>
            <a:r>
              <a:rPr lang="en" sz="2400" b="1">
                <a:solidFill>
                  <a:srgbClr val="1F3864"/>
                </a:solidFill>
                <a:highlight>
                  <a:srgbClr val="FFFFFF"/>
                </a:highlight>
              </a:rPr>
              <a:t>QLoRA</a:t>
            </a:r>
            <a:endParaRPr sz="2400" b="1"/>
          </a:p>
        </p:txBody>
      </p:sp>
      <p:pic>
        <p:nvPicPr>
          <p:cNvPr id="233" name="Google Shape;233;p30"/>
          <p:cNvPicPr preferRelativeResize="0"/>
          <p:nvPr/>
        </p:nvPicPr>
        <p:blipFill rotWithShape="1">
          <a:blip r:embed="rId3">
            <a:alphaModFix/>
          </a:blip>
          <a:srcRect/>
          <a:stretch/>
        </p:blipFill>
        <p:spPr>
          <a:xfrm>
            <a:off x="7875160" y="0"/>
            <a:ext cx="1268840" cy="531541"/>
          </a:xfrm>
          <a:prstGeom prst="rect">
            <a:avLst/>
          </a:prstGeom>
          <a:noFill/>
          <a:ln>
            <a:noFill/>
          </a:ln>
        </p:spPr>
      </p:pic>
      <p:sp>
        <p:nvSpPr>
          <p:cNvPr id="234" name="Google Shape;234;p30"/>
          <p:cNvSpPr txBox="1"/>
          <p:nvPr/>
        </p:nvSpPr>
        <p:spPr>
          <a:xfrm>
            <a:off x="761219" y="1428749"/>
            <a:ext cx="4429200" cy="1108200"/>
          </a:xfrm>
          <a:prstGeom prst="rect">
            <a:avLst/>
          </a:prstGeom>
          <a:noFill/>
          <a:ln>
            <a:noFill/>
          </a:ln>
        </p:spPr>
        <p:txBody>
          <a:bodyPr spcFirstLastPara="1" wrap="square" lIns="91425" tIns="45700" rIns="91425" bIns="45700" anchor="t" anchorCtr="0">
            <a:spAutoFit/>
          </a:bodyPr>
          <a:lstStyle/>
          <a:p>
            <a:pPr marL="285750" marR="0" lvl="0" indent="-266700" algn="l" rtl="0">
              <a:lnSpc>
                <a:spcPct val="100000"/>
              </a:lnSpc>
              <a:spcBef>
                <a:spcPts val="0"/>
              </a:spcBef>
              <a:spcAft>
                <a:spcPts val="0"/>
              </a:spcAft>
              <a:buClr>
                <a:srgbClr val="000000"/>
              </a:buClr>
              <a:buSzPts val="1100"/>
              <a:buFont typeface="Arial"/>
              <a:buChar char="•"/>
            </a:pPr>
            <a:r>
              <a:rPr lang="en" sz="1100" b="1" dirty="0">
                <a:latin typeface="Roboto"/>
                <a:ea typeface="Roboto"/>
                <a:cs typeface="Roboto"/>
                <a:sym typeface="Roboto"/>
              </a:rPr>
              <a:t>Extension of LoRA:  </a:t>
            </a:r>
            <a:r>
              <a:rPr lang="en" sz="1100" dirty="0">
                <a:latin typeface="Roboto"/>
                <a:ea typeface="Roboto"/>
                <a:cs typeface="Roboto"/>
                <a:sym typeface="Roboto"/>
              </a:rPr>
              <a:t>QLoRA acts as extension of </a:t>
            </a:r>
            <a:endParaRPr sz="1100" dirty="0">
              <a:latin typeface="Roboto"/>
              <a:ea typeface="Roboto"/>
              <a:cs typeface="Roboto"/>
              <a:sym typeface="Roboto"/>
            </a:endParaRPr>
          </a:p>
          <a:p>
            <a:pPr marL="0" marR="0" lvl="0" indent="0" algn="l" rtl="0">
              <a:lnSpc>
                <a:spcPct val="100000"/>
              </a:lnSpc>
              <a:spcBef>
                <a:spcPts val="0"/>
              </a:spcBef>
              <a:spcAft>
                <a:spcPts val="0"/>
              </a:spcAft>
              <a:buNone/>
            </a:pPr>
            <a:r>
              <a:rPr lang="en" sz="1100" dirty="0">
                <a:latin typeface="Roboto"/>
                <a:ea typeface="Roboto"/>
                <a:cs typeface="Roboto"/>
                <a:sym typeface="Roboto"/>
              </a:rPr>
              <a:t>       QLoRA, where it reduces the size of precision of   </a:t>
            </a:r>
            <a:endParaRPr sz="1100" dirty="0">
              <a:latin typeface="Roboto"/>
              <a:ea typeface="Roboto"/>
              <a:cs typeface="Roboto"/>
              <a:sym typeface="Roboto"/>
            </a:endParaRPr>
          </a:p>
          <a:p>
            <a:pPr marL="0" marR="0" lvl="0" indent="0" algn="l" rtl="0">
              <a:lnSpc>
                <a:spcPct val="100000"/>
              </a:lnSpc>
              <a:spcBef>
                <a:spcPts val="0"/>
              </a:spcBef>
              <a:spcAft>
                <a:spcPts val="0"/>
              </a:spcAft>
              <a:buNone/>
            </a:pPr>
            <a:r>
              <a:rPr lang="en" sz="1100" dirty="0">
                <a:latin typeface="Roboto"/>
                <a:ea typeface="Roboto"/>
                <a:cs typeface="Roboto"/>
                <a:sym typeface="Roboto"/>
              </a:rPr>
              <a:t>       weight parameters from 32-bit format to 4-bit </a:t>
            </a:r>
            <a:endParaRPr sz="1100" dirty="0">
              <a:latin typeface="Roboto"/>
              <a:ea typeface="Roboto"/>
              <a:cs typeface="Roboto"/>
              <a:sym typeface="Roboto"/>
            </a:endParaRPr>
          </a:p>
          <a:p>
            <a:pPr marL="0" marR="0" lvl="0" indent="0" algn="l" rtl="0">
              <a:lnSpc>
                <a:spcPct val="100000"/>
              </a:lnSpc>
              <a:spcBef>
                <a:spcPts val="0"/>
              </a:spcBef>
              <a:spcAft>
                <a:spcPts val="0"/>
              </a:spcAft>
              <a:buNone/>
            </a:pPr>
            <a:r>
              <a:rPr lang="en" sz="1100" dirty="0">
                <a:latin typeface="Roboto"/>
                <a:ea typeface="Roboto"/>
                <a:cs typeface="Roboto"/>
                <a:sym typeface="Roboto"/>
              </a:rPr>
              <a:t>       format.</a:t>
            </a:r>
            <a:endParaRPr sz="1100" dirty="0">
              <a:latin typeface="Roboto"/>
              <a:ea typeface="Roboto"/>
              <a:cs typeface="Roboto"/>
              <a:sym typeface="Roboto"/>
            </a:endParaRPr>
          </a:p>
          <a:p>
            <a:pPr marL="0" marR="0" lvl="0" indent="0" algn="l" rtl="0">
              <a:lnSpc>
                <a:spcPct val="100000"/>
              </a:lnSpc>
              <a:spcBef>
                <a:spcPts val="0"/>
              </a:spcBef>
              <a:spcAft>
                <a:spcPts val="0"/>
              </a:spcAft>
              <a:buNone/>
            </a:pPr>
            <a:endParaRPr sz="1100" dirty="0">
              <a:latin typeface="Roboto"/>
              <a:ea typeface="Roboto"/>
              <a:cs typeface="Roboto"/>
              <a:sym typeface="Roboto"/>
            </a:endParaRPr>
          </a:p>
          <a:p>
            <a:pPr marL="0" marR="0" lvl="0" indent="0" algn="l" rtl="0">
              <a:lnSpc>
                <a:spcPct val="100000"/>
              </a:lnSpc>
              <a:spcBef>
                <a:spcPts val="0"/>
              </a:spcBef>
              <a:spcAft>
                <a:spcPts val="0"/>
              </a:spcAft>
              <a:buNone/>
            </a:pPr>
            <a:endParaRPr sz="1100" i="0" u="none" strike="noStrike" cap="none" dirty="0">
              <a:solidFill>
                <a:srgbClr val="000000"/>
              </a:solidFill>
              <a:latin typeface="Roboto"/>
              <a:ea typeface="Roboto"/>
              <a:cs typeface="Roboto"/>
              <a:sym typeface="Roboto"/>
            </a:endParaRPr>
          </a:p>
        </p:txBody>
      </p:sp>
      <p:sp>
        <p:nvSpPr>
          <p:cNvPr id="235" name="Google Shape;235;p30"/>
          <p:cNvSpPr txBox="1"/>
          <p:nvPr/>
        </p:nvSpPr>
        <p:spPr>
          <a:xfrm>
            <a:off x="7000874" y="3337652"/>
            <a:ext cx="17613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a:p>
        </p:txBody>
      </p:sp>
      <p:pic>
        <p:nvPicPr>
          <p:cNvPr id="236" name="Google Shape;236;p30"/>
          <p:cNvPicPr preferRelativeResize="0"/>
          <p:nvPr/>
        </p:nvPicPr>
        <p:blipFill>
          <a:blip r:embed="rId4">
            <a:alphaModFix/>
          </a:blip>
          <a:stretch>
            <a:fillRect/>
          </a:stretch>
        </p:blipFill>
        <p:spPr>
          <a:xfrm>
            <a:off x="4949175" y="2992537"/>
            <a:ext cx="4192952" cy="1952975"/>
          </a:xfrm>
          <a:prstGeom prst="rect">
            <a:avLst/>
          </a:prstGeom>
          <a:noFill/>
          <a:ln>
            <a:noFill/>
          </a:ln>
        </p:spPr>
      </p:pic>
      <p:pic>
        <p:nvPicPr>
          <p:cNvPr id="237" name="Google Shape;237;p30"/>
          <p:cNvPicPr preferRelativeResize="0"/>
          <p:nvPr/>
        </p:nvPicPr>
        <p:blipFill>
          <a:blip r:embed="rId5">
            <a:alphaModFix/>
          </a:blip>
          <a:stretch>
            <a:fillRect/>
          </a:stretch>
        </p:blipFill>
        <p:spPr>
          <a:xfrm>
            <a:off x="606050" y="3114175"/>
            <a:ext cx="4304649" cy="1709701"/>
          </a:xfrm>
          <a:prstGeom prst="rect">
            <a:avLst/>
          </a:prstGeom>
          <a:noFill/>
          <a:ln>
            <a:noFill/>
          </a:ln>
        </p:spPr>
      </p:pic>
      <p:sp>
        <p:nvSpPr>
          <p:cNvPr id="238" name="Google Shape;238;p30"/>
          <p:cNvSpPr/>
          <p:nvPr/>
        </p:nvSpPr>
        <p:spPr>
          <a:xfrm>
            <a:off x="4949175" y="2992525"/>
            <a:ext cx="4116000" cy="1953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9" name="Google Shape;239;p30"/>
          <p:cNvSpPr/>
          <p:nvPr/>
        </p:nvSpPr>
        <p:spPr>
          <a:xfrm>
            <a:off x="660275" y="2992550"/>
            <a:ext cx="4250400" cy="1953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0" name="Google Shape;240;p30"/>
          <p:cNvSpPr txBox="1"/>
          <p:nvPr/>
        </p:nvSpPr>
        <p:spPr>
          <a:xfrm>
            <a:off x="4792569" y="1428749"/>
            <a:ext cx="4429200" cy="939000"/>
          </a:xfrm>
          <a:prstGeom prst="rect">
            <a:avLst/>
          </a:prstGeom>
          <a:noFill/>
          <a:ln>
            <a:noFill/>
          </a:ln>
        </p:spPr>
        <p:txBody>
          <a:bodyPr spcFirstLastPara="1" wrap="square" lIns="91425" tIns="45700" rIns="91425" bIns="45700" anchor="t" anchorCtr="0">
            <a:spAutoFit/>
          </a:bodyPr>
          <a:lstStyle/>
          <a:p>
            <a:pPr marL="285750" marR="0" lvl="0" indent="-266700" algn="l" rtl="0">
              <a:lnSpc>
                <a:spcPct val="100000"/>
              </a:lnSpc>
              <a:spcBef>
                <a:spcPts val="0"/>
              </a:spcBef>
              <a:spcAft>
                <a:spcPts val="0"/>
              </a:spcAft>
              <a:buClr>
                <a:srgbClr val="000000"/>
              </a:buClr>
              <a:buSzPts val="1100"/>
              <a:buFont typeface="Arial"/>
              <a:buChar char="•"/>
            </a:pPr>
            <a:r>
              <a:rPr lang="en" sz="1100" b="1" dirty="0">
                <a:latin typeface="Roboto"/>
                <a:ea typeface="Roboto"/>
                <a:cs typeface="Roboto"/>
                <a:sym typeface="Roboto"/>
              </a:rPr>
              <a:t>Multiple Options: </a:t>
            </a:r>
            <a:r>
              <a:rPr lang="en" sz="1100" dirty="0">
                <a:latin typeface="Roboto"/>
                <a:ea typeface="Roboto"/>
                <a:cs typeface="Roboto"/>
                <a:sym typeface="Roboto"/>
              </a:rPr>
              <a:t>QLoRA provide with multiple innovations that could be used to reduce the size of the model, including </a:t>
            </a:r>
            <a:r>
              <a:rPr lang="en" sz="1100" dirty="0">
                <a:solidFill>
                  <a:srgbClr val="242424"/>
                </a:solidFill>
                <a:highlight>
                  <a:srgbClr val="FFFFFF"/>
                </a:highlight>
                <a:latin typeface="Roboto"/>
                <a:ea typeface="Roboto"/>
                <a:cs typeface="Roboto"/>
                <a:sym typeface="Roboto"/>
              </a:rPr>
              <a:t>4-bit NormalFloat, Double Quantization, and Paged Optimizers.</a:t>
            </a:r>
            <a:endParaRPr sz="1100" dirty="0">
              <a:latin typeface="Roboto"/>
              <a:ea typeface="Roboto"/>
              <a:cs typeface="Roboto"/>
              <a:sym typeface="Roboto"/>
            </a:endParaRPr>
          </a:p>
          <a:p>
            <a:pPr marL="0" marR="0" lvl="0" indent="0" algn="l" rtl="0">
              <a:lnSpc>
                <a:spcPct val="100000"/>
              </a:lnSpc>
              <a:spcBef>
                <a:spcPts val="0"/>
              </a:spcBef>
              <a:spcAft>
                <a:spcPts val="0"/>
              </a:spcAft>
              <a:buNone/>
            </a:pPr>
            <a:endParaRPr sz="1100" dirty="0">
              <a:latin typeface="Roboto"/>
              <a:ea typeface="Roboto"/>
              <a:cs typeface="Roboto"/>
              <a:sym typeface="Roboto"/>
            </a:endParaRPr>
          </a:p>
          <a:p>
            <a:pPr marL="0" marR="0" lvl="0" indent="0" algn="l" rtl="0">
              <a:lnSpc>
                <a:spcPct val="100000"/>
              </a:lnSpc>
              <a:spcBef>
                <a:spcPts val="0"/>
              </a:spcBef>
              <a:spcAft>
                <a:spcPts val="0"/>
              </a:spcAft>
              <a:buNone/>
            </a:pPr>
            <a:endParaRPr sz="1100" i="0" u="none" strike="noStrike" cap="none" dirty="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grpSp>
        <p:nvGrpSpPr>
          <p:cNvPr id="245" name="Google Shape;245;p31"/>
          <p:cNvGrpSpPr/>
          <p:nvPr/>
        </p:nvGrpSpPr>
        <p:grpSpPr>
          <a:xfrm>
            <a:off x="464634" y="164592"/>
            <a:ext cx="8210919" cy="502525"/>
            <a:chOff x="0" y="0"/>
            <a:chExt cx="8210919" cy="502525"/>
          </a:xfrm>
        </p:grpSpPr>
        <p:sp>
          <p:nvSpPr>
            <p:cNvPr id="246" name="Google Shape;246;p31"/>
            <p:cNvSpPr/>
            <p:nvPr/>
          </p:nvSpPr>
          <p:spPr>
            <a:xfrm>
              <a:off x="0" y="0"/>
              <a:ext cx="2218137" cy="502525"/>
            </a:xfrm>
            <a:prstGeom prst="chevron">
              <a:avLst>
                <a:gd name="adj" fmla="val 50000"/>
              </a:avLst>
            </a:prstGeom>
            <a:solidFill>
              <a:srgbClr val="548135"/>
            </a:solidFill>
            <a:ln w="25400" cap="flat" cmpd="sng">
              <a:solidFill>
                <a:srgbClr val="9FBB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txBox="1"/>
            <p:nvPr/>
          </p:nvSpPr>
          <p:spPr>
            <a:xfrm>
              <a:off x="251263" y="0"/>
              <a:ext cx="1715612" cy="502525"/>
            </a:xfrm>
            <a:prstGeom prst="rect">
              <a:avLst/>
            </a:prstGeom>
            <a:noFill/>
            <a:ln>
              <a:noFill/>
            </a:ln>
          </p:spPr>
          <p:txBody>
            <a:bodyPr spcFirstLastPara="1" wrap="square" lIns="72000" tIns="24000" rIns="24000" bIns="2400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 sz="1800" b="1">
                  <a:solidFill>
                    <a:schemeClr val="lt1"/>
                  </a:solidFill>
                  <a:latin typeface="Calibri"/>
                  <a:ea typeface="Calibri"/>
                  <a:cs typeface="Calibri"/>
                  <a:sym typeface="Calibri"/>
                </a:rPr>
                <a:t>Data Preparation</a:t>
              </a:r>
              <a:endParaRPr/>
            </a:p>
          </p:txBody>
        </p:sp>
        <p:sp>
          <p:nvSpPr>
            <p:cNvPr id="248" name="Google Shape;248;p31"/>
            <p:cNvSpPr/>
            <p:nvPr/>
          </p:nvSpPr>
          <p:spPr>
            <a:xfrm>
              <a:off x="2000134" y="0"/>
              <a:ext cx="2218137" cy="502525"/>
            </a:xfrm>
            <a:prstGeom prst="chevron">
              <a:avLst>
                <a:gd name="adj" fmla="val 50000"/>
              </a:avLst>
            </a:prstGeom>
            <a:solidFill>
              <a:srgbClr val="D3C61B"/>
            </a:solidFill>
            <a:ln w="25400" cap="flat" cmpd="sng">
              <a:solidFill>
                <a:srgbClr val="F1EB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txBox="1"/>
            <p:nvPr/>
          </p:nvSpPr>
          <p:spPr>
            <a:xfrm>
              <a:off x="2251397" y="0"/>
              <a:ext cx="1715612" cy="502525"/>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Embedding Storage</a:t>
              </a:r>
              <a:endParaRPr/>
            </a:p>
          </p:txBody>
        </p:sp>
        <p:sp>
          <p:nvSpPr>
            <p:cNvPr id="250" name="Google Shape;250;p31"/>
            <p:cNvSpPr/>
            <p:nvPr/>
          </p:nvSpPr>
          <p:spPr>
            <a:xfrm>
              <a:off x="3996458" y="0"/>
              <a:ext cx="2218137" cy="502525"/>
            </a:xfrm>
            <a:prstGeom prst="chevron">
              <a:avLst>
                <a:gd name="adj" fmla="val 50000"/>
              </a:avLst>
            </a:prstGeom>
            <a:solidFill>
              <a:srgbClr val="9AD0C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txBox="1"/>
            <p:nvPr/>
          </p:nvSpPr>
          <p:spPr>
            <a:xfrm>
              <a:off x="4247721" y="0"/>
              <a:ext cx="1715612" cy="502525"/>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User Input Handling</a:t>
              </a:r>
              <a:endParaRPr/>
            </a:p>
          </p:txBody>
        </p:sp>
        <p:sp>
          <p:nvSpPr>
            <p:cNvPr id="252" name="Google Shape;252;p31"/>
            <p:cNvSpPr/>
            <p:nvPr/>
          </p:nvSpPr>
          <p:spPr>
            <a:xfrm>
              <a:off x="5992782" y="0"/>
              <a:ext cx="2218137" cy="502525"/>
            </a:xfrm>
            <a:prstGeom prst="chevron">
              <a:avLst>
                <a:gd name="adj" fmla="val 50000"/>
              </a:avLst>
            </a:prstGeom>
            <a:solidFill>
              <a:srgbClr val="EA906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txBox="1"/>
            <p:nvPr/>
          </p:nvSpPr>
          <p:spPr>
            <a:xfrm>
              <a:off x="6244045" y="0"/>
              <a:ext cx="1715612" cy="502525"/>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Similarity Search and Response</a:t>
              </a:r>
              <a:endParaRPr/>
            </a:p>
          </p:txBody>
        </p:sp>
      </p:grpSp>
      <p:sp>
        <p:nvSpPr>
          <p:cNvPr id="254" name="Google Shape;254;p31"/>
          <p:cNvSpPr/>
          <p:nvPr/>
        </p:nvSpPr>
        <p:spPr>
          <a:xfrm>
            <a:off x="524668" y="780585"/>
            <a:ext cx="8500500" cy="4089000"/>
          </a:xfrm>
          <a:prstGeom prst="roundRect">
            <a:avLst>
              <a:gd name="adj" fmla="val 16667"/>
            </a:avLst>
          </a:prstGeom>
          <a:solidFill>
            <a:srgbClr val="E8EF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a:solidFill>
                <a:srgbClr val="595959"/>
              </a:solidFill>
              <a:latin typeface="Calibri"/>
              <a:ea typeface="Calibri"/>
              <a:cs typeface="Calibri"/>
              <a:sym typeface="Calibri"/>
            </a:endParaRPr>
          </a:p>
        </p:txBody>
      </p:sp>
      <p:sp>
        <p:nvSpPr>
          <p:cNvPr id="255" name="Google Shape;255;p31"/>
          <p:cNvSpPr/>
          <p:nvPr/>
        </p:nvSpPr>
        <p:spPr>
          <a:xfrm>
            <a:off x="2553866" y="2321622"/>
            <a:ext cx="7971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56" name="Google Shape;256;p31"/>
          <p:cNvSpPr/>
          <p:nvPr/>
        </p:nvSpPr>
        <p:spPr>
          <a:xfrm>
            <a:off x="5474325" y="1344851"/>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Embedding 1</a:t>
            </a:r>
            <a:endParaRPr/>
          </a:p>
        </p:txBody>
      </p:sp>
      <p:sp>
        <p:nvSpPr>
          <p:cNvPr id="257" name="Google Shape;257;p31"/>
          <p:cNvSpPr/>
          <p:nvPr/>
        </p:nvSpPr>
        <p:spPr>
          <a:xfrm rot="-5400000">
            <a:off x="4264450" y="1322575"/>
            <a:ext cx="296400" cy="1059300"/>
          </a:xfrm>
          <a:prstGeom prst="rightBrace">
            <a:avLst>
              <a:gd name="adj1" fmla="val 8333"/>
              <a:gd name="adj2" fmla="val 50793"/>
            </a:avLst>
          </a:prstGeom>
          <a:noFill/>
          <a:ln w="2857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58" name="Google Shape;258;p31"/>
          <p:cNvSpPr txBox="1"/>
          <p:nvPr/>
        </p:nvSpPr>
        <p:spPr>
          <a:xfrm>
            <a:off x="3787594" y="1248697"/>
            <a:ext cx="12501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900" dirty="0">
                <a:latin typeface="Calibri"/>
                <a:ea typeface="Calibri"/>
                <a:cs typeface="Calibri"/>
                <a:sym typeface="Calibri"/>
              </a:rPr>
              <a:t>Splitting raw text into multiple chunks</a:t>
            </a:r>
            <a:endParaRPr sz="1400" b="0" i="0" u="none" strike="noStrike" cap="none" dirty="0">
              <a:solidFill>
                <a:srgbClr val="000000"/>
              </a:solidFill>
              <a:latin typeface="Calibri"/>
              <a:ea typeface="Calibri"/>
              <a:cs typeface="Calibri"/>
              <a:sym typeface="Calibri"/>
            </a:endParaRPr>
          </a:p>
        </p:txBody>
      </p:sp>
      <p:pic>
        <p:nvPicPr>
          <p:cNvPr id="259" name="Google Shape;259;p31"/>
          <p:cNvPicPr preferRelativeResize="0"/>
          <p:nvPr/>
        </p:nvPicPr>
        <p:blipFill rotWithShape="1">
          <a:blip r:embed="rId3">
            <a:alphaModFix/>
          </a:blip>
          <a:srcRect/>
          <a:stretch/>
        </p:blipFill>
        <p:spPr>
          <a:xfrm>
            <a:off x="5755" y="4603878"/>
            <a:ext cx="1268840" cy="531541"/>
          </a:xfrm>
          <a:prstGeom prst="rect">
            <a:avLst/>
          </a:prstGeom>
          <a:noFill/>
          <a:ln>
            <a:noFill/>
          </a:ln>
        </p:spPr>
      </p:pic>
      <p:sp>
        <p:nvSpPr>
          <p:cNvPr id="260" name="Google Shape;260;p31"/>
          <p:cNvSpPr/>
          <p:nvPr/>
        </p:nvSpPr>
        <p:spPr>
          <a:xfrm>
            <a:off x="926625" y="2199550"/>
            <a:ext cx="1500000" cy="601500"/>
          </a:xfrm>
          <a:prstGeom prst="rect">
            <a:avLst/>
          </a:prstGeom>
          <a:solidFill>
            <a:srgbClr val="9AD0C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1050" b="1">
                <a:solidFill>
                  <a:srgbClr val="595959"/>
                </a:solidFill>
                <a:latin typeface="Calibri"/>
                <a:ea typeface="Calibri"/>
                <a:cs typeface="Calibri"/>
                <a:sym typeface="Calibri"/>
              </a:rPr>
              <a:t>Raw Text - News Articles</a:t>
            </a:r>
            <a:endParaRPr sz="1050" b="1">
              <a:solidFill>
                <a:srgbClr val="595959"/>
              </a:solidFill>
              <a:latin typeface="Calibri"/>
              <a:ea typeface="Calibri"/>
              <a:cs typeface="Calibri"/>
              <a:sym typeface="Calibri"/>
            </a:endParaRPr>
          </a:p>
        </p:txBody>
      </p:sp>
      <p:sp>
        <p:nvSpPr>
          <p:cNvPr id="261" name="Google Shape;261;p31"/>
          <p:cNvSpPr/>
          <p:nvPr/>
        </p:nvSpPr>
        <p:spPr>
          <a:xfrm>
            <a:off x="3758550" y="2199550"/>
            <a:ext cx="1500000" cy="601500"/>
          </a:xfrm>
          <a:prstGeom prst="rect">
            <a:avLst/>
          </a:prstGeom>
          <a:solidFill>
            <a:srgbClr val="9AD0C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050" b="1">
                <a:solidFill>
                  <a:srgbClr val="595959"/>
                </a:solidFill>
                <a:latin typeface="Calibri"/>
                <a:ea typeface="Calibri"/>
                <a:cs typeface="Calibri"/>
                <a:sym typeface="Calibri"/>
              </a:rPr>
              <a:t>Text Chunks</a:t>
            </a:r>
            <a:endParaRPr sz="1050" b="1">
              <a:solidFill>
                <a:srgbClr val="595959"/>
              </a:solidFill>
              <a:latin typeface="Calibri"/>
              <a:ea typeface="Calibri"/>
              <a:cs typeface="Calibri"/>
              <a:sym typeface="Calibri"/>
            </a:endParaRPr>
          </a:p>
        </p:txBody>
      </p:sp>
      <p:sp>
        <p:nvSpPr>
          <p:cNvPr id="262" name="Google Shape;262;p31"/>
          <p:cNvSpPr/>
          <p:nvPr/>
        </p:nvSpPr>
        <p:spPr>
          <a:xfrm>
            <a:off x="3662650" y="2327350"/>
            <a:ext cx="1500000" cy="601500"/>
          </a:xfrm>
          <a:prstGeom prst="rect">
            <a:avLst/>
          </a:prstGeom>
          <a:solidFill>
            <a:srgbClr val="9AD0C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050" b="1">
                <a:solidFill>
                  <a:srgbClr val="595959"/>
                </a:solidFill>
                <a:latin typeface="Calibri"/>
                <a:ea typeface="Calibri"/>
                <a:cs typeface="Calibri"/>
                <a:sym typeface="Calibri"/>
              </a:rPr>
              <a:t>Text Chunks</a:t>
            </a:r>
            <a:endParaRPr sz="1050" b="1">
              <a:solidFill>
                <a:srgbClr val="595959"/>
              </a:solidFill>
              <a:latin typeface="Calibri"/>
              <a:ea typeface="Calibri"/>
              <a:cs typeface="Calibri"/>
              <a:sym typeface="Calibri"/>
            </a:endParaRPr>
          </a:p>
        </p:txBody>
      </p:sp>
      <p:sp>
        <p:nvSpPr>
          <p:cNvPr id="263" name="Google Shape;263;p31"/>
          <p:cNvSpPr/>
          <p:nvPr/>
        </p:nvSpPr>
        <p:spPr>
          <a:xfrm>
            <a:off x="3563788" y="2466525"/>
            <a:ext cx="1500000" cy="601500"/>
          </a:xfrm>
          <a:prstGeom prst="rect">
            <a:avLst/>
          </a:prstGeom>
          <a:solidFill>
            <a:srgbClr val="9AD0C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050" b="1">
                <a:solidFill>
                  <a:srgbClr val="595959"/>
                </a:solidFill>
                <a:latin typeface="Calibri"/>
                <a:ea typeface="Calibri"/>
                <a:cs typeface="Calibri"/>
                <a:sym typeface="Calibri"/>
              </a:rPr>
              <a:t>Text Chunks</a:t>
            </a:r>
            <a:endParaRPr sz="1050" b="1">
              <a:solidFill>
                <a:srgbClr val="595959"/>
              </a:solidFill>
              <a:latin typeface="Calibri"/>
              <a:ea typeface="Calibri"/>
              <a:cs typeface="Calibri"/>
              <a:sym typeface="Calibri"/>
            </a:endParaRPr>
          </a:p>
        </p:txBody>
      </p:sp>
      <p:sp>
        <p:nvSpPr>
          <p:cNvPr id="264" name="Google Shape;264;p31"/>
          <p:cNvSpPr/>
          <p:nvPr/>
        </p:nvSpPr>
        <p:spPr>
          <a:xfrm>
            <a:off x="3418075" y="2620400"/>
            <a:ext cx="1500000" cy="601500"/>
          </a:xfrm>
          <a:prstGeom prst="rect">
            <a:avLst/>
          </a:prstGeom>
          <a:solidFill>
            <a:srgbClr val="9AD0C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050" b="1">
                <a:solidFill>
                  <a:srgbClr val="595959"/>
                </a:solidFill>
                <a:latin typeface="Calibri"/>
                <a:ea typeface="Calibri"/>
                <a:cs typeface="Calibri"/>
                <a:sym typeface="Calibri"/>
              </a:rPr>
              <a:t>Text Chunks</a:t>
            </a:r>
            <a:endParaRPr sz="1050" b="1">
              <a:solidFill>
                <a:srgbClr val="595959"/>
              </a:solidFill>
              <a:latin typeface="Calibri"/>
              <a:ea typeface="Calibri"/>
              <a:cs typeface="Calibri"/>
              <a:sym typeface="Calibri"/>
            </a:endParaRPr>
          </a:p>
        </p:txBody>
      </p:sp>
      <p:sp>
        <p:nvSpPr>
          <p:cNvPr id="265" name="Google Shape;265;p31"/>
          <p:cNvSpPr/>
          <p:nvPr/>
        </p:nvSpPr>
        <p:spPr>
          <a:xfrm>
            <a:off x="5474325" y="1818551"/>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Embedding 2</a:t>
            </a:r>
            <a:endParaRPr/>
          </a:p>
        </p:txBody>
      </p:sp>
      <p:sp>
        <p:nvSpPr>
          <p:cNvPr id="266" name="Google Shape;266;p31"/>
          <p:cNvSpPr/>
          <p:nvPr/>
        </p:nvSpPr>
        <p:spPr>
          <a:xfrm>
            <a:off x="5474325" y="2292251"/>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Embedding 3</a:t>
            </a:r>
            <a:endParaRPr/>
          </a:p>
        </p:txBody>
      </p:sp>
      <p:sp>
        <p:nvSpPr>
          <p:cNvPr id="267" name="Google Shape;267;p31"/>
          <p:cNvSpPr/>
          <p:nvPr/>
        </p:nvSpPr>
        <p:spPr>
          <a:xfrm>
            <a:off x="5474325" y="2765951"/>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Embedding 4</a:t>
            </a:r>
            <a:endParaRPr/>
          </a:p>
        </p:txBody>
      </p:sp>
      <p:sp>
        <p:nvSpPr>
          <p:cNvPr id="268" name="Google Shape;268;p31"/>
          <p:cNvSpPr/>
          <p:nvPr/>
        </p:nvSpPr>
        <p:spPr>
          <a:xfrm>
            <a:off x="5474325" y="3568076"/>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N Embeddings..</a:t>
            </a:r>
            <a:endParaRPr/>
          </a:p>
        </p:txBody>
      </p:sp>
      <p:cxnSp>
        <p:nvCxnSpPr>
          <p:cNvPr id="269" name="Google Shape;269;p31"/>
          <p:cNvCxnSpPr>
            <a:stCxn id="267" idx="2"/>
            <a:endCxn id="268" idx="0"/>
          </p:cNvCxnSpPr>
          <p:nvPr/>
        </p:nvCxnSpPr>
        <p:spPr>
          <a:xfrm>
            <a:off x="6087225" y="3111851"/>
            <a:ext cx="0" cy="456300"/>
          </a:xfrm>
          <a:prstGeom prst="straightConnector1">
            <a:avLst/>
          </a:prstGeom>
          <a:noFill/>
          <a:ln w="38100" cap="flat" cmpd="sng">
            <a:solidFill>
              <a:schemeClr val="dk2"/>
            </a:solidFill>
            <a:prstDash val="dot"/>
            <a:round/>
            <a:headEnd type="none" w="med" len="med"/>
            <a:tailEnd type="none" w="med" len="med"/>
          </a:ln>
        </p:spPr>
      </p:cxnSp>
      <p:sp>
        <p:nvSpPr>
          <p:cNvPr id="270" name="Google Shape;270;p31"/>
          <p:cNvSpPr/>
          <p:nvPr/>
        </p:nvSpPr>
        <p:spPr>
          <a:xfrm>
            <a:off x="6882575" y="1406500"/>
            <a:ext cx="296400" cy="2187600"/>
          </a:xfrm>
          <a:prstGeom prst="rightBrace">
            <a:avLst>
              <a:gd name="adj1" fmla="val 8333"/>
              <a:gd name="adj2" fmla="val 51973"/>
            </a:avLst>
          </a:prstGeom>
          <a:noFill/>
          <a:ln w="2857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71" name="Google Shape;271;p31"/>
          <p:cNvSpPr txBox="1"/>
          <p:nvPr/>
        </p:nvSpPr>
        <p:spPr>
          <a:xfrm>
            <a:off x="7232151" y="1755825"/>
            <a:ext cx="1500000" cy="1477500"/>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000" b="1" dirty="0">
                <a:solidFill>
                  <a:srgbClr val="595959"/>
                </a:solidFill>
                <a:latin typeface="Calibri"/>
                <a:ea typeface="Calibri"/>
                <a:cs typeface="Calibri"/>
                <a:sym typeface="Calibri"/>
              </a:rPr>
              <a:t>News articles are initially extracted from our dataset</a:t>
            </a:r>
            <a:endParaRPr sz="1000" b="1" dirty="0">
              <a:solidFill>
                <a:srgbClr val="595959"/>
              </a:solidFill>
              <a:latin typeface="Calibri"/>
              <a:ea typeface="Calibri"/>
              <a:cs typeface="Calibri"/>
              <a:sym typeface="Calibri"/>
            </a:endParaRPr>
          </a:p>
          <a:p>
            <a:pPr marL="0" marR="0" lvl="0" indent="0" algn="l" rtl="0">
              <a:lnSpc>
                <a:spcPct val="100000"/>
              </a:lnSpc>
              <a:spcBef>
                <a:spcPts val="0"/>
              </a:spcBef>
              <a:spcAft>
                <a:spcPts val="0"/>
              </a:spcAft>
              <a:buNone/>
            </a:pPr>
            <a:r>
              <a:rPr lang="en" sz="1000" b="1" dirty="0">
                <a:solidFill>
                  <a:srgbClr val="595959"/>
                </a:solidFill>
                <a:latin typeface="Calibri"/>
                <a:ea typeface="Calibri"/>
                <a:cs typeface="Calibri"/>
                <a:sym typeface="Calibri"/>
              </a:rPr>
              <a:t>and processed as raw texts. Subsequently, they are segmented into text chunks, and each chunk is assigned a vector embedding</a:t>
            </a:r>
            <a:endParaRPr sz="750" dirty="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grpSp>
        <p:nvGrpSpPr>
          <p:cNvPr id="276" name="Google Shape;276;p32"/>
          <p:cNvGrpSpPr/>
          <p:nvPr/>
        </p:nvGrpSpPr>
        <p:grpSpPr>
          <a:xfrm>
            <a:off x="464634" y="164592"/>
            <a:ext cx="8210982" cy="502500"/>
            <a:chOff x="0" y="0"/>
            <a:chExt cx="8210982" cy="502500"/>
          </a:xfrm>
        </p:grpSpPr>
        <p:sp>
          <p:nvSpPr>
            <p:cNvPr id="277" name="Google Shape;277;p32"/>
            <p:cNvSpPr/>
            <p:nvPr/>
          </p:nvSpPr>
          <p:spPr>
            <a:xfrm>
              <a:off x="0" y="0"/>
              <a:ext cx="2218200" cy="502500"/>
            </a:xfrm>
            <a:prstGeom prst="chevron">
              <a:avLst>
                <a:gd name="adj" fmla="val 50000"/>
              </a:avLst>
            </a:prstGeom>
            <a:solidFill>
              <a:srgbClr val="548135"/>
            </a:solidFill>
            <a:ln w="25400" cap="flat" cmpd="sng">
              <a:solidFill>
                <a:srgbClr val="9FBB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txBox="1"/>
            <p:nvPr/>
          </p:nvSpPr>
          <p:spPr>
            <a:xfrm>
              <a:off x="251263" y="0"/>
              <a:ext cx="1715700" cy="502500"/>
            </a:xfrm>
            <a:prstGeom prst="rect">
              <a:avLst/>
            </a:prstGeom>
            <a:noFill/>
            <a:ln>
              <a:noFill/>
            </a:ln>
          </p:spPr>
          <p:txBody>
            <a:bodyPr spcFirstLastPara="1" wrap="square" lIns="72000" tIns="24000" rIns="24000" bIns="2400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 sz="1000">
                  <a:solidFill>
                    <a:schemeClr val="lt1"/>
                  </a:solidFill>
                  <a:latin typeface="Calibri"/>
                  <a:ea typeface="Calibri"/>
                  <a:cs typeface="Calibri"/>
                  <a:sym typeface="Calibri"/>
                </a:rPr>
                <a:t>Data Preparation</a:t>
              </a:r>
              <a:endParaRPr sz="1000"/>
            </a:p>
          </p:txBody>
        </p:sp>
        <p:sp>
          <p:nvSpPr>
            <p:cNvPr id="279" name="Google Shape;279;p32"/>
            <p:cNvSpPr/>
            <p:nvPr/>
          </p:nvSpPr>
          <p:spPr>
            <a:xfrm>
              <a:off x="2000134" y="0"/>
              <a:ext cx="2218200" cy="502500"/>
            </a:xfrm>
            <a:prstGeom prst="chevron">
              <a:avLst>
                <a:gd name="adj" fmla="val 50000"/>
              </a:avLst>
            </a:prstGeom>
            <a:solidFill>
              <a:srgbClr val="D3C61B"/>
            </a:solidFill>
            <a:ln w="25400" cap="flat" cmpd="sng">
              <a:solidFill>
                <a:srgbClr val="F1EB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txBox="1"/>
            <p:nvPr/>
          </p:nvSpPr>
          <p:spPr>
            <a:xfrm>
              <a:off x="2251397" y="0"/>
              <a:ext cx="1715700" cy="5025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800" b="1">
                  <a:solidFill>
                    <a:schemeClr val="lt1"/>
                  </a:solidFill>
                  <a:latin typeface="Calibri"/>
                  <a:ea typeface="Calibri"/>
                  <a:cs typeface="Calibri"/>
                  <a:sym typeface="Calibri"/>
                </a:rPr>
                <a:t>Embedding Storage</a:t>
              </a:r>
              <a:endParaRPr sz="1800" b="1"/>
            </a:p>
          </p:txBody>
        </p:sp>
        <p:sp>
          <p:nvSpPr>
            <p:cNvPr id="281" name="Google Shape;281;p32"/>
            <p:cNvSpPr/>
            <p:nvPr/>
          </p:nvSpPr>
          <p:spPr>
            <a:xfrm>
              <a:off x="3996458" y="0"/>
              <a:ext cx="2218200" cy="502500"/>
            </a:xfrm>
            <a:prstGeom prst="chevron">
              <a:avLst>
                <a:gd name="adj" fmla="val 50000"/>
              </a:avLst>
            </a:prstGeom>
            <a:solidFill>
              <a:srgbClr val="9AD0C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txBox="1"/>
            <p:nvPr/>
          </p:nvSpPr>
          <p:spPr>
            <a:xfrm>
              <a:off x="4247721" y="0"/>
              <a:ext cx="1715700" cy="5025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User Input Handling</a:t>
              </a:r>
              <a:endParaRPr/>
            </a:p>
          </p:txBody>
        </p:sp>
        <p:sp>
          <p:nvSpPr>
            <p:cNvPr id="283" name="Google Shape;283;p32"/>
            <p:cNvSpPr/>
            <p:nvPr/>
          </p:nvSpPr>
          <p:spPr>
            <a:xfrm>
              <a:off x="5992782" y="0"/>
              <a:ext cx="2218200" cy="502500"/>
            </a:xfrm>
            <a:prstGeom prst="chevron">
              <a:avLst>
                <a:gd name="adj" fmla="val 50000"/>
              </a:avLst>
            </a:prstGeom>
            <a:solidFill>
              <a:srgbClr val="EA906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txBox="1"/>
            <p:nvPr/>
          </p:nvSpPr>
          <p:spPr>
            <a:xfrm>
              <a:off x="6244045" y="0"/>
              <a:ext cx="1715700" cy="5025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Similarity Search and Response</a:t>
              </a:r>
              <a:endParaRPr/>
            </a:p>
          </p:txBody>
        </p:sp>
      </p:grpSp>
      <p:sp>
        <p:nvSpPr>
          <p:cNvPr id="285" name="Google Shape;285;p32"/>
          <p:cNvSpPr/>
          <p:nvPr/>
        </p:nvSpPr>
        <p:spPr>
          <a:xfrm>
            <a:off x="2073566" y="2342397"/>
            <a:ext cx="7971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6" name="Google Shape;286;p32"/>
          <p:cNvSpPr/>
          <p:nvPr/>
        </p:nvSpPr>
        <p:spPr>
          <a:xfrm rot="5400000">
            <a:off x="2571709" y="2116758"/>
            <a:ext cx="1488900" cy="767100"/>
          </a:xfrm>
          <a:prstGeom prst="trapezoid">
            <a:avLst>
              <a:gd name="adj" fmla="val 25000"/>
            </a:avLst>
          </a:prstGeom>
          <a:solidFill>
            <a:srgbClr val="9AD0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7" name="Google Shape;287;p32"/>
          <p:cNvSpPr/>
          <p:nvPr/>
        </p:nvSpPr>
        <p:spPr>
          <a:xfrm rot="-2459734">
            <a:off x="3769626" y="1962058"/>
            <a:ext cx="917377" cy="345773"/>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88" name="Google Shape;288;p32"/>
          <p:cNvSpPr/>
          <p:nvPr/>
        </p:nvSpPr>
        <p:spPr>
          <a:xfrm>
            <a:off x="4686674" y="3163928"/>
            <a:ext cx="1225800" cy="6015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i="0" u="none" strike="noStrike" cap="none">
                <a:solidFill>
                  <a:srgbClr val="595959"/>
                </a:solidFill>
                <a:latin typeface="Calibri"/>
                <a:ea typeface="Calibri"/>
                <a:cs typeface="Calibri"/>
                <a:sym typeface="Calibri"/>
              </a:rPr>
              <a:t>Nucleus Caption </a:t>
            </a:r>
            <a:endParaRPr/>
          </a:p>
        </p:txBody>
      </p:sp>
      <p:sp>
        <p:nvSpPr>
          <p:cNvPr id="289" name="Google Shape;289;p32"/>
          <p:cNvSpPr/>
          <p:nvPr/>
        </p:nvSpPr>
        <p:spPr>
          <a:xfrm>
            <a:off x="4686673" y="1532144"/>
            <a:ext cx="1233300" cy="6015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i="0" u="none" strike="noStrike" cap="none">
                <a:solidFill>
                  <a:srgbClr val="595959"/>
                </a:solidFill>
                <a:latin typeface="Calibri"/>
                <a:ea typeface="Calibri"/>
                <a:cs typeface="Calibri"/>
                <a:sym typeface="Calibri"/>
              </a:rPr>
              <a:t>Beam Search Caption </a:t>
            </a:r>
            <a:endParaRPr/>
          </a:p>
        </p:txBody>
      </p:sp>
      <p:sp>
        <p:nvSpPr>
          <p:cNvPr id="290" name="Google Shape;290;p32"/>
          <p:cNvSpPr/>
          <p:nvPr/>
        </p:nvSpPr>
        <p:spPr>
          <a:xfrm rot="2519483">
            <a:off x="3769633" y="2774040"/>
            <a:ext cx="917463" cy="346033"/>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1" name="Google Shape;291;p32"/>
          <p:cNvSpPr/>
          <p:nvPr/>
        </p:nvSpPr>
        <p:spPr>
          <a:xfrm>
            <a:off x="5908633" y="1753978"/>
            <a:ext cx="390900" cy="1624200"/>
          </a:xfrm>
          <a:prstGeom prst="rightBrace">
            <a:avLst>
              <a:gd name="adj1" fmla="val 8333"/>
              <a:gd name="adj2" fmla="val 50000"/>
            </a:avLst>
          </a:prstGeom>
          <a:noFill/>
          <a:ln w="2857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92" name="Google Shape;292;p32"/>
          <p:cNvSpPr txBox="1"/>
          <p:nvPr/>
        </p:nvSpPr>
        <p:spPr>
          <a:xfrm>
            <a:off x="2872539" y="2169443"/>
            <a:ext cx="891000" cy="57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050" b="1" i="0" u="none" strike="noStrike" cap="none">
                <a:solidFill>
                  <a:srgbClr val="595959"/>
                </a:solidFill>
                <a:latin typeface="Calibri"/>
                <a:ea typeface="Calibri"/>
                <a:cs typeface="Calibri"/>
                <a:sym typeface="Calibri"/>
              </a:rPr>
              <a:t>BLIP </a:t>
            </a:r>
            <a:endParaRPr sz="1600" b="1" i="0" u="none" strike="noStrike" cap="none">
              <a:solidFill>
                <a:srgbClr val="595959"/>
              </a:solidFill>
              <a:latin typeface="Calibri"/>
              <a:ea typeface="Calibri"/>
              <a:cs typeface="Calibri"/>
              <a:sym typeface="Calibri"/>
            </a:endParaRPr>
          </a:p>
          <a:p>
            <a:pPr marL="0" marR="0" lvl="0" indent="0" algn="ctr" rtl="0">
              <a:lnSpc>
                <a:spcPct val="100000"/>
              </a:lnSpc>
              <a:spcBef>
                <a:spcPts val="0"/>
              </a:spcBef>
              <a:spcAft>
                <a:spcPts val="0"/>
              </a:spcAft>
              <a:buNone/>
            </a:pPr>
            <a:r>
              <a:rPr lang="en" sz="1050" b="1" i="0" u="none" strike="noStrike" cap="none">
                <a:solidFill>
                  <a:srgbClr val="595959"/>
                </a:solidFill>
                <a:latin typeface="Calibri"/>
                <a:ea typeface="Calibri"/>
                <a:cs typeface="Calibri"/>
                <a:sym typeface="Calibri"/>
              </a:rPr>
              <a:t>Caption Generation</a:t>
            </a:r>
            <a:endParaRPr sz="1600" b="1" i="0" u="none" strike="noStrike" cap="none">
              <a:solidFill>
                <a:srgbClr val="595959"/>
              </a:solidFill>
              <a:latin typeface="Calibri"/>
              <a:ea typeface="Calibri"/>
              <a:cs typeface="Calibri"/>
              <a:sym typeface="Calibri"/>
            </a:endParaRPr>
          </a:p>
        </p:txBody>
      </p:sp>
      <p:sp>
        <p:nvSpPr>
          <p:cNvPr id="293" name="Google Shape;293;p32"/>
          <p:cNvSpPr txBox="1"/>
          <p:nvPr/>
        </p:nvSpPr>
        <p:spPr>
          <a:xfrm>
            <a:off x="4675519" y="2171322"/>
            <a:ext cx="12501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900" b="0" i="0" u="none" strike="noStrike" cap="none">
                <a:solidFill>
                  <a:srgbClr val="000000"/>
                </a:solidFill>
                <a:latin typeface="Calibri"/>
                <a:ea typeface="Calibri"/>
                <a:cs typeface="Calibri"/>
                <a:sym typeface="Calibri"/>
              </a:rPr>
              <a:t>Beam search sampling produces safer and more common captions</a:t>
            </a:r>
            <a:endParaRPr sz="1400" b="0" i="0" u="none" strike="noStrike" cap="none">
              <a:solidFill>
                <a:srgbClr val="000000"/>
              </a:solidFill>
              <a:latin typeface="Calibri"/>
              <a:ea typeface="Calibri"/>
              <a:cs typeface="Calibri"/>
              <a:sym typeface="Calibri"/>
            </a:endParaRPr>
          </a:p>
        </p:txBody>
      </p:sp>
      <p:pic>
        <p:nvPicPr>
          <p:cNvPr id="294" name="Google Shape;294;p32"/>
          <p:cNvPicPr preferRelativeResize="0"/>
          <p:nvPr/>
        </p:nvPicPr>
        <p:blipFill rotWithShape="1">
          <a:blip r:embed="rId3">
            <a:alphaModFix/>
          </a:blip>
          <a:srcRect/>
          <a:stretch/>
        </p:blipFill>
        <p:spPr>
          <a:xfrm>
            <a:off x="5755" y="4603878"/>
            <a:ext cx="1268840" cy="531541"/>
          </a:xfrm>
          <a:prstGeom prst="rect">
            <a:avLst/>
          </a:prstGeom>
          <a:noFill/>
          <a:ln>
            <a:noFill/>
          </a:ln>
        </p:spPr>
      </p:pic>
      <p:sp>
        <p:nvSpPr>
          <p:cNvPr id="295" name="Google Shape;295;p32"/>
          <p:cNvSpPr/>
          <p:nvPr/>
        </p:nvSpPr>
        <p:spPr>
          <a:xfrm>
            <a:off x="524668" y="780585"/>
            <a:ext cx="8500500" cy="4089000"/>
          </a:xfrm>
          <a:prstGeom prst="roundRect">
            <a:avLst>
              <a:gd name="adj" fmla="val 16667"/>
            </a:avLst>
          </a:prstGeom>
          <a:solidFill>
            <a:srgbClr val="E8EF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a:solidFill>
                <a:srgbClr val="595959"/>
              </a:solidFill>
              <a:latin typeface="Calibri"/>
              <a:ea typeface="Calibri"/>
              <a:cs typeface="Calibri"/>
              <a:sym typeface="Calibri"/>
            </a:endParaRPr>
          </a:p>
        </p:txBody>
      </p:sp>
      <p:sp>
        <p:nvSpPr>
          <p:cNvPr id="296" name="Google Shape;296;p32"/>
          <p:cNvSpPr/>
          <p:nvPr/>
        </p:nvSpPr>
        <p:spPr>
          <a:xfrm>
            <a:off x="2553866" y="2321622"/>
            <a:ext cx="7971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7" name="Google Shape;297;p32"/>
          <p:cNvSpPr/>
          <p:nvPr/>
        </p:nvSpPr>
        <p:spPr>
          <a:xfrm>
            <a:off x="5474325" y="1344851"/>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Embedding 1</a:t>
            </a:r>
            <a:endParaRPr/>
          </a:p>
        </p:txBody>
      </p:sp>
      <p:sp>
        <p:nvSpPr>
          <p:cNvPr id="298" name="Google Shape;298;p32"/>
          <p:cNvSpPr/>
          <p:nvPr/>
        </p:nvSpPr>
        <p:spPr>
          <a:xfrm rot="-5400000">
            <a:off x="4264450" y="1322575"/>
            <a:ext cx="296400" cy="1059300"/>
          </a:xfrm>
          <a:prstGeom prst="rightBrace">
            <a:avLst>
              <a:gd name="adj1" fmla="val 8333"/>
              <a:gd name="adj2" fmla="val 50793"/>
            </a:avLst>
          </a:prstGeom>
          <a:noFill/>
          <a:ln w="2857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99" name="Google Shape;299;p32"/>
          <p:cNvSpPr txBox="1"/>
          <p:nvPr/>
        </p:nvSpPr>
        <p:spPr>
          <a:xfrm>
            <a:off x="3787594" y="1248697"/>
            <a:ext cx="12501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900">
                <a:latin typeface="Calibri"/>
                <a:ea typeface="Calibri"/>
                <a:cs typeface="Calibri"/>
                <a:sym typeface="Calibri"/>
              </a:rPr>
              <a:t>Splitting raw text into multiple chunks</a:t>
            </a:r>
            <a:endParaRPr sz="1400" b="0" i="0" u="none" strike="noStrike" cap="none">
              <a:solidFill>
                <a:srgbClr val="000000"/>
              </a:solidFill>
              <a:latin typeface="Calibri"/>
              <a:ea typeface="Calibri"/>
              <a:cs typeface="Calibri"/>
              <a:sym typeface="Calibri"/>
            </a:endParaRPr>
          </a:p>
        </p:txBody>
      </p:sp>
      <p:sp>
        <p:nvSpPr>
          <p:cNvPr id="300" name="Google Shape;300;p32"/>
          <p:cNvSpPr/>
          <p:nvPr/>
        </p:nvSpPr>
        <p:spPr>
          <a:xfrm>
            <a:off x="926625" y="2199550"/>
            <a:ext cx="1500000" cy="601500"/>
          </a:xfrm>
          <a:prstGeom prst="rect">
            <a:avLst/>
          </a:prstGeom>
          <a:solidFill>
            <a:srgbClr val="9AD0C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050" b="1">
                <a:solidFill>
                  <a:srgbClr val="595959"/>
                </a:solidFill>
                <a:latin typeface="Calibri"/>
                <a:ea typeface="Calibri"/>
                <a:cs typeface="Calibri"/>
                <a:sym typeface="Calibri"/>
              </a:rPr>
              <a:t>Raw Text - News Articles</a:t>
            </a:r>
            <a:endParaRPr sz="1050" b="1">
              <a:solidFill>
                <a:srgbClr val="595959"/>
              </a:solidFill>
              <a:latin typeface="Calibri"/>
              <a:ea typeface="Calibri"/>
              <a:cs typeface="Calibri"/>
              <a:sym typeface="Calibri"/>
            </a:endParaRPr>
          </a:p>
        </p:txBody>
      </p:sp>
      <p:sp>
        <p:nvSpPr>
          <p:cNvPr id="301" name="Google Shape;301;p32"/>
          <p:cNvSpPr/>
          <p:nvPr/>
        </p:nvSpPr>
        <p:spPr>
          <a:xfrm>
            <a:off x="5474325" y="1818551"/>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Embedding 2</a:t>
            </a:r>
            <a:endParaRPr/>
          </a:p>
        </p:txBody>
      </p:sp>
      <p:sp>
        <p:nvSpPr>
          <p:cNvPr id="302" name="Google Shape;302;p32"/>
          <p:cNvSpPr/>
          <p:nvPr/>
        </p:nvSpPr>
        <p:spPr>
          <a:xfrm>
            <a:off x="5474325" y="2292251"/>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Embedding 3</a:t>
            </a:r>
            <a:endParaRPr/>
          </a:p>
        </p:txBody>
      </p:sp>
      <p:sp>
        <p:nvSpPr>
          <p:cNvPr id="303" name="Google Shape;303;p32"/>
          <p:cNvSpPr/>
          <p:nvPr/>
        </p:nvSpPr>
        <p:spPr>
          <a:xfrm>
            <a:off x="5474325" y="2765951"/>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Embedding 4</a:t>
            </a:r>
            <a:endParaRPr/>
          </a:p>
        </p:txBody>
      </p:sp>
      <p:sp>
        <p:nvSpPr>
          <p:cNvPr id="304" name="Google Shape;304;p32"/>
          <p:cNvSpPr/>
          <p:nvPr/>
        </p:nvSpPr>
        <p:spPr>
          <a:xfrm>
            <a:off x="5474325" y="3568076"/>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N Embeddings..</a:t>
            </a:r>
            <a:endParaRPr/>
          </a:p>
        </p:txBody>
      </p:sp>
      <p:cxnSp>
        <p:nvCxnSpPr>
          <p:cNvPr id="305" name="Google Shape;305;p32"/>
          <p:cNvCxnSpPr>
            <a:stCxn id="303" idx="2"/>
            <a:endCxn id="304" idx="0"/>
          </p:cNvCxnSpPr>
          <p:nvPr/>
        </p:nvCxnSpPr>
        <p:spPr>
          <a:xfrm>
            <a:off x="6087225" y="3111851"/>
            <a:ext cx="0" cy="456300"/>
          </a:xfrm>
          <a:prstGeom prst="straightConnector1">
            <a:avLst/>
          </a:prstGeom>
          <a:noFill/>
          <a:ln w="38100" cap="flat" cmpd="sng">
            <a:solidFill>
              <a:schemeClr val="dk2"/>
            </a:solidFill>
            <a:prstDash val="dot"/>
            <a:round/>
            <a:headEnd type="none" w="med" len="med"/>
            <a:tailEnd type="none" w="med" len="med"/>
          </a:ln>
        </p:spPr>
      </p:cxnSp>
      <p:sp>
        <p:nvSpPr>
          <p:cNvPr id="306" name="Google Shape;306;p32"/>
          <p:cNvSpPr/>
          <p:nvPr/>
        </p:nvSpPr>
        <p:spPr>
          <a:xfrm>
            <a:off x="3758550" y="2199550"/>
            <a:ext cx="1500000" cy="601500"/>
          </a:xfrm>
          <a:prstGeom prst="rect">
            <a:avLst/>
          </a:prstGeom>
          <a:solidFill>
            <a:srgbClr val="9AD0C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050" b="1">
                <a:solidFill>
                  <a:srgbClr val="595959"/>
                </a:solidFill>
                <a:latin typeface="Calibri"/>
                <a:ea typeface="Calibri"/>
                <a:cs typeface="Calibri"/>
                <a:sym typeface="Calibri"/>
              </a:rPr>
              <a:t>Text Chunks</a:t>
            </a:r>
            <a:endParaRPr sz="1050" b="1">
              <a:solidFill>
                <a:srgbClr val="595959"/>
              </a:solidFill>
              <a:latin typeface="Calibri"/>
              <a:ea typeface="Calibri"/>
              <a:cs typeface="Calibri"/>
              <a:sym typeface="Calibri"/>
            </a:endParaRPr>
          </a:p>
        </p:txBody>
      </p:sp>
      <p:sp>
        <p:nvSpPr>
          <p:cNvPr id="307" name="Google Shape;307;p32"/>
          <p:cNvSpPr/>
          <p:nvPr/>
        </p:nvSpPr>
        <p:spPr>
          <a:xfrm>
            <a:off x="3662650" y="2327350"/>
            <a:ext cx="1500000" cy="601500"/>
          </a:xfrm>
          <a:prstGeom prst="rect">
            <a:avLst/>
          </a:prstGeom>
          <a:solidFill>
            <a:srgbClr val="9AD0C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050" b="1">
                <a:solidFill>
                  <a:srgbClr val="595959"/>
                </a:solidFill>
                <a:latin typeface="Calibri"/>
                <a:ea typeface="Calibri"/>
                <a:cs typeface="Calibri"/>
                <a:sym typeface="Calibri"/>
              </a:rPr>
              <a:t>Text Chunks</a:t>
            </a:r>
            <a:endParaRPr sz="1050" b="1">
              <a:solidFill>
                <a:srgbClr val="595959"/>
              </a:solidFill>
              <a:latin typeface="Calibri"/>
              <a:ea typeface="Calibri"/>
              <a:cs typeface="Calibri"/>
              <a:sym typeface="Calibri"/>
            </a:endParaRPr>
          </a:p>
        </p:txBody>
      </p:sp>
      <p:sp>
        <p:nvSpPr>
          <p:cNvPr id="308" name="Google Shape;308;p32"/>
          <p:cNvSpPr/>
          <p:nvPr/>
        </p:nvSpPr>
        <p:spPr>
          <a:xfrm>
            <a:off x="3563788" y="2466525"/>
            <a:ext cx="1500000" cy="601500"/>
          </a:xfrm>
          <a:prstGeom prst="rect">
            <a:avLst/>
          </a:prstGeom>
          <a:solidFill>
            <a:srgbClr val="9AD0C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050" b="1">
                <a:solidFill>
                  <a:srgbClr val="595959"/>
                </a:solidFill>
                <a:latin typeface="Calibri"/>
                <a:ea typeface="Calibri"/>
                <a:cs typeface="Calibri"/>
                <a:sym typeface="Calibri"/>
              </a:rPr>
              <a:t>Text Chunks</a:t>
            </a:r>
            <a:endParaRPr sz="1050" b="1">
              <a:solidFill>
                <a:srgbClr val="595959"/>
              </a:solidFill>
              <a:latin typeface="Calibri"/>
              <a:ea typeface="Calibri"/>
              <a:cs typeface="Calibri"/>
              <a:sym typeface="Calibri"/>
            </a:endParaRPr>
          </a:p>
        </p:txBody>
      </p:sp>
      <p:sp>
        <p:nvSpPr>
          <p:cNvPr id="309" name="Google Shape;309;p32"/>
          <p:cNvSpPr/>
          <p:nvPr/>
        </p:nvSpPr>
        <p:spPr>
          <a:xfrm>
            <a:off x="3418075" y="2620400"/>
            <a:ext cx="1500000" cy="601500"/>
          </a:xfrm>
          <a:prstGeom prst="rect">
            <a:avLst/>
          </a:prstGeom>
          <a:solidFill>
            <a:srgbClr val="9AD0C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050" b="1">
                <a:solidFill>
                  <a:srgbClr val="595959"/>
                </a:solidFill>
                <a:latin typeface="Calibri"/>
                <a:ea typeface="Calibri"/>
                <a:cs typeface="Calibri"/>
                <a:sym typeface="Calibri"/>
              </a:rPr>
              <a:t>Text Chunks</a:t>
            </a:r>
            <a:endParaRPr sz="1050" b="1">
              <a:solidFill>
                <a:srgbClr val="595959"/>
              </a:solidFill>
              <a:latin typeface="Calibri"/>
              <a:ea typeface="Calibri"/>
              <a:cs typeface="Calibri"/>
              <a:sym typeface="Calibri"/>
            </a:endParaRPr>
          </a:p>
        </p:txBody>
      </p:sp>
      <p:sp>
        <p:nvSpPr>
          <p:cNvPr id="310" name="Google Shape;310;p32"/>
          <p:cNvSpPr/>
          <p:nvPr/>
        </p:nvSpPr>
        <p:spPr>
          <a:xfrm>
            <a:off x="6789641" y="2285097"/>
            <a:ext cx="7971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11" name="Google Shape;311;p32"/>
          <p:cNvSpPr/>
          <p:nvPr/>
        </p:nvSpPr>
        <p:spPr>
          <a:xfrm>
            <a:off x="7730475" y="1841913"/>
            <a:ext cx="891000" cy="1246575"/>
          </a:xfrm>
          <a:prstGeom prst="flowChartMagneticDisk">
            <a:avLst/>
          </a:prstGeom>
          <a:solidFill>
            <a:srgbClr val="FFE5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2" name="Google Shape;312;p32"/>
          <p:cNvSpPr txBox="1"/>
          <p:nvPr/>
        </p:nvSpPr>
        <p:spPr>
          <a:xfrm>
            <a:off x="7425976" y="3163925"/>
            <a:ext cx="1500000" cy="246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000" b="1">
                <a:latin typeface="Calibri"/>
                <a:ea typeface="Calibri"/>
                <a:cs typeface="Calibri"/>
                <a:sym typeface="Calibri"/>
              </a:rPr>
              <a:t>FAISS - Vector Database</a:t>
            </a:r>
            <a:endParaRPr sz="1500" b="1"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33"/>
          <p:cNvGrpSpPr/>
          <p:nvPr/>
        </p:nvGrpSpPr>
        <p:grpSpPr>
          <a:xfrm>
            <a:off x="464634" y="164592"/>
            <a:ext cx="8210982" cy="502500"/>
            <a:chOff x="0" y="0"/>
            <a:chExt cx="8210982" cy="502500"/>
          </a:xfrm>
        </p:grpSpPr>
        <p:sp>
          <p:nvSpPr>
            <p:cNvPr id="318" name="Google Shape;318;p33"/>
            <p:cNvSpPr/>
            <p:nvPr/>
          </p:nvSpPr>
          <p:spPr>
            <a:xfrm>
              <a:off x="0" y="0"/>
              <a:ext cx="2218200" cy="502500"/>
            </a:xfrm>
            <a:prstGeom prst="chevron">
              <a:avLst>
                <a:gd name="adj" fmla="val 50000"/>
              </a:avLst>
            </a:prstGeom>
            <a:solidFill>
              <a:srgbClr val="548135"/>
            </a:solidFill>
            <a:ln w="25400" cap="flat" cmpd="sng">
              <a:solidFill>
                <a:srgbClr val="9FBB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txBox="1"/>
            <p:nvPr/>
          </p:nvSpPr>
          <p:spPr>
            <a:xfrm>
              <a:off x="251263" y="0"/>
              <a:ext cx="1715700" cy="502500"/>
            </a:xfrm>
            <a:prstGeom prst="rect">
              <a:avLst/>
            </a:prstGeom>
            <a:noFill/>
            <a:ln>
              <a:noFill/>
            </a:ln>
          </p:spPr>
          <p:txBody>
            <a:bodyPr spcFirstLastPara="1" wrap="square" lIns="72000" tIns="24000" rIns="24000" bIns="24000" anchor="ctr" anchorCtr="0">
              <a:noAutofit/>
            </a:bodyPr>
            <a:lstStyle/>
            <a:p>
              <a:pPr marL="0" lvl="0" indent="0" algn="ctr" rtl="0">
                <a:lnSpc>
                  <a:spcPct val="90000"/>
                </a:lnSpc>
                <a:spcBef>
                  <a:spcPts val="0"/>
                </a:spcBef>
                <a:spcAft>
                  <a:spcPts val="0"/>
                </a:spcAft>
                <a:buClr>
                  <a:schemeClr val="dk1"/>
                </a:buClr>
                <a:buSzPts val="1800"/>
                <a:buFont typeface="Arial"/>
                <a:buNone/>
              </a:pPr>
              <a:r>
                <a:rPr lang="en" sz="1000">
                  <a:solidFill>
                    <a:schemeClr val="lt1"/>
                  </a:solidFill>
                  <a:latin typeface="Calibri"/>
                  <a:ea typeface="Calibri"/>
                  <a:cs typeface="Calibri"/>
                  <a:sym typeface="Calibri"/>
                </a:rPr>
                <a:t>Data Preparation</a:t>
              </a:r>
              <a:endParaRPr sz="1000">
                <a:solidFill>
                  <a:schemeClr val="lt1"/>
                </a:solidFill>
                <a:latin typeface="Calibri"/>
                <a:ea typeface="Calibri"/>
                <a:cs typeface="Calibri"/>
                <a:sym typeface="Calibri"/>
              </a:endParaRPr>
            </a:p>
          </p:txBody>
        </p:sp>
        <p:sp>
          <p:nvSpPr>
            <p:cNvPr id="320" name="Google Shape;320;p33"/>
            <p:cNvSpPr/>
            <p:nvPr/>
          </p:nvSpPr>
          <p:spPr>
            <a:xfrm>
              <a:off x="2000134" y="0"/>
              <a:ext cx="2218200" cy="502500"/>
            </a:xfrm>
            <a:prstGeom prst="chevron">
              <a:avLst>
                <a:gd name="adj" fmla="val 50000"/>
              </a:avLst>
            </a:prstGeom>
            <a:solidFill>
              <a:srgbClr val="D3C61B"/>
            </a:solidFill>
            <a:ln w="25400" cap="flat" cmpd="sng">
              <a:solidFill>
                <a:srgbClr val="F1EB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txBox="1"/>
            <p:nvPr/>
          </p:nvSpPr>
          <p:spPr>
            <a:xfrm>
              <a:off x="2251397" y="0"/>
              <a:ext cx="1715700" cy="5025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Embedding Storage</a:t>
              </a:r>
              <a:endParaRPr/>
            </a:p>
          </p:txBody>
        </p:sp>
        <p:sp>
          <p:nvSpPr>
            <p:cNvPr id="322" name="Google Shape;322;p33"/>
            <p:cNvSpPr/>
            <p:nvPr/>
          </p:nvSpPr>
          <p:spPr>
            <a:xfrm>
              <a:off x="3996458" y="0"/>
              <a:ext cx="2218200" cy="502500"/>
            </a:xfrm>
            <a:prstGeom prst="chevron">
              <a:avLst>
                <a:gd name="adj" fmla="val 50000"/>
              </a:avLst>
            </a:prstGeom>
            <a:solidFill>
              <a:srgbClr val="9AD0C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txBox="1"/>
            <p:nvPr/>
          </p:nvSpPr>
          <p:spPr>
            <a:xfrm>
              <a:off x="4247721" y="0"/>
              <a:ext cx="1715700" cy="5025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800" b="1">
                  <a:solidFill>
                    <a:schemeClr val="lt1"/>
                  </a:solidFill>
                  <a:latin typeface="Calibri"/>
                  <a:ea typeface="Calibri"/>
                  <a:cs typeface="Calibri"/>
                  <a:sym typeface="Calibri"/>
                </a:rPr>
                <a:t>User Input Handling</a:t>
              </a:r>
              <a:endParaRPr sz="1800" b="1"/>
            </a:p>
          </p:txBody>
        </p:sp>
        <p:sp>
          <p:nvSpPr>
            <p:cNvPr id="324" name="Google Shape;324;p33"/>
            <p:cNvSpPr/>
            <p:nvPr/>
          </p:nvSpPr>
          <p:spPr>
            <a:xfrm>
              <a:off x="5992782" y="0"/>
              <a:ext cx="2218200" cy="502500"/>
            </a:xfrm>
            <a:prstGeom prst="chevron">
              <a:avLst>
                <a:gd name="adj" fmla="val 50000"/>
              </a:avLst>
            </a:prstGeom>
            <a:solidFill>
              <a:srgbClr val="EA906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txBox="1"/>
            <p:nvPr/>
          </p:nvSpPr>
          <p:spPr>
            <a:xfrm>
              <a:off x="6244045" y="0"/>
              <a:ext cx="1715700" cy="5025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Similarity Search and Response</a:t>
              </a:r>
              <a:endParaRPr/>
            </a:p>
          </p:txBody>
        </p:sp>
      </p:grpSp>
      <p:sp>
        <p:nvSpPr>
          <p:cNvPr id="326" name="Google Shape;326;p33"/>
          <p:cNvSpPr/>
          <p:nvPr/>
        </p:nvSpPr>
        <p:spPr>
          <a:xfrm>
            <a:off x="524668" y="780585"/>
            <a:ext cx="8500500" cy="4089000"/>
          </a:xfrm>
          <a:prstGeom prst="roundRect">
            <a:avLst>
              <a:gd name="adj" fmla="val 16667"/>
            </a:avLst>
          </a:prstGeom>
          <a:solidFill>
            <a:srgbClr val="E8EF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27" name="Google Shape;327;p33"/>
          <p:cNvSpPr/>
          <p:nvPr/>
        </p:nvSpPr>
        <p:spPr>
          <a:xfrm>
            <a:off x="2960891" y="2321622"/>
            <a:ext cx="7971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328" name="Google Shape;328;p33"/>
          <p:cNvPicPr preferRelativeResize="0"/>
          <p:nvPr/>
        </p:nvPicPr>
        <p:blipFill rotWithShape="1">
          <a:blip r:embed="rId3">
            <a:alphaModFix/>
          </a:blip>
          <a:srcRect/>
          <a:stretch/>
        </p:blipFill>
        <p:spPr>
          <a:xfrm>
            <a:off x="5755" y="4603878"/>
            <a:ext cx="1268840" cy="531541"/>
          </a:xfrm>
          <a:prstGeom prst="rect">
            <a:avLst/>
          </a:prstGeom>
          <a:noFill/>
          <a:ln>
            <a:noFill/>
          </a:ln>
        </p:spPr>
      </p:pic>
      <p:sp>
        <p:nvSpPr>
          <p:cNvPr id="329" name="Google Shape;329;p33"/>
          <p:cNvSpPr/>
          <p:nvPr/>
        </p:nvSpPr>
        <p:spPr>
          <a:xfrm>
            <a:off x="803775" y="1510138"/>
            <a:ext cx="2118600" cy="1968900"/>
          </a:xfrm>
          <a:prstGeom prst="roundRect">
            <a:avLst>
              <a:gd name="adj" fmla="val 16667"/>
            </a:avLst>
          </a:prstGeom>
          <a:solidFill>
            <a:srgbClr val="9AD0C2"/>
          </a:solidFill>
          <a:ln w="9525" cap="flat" cmpd="sng">
            <a:solidFill>
              <a:srgbClr val="9AD0C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50" b="1">
                <a:solidFill>
                  <a:srgbClr val="595959"/>
                </a:solidFill>
                <a:latin typeface="Roboto Mono"/>
                <a:ea typeface="Roboto Mono"/>
                <a:cs typeface="Roboto Mono"/>
                <a:sym typeface="Roboto Mono"/>
              </a:rPr>
              <a:t>Once a user enters a prompt it is formatted in a manner - Mistral 7B Instruct can handle</a:t>
            </a:r>
            <a:endParaRPr sz="1050" b="1">
              <a:solidFill>
                <a:srgbClr val="595959"/>
              </a:solidFill>
              <a:latin typeface="Roboto Mono"/>
              <a:ea typeface="Roboto Mono"/>
              <a:cs typeface="Roboto Mono"/>
              <a:sym typeface="Roboto Mono"/>
            </a:endParaRPr>
          </a:p>
          <a:p>
            <a:pPr marL="0" lvl="0" indent="0" algn="ctr" rtl="0">
              <a:spcBef>
                <a:spcPts val="0"/>
              </a:spcBef>
              <a:spcAft>
                <a:spcPts val="0"/>
              </a:spcAft>
              <a:buNone/>
            </a:pPr>
            <a:endParaRPr sz="1050" b="1">
              <a:solidFill>
                <a:srgbClr val="595959"/>
              </a:solidFill>
              <a:latin typeface="Roboto Mono"/>
              <a:ea typeface="Roboto Mono"/>
              <a:cs typeface="Roboto Mono"/>
              <a:sym typeface="Roboto Mono"/>
            </a:endParaRPr>
          </a:p>
          <a:p>
            <a:pPr marL="0" lvl="0" indent="0" algn="ctr" rtl="0">
              <a:spcBef>
                <a:spcPts val="0"/>
              </a:spcBef>
              <a:spcAft>
                <a:spcPts val="0"/>
              </a:spcAft>
              <a:buNone/>
            </a:pPr>
            <a:r>
              <a:rPr lang="en" sz="1050" b="1">
                <a:solidFill>
                  <a:srgbClr val="595959"/>
                </a:solidFill>
                <a:latin typeface="Roboto Mono"/>
                <a:ea typeface="Roboto Mono"/>
                <a:cs typeface="Roboto Mono"/>
                <a:sym typeface="Roboto Mono"/>
              </a:rPr>
              <a:t>Example: </a:t>
            </a:r>
            <a:endParaRPr sz="1050" b="1">
              <a:solidFill>
                <a:srgbClr val="595959"/>
              </a:solidFill>
              <a:latin typeface="Roboto Mono"/>
              <a:ea typeface="Roboto Mono"/>
              <a:cs typeface="Roboto Mono"/>
              <a:sym typeface="Roboto Mono"/>
            </a:endParaRPr>
          </a:p>
          <a:p>
            <a:pPr marL="0" lvl="0" indent="0" algn="ctr" rtl="0">
              <a:spcBef>
                <a:spcPts val="0"/>
              </a:spcBef>
              <a:spcAft>
                <a:spcPts val="0"/>
              </a:spcAft>
              <a:buNone/>
            </a:pPr>
            <a:r>
              <a:rPr lang="en" sz="1050" b="1">
                <a:solidFill>
                  <a:srgbClr val="595959"/>
                </a:solidFill>
                <a:latin typeface="Roboto Mono"/>
                <a:ea typeface="Roboto Mono"/>
                <a:cs typeface="Roboto Mono"/>
                <a:sym typeface="Roboto Mono"/>
              </a:rPr>
              <a:t>[INST]”Give me some detailed insights about META”[/INST]</a:t>
            </a:r>
            <a:endParaRPr sz="1050" b="1">
              <a:solidFill>
                <a:srgbClr val="595959"/>
              </a:solidFill>
              <a:latin typeface="Roboto Mono"/>
              <a:ea typeface="Roboto Mono"/>
              <a:cs typeface="Roboto Mono"/>
              <a:sym typeface="Roboto Mono"/>
            </a:endParaRPr>
          </a:p>
        </p:txBody>
      </p:sp>
      <p:sp>
        <p:nvSpPr>
          <p:cNvPr id="330" name="Google Shape;330;p33"/>
          <p:cNvSpPr/>
          <p:nvPr/>
        </p:nvSpPr>
        <p:spPr>
          <a:xfrm>
            <a:off x="3796525" y="2321626"/>
            <a:ext cx="1225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Translated to an Embedding </a:t>
            </a:r>
            <a:endParaRPr/>
          </a:p>
        </p:txBody>
      </p:sp>
      <p:sp>
        <p:nvSpPr>
          <p:cNvPr id="331" name="Google Shape;331;p33"/>
          <p:cNvSpPr/>
          <p:nvPr/>
        </p:nvSpPr>
        <p:spPr>
          <a:xfrm>
            <a:off x="5201900" y="1871288"/>
            <a:ext cx="891000" cy="1246575"/>
          </a:xfrm>
          <a:prstGeom prst="flowChartMagneticDisk">
            <a:avLst/>
          </a:prstGeom>
          <a:solidFill>
            <a:srgbClr val="FFE5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2" name="Google Shape;332;p33"/>
          <p:cNvSpPr txBox="1"/>
          <p:nvPr/>
        </p:nvSpPr>
        <p:spPr>
          <a:xfrm>
            <a:off x="4953175" y="3172500"/>
            <a:ext cx="1875300" cy="10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FAISS performs a similarity search results between the prompt embedding and the chunk embeddings stored in vector database</a:t>
            </a:r>
            <a:endParaRPr sz="1000">
              <a:solidFill>
                <a:schemeClr val="dk1"/>
              </a:solidFill>
              <a:latin typeface="Calibri"/>
              <a:ea typeface="Calibri"/>
              <a:cs typeface="Calibri"/>
              <a:sym typeface="Calibri"/>
            </a:endParaRPr>
          </a:p>
        </p:txBody>
      </p:sp>
      <p:sp>
        <p:nvSpPr>
          <p:cNvPr id="333" name="Google Shape;333;p33"/>
          <p:cNvSpPr/>
          <p:nvPr/>
        </p:nvSpPr>
        <p:spPr>
          <a:xfrm>
            <a:off x="6136141" y="2269847"/>
            <a:ext cx="7971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334" name="Google Shape;334;p33"/>
          <p:cNvCxnSpPr/>
          <p:nvPr/>
        </p:nvCxnSpPr>
        <p:spPr>
          <a:xfrm rot="10800000" flipH="1">
            <a:off x="7216600" y="1743200"/>
            <a:ext cx="15600" cy="1453500"/>
          </a:xfrm>
          <a:prstGeom prst="straightConnector1">
            <a:avLst/>
          </a:prstGeom>
          <a:noFill/>
          <a:ln w="28575" cap="flat" cmpd="sng">
            <a:solidFill>
              <a:schemeClr val="dk2"/>
            </a:solidFill>
            <a:prstDash val="solid"/>
            <a:round/>
            <a:headEnd type="none" w="med" len="med"/>
            <a:tailEnd type="triangle" w="med" len="med"/>
          </a:ln>
        </p:spPr>
      </p:cxnSp>
      <p:cxnSp>
        <p:nvCxnSpPr>
          <p:cNvPr id="335" name="Google Shape;335;p33"/>
          <p:cNvCxnSpPr/>
          <p:nvPr/>
        </p:nvCxnSpPr>
        <p:spPr>
          <a:xfrm>
            <a:off x="7208800" y="3196700"/>
            <a:ext cx="1386600" cy="12000"/>
          </a:xfrm>
          <a:prstGeom prst="straightConnector1">
            <a:avLst/>
          </a:prstGeom>
          <a:noFill/>
          <a:ln w="28575" cap="flat" cmpd="sng">
            <a:solidFill>
              <a:schemeClr val="dk2"/>
            </a:solidFill>
            <a:prstDash val="solid"/>
            <a:round/>
            <a:headEnd type="none" w="med" len="med"/>
            <a:tailEnd type="triangle" w="med" len="med"/>
          </a:ln>
        </p:spPr>
      </p:cxnSp>
      <p:cxnSp>
        <p:nvCxnSpPr>
          <p:cNvPr id="336" name="Google Shape;336;p33"/>
          <p:cNvCxnSpPr/>
          <p:nvPr/>
        </p:nvCxnSpPr>
        <p:spPr>
          <a:xfrm rot="10800000" flipH="1">
            <a:off x="7224450" y="1947500"/>
            <a:ext cx="408300" cy="1256400"/>
          </a:xfrm>
          <a:prstGeom prst="straightConnector1">
            <a:avLst/>
          </a:prstGeom>
          <a:noFill/>
          <a:ln w="9525" cap="flat" cmpd="sng">
            <a:solidFill>
              <a:srgbClr val="FF0000"/>
            </a:solidFill>
            <a:prstDash val="solid"/>
            <a:round/>
            <a:headEnd type="none" w="med" len="med"/>
            <a:tailEnd type="triangle" w="med" len="med"/>
          </a:ln>
        </p:spPr>
      </p:cxnSp>
      <p:sp>
        <p:nvSpPr>
          <p:cNvPr id="337" name="Google Shape;337;p33"/>
          <p:cNvSpPr txBox="1"/>
          <p:nvPr/>
        </p:nvSpPr>
        <p:spPr>
          <a:xfrm>
            <a:off x="7406925" y="1601600"/>
            <a:ext cx="1268700" cy="3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Prompt Embedding</a:t>
            </a:r>
            <a:endParaRPr sz="1000">
              <a:solidFill>
                <a:schemeClr val="dk1"/>
              </a:solidFill>
              <a:latin typeface="Calibri"/>
              <a:ea typeface="Calibri"/>
              <a:cs typeface="Calibri"/>
              <a:sym typeface="Calibri"/>
            </a:endParaRPr>
          </a:p>
        </p:txBody>
      </p:sp>
      <p:cxnSp>
        <p:nvCxnSpPr>
          <p:cNvPr id="338" name="Google Shape;338;p33"/>
          <p:cNvCxnSpPr/>
          <p:nvPr/>
        </p:nvCxnSpPr>
        <p:spPr>
          <a:xfrm rot="10800000" flipH="1">
            <a:off x="7240175" y="2716925"/>
            <a:ext cx="1162200" cy="479100"/>
          </a:xfrm>
          <a:prstGeom prst="straightConnector1">
            <a:avLst/>
          </a:prstGeom>
          <a:noFill/>
          <a:ln w="9525" cap="flat" cmpd="sng">
            <a:solidFill>
              <a:schemeClr val="accent5"/>
            </a:solidFill>
            <a:prstDash val="solid"/>
            <a:round/>
            <a:headEnd type="none" w="med" len="med"/>
            <a:tailEnd type="triangle" w="med" len="med"/>
          </a:ln>
        </p:spPr>
      </p:cxnSp>
      <p:cxnSp>
        <p:nvCxnSpPr>
          <p:cNvPr id="339" name="Google Shape;339;p33"/>
          <p:cNvCxnSpPr>
            <a:endCxn id="340" idx="1"/>
          </p:cNvCxnSpPr>
          <p:nvPr/>
        </p:nvCxnSpPr>
        <p:spPr>
          <a:xfrm rot="10800000" flipH="1">
            <a:off x="7240175" y="2120450"/>
            <a:ext cx="516300" cy="1075500"/>
          </a:xfrm>
          <a:prstGeom prst="straightConnector1">
            <a:avLst/>
          </a:prstGeom>
          <a:noFill/>
          <a:ln w="9525" cap="flat" cmpd="sng">
            <a:solidFill>
              <a:schemeClr val="accent5"/>
            </a:solidFill>
            <a:prstDash val="solid"/>
            <a:round/>
            <a:headEnd type="none" w="med" len="med"/>
            <a:tailEnd type="triangle" w="med" len="med"/>
          </a:ln>
        </p:spPr>
      </p:cxnSp>
      <p:sp>
        <p:nvSpPr>
          <p:cNvPr id="340" name="Google Shape;340;p33"/>
          <p:cNvSpPr txBox="1"/>
          <p:nvPr/>
        </p:nvSpPr>
        <p:spPr>
          <a:xfrm>
            <a:off x="7756475" y="1947500"/>
            <a:ext cx="1386600" cy="3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Chunk 1 Embedding</a:t>
            </a:r>
            <a:endParaRPr sz="1000">
              <a:solidFill>
                <a:schemeClr val="dk1"/>
              </a:solidFill>
              <a:latin typeface="Calibri"/>
              <a:ea typeface="Calibri"/>
              <a:cs typeface="Calibri"/>
              <a:sym typeface="Calibri"/>
            </a:endParaRPr>
          </a:p>
        </p:txBody>
      </p:sp>
      <p:sp>
        <p:nvSpPr>
          <p:cNvPr id="341" name="Google Shape;341;p33"/>
          <p:cNvSpPr txBox="1"/>
          <p:nvPr/>
        </p:nvSpPr>
        <p:spPr>
          <a:xfrm>
            <a:off x="7836875" y="2446275"/>
            <a:ext cx="1225800" cy="3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Chunk 2 Embedding</a:t>
            </a:r>
            <a:endParaRPr sz="1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grpSp>
        <p:nvGrpSpPr>
          <p:cNvPr id="346" name="Google Shape;346;p34"/>
          <p:cNvGrpSpPr/>
          <p:nvPr/>
        </p:nvGrpSpPr>
        <p:grpSpPr>
          <a:xfrm>
            <a:off x="464634" y="164592"/>
            <a:ext cx="8210982" cy="502500"/>
            <a:chOff x="0" y="0"/>
            <a:chExt cx="8210982" cy="502500"/>
          </a:xfrm>
        </p:grpSpPr>
        <p:sp>
          <p:nvSpPr>
            <p:cNvPr id="347" name="Google Shape;347;p34"/>
            <p:cNvSpPr/>
            <p:nvPr/>
          </p:nvSpPr>
          <p:spPr>
            <a:xfrm>
              <a:off x="0" y="0"/>
              <a:ext cx="2218200" cy="502500"/>
            </a:xfrm>
            <a:prstGeom prst="chevron">
              <a:avLst>
                <a:gd name="adj" fmla="val 50000"/>
              </a:avLst>
            </a:prstGeom>
            <a:solidFill>
              <a:srgbClr val="548135"/>
            </a:solidFill>
            <a:ln w="25400" cap="flat" cmpd="sng">
              <a:solidFill>
                <a:srgbClr val="9FBB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txBox="1"/>
            <p:nvPr/>
          </p:nvSpPr>
          <p:spPr>
            <a:xfrm>
              <a:off x="251263" y="0"/>
              <a:ext cx="1715700" cy="502500"/>
            </a:xfrm>
            <a:prstGeom prst="rect">
              <a:avLst/>
            </a:prstGeom>
            <a:noFill/>
            <a:ln>
              <a:noFill/>
            </a:ln>
          </p:spPr>
          <p:txBody>
            <a:bodyPr spcFirstLastPara="1" wrap="square" lIns="72000" tIns="24000" rIns="24000" bIns="24000"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 sz="1000">
                  <a:solidFill>
                    <a:schemeClr val="lt1"/>
                  </a:solidFill>
                  <a:latin typeface="Calibri"/>
                  <a:ea typeface="Calibri"/>
                  <a:cs typeface="Calibri"/>
                  <a:sym typeface="Calibri"/>
                </a:rPr>
                <a:t>Data Preparation</a:t>
              </a:r>
              <a:endParaRPr sz="1000"/>
            </a:p>
          </p:txBody>
        </p:sp>
        <p:sp>
          <p:nvSpPr>
            <p:cNvPr id="349" name="Google Shape;349;p34"/>
            <p:cNvSpPr/>
            <p:nvPr/>
          </p:nvSpPr>
          <p:spPr>
            <a:xfrm>
              <a:off x="2000134" y="0"/>
              <a:ext cx="2218200" cy="502500"/>
            </a:xfrm>
            <a:prstGeom prst="chevron">
              <a:avLst>
                <a:gd name="adj" fmla="val 50000"/>
              </a:avLst>
            </a:prstGeom>
            <a:solidFill>
              <a:srgbClr val="D3C61B"/>
            </a:solidFill>
            <a:ln w="25400" cap="flat" cmpd="sng">
              <a:solidFill>
                <a:srgbClr val="F1EB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txBox="1"/>
            <p:nvPr/>
          </p:nvSpPr>
          <p:spPr>
            <a:xfrm>
              <a:off x="2251397" y="0"/>
              <a:ext cx="1715700" cy="5025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Embedding Storage</a:t>
              </a:r>
              <a:endParaRPr/>
            </a:p>
          </p:txBody>
        </p:sp>
        <p:sp>
          <p:nvSpPr>
            <p:cNvPr id="351" name="Google Shape;351;p34"/>
            <p:cNvSpPr/>
            <p:nvPr/>
          </p:nvSpPr>
          <p:spPr>
            <a:xfrm>
              <a:off x="3996458" y="0"/>
              <a:ext cx="2218200" cy="502500"/>
            </a:xfrm>
            <a:prstGeom prst="chevron">
              <a:avLst>
                <a:gd name="adj" fmla="val 50000"/>
              </a:avLst>
            </a:prstGeom>
            <a:solidFill>
              <a:srgbClr val="9AD0C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txBox="1"/>
            <p:nvPr/>
          </p:nvSpPr>
          <p:spPr>
            <a:xfrm>
              <a:off x="4247721" y="0"/>
              <a:ext cx="1715700" cy="5025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User Input Handling</a:t>
              </a:r>
              <a:endParaRPr/>
            </a:p>
          </p:txBody>
        </p:sp>
        <p:sp>
          <p:nvSpPr>
            <p:cNvPr id="353" name="Google Shape;353;p34"/>
            <p:cNvSpPr/>
            <p:nvPr/>
          </p:nvSpPr>
          <p:spPr>
            <a:xfrm>
              <a:off x="5992782" y="0"/>
              <a:ext cx="2218200" cy="502500"/>
            </a:xfrm>
            <a:prstGeom prst="chevron">
              <a:avLst>
                <a:gd name="adj" fmla="val 50000"/>
              </a:avLst>
            </a:prstGeom>
            <a:solidFill>
              <a:srgbClr val="EA906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txBox="1"/>
            <p:nvPr/>
          </p:nvSpPr>
          <p:spPr>
            <a:xfrm>
              <a:off x="6244045" y="0"/>
              <a:ext cx="1715700" cy="502500"/>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800" b="1">
                  <a:solidFill>
                    <a:schemeClr val="lt1"/>
                  </a:solidFill>
                  <a:latin typeface="Calibri"/>
                  <a:ea typeface="Calibri"/>
                  <a:cs typeface="Calibri"/>
                  <a:sym typeface="Calibri"/>
                </a:rPr>
                <a:t>Similarity Search and Response</a:t>
              </a:r>
              <a:endParaRPr sz="1800" b="1"/>
            </a:p>
          </p:txBody>
        </p:sp>
      </p:grpSp>
      <p:sp>
        <p:nvSpPr>
          <p:cNvPr id="355" name="Google Shape;355;p34"/>
          <p:cNvSpPr/>
          <p:nvPr/>
        </p:nvSpPr>
        <p:spPr>
          <a:xfrm>
            <a:off x="524668" y="780585"/>
            <a:ext cx="8500500" cy="4089000"/>
          </a:xfrm>
          <a:prstGeom prst="roundRect">
            <a:avLst>
              <a:gd name="adj" fmla="val 16667"/>
            </a:avLst>
          </a:prstGeom>
          <a:solidFill>
            <a:srgbClr val="E8EF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1">
              <a:solidFill>
                <a:srgbClr val="595959"/>
              </a:solidFill>
              <a:latin typeface="Roboto Mono"/>
              <a:ea typeface="Roboto Mono"/>
              <a:cs typeface="Roboto Mono"/>
              <a:sym typeface="Roboto Mono"/>
            </a:endParaRPr>
          </a:p>
        </p:txBody>
      </p:sp>
      <p:pic>
        <p:nvPicPr>
          <p:cNvPr id="356" name="Google Shape;356;p34"/>
          <p:cNvPicPr preferRelativeResize="0"/>
          <p:nvPr/>
        </p:nvPicPr>
        <p:blipFill rotWithShape="1">
          <a:blip r:embed="rId3">
            <a:alphaModFix/>
          </a:blip>
          <a:srcRect/>
          <a:stretch/>
        </p:blipFill>
        <p:spPr>
          <a:xfrm>
            <a:off x="5755" y="4603878"/>
            <a:ext cx="1268840" cy="531541"/>
          </a:xfrm>
          <a:prstGeom prst="rect">
            <a:avLst/>
          </a:prstGeom>
          <a:noFill/>
          <a:ln>
            <a:noFill/>
          </a:ln>
        </p:spPr>
      </p:pic>
      <p:sp>
        <p:nvSpPr>
          <p:cNvPr id="357" name="Google Shape;357;p34"/>
          <p:cNvSpPr/>
          <p:nvPr/>
        </p:nvSpPr>
        <p:spPr>
          <a:xfrm>
            <a:off x="2884698" y="3007425"/>
            <a:ext cx="6198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8" name="Google Shape;358;p34"/>
          <p:cNvSpPr/>
          <p:nvPr/>
        </p:nvSpPr>
        <p:spPr>
          <a:xfrm>
            <a:off x="727575" y="2195938"/>
            <a:ext cx="2118600" cy="1968900"/>
          </a:xfrm>
          <a:prstGeom prst="roundRect">
            <a:avLst>
              <a:gd name="adj" fmla="val 16667"/>
            </a:avLst>
          </a:prstGeom>
          <a:solidFill>
            <a:srgbClr val="9AD0C2"/>
          </a:solidFill>
          <a:ln w="9525" cap="flat" cmpd="sng">
            <a:solidFill>
              <a:srgbClr val="9AD0C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50" b="1">
                <a:solidFill>
                  <a:srgbClr val="595959"/>
                </a:solidFill>
                <a:latin typeface="Roboto Mono"/>
                <a:ea typeface="Roboto Mono"/>
                <a:cs typeface="Roboto Mono"/>
                <a:sym typeface="Roboto Mono"/>
              </a:rPr>
              <a:t>Once a user enters a prompt it is formatted in a manner - Mistral 7B Instruct can handle</a:t>
            </a:r>
            <a:endParaRPr sz="1050" b="1">
              <a:solidFill>
                <a:srgbClr val="595959"/>
              </a:solidFill>
              <a:latin typeface="Roboto Mono"/>
              <a:ea typeface="Roboto Mono"/>
              <a:cs typeface="Roboto Mono"/>
              <a:sym typeface="Roboto Mono"/>
            </a:endParaRPr>
          </a:p>
          <a:p>
            <a:pPr marL="0" lvl="0" indent="0" algn="ctr" rtl="0">
              <a:spcBef>
                <a:spcPts val="0"/>
              </a:spcBef>
              <a:spcAft>
                <a:spcPts val="0"/>
              </a:spcAft>
              <a:buNone/>
            </a:pPr>
            <a:endParaRPr sz="1050" b="1">
              <a:solidFill>
                <a:srgbClr val="595959"/>
              </a:solidFill>
              <a:latin typeface="Roboto Mono"/>
              <a:ea typeface="Roboto Mono"/>
              <a:cs typeface="Roboto Mono"/>
              <a:sym typeface="Roboto Mono"/>
            </a:endParaRPr>
          </a:p>
          <a:p>
            <a:pPr marL="0" lvl="0" indent="0" algn="ctr" rtl="0">
              <a:spcBef>
                <a:spcPts val="0"/>
              </a:spcBef>
              <a:spcAft>
                <a:spcPts val="0"/>
              </a:spcAft>
              <a:buNone/>
            </a:pPr>
            <a:r>
              <a:rPr lang="en" sz="1050" b="1">
                <a:solidFill>
                  <a:srgbClr val="595959"/>
                </a:solidFill>
                <a:latin typeface="Roboto Mono"/>
                <a:ea typeface="Roboto Mono"/>
                <a:cs typeface="Roboto Mono"/>
                <a:sym typeface="Roboto Mono"/>
              </a:rPr>
              <a:t>Example: </a:t>
            </a:r>
            <a:endParaRPr sz="1050" b="1">
              <a:solidFill>
                <a:srgbClr val="595959"/>
              </a:solidFill>
              <a:latin typeface="Roboto Mono"/>
              <a:ea typeface="Roboto Mono"/>
              <a:cs typeface="Roboto Mono"/>
              <a:sym typeface="Roboto Mono"/>
            </a:endParaRPr>
          </a:p>
          <a:p>
            <a:pPr marL="0" lvl="0" indent="0" algn="ctr" rtl="0">
              <a:spcBef>
                <a:spcPts val="0"/>
              </a:spcBef>
              <a:spcAft>
                <a:spcPts val="0"/>
              </a:spcAft>
              <a:buNone/>
            </a:pPr>
            <a:r>
              <a:rPr lang="en" sz="1050" b="1">
                <a:solidFill>
                  <a:srgbClr val="595959"/>
                </a:solidFill>
                <a:latin typeface="Roboto Mono"/>
                <a:ea typeface="Roboto Mono"/>
                <a:cs typeface="Roboto Mono"/>
                <a:sym typeface="Roboto Mono"/>
              </a:rPr>
              <a:t>[INST]”Give me some detailed insights about META”[/INST]</a:t>
            </a:r>
            <a:endParaRPr sz="1050" b="1">
              <a:solidFill>
                <a:srgbClr val="595959"/>
              </a:solidFill>
              <a:latin typeface="Roboto Mono"/>
              <a:ea typeface="Roboto Mono"/>
              <a:cs typeface="Roboto Mono"/>
              <a:sym typeface="Roboto Mono"/>
            </a:endParaRPr>
          </a:p>
        </p:txBody>
      </p:sp>
      <p:sp>
        <p:nvSpPr>
          <p:cNvPr id="359" name="Google Shape;359;p34"/>
          <p:cNvSpPr/>
          <p:nvPr/>
        </p:nvSpPr>
        <p:spPr>
          <a:xfrm>
            <a:off x="3543025" y="3007425"/>
            <a:ext cx="1087800" cy="345900"/>
          </a:xfrm>
          <a:prstGeom prst="roundRect">
            <a:avLst>
              <a:gd name="adj" fmla="val 16667"/>
            </a:avLst>
          </a:prstGeom>
          <a:solidFill>
            <a:srgbClr val="A8D08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rgbClr val="595959"/>
                </a:solidFill>
                <a:latin typeface="Calibri"/>
                <a:ea typeface="Calibri"/>
                <a:cs typeface="Calibri"/>
                <a:sym typeface="Calibri"/>
              </a:rPr>
              <a:t>Translated to an Embedding </a:t>
            </a:r>
            <a:endParaRPr/>
          </a:p>
        </p:txBody>
      </p:sp>
      <p:sp>
        <p:nvSpPr>
          <p:cNvPr id="360" name="Google Shape;360;p34"/>
          <p:cNvSpPr/>
          <p:nvPr/>
        </p:nvSpPr>
        <p:spPr>
          <a:xfrm>
            <a:off x="4709500" y="2557088"/>
            <a:ext cx="891000" cy="1246575"/>
          </a:xfrm>
          <a:prstGeom prst="flowChartMagneticDisk">
            <a:avLst/>
          </a:prstGeom>
          <a:solidFill>
            <a:srgbClr val="FFE5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1" name="Google Shape;361;p34"/>
          <p:cNvSpPr txBox="1"/>
          <p:nvPr/>
        </p:nvSpPr>
        <p:spPr>
          <a:xfrm>
            <a:off x="4445075" y="3842600"/>
            <a:ext cx="1875300" cy="101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FAISS performs a similarity search results between the prompt embedding and the chunk embeddings stored in vector database</a:t>
            </a:r>
            <a:endParaRPr sz="1000">
              <a:solidFill>
                <a:schemeClr val="dk1"/>
              </a:solidFill>
              <a:latin typeface="Calibri"/>
              <a:ea typeface="Calibri"/>
              <a:cs typeface="Calibri"/>
              <a:sym typeface="Calibri"/>
            </a:endParaRPr>
          </a:p>
        </p:txBody>
      </p:sp>
      <p:sp>
        <p:nvSpPr>
          <p:cNvPr id="362" name="Google Shape;362;p34"/>
          <p:cNvSpPr/>
          <p:nvPr/>
        </p:nvSpPr>
        <p:spPr>
          <a:xfrm>
            <a:off x="5679166" y="3007447"/>
            <a:ext cx="7971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363" name="Google Shape;363;p34"/>
          <p:cNvGrpSpPr/>
          <p:nvPr/>
        </p:nvGrpSpPr>
        <p:grpSpPr>
          <a:xfrm>
            <a:off x="6554950" y="2639038"/>
            <a:ext cx="1531475" cy="1082675"/>
            <a:chOff x="6552475" y="2176575"/>
            <a:chExt cx="1531475" cy="1082675"/>
          </a:xfrm>
        </p:grpSpPr>
        <p:sp>
          <p:nvSpPr>
            <p:cNvPr id="364" name="Google Shape;364;p34"/>
            <p:cNvSpPr/>
            <p:nvPr/>
          </p:nvSpPr>
          <p:spPr>
            <a:xfrm>
              <a:off x="6814950" y="2176575"/>
              <a:ext cx="1269000" cy="636000"/>
            </a:xfrm>
            <a:prstGeom prst="roundRect">
              <a:avLst>
                <a:gd name="adj" fmla="val 16667"/>
              </a:avLst>
            </a:prstGeom>
            <a:solidFill>
              <a:schemeClr val="accent5"/>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chemeClr val="lt1"/>
                  </a:solidFill>
                  <a:latin typeface="Calibri"/>
                  <a:ea typeface="Calibri"/>
                  <a:cs typeface="Calibri"/>
                  <a:sym typeface="Calibri"/>
                </a:rPr>
                <a:t>Search of Relevant Chunks</a:t>
              </a:r>
              <a:endParaRPr>
                <a:solidFill>
                  <a:schemeClr val="lt1"/>
                </a:solidFill>
              </a:endParaRPr>
            </a:p>
          </p:txBody>
        </p:sp>
        <p:sp>
          <p:nvSpPr>
            <p:cNvPr id="365" name="Google Shape;365;p34"/>
            <p:cNvSpPr/>
            <p:nvPr/>
          </p:nvSpPr>
          <p:spPr>
            <a:xfrm>
              <a:off x="6716075" y="2321650"/>
              <a:ext cx="1269000" cy="636000"/>
            </a:xfrm>
            <a:prstGeom prst="roundRect">
              <a:avLst>
                <a:gd name="adj" fmla="val 16667"/>
              </a:avLst>
            </a:prstGeom>
            <a:solidFill>
              <a:schemeClr val="accent5"/>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a:solidFill>
                  <a:schemeClr val="lt1"/>
                </a:solidFill>
              </a:endParaRPr>
            </a:p>
          </p:txBody>
        </p:sp>
        <p:sp>
          <p:nvSpPr>
            <p:cNvPr id="366" name="Google Shape;366;p34"/>
            <p:cNvSpPr/>
            <p:nvPr/>
          </p:nvSpPr>
          <p:spPr>
            <a:xfrm>
              <a:off x="6631150" y="2481875"/>
              <a:ext cx="1269000" cy="636000"/>
            </a:xfrm>
            <a:prstGeom prst="roundRect">
              <a:avLst>
                <a:gd name="adj" fmla="val 16667"/>
              </a:avLst>
            </a:prstGeom>
            <a:solidFill>
              <a:schemeClr val="accent5"/>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chemeClr val="lt1"/>
                  </a:solidFill>
                  <a:latin typeface="Calibri"/>
                  <a:ea typeface="Calibri"/>
                  <a:cs typeface="Calibri"/>
                  <a:sym typeface="Calibri"/>
                </a:rPr>
                <a:t>Search of Relevant Chunks</a:t>
              </a:r>
              <a:endParaRPr>
                <a:solidFill>
                  <a:schemeClr val="lt1"/>
                </a:solidFill>
              </a:endParaRPr>
            </a:p>
          </p:txBody>
        </p:sp>
        <p:sp>
          <p:nvSpPr>
            <p:cNvPr id="367" name="Google Shape;367;p34"/>
            <p:cNvSpPr/>
            <p:nvPr/>
          </p:nvSpPr>
          <p:spPr>
            <a:xfrm>
              <a:off x="6552475" y="2623250"/>
              <a:ext cx="1269000" cy="636000"/>
            </a:xfrm>
            <a:prstGeom prst="roundRect">
              <a:avLst>
                <a:gd name="adj" fmla="val 16667"/>
              </a:avLst>
            </a:prstGeom>
            <a:solidFill>
              <a:schemeClr val="accent5"/>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a:solidFill>
                    <a:schemeClr val="lt1"/>
                  </a:solidFill>
                  <a:latin typeface="Calibri"/>
                  <a:ea typeface="Calibri"/>
                  <a:cs typeface="Calibri"/>
                  <a:sym typeface="Calibri"/>
                </a:rPr>
                <a:t>Search of Relevant Chunks</a:t>
              </a:r>
              <a:endParaRPr>
                <a:solidFill>
                  <a:schemeClr val="lt1"/>
                </a:solidFill>
              </a:endParaRPr>
            </a:p>
          </p:txBody>
        </p:sp>
      </p:grpSp>
      <p:sp>
        <p:nvSpPr>
          <p:cNvPr id="368" name="Google Shape;368;p34"/>
          <p:cNvSpPr txBox="1"/>
          <p:nvPr/>
        </p:nvSpPr>
        <p:spPr>
          <a:xfrm>
            <a:off x="6320375" y="3803675"/>
            <a:ext cx="2217900" cy="3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Ranked Results from Semantic Search</a:t>
            </a:r>
            <a:endParaRPr sz="1000">
              <a:solidFill>
                <a:schemeClr val="dk1"/>
              </a:solidFill>
              <a:latin typeface="Calibri"/>
              <a:ea typeface="Calibri"/>
              <a:cs typeface="Calibri"/>
              <a:sym typeface="Calibri"/>
            </a:endParaRPr>
          </a:p>
        </p:txBody>
      </p:sp>
      <p:pic>
        <p:nvPicPr>
          <p:cNvPr id="369" name="Google Shape;369;p34"/>
          <p:cNvPicPr preferRelativeResize="0"/>
          <p:nvPr/>
        </p:nvPicPr>
        <p:blipFill>
          <a:blip r:embed="rId4">
            <a:alphaModFix/>
          </a:blip>
          <a:stretch>
            <a:fillRect/>
          </a:stretch>
        </p:blipFill>
        <p:spPr>
          <a:xfrm>
            <a:off x="6877725" y="1614703"/>
            <a:ext cx="1531474" cy="531549"/>
          </a:xfrm>
          <a:prstGeom prst="rect">
            <a:avLst/>
          </a:prstGeom>
          <a:noFill/>
          <a:ln>
            <a:noFill/>
          </a:ln>
        </p:spPr>
      </p:pic>
      <p:sp>
        <p:nvSpPr>
          <p:cNvPr id="370" name="Google Shape;370;p34"/>
          <p:cNvSpPr/>
          <p:nvPr/>
        </p:nvSpPr>
        <p:spPr>
          <a:xfrm>
            <a:off x="8165099" y="3007425"/>
            <a:ext cx="6771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1" name="Google Shape;371;p34"/>
          <p:cNvSpPr/>
          <p:nvPr/>
        </p:nvSpPr>
        <p:spPr>
          <a:xfrm rot="-5400000">
            <a:off x="8186525" y="2204900"/>
            <a:ext cx="10494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2" name="Google Shape;372;p34"/>
          <p:cNvSpPr/>
          <p:nvPr/>
        </p:nvSpPr>
        <p:spPr>
          <a:xfrm rot="10800000">
            <a:off x="5878604" y="1664322"/>
            <a:ext cx="797100" cy="345900"/>
          </a:xfrm>
          <a:prstGeom prst="rightArrow">
            <a:avLst>
              <a:gd name="adj1" fmla="val 50000"/>
              <a:gd name="adj2" fmla="val 50000"/>
            </a:avLst>
          </a:prstGeom>
          <a:solidFill>
            <a:srgbClr val="3D4B5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3" name="Google Shape;373;p34"/>
          <p:cNvSpPr/>
          <p:nvPr/>
        </p:nvSpPr>
        <p:spPr>
          <a:xfrm>
            <a:off x="3560575" y="918775"/>
            <a:ext cx="2217900" cy="1481400"/>
          </a:xfrm>
          <a:prstGeom prst="roundRect">
            <a:avLst>
              <a:gd name="adj" fmla="val 16667"/>
            </a:avLst>
          </a:prstGeom>
          <a:solidFill>
            <a:srgbClr val="9AD0C2"/>
          </a:solidFill>
          <a:ln w="9525" cap="flat" cmpd="sng">
            <a:solidFill>
              <a:srgbClr val="9AD0C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050" b="1">
                <a:solidFill>
                  <a:srgbClr val="595959"/>
                </a:solidFill>
                <a:latin typeface="Roboto Mono"/>
                <a:ea typeface="Roboto Mono"/>
                <a:cs typeface="Roboto Mono"/>
                <a:sym typeface="Roboto Mono"/>
              </a:rPr>
              <a:t>Recent Earnings Beat: Meta exceeded analyst expectations in their last earnings report, leading to a stock price increase……</a:t>
            </a:r>
            <a:endParaRPr sz="1050" b="1">
              <a:solidFill>
                <a:srgbClr val="595959"/>
              </a:solidFill>
              <a:latin typeface="Roboto Mono"/>
              <a:ea typeface="Roboto Mono"/>
              <a:cs typeface="Roboto Mono"/>
              <a:sym typeface="Roboto Mono"/>
            </a:endParaRPr>
          </a:p>
        </p:txBody>
      </p:sp>
      <p:sp>
        <p:nvSpPr>
          <p:cNvPr id="374" name="Google Shape;374;p34"/>
          <p:cNvSpPr txBox="1"/>
          <p:nvPr/>
        </p:nvSpPr>
        <p:spPr>
          <a:xfrm>
            <a:off x="6910350" y="1308700"/>
            <a:ext cx="1932000" cy="3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Any LLM (In our case Gemini Pro)</a:t>
            </a:r>
            <a:endParaRPr sz="1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grpSp>
        <p:nvGrpSpPr>
          <p:cNvPr id="379" name="Google Shape;379;p35"/>
          <p:cNvGrpSpPr/>
          <p:nvPr/>
        </p:nvGrpSpPr>
        <p:grpSpPr>
          <a:xfrm>
            <a:off x="470154" y="164592"/>
            <a:ext cx="8207109" cy="502525"/>
            <a:chOff x="3810" y="0"/>
            <a:chExt cx="8207109" cy="502525"/>
          </a:xfrm>
        </p:grpSpPr>
        <p:sp>
          <p:nvSpPr>
            <p:cNvPr id="380" name="Google Shape;380;p35"/>
            <p:cNvSpPr/>
            <p:nvPr/>
          </p:nvSpPr>
          <p:spPr>
            <a:xfrm>
              <a:off x="3810" y="0"/>
              <a:ext cx="2218137" cy="502525"/>
            </a:xfrm>
            <a:prstGeom prst="chevron">
              <a:avLst>
                <a:gd name="adj" fmla="val 50000"/>
              </a:avLst>
            </a:prstGeom>
            <a:solidFill>
              <a:srgbClr val="548135"/>
            </a:solidFill>
            <a:ln w="25400" cap="flat" cmpd="sng">
              <a:solidFill>
                <a:srgbClr val="9FBB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txBox="1"/>
            <p:nvPr/>
          </p:nvSpPr>
          <p:spPr>
            <a:xfrm>
              <a:off x="255073" y="0"/>
              <a:ext cx="1715612" cy="502525"/>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Data Preparation</a:t>
              </a:r>
              <a:endParaRPr/>
            </a:p>
          </p:txBody>
        </p:sp>
        <p:sp>
          <p:nvSpPr>
            <p:cNvPr id="382" name="Google Shape;382;p35"/>
            <p:cNvSpPr/>
            <p:nvPr/>
          </p:nvSpPr>
          <p:spPr>
            <a:xfrm>
              <a:off x="2000134" y="0"/>
              <a:ext cx="2218137" cy="502525"/>
            </a:xfrm>
            <a:prstGeom prst="chevron">
              <a:avLst>
                <a:gd name="adj" fmla="val 50000"/>
              </a:avLst>
            </a:prstGeom>
            <a:solidFill>
              <a:srgbClr val="D3C61B"/>
            </a:solidFill>
            <a:ln w="25400" cap="flat" cmpd="sng">
              <a:solidFill>
                <a:srgbClr val="F1EB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txBox="1"/>
            <p:nvPr/>
          </p:nvSpPr>
          <p:spPr>
            <a:xfrm>
              <a:off x="2251397" y="0"/>
              <a:ext cx="1715612" cy="502525"/>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Embedding Storage</a:t>
              </a:r>
              <a:endParaRPr/>
            </a:p>
          </p:txBody>
        </p:sp>
        <p:sp>
          <p:nvSpPr>
            <p:cNvPr id="384" name="Google Shape;384;p35"/>
            <p:cNvSpPr/>
            <p:nvPr/>
          </p:nvSpPr>
          <p:spPr>
            <a:xfrm>
              <a:off x="3996458" y="0"/>
              <a:ext cx="2218137" cy="502525"/>
            </a:xfrm>
            <a:prstGeom prst="chevron">
              <a:avLst>
                <a:gd name="adj" fmla="val 50000"/>
              </a:avLst>
            </a:prstGeom>
            <a:solidFill>
              <a:srgbClr val="9AD0C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txBox="1"/>
            <p:nvPr/>
          </p:nvSpPr>
          <p:spPr>
            <a:xfrm>
              <a:off x="4247721" y="0"/>
              <a:ext cx="1715612" cy="502525"/>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User Input Handling</a:t>
              </a:r>
              <a:endParaRPr/>
            </a:p>
          </p:txBody>
        </p:sp>
        <p:sp>
          <p:nvSpPr>
            <p:cNvPr id="386" name="Google Shape;386;p35"/>
            <p:cNvSpPr/>
            <p:nvPr/>
          </p:nvSpPr>
          <p:spPr>
            <a:xfrm>
              <a:off x="5992782" y="0"/>
              <a:ext cx="2218137" cy="502525"/>
            </a:xfrm>
            <a:prstGeom prst="chevron">
              <a:avLst>
                <a:gd name="adj" fmla="val 50000"/>
              </a:avLst>
            </a:prstGeom>
            <a:solidFill>
              <a:srgbClr val="EA906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txBox="1"/>
            <p:nvPr/>
          </p:nvSpPr>
          <p:spPr>
            <a:xfrm>
              <a:off x="6244045" y="0"/>
              <a:ext cx="1715612" cy="502525"/>
            </a:xfrm>
            <a:prstGeom prst="rect">
              <a:avLst/>
            </a:prstGeom>
            <a:noFill/>
            <a:ln>
              <a:noFill/>
            </a:ln>
          </p:spPr>
          <p:txBody>
            <a:bodyPr spcFirstLastPara="1" wrap="square" lIns="48000" tIns="16000" rIns="16000" bIns="160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a:solidFill>
                    <a:schemeClr val="lt1"/>
                  </a:solidFill>
                  <a:latin typeface="Calibri"/>
                  <a:ea typeface="Calibri"/>
                  <a:cs typeface="Calibri"/>
                  <a:sym typeface="Calibri"/>
                </a:rPr>
                <a:t>Semantic Search and Response</a:t>
              </a:r>
              <a:endParaRPr/>
            </a:p>
          </p:txBody>
        </p:sp>
      </p:grpSp>
      <p:sp>
        <p:nvSpPr>
          <p:cNvPr id="388" name="Google Shape;388;p35"/>
          <p:cNvSpPr/>
          <p:nvPr/>
        </p:nvSpPr>
        <p:spPr>
          <a:xfrm>
            <a:off x="466344" y="776942"/>
            <a:ext cx="1934947" cy="4089064"/>
          </a:xfrm>
          <a:prstGeom prst="roundRect">
            <a:avLst>
              <a:gd name="adj" fmla="val 16667"/>
            </a:avLst>
          </a:prstGeom>
          <a:solidFill>
            <a:srgbClr val="E8EFDD"/>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000">
                <a:solidFill>
                  <a:srgbClr val="595959"/>
                </a:solidFill>
                <a:latin typeface="Calibri"/>
                <a:ea typeface="Calibri"/>
                <a:cs typeface="Calibri"/>
                <a:sym typeface="Calibri"/>
              </a:rPr>
              <a:t>Extract news articles from the dataset and break them into manageable text chunks to facilitate analysis.</a:t>
            </a:r>
            <a:endParaRPr sz="1000">
              <a:solidFill>
                <a:srgbClr val="595959"/>
              </a:solidFill>
              <a:latin typeface="Calibri"/>
              <a:ea typeface="Calibri"/>
              <a:cs typeface="Calibri"/>
              <a:sym typeface="Calibri"/>
            </a:endParaRPr>
          </a:p>
          <a:p>
            <a:pPr marL="457200" lvl="0" indent="0" algn="l" rtl="0">
              <a:spcBef>
                <a:spcPts val="0"/>
              </a:spcBef>
              <a:spcAft>
                <a:spcPts val="0"/>
              </a:spcAft>
              <a:buNone/>
            </a:pPr>
            <a:endParaRPr sz="1000">
              <a:solidFill>
                <a:srgbClr val="595959"/>
              </a:solidFill>
              <a:latin typeface="Calibri"/>
              <a:ea typeface="Calibri"/>
              <a:cs typeface="Calibri"/>
              <a:sym typeface="Calibri"/>
            </a:endParaRPr>
          </a:p>
          <a:p>
            <a:pPr marL="457200" lvl="0" indent="0" algn="l" rtl="0">
              <a:spcBef>
                <a:spcPts val="0"/>
              </a:spcBef>
              <a:spcAft>
                <a:spcPts val="0"/>
              </a:spcAft>
              <a:buNone/>
            </a:pPr>
            <a:endParaRPr sz="1000">
              <a:solidFill>
                <a:srgbClr val="595959"/>
              </a:solidFill>
              <a:latin typeface="Calibri"/>
              <a:ea typeface="Calibri"/>
              <a:cs typeface="Calibri"/>
              <a:sym typeface="Calibri"/>
            </a:endParaRPr>
          </a:p>
          <a:p>
            <a:pPr marL="0" lvl="0" indent="0" algn="l" rtl="0">
              <a:spcBef>
                <a:spcPts val="0"/>
              </a:spcBef>
              <a:spcAft>
                <a:spcPts val="0"/>
              </a:spcAft>
              <a:buNone/>
            </a:pPr>
            <a:r>
              <a:rPr lang="en" sz="1000">
                <a:solidFill>
                  <a:srgbClr val="595959"/>
                </a:solidFill>
                <a:latin typeface="Calibri"/>
                <a:ea typeface="Calibri"/>
                <a:cs typeface="Calibri"/>
                <a:sym typeface="Calibri"/>
              </a:rPr>
              <a:t>Utilize Google's GEMINI model to assign vector embeddings to each text segment, capturing the nuanced context of the articles.</a:t>
            </a:r>
            <a:endParaRPr sz="1000">
              <a:solidFill>
                <a:srgbClr val="595959"/>
              </a:solidFill>
              <a:latin typeface="Calibri"/>
              <a:ea typeface="Calibri"/>
              <a:cs typeface="Calibri"/>
              <a:sym typeface="Calibri"/>
            </a:endParaRPr>
          </a:p>
        </p:txBody>
      </p:sp>
      <p:sp>
        <p:nvSpPr>
          <p:cNvPr id="389" name="Google Shape;389;p35"/>
          <p:cNvSpPr/>
          <p:nvPr/>
        </p:nvSpPr>
        <p:spPr>
          <a:xfrm>
            <a:off x="2546738" y="776942"/>
            <a:ext cx="1776761" cy="4111366"/>
          </a:xfrm>
          <a:prstGeom prst="roundRect">
            <a:avLst>
              <a:gd name="adj" fmla="val 16667"/>
            </a:avLst>
          </a:prstGeom>
          <a:solidFill>
            <a:srgbClr val="FAF8D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000">
                <a:solidFill>
                  <a:srgbClr val="595959"/>
                </a:solidFill>
                <a:latin typeface="Calibri"/>
                <a:ea typeface="Calibri"/>
                <a:cs typeface="Calibri"/>
                <a:sym typeface="Calibri"/>
              </a:rPr>
              <a:t>Employ the FAISS vector database to efficiently store the generated embeddings, ensuring quick access and retrieval.</a:t>
            </a:r>
            <a:endParaRPr sz="1000">
              <a:solidFill>
                <a:srgbClr val="595959"/>
              </a:solidFill>
              <a:latin typeface="Calibri"/>
              <a:ea typeface="Calibri"/>
              <a:cs typeface="Calibri"/>
              <a:sym typeface="Calibri"/>
            </a:endParaRPr>
          </a:p>
          <a:p>
            <a:pPr marL="0" lvl="0" indent="0" algn="l" rtl="0">
              <a:spcBef>
                <a:spcPts val="0"/>
              </a:spcBef>
              <a:spcAft>
                <a:spcPts val="0"/>
              </a:spcAft>
              <a:buNone/>
            </a:pPr>
            <a:endParaRPr sz="1000">
              <a:solidFill>
                <a:srgbClr val="595959"/>
              </a:solidFill>
              <a:latin typeface="Calibri"/>
              <a:ea typeface="Calibri"/>
              <a:cs typeface="Calibri"/>
              <a:sym typeface="Calibri"/>
            </a:endParaRPr>
          </a:p>
          <a:p>
            <a:pPr marL="0" lvl="0" indent="0" algn="l" rtl="0">
              <a:spcBef>
                <a:spcPts val="0"/>
              </a:spcBef>
              <a:spcAft>
                <a:spcPts val="0"/>
              </a:spcAft>
              <a:buNone/>
            </a:pPr>
            <a:endParaRPr sz="1000">
              <a:solidFill>
                <a:srgbClr val="595959"/>
              </a:solidFill>
              <a:latin typeface="Calibri"/>
              <a:ea typeface="Calibri"/>
              <a:cs typeface="Calibri"/>
              <a:sym typeface="Calibri"/>
            </a:endParaRPr>
          </a:p>
          <a:p>
            <a:pPr marL="0" lvl="0" indent="0" algn="l" rtl="0">
              <a:spcBef>
                <a:spcPts val="0"/>
              </a:spcBef>
              <a:spcAft>
                <a:spcPts val="0"/>
              </a:spcAft>
              <a:buNone/>
            </a:pPr>
            <a:r>
              <a:rPr lang="en" sz="1000">
                <a:solidFill>
                  <a:srgbClr val="595959"/>
                </a:solidFill>
                <a:latin typeface="Calibri"/>
                <a:ea typeface="Calibri"/>
                <a:cs typeface="Calibri"/>
                <a:sym typeface="Calibri"/>
              </a:rPr>
              <a:t>Leverage FAISS's semantic similarity search capabilities to organize embeddings, enabling effective interaction with the data.</a:t>
            </a:r>
            <a:endParaRPr sz="1000">
              <a:solidFill>
                <a:srgbClr val="595959"/>
              </a:solidFill>
              <a:latin typeface="Calibri"/>
              <a:ea typeface="Calibri"/>
              <a:cs typeface="Calibri"/>
              <a:sym typeface="Calibri"/>
            </a:endParaRPr>
          </a:p>
        </p:txBody>
      </p:sp>
      <p:sp>
        <p:nvSpPr>
          <p:cNvPr id="390" name="Google Shape;390;p35"/>
          <p:cNvSpPr/>
          <p:nvPr/>
        </p:nvSpPr>
        <p:spPr>
          <a:xfrm>
            <a:off x="4468947" y="776942"/>
            <a:ext cx="1928064" cy="4105162"/>
          </a:xfrm>
          <a:prstGeom prst="roundRect">
            <a:avLst>
              <a:gd name="adj" fmla="val 16667"/>
            </a:avLst>
          </a:prstGeom>
          <a:solidFill>
            <a:srgbClr val="FAF8DA"/>
          </a:solidFill>
          <a:ln>
            <a:noFill/>
          </a:ln>
        </p:spPr>
        <p:txBody>
          <a:bodyPr spcFirstLastPara="1" wrap="square" lIns="285750" tIns="45700" rIns="91425" bIns="45700" anchor="ctr" anchorCtr="0">
            <a:noAutofit/>
          </a:bodyPr>
          <a:lstStyle/>
          <a:p>
            <a:pPr marL="0" lvl="0" indent="0" algn="l" rtl="0">
              <a:spcBef>
                <a:spcPts val="0"/>
              </a:spcBef>
              <a:spcAft>
                <a:spcPts val="0"/>
              </a:spcAft>
              <a:buNone/>
            </a:pPr>
            <a:r>
              <a:rPr lang="en" sz="1000">
                <a:solidFill>
                  <a:srgbClr val="595959"/>
                </a:solidFill>
                <a:latin typeface="Calibri"/>
                <a:ea typeface="Calibri"/>
                <a:cs typeface="Calibri"/>
                <a:sym typeface="Calibri"/>
              </a:rPr>
              <a:t>Standardize user prompts by formatting them according to system specifications, ensuring seamless integration.</a:t>
            </a:r>
            <a:endParaRPr sz="1000">
              <a:solidFill>
                <a:srgbClr val="595959"/>
              </a:solidFill>
              <a:latin typeface="Calibri"/>
              <a:ea typeface="Calibri"/>
              <a:cs typeface="Calibri"/>
              <a:sym typeface="Calibri"/>
            </a:endParaRPr>
          </a:p>
          <a:p>
            <a:pPr marL="457200" lvl="0" indent="0" algn="l" rtl="0">
              <a:spcBef>
                <a:spcPts val="0"/>
              </a:spcBef>
              <a:spcAft>
                <a:spcPts val="0"/>
              </a:spcAft>
              <a:buNone/>
            </a:pPr>
            <a:endParaRPr sz="1000">
              <a:solidFill>
                <a:srgbClr val="595959"/>
              </a:solidFill>
              <a:latin typeface="Calibri"/>
              <a:ea typeface="Calibri"/>
              <a:cs typeface="Calibri"/>
              <a:sym typeface="Calibri"/>
            </a:endParaRPr>
          </a:p>
          <a:p>
            <a:pPr marL="457200" lvl="0" indent="0" algn="l" rtl="0">
              <a:spcBef>
                <a:spcPts val="0"/>
              </a:spcBef>
              <a:spcAft>
                <a:spcPts val="0"/>
              </a:spcAft>
              <a:buNone/>
            </a:pPr>
            <a:endParaRPr sz="1000">
              <a:solidFill>
                <a:srgbClr val="595959"/>
              </a:solidFill>
              <a:latin typeface="Calibri"/>
              <a:ea typeface="Calibri"/>
              <a:cs typeface="Calibri"/>
              <a:sym typeface="Calibri"/>
            </a:endParaRPr>
          </a:p>
          <a:p>
            <a:pPr marL="0" lvl="0" indent="0" algn="l" rtl="0">
              <a:spcBef>
                <a:spcPts val="0"/>
              </a:spcBef>
              <a:spcAft>
                <a:spcPts val="0"/>
              </a:spcAft>
              <a:buNone/>
            </a:pPr>
            <a:r>
              <a:rPr lang="en" sz="1000">
                <a:solidFill>
                  <a:srgbClr val="595959"/>
                </a:solidFill>
                <a:latin typeface="Calibri"/>
                <a:ea typeface="Calibri"/>
                <a:cs typeface="Calibri"/>
                <a:sym typeface="Calibri"/>
              </a:rPr>
              <a:t>Transform user prompts into vector embeddings suitable for semantic search, aligning them with the database structure for efficient retrieval.</a:t>
            </a:r>
            <a:endParaRPr sz="1000">
              <a:solidFill>
                <a:srgbClr val="595959"/>
              </a:solidFill>
              <a:latin typeface="Calibri"/>
              <a:ea typeface="Calibri"/>
              <a:cs typeface="Calibri"/>
              <a:sym typeface="Calibri"/>
            </a:endParaRPr>
          </a:p>
        </p:txBody>
      </p:sp>
      <p:sp>
        <p:nvSpPr>
          <p:cNvPr id="391" name="Google Shape;391;p35"/>
          <p:cNvSpPr/>
          <p:nvPr/>
        </p:nvSpPr>
        <p:spPr>
          <a:xfrm>
            <a:off x="6542459" y="776943"/>
            <a:ext cx="1928065" cy="4089064"/>
          </a:xfrm>
          <a:prstGeom prst="roundRect">
            <a:avLst>
              <a:gd name="adj" fmla="val 16667"/>
            </a:avLst>
          </a:prstGeom>
          <a:solidFill>
            <a:srgbClr val="FCEFE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1000">
                <a:solidFill>
                  <a:srgbClr val="595959"/>
                </a:solidFill>
                <a:latin typeface="Calibri"/>
                <a:ea typeface="Calibri"/>
                <a:cs typeface="Calibri"/>
                <a:sym typeface="Calibri"/>
              </a:rPr>
              <a:t>Conduct semantic search operations using FAISS to retrieve the most relevant embeddings based on user prompts.</a:t>
            </a:r>
            <a:endParaRPr sz="1000">
              <a:solidFill>
                <a:srgbClr val="595959"/>
              </a:solidFill>
              <a:latin typeface="Calibri"/>
              <a:ea typeface="Calibri"/>
              <a:cs typeface="Calibri"/>
              <a:sym typeface="Calibri"/>
            </a:endParaRPr>
          </a:p>
          <a:p>
            <a:pPr marL="0" lvl="0" indent="0" algn="l" rtl="0">
              <a:spcBef>
                <a:spcPts val="0"/>
              </a:spcBef>
              <a:spcAft>
                <a:spcPts val="0"/>
              </a:spcAft>
              <a:buNone/>
            </a:pPr>
            <a:endParaRPr sz="1000">
              <a:solidFill>
                <a:srgbClr val="595959"/>
              </a:solidFill>
              <a:latin typeface="Calibri"/>
              <a:ea typeface="Calibri"/>
              <a:cs typeface="Calibri"/>
              <a:sym typeface="Calibri"/>
            </a:endParaRPr>
          </a:p>
          <a:p>
            <a:pPr marL="0" lvl="0" indent="0" algn="l" rtl="0">
              <a:spcBef>
                <a:spcPts val="0"/>
              </a:spcBef>
              <a:spcAft>
                <a:spcPts val="0"/>
              </a:spcAft>
              <a:buNone/>
            </a:pPr>
            <a:endParaRPr sz="1000">
              <a:solidFill>
                <a:srgbClr val="595959"/>
              </a:solidFill>
              <a:latin typeface="Calibri"/>
              <a:ea typeface="Calibri"/>
              <a:cs typeface="Calibri"/>
              <a:sym typeface="Calibri"/>
            </a:endParaRPr>
          </a:p>
          <a:p>
            <a:pPr marL="0" lvl="0" indent="0" algn="l" rtl="0">
              <a:spcBef>
                <a:spcPts val="0"/>
              </a:spcBef>
              <a:spcAft>
                <a:spcPts val="0"/>
              </a:spcAft>
              <a:buNone/>
            </a:pPr>
            <a:r>
              <a:rPr lang="en" sz="1000">
                <a:solidFill>
                  <a:srgbClr val="595959"/>
                </a:solidFill>
                <a:latin typeface="Calibri"/>
                <a:ea typeface="Calibri"/>
                <a:cs typeface="Calibri"/>
                <a:sym typeface="Calibri"/>
              </a:rPr>
              <a:t>Utilize the Language Model to generate prompt replies, leveraging the contextual information captured by the retrieved embeddings for accurate and engaging responses.</a:t>
            </a:r>
            <a:endParaRPr sz="1000">
              <a:solidFill>
                <a:srgbClr val="595959"/>
              </a:solidFill>
              <a:latin typeface="Calibri"/>
              <a:ea typeface="Calibri"/>
              <a:cs typeface="Calibri"/>
              <a:sym typeface="Calibri"/>
            </a:endParaRPr>
          </a:p>
        </p:txBody>
      </p:sp>
      <p:pic>
        <p:nvPicPr>
          <p:cNvPr id="392" name="Google Shape;392;p35"/>
          <p:cNvPicPr preferRelativeResize="0"/>
          <p:nvPr/>
        </p:nvPicPr>
        <p:blipFill rotWithShape="1">
          <a:blip r:embed="rId3">
            <a:alphaModFix/>
          </a:blip>
          <a:srcRect/>
          <a:stretch/>
        </p:blipFill>
        <p:spPr>
          <a:xfrm>
            <a:off x="5755" y="4603878"/>
            <a:ext cx="1268840" cy="53154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2636</Words>
  <Application>Microsoft Office PowerPoint</Application>
  <PresentationFormat>On-screen Show (16:9)</PresentationFormat>
  <Paragraphs>243</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Rosario</vt:lpstr>
      <vt:lpstr>Roboto</vt:lpstr>
      <vt:lpstr>Calibri</vt:lpstr>
      <vt:lpstr>DM Sans</vt:lpstr>
      <vt:lpstr>Arial</vt:lpstr>
      <vt:lpstr>Söhne</vt:lpstr>
      <vt:lpstr>Verdana</vt:lpstr>
      <vt:lpstr>Roboto Mono</vt:lpstr>
      <vt:lpstr>Simple Light</vt:lpstr>
      <vt:lpstr>Office Theme</vt:lpstr>
      <vt:lpstr>Deep Learning With NLP (AI6127): Stock Market Assistance</vt:lpstr>
      <vt:lpstr>Advancements in Data Augmentation</vt:lpstr>
      <vt:lpstr>Low-Rank Adaptation: LoRA</vt:lpstr>
      <vt:lpstr>Efficient Finetuning of Quantized LLMs: QLoRA</vt:lpstr>
      <vt:lpstr>PowerPoint Presentation</vt:lpstr>
      <vt:lpstr>PowerPoint Presentation</vt:lpstr>
      <vt:lpstr>PowerPoint Presentation</vt:lpstr>
      <vt:lpstr>PowerPoint Presentation</vt:lpstr>
      <vt:lpstr>PowerPoint Presentation</vt:lpstr>
      <vt:lpstr>Financial News Summarize</vt:lpstr>
      <vt:lpstr>BERT (Bidirectional Encoder Representations) Summariser </vt:lpstr>
      <vt:lpstr>Results and Benchmark  1/2</vt:lpstr>
      <vt:lpstr>Results and Benchmark     2/2</vt:lpstr>
      <vt:lpstr>Critical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With NLP (AI6127): Stock Market Assistance</dc:title>
  <dc:creator>ASUS</dc:creator>
  <cp:lastModifiedBy>aradhya dhruv</cp:lastModifiedBy>
  <cp:revision>1</cp:revision>
  <dcterms:modified xsi:type="dcterms:W3CDTF">2024-04-23T15:32:35Z</dcterms:modified>
</cp:coreProperties>
</file>