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6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3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9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4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8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5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3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38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9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4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4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454FD8-D62E-4D81-ACD2-F343CEB9BFDB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2E248-A704-4460-9BA2-92AD0461A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9BB7-ED95-4430-8266-BC59F5C7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554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egoe UI" panose="020B0502040204020203" pitchFamily="34" charset="0"/>
              </a:rPr>
              <a:t>Mini Project in CE143:CCP</a:t>
            </a:r>
            <a:br>
              <a:rPr lang="en-IN" b="1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73036-E789-4B1C-9C76-F703ECABE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082</a:t>
            </a:r>
          </a:p>
          <a:p>
            <a:r>
              <a:rPr lang="en-US" dirty="0"/>
              <a:t>Harsh </a:t>
            </a:r>
            <a:r>
              <a:rPr lang="en-US" dirty="0" err="1"/>
              <a:t>patel</a:t>
            </a:r>
            <a:endParaRPr lang="en-US" dirty="0"/>
          </a:p>
          <a:p>
            <a:r>
              <a:rPr lang="en-US" dirty="0"/>
              <a:t>Achyut Krishna Sai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3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D3D-45FE-4695-9728-60167E20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64" y="0"/>
            <a:ext cx="10018713" cy="1752599"/>
          </a:xfrm>
        </p:spPr>
        <p:txBody>
          <a:bodyPr/>
          <a:lstStyle/>
          <a:p>
            <a:r>
              <a:rPr lang="en-US" dirty="0"/>
              <a:t>Code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6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BB84-F7C1-49CE-A6F0-07639916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E141E"/>
                </a:solidFill>
                <a:effectLst/>
                <a:latin typeface="OpenSans"/>
              </a:rPr>
              <a:t>Printing Pattern Using Loops</a:t>
            </a:r>
            <a:br>
              <a:rPr lang="en-IN" b="1" i="0" dirty="0">
                <a:solidFill>
                  <a:srgbClr val="0E141E"/>
                </a:solidFill>
                <a:effectLst/>
                <a:latin typeface="OpenSans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FD5830-4F30-4066-A701-8EEA33D9F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3722" y="1047566"/>
            <a:ext cx="761336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"/>
              </a:rPr>
              <a:t>Print a pattern of numbers from  to  as shown below. Each of the numbers is separated by a single space.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4 4 4 4 4 4 4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4 3 3 3 3 3 4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4 3 2 2 2 3 4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4 3 2 1 2 3 4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4 3 2 2 2 3 4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4 3 3 3 3 3 4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4 4 4 4 4 4 4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2794B-2622-44A5-8CFA-2EFD862F1C58}"/>
              </a:ext>
            </a:extLst>
          </p:cNvPr>
          <p:cNvSpPr txBox="1"/>
          <p:nvPr/>
        </p:nvSpPr>
        <p:spPr>
          <a:xfrm>
            <a:off x="1615736" y="2894120"/>
            <a:ext cx="6631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0E141E"/>
                </a:solidFill>
                <a:effectLst/>
                <a:latin typeface="inherit"/>
              </a:rPr>
              <a:t>Input Format</a:t>
            </a:r>
            <a:endParaRPr lang="en-US" b="0" i="0" dirty="0">
              <a:solidFill>
                <a:srgbClr val="0E141E"/>
              </a:solidFill>
              <a:effectLst/>
              <a:latin typeface="var(--font-family-text)"/>
            </a:endParaRPr>
          </a:p>
          <a:p>
            <a:pPr algn="l" fontAlgn="base"/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The input will contain a single integer .</a:t>
            </a:r>
          </a:p>
          <a:p>
            <a:pPr algn="l" fontAlgn="base"/>
            <a:r>
              <a:rPr lang="en-US" b="1" i="0" dirty="0">
                <a:solidFill>
                  <a:srgbClr val="0E141E"/>
                </a:solidFill>
                <a:effectLst/>
                <a:latin typeface="inherit"/>
              </a:rPr>
              <a:t>Constraints</a:t>
            </a:r>
            <a:endParaRPr lang="en-US" b="0" i="0" dirty="0">
              <a:solidFill>
                <a:srgbClr val="0E141E"/>
              </a:solidFill>
              <a:effectLst/>
              <a:latin typeface="var(--font-family-text)"/>
            </a:endParaRPr>
          </a:p>
          <a:p>
            <a:r>
              <a:rPr lang="en-US" b="0" i="0" dirty="0">
                <a:solidFill>
                  <a:srgbClr val="0E141E"/>
                </a:solidFill>
                <a:effectLst/>
                <a:latin typeface="inherit"/>
              </a:rPr>
              <a:t>1≤n≤1000</a:t>
            </a:r>
            <a:br>
              <a:rPr lang="en-US" b="0" i="0" dirty="0">
                <a:solidFill>
                  <a:srgbClr val="0E141E"/>
                </a:solidFill>
                <a:effectLst/>
                <a:latin typeface="inherit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B9069-1B5B-4F14-8AB6-DA491A536781}"/>
              </a:ext>
            </a:extLst>
          </p:cNvPr>
          <p:cNvSpPr txBox="1"/>
          <p:nvPr/>
        </p:nvSpPr>
        <p:spPr>
          <a:xfrm>
            <a:off x="1615736" y="4248337"/>
            <a:ext cx="95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: https://www.hackerrank.com/challenges/printing-pattern-2/problem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D8BD51D-26F8-46D8-A2F5-9D047E4CB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86152" y="289676"/>
            <a:ext cx="5910788" cy="15542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Sample Input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Ope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Sample Output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Ope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2 2 2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2 1 2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2 2 2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47F736-524F-450B-ABF7-877CAA8F1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6354" y="2208974"/>
            <a:ext cx="4333524" cy="3308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Sample Input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Ope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Sample Output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Ope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5 5 5 5 5 5 5 5 5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5 4 4 4 4 4 4 4 5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5 4 3 3 3 3 3 4 5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5 4 3 2 2 2 3 4 5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5 4 3 2 1 2 3 4 5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5 4 3 2 2 2 3 4 5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5 4 3 3 3 3 3 4 5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5 4 4 4 4 4 4 4 5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5 5 5 5 5 5 5 5 5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A14FB-C9C7-4B87-AFE0-AF5BB151DC2D}"/>
              </a:ext>
            </a:extLst>
          </p:cNvPr>
          <p:cNvSpPr txBox="1"/>
          <p:nvPr/>
        </p:nvSpPr>
        <p:spPr>
          <a:xfrm>
            <a:off x="6409678" y="2208974"/>
            <a:ext cx="498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Sample Input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Ope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Sample Output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Ope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7 7 7 7 7 7 7 7 7 7 7 7 7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7 6 6 6 6 6 6 6 6 6 6 6 7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7 6 5 5 5 5 5 5 5 5 5 6 7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7 6 5 4 4 4 4 4 4 4 5 6 7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7 6 5 4 3 3 3 3 3 4 5 6 7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7 6 5 4 3 2 2 2 3 4 5 6 7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7 6 5 4 3 2 1 2 3 4 5 6 7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7 6 5 4 3 2 2 2 3 4 5 6 7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7 6 5 4 3 3 3 3 3 4 5 6 7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7 6 5 4 4 4 4 4 4 4 5 6 7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7 6 5 5 5 5 5 5 5 5 5 6 7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7 6 6 6 6 6 6 6 6 6 6 6 7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7 7 7 7 7 7 7 7 7 7 7 7 7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927EEF-1B2B-4856-8073-1C61461B2B25}"/>
              </a:ext>
            </a:extLst>
          </p:cNvPr>
          <p:cNvSpPr txBox="1"/>
          <p:nvPr/>
        </p:nvSpPr>
        <p:spPr>
          <a:xfrm>
            <a:off x="2627790" y="325442"/>
            <a:ext cx="7892249" cy="653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#include &lt;</a:t>
            </a:r>
            <a:r>
              <a:rPr lang="en-IN" sz="1350" dirty="0" err="1"/>
              <a:t>stdio.h</a:t>
            </a:r>
            <a:r>
              <a:rPr lang="en-IN" sz="1350" dirty="0"/>
              <a:t>&gt;</a:t>
            </a:r>
          </a:p>
          <a:p>
            <a:r>
              <a:rPr lang="en-IN" sz="1350" dirty="0"/>
              <a:t>#include &lt;</a:t>
            </a:r>
            <a:r>
              <a:rPr lang="en-IN" sz="1350" dirty="0" err="1"/>
              <a:t>string.h</a:t>
            </a:r>
            <a:r>
              <a:rPr lang="en-IN" sz="1350" dirty="0"/>
              <a:t>&gt;</a:t>
            </a:r>
          </a:p>
          <a:p>
            <a:r>
              <a:rPr lang="en-IN" sz="1350" dirty="0"/>
              <a:t>#include &lt;</a:t>
            </a:r>
            <a:r>
              <a:rPr lang="en-IN" sz="1350" dirty="0" err="1"/>
              <a:t>math.h</a:t>
            </a:r>
            <a:r>
              <a:rPr lang="en-IN" sz="1350" dirty="0"/>
              <a:t>&gt;</a:t>
            </a:r>
          </a:p>
          <a:p>
            <a:r>
              <a:rPr lang="en-IN" sz="1350" dirty="0"/>
              <a:t>#include &lt;</a:t>
            </a:r>
            <a:r>
              <a:rPr lang="en-IN" sz="1350" dirty="0" err="1"/>
              <a:t>stdlib.h</a:t>
            </a:r>
            <a:r>
              <a:rPr lang="en-IN" sz="1350" dirty="0"/>
              <a:t>&gt;</a:t>
            </a:r>
          </a:p>
          <a:p>
            <a:r>
              <a:rPr lang="en-IN" sz="1350" dirty="0"/>
              <a:t>int main() </a:t>
            </a:r>
          </a:p>
          <a:p>
            <a:r>
              <a:rPr lang="en-IN" sz="1350" dirty="0"/>
              <a:t>{int </a:t>
            </a:r>
            <a:r>
              <a:rPr lang="en-IN" sz="1350" dirty="0" err="1"/>
              <a:t>n,i,j</a:t>
            </a:r>
            <a:r>
              <a:rPr lang="en-IN" sz="1350" dirty="0"/>
              <a:t>;</a:t>
            </a:r>
          </a:p>
          <a:p>
            <a:r>
              <a:rPr lang="en-IN" sz="1350" dirty="0"/>
              <a:t>    </a:t>
            </a:r>
            <a:r>
              <a:rPr lang="en-IN" sz="1350" dirty="0" err="1"/>
              <a:t>scanf</a:t>
            </a:r>
            <a:r>
              <a:rPr lang="en-IN" sz="1350" dirty="0"/>
              <a:t>("%d", &amp;n);</a:t>
            </a:r>
          </a:p>
          <a:p>
            <a:r>
              <a:rPr lang="en-IN" sz="1350" dirty="0"/>
              <a:t>  	// Complete the code to print the pattern.</a:t>
            </a:r>
          </a:p>
          <a:p>
            <a:r>
              <a:rPr lang="en-IN" sz="1350" dirty="0"/>
              <a:t>int size = 2 * n - 1; </a:t>
            </a:r>
          </a:p>
          <a:p>
            <a:r>
              <a:rPr lang="en-IN" sz="1350" dirty="0"/>
              <a:t>int start = 0; </a:t>
            </a:r>
          </a:p>
          <a:p>
            <a:r>
              <a:rPr lang="en-IN" sz="1350" dirty="0"/>
              <a:t>int end = size - 1; </a:t>
            </a:r>
          </a:p>
          <a:p>
            <a:r>
              <a:rPr lang="en-IN" sz="1350" dirty="0"/>
              <a:t>int a[size][size];  //a[13][13]</a:t>
            </a:r>
          </a:p>
          <a:p>
            <a:r>
              <a:rPr lang="en-IN" sz="1350" dirty="0"/>
              <a:t>while (n != 0)  //4</a:t>
            </a:r>
          </a:p>
          <a:p>
            <a:r>
              <a:rPr lang="en-IN" sz="1350" dirty="0"/>
              <a:t>{  for (</a:t>
            </a:r>
            <a:r>
              <a:rPr lang="en-IN" sz="1350" dirty="0" err="1"/>
              <a:t>i</a:t>
            </a:r>
            <a:r>
              <a:rPr lang="en-IN" sz="1350" dirty="0"/>
              <a:t> = start; </a:t>
            </a:r>
            <a:r>
              <a:rPr lang="en-IN" sz="1350" dirty="0" err="1"/>
              <a:t>i</a:t>
            </a:r>
            <a:r>
              <a:rPr lang="en-IN" sz="1350" dirty="0"/>
              <a:t> &lt;= end; </a:t>
            </a:r>
            <a:r>
              <a:rPr lang="en-IN" sz="1350" dirty="0" err="1"/>
              <a:t>i</a:t>
            </a:r>
            <a:r>
              <a:rPr lang="en-IN" sz="1350" dirty="0"/>
              <a:t>++) </a:t>
            </a:r>
          </a:p>
          <a:p>
            <a:r>
              <a:rPr lang="en-IN" sz="1350" dirty="0"/>
              <a:t>	{for (j = start; j &lt;= end; </a:t>
            </a:r>
            <a:r>
              <a:rPr lang="en-IN" sz="1350" dirty="0" err="1"/>
              <a:t>j++</a:t>
            </a:r>
            <a:r>
              <a:rPr lang="en-IN" sz="1350" dirty="0"/>
              <a:t>) </a:t>
            </a:r>
          </a:p>
          <a:p>
            <a:r>
              <a:rPr lang="en-IN" sz="1350" dirty="0"/>
              <a:t>	  { if (</a:t>
            </a:r>
            <a:r>
              <a:rPr lang="en-IN" sz="1350" dirty="0" err="1"/>
              <a:t>i</a:t>
            </a:r>
            <a:r>
              <a:rPr lang="en-IN" sz="1350" dirty="0"/>
              <a:t> == start || </a:t>
            </a:r>
            <a:r>
              <a:rPr lang="en-IN" sz="1350" dirty="0" err="1"/>
              <a:t>i</a:t>
            </a:r>
            <a:r>
              <a:rPr lang="en-IN" sz="1350" dirty="0"/>
              <a:t> == end || j == start || j == end) </a:t>
            </a:r>
          </a:p>
          <a:p>
            <a:r>
              <a:rPr lang="en-IN" sz="1350" dirty="0"/>
              <a:t>        a[</a:t>
            </a:r>
            <a:r>
              <a:rPr lang="en-IN" sz="1350" dirty="0" err="1"/>
              <a:t>i</a:t>
            </a:r>
            <a:r>
              <a:rPr lang="en-IN" sz="1350" dirty="0"/>
              <a:t>][j] = n; ;</a:t>
            </a:r>
          </a:p>
          <a:p>
            <a:r>
              <a:rPr lang="en-IN" sz="1350" dirty="0"/>
              <a:t>   	   } </a:t>
            </a:r>
          </a:p>
          <a:p>
            <a:r>
              <a:rPr lang="en-IN" sz="1350" dirty="0"/>
              <a:t>    } </a:t>
            </a:r>
          </a:p>
          <a:p>
            <a:r>
              <a:rPr lang="en-IN" sz="1350" dirty="0"/>
              <a:t>    ++start; </a:t>
            </a:r>
          </a:p>
          <a:p>
            <a:r>
              <a:rPr lang="en-IN" sz="1350" dirty="0"/>
              <a:t>    --end; </a:t>
            </a:r>
          </a:p>
          <a:p>
            <a:r>
              <a:rPr lang="en-IN" sz="1350" dirty="0"/>
              <a:t>    --n; </a:t>
            </a:r>
          </a:p>
          <a:p>
            <a:r>
              <a:rPr lang="en-IN" sz="1350" dirty="0"/>
              <a:t>}</a:t>
            </a:r>
          </a:p>
          <a:p>
            <a:r>
              <a:rPr lang="en-IN" sz="1350" dirty="0"/>
              <a:t>for(</a:t>
            </a:r>
            <a:r>
              <a:rPr lang="en-IN" sz="1350" dirty="0" err="1"/>
              <a:t>i</a:t>
            </a:r>
            <a:r>
              <a:rPr lang="en-IN" sz="1350" dirty="0"/>
              <a:t> = 0 ; </a:t>
            </a:r>
            <a:r>
              <a:rPr lang="en-IN" sz="1350" dirty="0" err="1"/>
              <a:t>i</a:t>
            </a:r>
            <a:r>
              <a:rPr lang="en-IN" sz="1350" dirty="0"/>
              <a:t> &lt; size ; </a:t>
            </a:r>
            <a:r>
              <a:rPr lang="en-IN" sz="1350" dirty="0" err="1"/>
              <a:t>i</a:t>
            </a:r>
            <a:r>
              <a:rPr lang="en-IN" sz="1350" dirty="0"/>
              <a:t> ++)</a:t>
            </a:r>
          </a:p>
          <a:p>
            <a:r>
              <a:rPr lang="en-IN" sz="1350" dirty="0"/>
              <a:t> {</a:t>
            </a:r>
          </a:p>
          <a:p>
            <a:r>
              <a:rPr lang="en-IN" sz="1350" dirty="0"/>
              <a:t>  for( j = 0 ; j &lt; size ; j ++)</a:t>
            </a:r>
          </a:p>
          <a:p>
            <a:r>
              <a:rPr lang="en-IN" sz="1350" dirty="0"/>
              <a:t>  </a:t>
            </a:r>
            <a:r>
              <a:rPr lang="en-IN" sz="1350" dirty="0" err="1"/>
              <a:t>printf</a:t>
            </a:r>
            <a:r>
              <a:rPr lang="en-IN" sz="1350" dirty="0"/>
              <a:t>("%d ",a[</a:t>
            </a:r>
            <a:r>
              <a:rPr lang="en-IN" sz="1350" dirty="0" err="1"/>
              <a:t>i</a:t>
            </a:r>
            <a:r>
              <a:rPr lang="en-IN" sz="1350" dirty="0"/>
              <a:t>][j]);</a:t>
            </a:r>
          </a:p>
          <a:p>
            <a:r>
              <a:rPr lang="en-IN" sz="1350" dirty="0"/>
              <a:t>  </a:t>
            </a:r>
            <a:r>
              <a:rPr lang="en-IN" sz="1350" dirty="0" err="1"/>
              <a:t>printf</a:t>
            </a:r>
            <a:r>
              <a:rPr lang="en-IN" sz="1350" dirty="0"/>
              <a:t>("\n");</a:t>
            </a:r>
          </a:p>
          <a:p>
            <a:r>
              <a:rPr lang="en-IN" sz="1350" dirty="0"/>
              <a:t> }</a:t>
            </a:r>
          </a:p>
          <a:p>
            <a:r>
              <a:rPr lang="en-IN" sz="1350" dirty="0"/>
              <a:t>    return 0;</a:t>
            </a:r>
          </a:p>
          <a:p>
            <a:r>
              <a:rPr lang="en-IN" sz="135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1C854-2D24-4189-8A26-0306B5004E51}"/>
              </a:ext>
            </a:extLst>
          </p:cNvPr>
          <p:cNvSpPr txBox="1"/>
          <p:nvPr/>
        </p:nvSpPr>
        <p:spPr>
          <a:xfrm>
            <a:off x="1775534" y="0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188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0C6F1-C394-49EC-8276-29D39A05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29" y="1127464"/>
            <a:ext cx="9289593" cy="51608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BBC74-C07F-432C-92BC-68E91B118586}"/>
              </a:ext>
            </a:extLst>
          </p:cNvPr>
          <p:cNvSpPr txBox="1"/>
          <p:nvPr/>
        </p:nvSpPr>
        <p:spPr>
          <a:xfrm>
            <a:off x="2024109" y="168676"/>
            <a:ext cx="26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Output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2AAC-3F1C-49A1-83A5-A3077CBF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E141E"/>
                </a:solidFill>
                <a:effectLst/>
                <a:latin typeface="OpenSans"/>
              </a:rPr>
              <a:t>Sorting Array of Strings</a:t>
            </a:r>
            <a:br>
              <a:rPr lang="en-IN" b="1" i="0" dirty="0">
                <a:solidFill>
                  <a:srgbClr val="0E141E"/>
                </a:solidFill>
                <a:effectLst/>
                <a:latin typeface="Open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06B9-65D2-4C56-9BAD-685CA914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538" y="2073274"/>
            <a:ext cx="10018713" cy="413295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"/>
              </a:rPr>
              <a:t>To sort a given array of strings into lexicographically increasing order or into an order in which the string with the lowest length appears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"/>
              </a:rPr>
              <a:t>first, a sorting function with a flag indicating the type of comparison strategy can be written The disadvantage with doing so is having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"/>
              </a:rPr>
              <a:t>rewrite the function for every new comparison strategy. A better implementation would be to write a sorting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"/>
              </a:rPr>
              <a:t>that accepts a pointer to the function that compares each pair of strings. Doing this will mean only passing a pointer 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"/>
              </a:rPr>
              <a:t>sorting function with every new comparison strategy.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OpenSans"/>
              </a:rPr>
              <a:t>Given an array of strings, you need to implement a String Sort function which sorts the strings according to a comparison function, </a:t>
            </a:r>
            <a:r>
              <a:rPr lang="en-US" b="0" i="0" dirty="0" err="1">
                <a:effectLst/>
                <a:latin typeface="OpenSans"/>
              </a:rPr>
              <a:t>i.e</a:t>
            </a:r>
            <a:r>
              <a:rPr lang="en-US" b="0" i="0" dirty="0">
                <a:effectLst/>
                <a:latin typeface="OpenSans"/>
              </a:rPr>
              <a:t>, you need to implement the function 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string_sort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(const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arr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,const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cmp_func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)(const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)){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576871"/>
              </a:solidFill>
              <a:effectLst/>
              <a:latin typeface="OpenSans"/>
            </a:endParaRPr>
          </a:p>
          <a:p>
            <a:endParaRPr lang="en-US" b="0" i="0" dirty="0">
              <a:solidFill>
                <a:srgbClr val="576871"/>
              </a:solidFill>
              <a:effectLst/>
              <a:latin typeface="OpenSans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8AD8-BF7D-40C1-A3D7-9E12782B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260D-5D99-41F0-90D4-A6F91537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52" y="0"/>
            <a:ext cx="10018713" cy="1752599"/>
          </a:xfrm>
        </p:spPr>
        <p:txBody>
          <a:bodyPr>
            <a:normAutofit/>
          </a:bodyPr>
          <a:lstStyle/>
          <a:p>
            <a:pPr algn="l" fontAlgn="base"/>
            <a:r>
              <a:rPr lang="en-US" sz="1600" b="0" i="0" dirty="0">
                <a:effectLst/>
                <a:latin typeface="OpenSans"/>
              </a:rPr>
              <a:t>The arguments passed to this function are:</a:t>
            </a:r>
            <a:br>
              <a:rPr lang="en-US" sz="1600" b="0" i="0" dirty="0">
                <a:solidFill>
                  <a:srgbClr val="576871"/>
                </a:solidFill>
                <a:effectLst/>
                <a:latin typeface="OpenSans"/>
              </a:rPr>
            </a:br>
            <a:br>
              <a:rPr lang="en-US" sz="1600" b="0" i="0" dirty="0">
                <a:solidFill>
                  <a:srgbClr val="576871"/>
                </a:solidFill>
                <a:effectLst/>
                <a:latin typeface="OpenSans"/>
              </a:rPr>
            </a:br>
            <a:br>
              <a:rPr lang="en-US" sz="900" b="0" i="0" dirty="0">
                <a:solidFill>
                  <a:srgbClr val="0E141E"/>
                </a:solidFill>
                <a:effectLst/>
                <a:latin typeface="inherit"/>
              </a:rPr>
            </a:b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3C365-BCD2-4875-9AAB-41664A74853D}"/>
              </a:ext>
            </a:extLst>
          </p:cNvPr>
          <p:cNvSpPr txBox="1"/>
          <p:nvPr/>
        </p:nvSpPr>
        <p:spPr>
          <a:xfrm>
            <a:off x="1786152" y="852917"/>
            <a:ext cx="617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E141E"/>
                </a:solidFill>
                <a:effectLst/>
                <a:latin typeface="inherit"/>
              </a:rPr>
              <a:t>an array of strings : </a:t>
            </a:r>
            <a:r>
              <a:rPr lang="en-US" sz="1800" b="0" i="0" dirty="0" err="1">
                <a:solidFill>
                  <a:srgbClr val="0E141E"/>
                </a:solidFill>
                <a:effectLst/>
                <a:latin typeface="inherit"/>
              </a:rPr>
              <a:t>arr</a:t>
            </a:r>
            <a:br>
              <a:rPr lang="en-US" sz="1800" b="0" i="0" dirty="0">
                <a:solidFill>
                  <a:srgbClr val="0E141E"/>
                </a:solidFill>
                <a:effectLst/>
                <a:latin typeface="inherit"/>
              </a:rPr>
            </a:br>
            <a:r>
              <a:rPr lang="en-US" sz="1800" b="0" i="0" dirty="0">
                <a:solidFill>
                  <a:srgbClr val="0E141E"/>
                </a:solidFill>
                <a:effectLst/>
                <a:latin typeface="inherit"/>
              </a:rPr>
              <a:t>length of string array: count</a:t>
            </a:r>
            <a:br>
              <a:rPr lang="en-US" sz="1800" b="0" i="0" dirty="0">
                <a:solidFill>
                  <a:srgbClr val="0E141E"/>
                </a:solidFill>
                <a:effectLst/>
                <a:latin typeface="inherit"/>
              </a:rPr>
            </a:br>
            <a:r>
              <a:rPr lang="en-US" sz="1800" b="0" i="0" dirty="0">
                <a:solidFill>
                  <a:srgbClr val="0E141E"/>
                </a:solidFill>
                <a:effectLst/>
                <a:latin typeface="inherit"/>
              </a:rPr>
              <a:t>pointer to the string comparison function: </a:t>
            </a:r>
            <a:r>
              <a:rPr lang="en-US" sz="1800" b="0" i="0" dirty="0" err="1">
                <a:solidFill>
                  <a:srgbClr val="0E141E"/>
                </a:solidFill>
                <a:effectLst/>
                <a:latin typeface="inherit"/>
              </a:rPr>
              <a:t>cmp_func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7F8F-6D96-4D7E-B9DA-3E921135AECA}"/>
              </a:ext>
            </a:extLst>
          </p:cNvPr>
          <p:cNvSpPr txBox="1"/>
          <p:nvPr/>
        </p:nvSpPr>
        <p:spPr>
          <a:xfrm>
            <a:off x="1786152" y="1988598"/>
            <a:ext cx="72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OpenSans"/>
              </a:rPr>
              <a:t>You also need to implement the following four string comparison functions: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8FED2-1048-468F-8C02-BC61BA7109D8}"/>
              </a:ext>
            </a:extLst>
          </p:cNvPr>
          <p:cNvSpPr txBox="1"/>
          <p:nvPr/>
        </p:nvSpPr>
        <p:spPr>
          <a:xfrm>
            <a:off x="1124765" y="2729717"/>
            <a:ext cx="10877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0E141E"/>
                </a:solidFill>
                <a:effectLst/>
                <a:latin typeface="var(--font-family-text)"/>
              </a:rPr>
              <a:t>lexicographic_sort</a:t>
            </a: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 (char* a, char* b)  to sort the strings in lexicographically non-decreasing order.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 </a:t>
            </a:r>
            <a:r>
              <a:rPr lang="en-US" b="0" i="0" dirty="0" err="1">
                <a:solidFill>
                  <a:srgbClr val="0E141E"/>
                </a:solidFill>
                <a:effectLst/>
                <a:latin typeface="var(--font-family-text)"/>
              </a:rPr>
              <a:t>lexicographic_sort_reverse</a:t>
            </a: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 (char* </a:t>
            </a:r>
            <a:r>
              <a:rPr lang="en-US" b="0" i="0" dirty="0" err="1">
                <a:solidFill>
                  <a:srgbClr val="0E141E"/>
                </a:solidFill>
                <a:effectLst/>
                <a:latin typeface="var(--font-family-text)"/>
              </a:rPr>
              <a:t>a,char</a:t>
            </a: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* b) to sort the strings in lexicographically non-increasing order.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  </a:t>
            </a:r>
            <a:r>
              <a:rPr lang="en-US" b="0" i="0" dirty="0" err="1">
                <a:solidFill>
                  <a:srgbClr val="0E141E"/>
                </a:solidFill>
                <a:effectLst/>
                <a:latin typeface="var(--font-family-text)"/>
              </a:rPr>
              <a:t>sort_by_number_of_distinct_characters</a:t>
            </a: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(char* a, char* b) to sort the strings in non-decreasing order of the number of distinct characters present in them. If two strings have the same number of distinct</a:t>
            </a:r>
          </a:p>
          <a:p>
            <a:pPr algn="l" fontAlgn="base"/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 characters present in them, then the lexicographically smaller string should appear first.</a:t>
            </a:r>
          </a:p>
          <a:p>
            <a:pPr algn="l" fontAlgn="base"/>
            <a:r>
              <a:rPr lang="en-US" dirty="0">
                <a:solidFill>
                  <a:srgbClr val="0E141E"/>
                </a:solidFill>
                <a:latin typeface="var(--font-family-text)"/>
              </a:rPr>
              <a:t>4. </a:t>
            </a:r>
            <a:r>
              <a:rPr lang="en-US" dirty="0" err="1">
                <a:solidFill>
                  <a:srgbClr val="0E141E"/>
                </a:solidFill>
                <a:latin typeface="var(--font-family-text)"/>
              </a:rPr>
              <a:t>sort_by_length</a:t>
            </a:r>
            <a:r>
              <a:rPr lang="en-US" dirty="0">
                <a:solidFill>
                  <a:srgbClr val="0E141E"/>
                </a:solidFill>
                <a:latin typeface="var(--font-family-text)"/>
              </a:rPr>
              <a:t>(char* </a:t>
            </a:r>
            <a:r>
              <a:rPr lang="en-US" dirty="0" err="1">
                <a:solidFill>
                  <a:srgbClr val="0E141E"/>
                </a:solidFill>
                <a:latin typeface="var(--font-family-text)"/>
              </a:rPr>
              <a:t>a,char</a:t>
            </a:r>
            <a:r>
              <a:rPr lang="en-US" dirty="0">
                <a:solidFill>
                  <a:srgbClr val="0E141E"/>
                </a:solidFill>
                <a:latin typeface="var(--font-family-text)"/>
              </a:rPr>
              <a:t>* b) </a:t>
            </a:r>
            <a:r>
              <a:rPr lang="en-US" b="0" i="0" dirty="0">
                <a:solidFill>
                  <a:srgbClr val="0E141E"/>
                </a:solidFill>
                <a:effectLst/>
                <a:latin typeface="var(--font-family-text)"/>
              </a:rPr>
              <a:t>to sort the strings in non-decreasing order of their lengths. If two strings have the same length, then the lexicographically smaller string should appear first.</a:t>
            </a:r>
          </a:p>
        </p:txBody>
      </p:sp>
    </p:spTree>
    <p:extLst>
      <p:ext uri="{BB962C8B-B14F-4D97-AF65-F5344CB8AC3E}">
        <p14:creationId xmlns:p14="http://schemas.microsoft.com/office/powerpoint/2010/main" val="607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580E9-2C0A-45E1-A8FC-5394FEABCD65}"/>
              </a:ext>
            </a:extLst>
          </p:cNvPr>
          <p:cNvSpPr txBox="1"/>
          <p:nvPr/>
        </p:nvSpPr>
        <p:spPr>
          <a:xfrm>
            <a:off x="2130641" y="355107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OpenSans"/>
              </a:rPr>
              <a:t>Input Format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A2AFB-1FF6-4733-B719-9962A4845055}"/>
              </a:ext>
            </a:extLst>
          </p:cNvPr>
          <p:cNvSpPr txBox="1"/>
          <p:nvPr/>
        </p:nvSpPr>
        <p:spPr>
          <a:xfrm>
            <a:off x="2130641" y="914400"/>
            <a:ext cx="1047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76871"/>
                </a:solidFill>
                <a:effectLst/>
                <a:latin typeface="OpenSans"/>
              </a:rPr>
              <a:t>You just need to complete the function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family-input)"/>
              </a:rPr>
              <a:t>string\_sort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76871"/>
                </a:solidFill>
                <a:effectLst/>
                <a:latin typeface="OpenSans"/>
              </a:rPr>
              <a:t> and implement the four string comparison functions.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74E1D-25E6-4515-ABB8-397A4B1AE77F}"/>
              </a:ext>
            </a:extLst>
          </p:cNvPr>
          <p:cNvSpPr txBox="1"/>
          <p:nvPr/>
        </p:nvSpPr>
        <p:spPr>
          <a:xfrm>
            <a:off x="2130641" y="1560731"/>
            <a:ext cx="127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OpenSans"/>
              </a:rPr>
              <a:t>Constraints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864D7-3BA8-4EF2-AD91-C3262B022776}"/>
              </a:ext>
            </a:extLst>
          </p:cNvPr>
          <p:cNvSpPr txBox="1"/>
          <p:nvPr/>
        </p:nvSpPr>
        <p:spPr>
          <a:xfrm>
            <a:off x="2130641" y="2068497"/>
            <a:ext cx="9064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E141E"/>
                </a:solidFill>
                <a:effectLst/>
                <a:latin typeface="inherit"/>
              </a:rPr>
              <a:t> 1 ≤No. of Strings ≤ 50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E141E"/>
                </a:solidFill>
                <a:effectLst/>
                <a:latin typeface="inherit"/>
              </a:rPr>
              <a:t> 1 ≤Total Length of all the strings ≤ 2500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E141E"/>
                </a:solidFill>
                <a:effectLst/>
                <a:latin typeface="inherit"/>
              </a:rPr>
              <a:t>You have to write your own sorting function and you cannot use the inbuilt  </a:t>
            </a:r>
            <a:r>
              <a:rPr lang="en-US" b="0" i="0" dirty="0" err="1">
                <a:solidFill>
                  <a:srgbClr val="0E141E"/>
                </a:solidFill>
                <a:effectLst/>
                <a:latin typeface="inherit"/>
              </a:rPr>
              <a:t>qsort</a:t>
            </a:r>
            <a:r>
              <a:rPr lang="en-US" b="0" i="0" dirty="0">
                <a:solidFill>
                  <a:srgbClr val="0E141E"/>
                </a:solidFill>
                <a:effectLst/>
                <a:latin typeface="inherit"/>
              </a:rPr>
              <a:t> 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E141E"/>
                </a:solidFill>
                <a:effectLst/>
                <a:latin typeface="inherit"/>
              </a:rPr>
              <a:t>The strings consists of lower-case English Alphabets only.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F6CEE-FABF-483C-9F32-BDA970EC11AD}"/>
              </a:ext>
            </a:extLst>
          </p:cNvPr>
          <p:cNvSpPr txBox="1"/>
          <p:nvPr/>
        </p:nvSpPr>
        <p:spPr>
          <a:xfrm>
            <a:off x="2219416" y="3499593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OpenSans"/>
              </a:rPr>
              <a:t>Output Format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8500-A966-4FCA-845B-7D0772628419}"/>
              </a:ext>
            </a:extLst>
          </p:cNvPr>
          <p:cNvSpPr txBox="1"/>
          <p:nvPr/>
        </p:nvSpPr>
        <p:spPr>
          <a:xfrm>
            <a:off x="2219416" y="3986073"/>
            <a:ext cx="969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OpenSans"/>
              </a:rPr>
              <a:t>The locked code-stub will check the logic of your code. The output consists of the strings sorted according to the four </a:t>
            </a:r>
            <a:r>
              <a:rPr lang="en-US" b="0" i="0" dirty="0" err="1">
                <a:effectLst/>
                <a:latin typeface="OpenSans"/>
              </a:rPr>
              <a:t>comparsion</a:t>
            </a:r>
            <a:r>
              <a:rPr lang="en-US" b="0" i="0" dirty="0">
                <a:effectLst/>
                <a:latin typeface="OpenSans"/>
              </a:rPr>
              <a:t> functions in the order mentioned in the problem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18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F58AB-57DB-46D8-9E97-9F715F9A4020}"/>
              </a:ext>
            </a:extLst>
          </p:cNvPr>
          <p:cNvSpPr txBox="1"/>
          <p:nvPr/>
        </p:nvSpPr>
        <p:spPr>
          <a:xfrm>
            <a:off x="2104008" y="292963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OpenSans"/>
              </a:rPr>
              <a:t>Sample Input 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321D5-BCF0-4DAA-BBCD-B11840C54805}"/>
              </a:ext>
            </a:extLst>
          </p:cNvPr>
          <p:cNvSpPr txBox="1"/>
          <p:nvPr/>
        </p:nvSpPr>
        <p:spPr>
          <a:xfrm>
            <a:off x="2201662" y="870012"/>
            <a:ext cx="164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wkue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qoi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sbv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fekls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B88EB-EBE8-40B5-B122-47EA52A5E43F}"/>
              </a:ext>
            </a:extLst>
          </p:cNvPr>
          <p:cNvSpPr txBox="1"/>
          <p:nvPr/>
        </p:nvSpPr>
        <p:spPr>
          <a:xfrm>
            <a:off x="2201662" y="2485748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OpenSans"/>
              </a:rPr>
              <a:t>Sample Output 0</a:t>
            </a:r>
            <a:endParaRPr lang="en-IN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DFE5DB3-9F1F-413D-920B-0E517B80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822" y="2670414"/>
            <a:ext cx="4138592" cy="408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fekls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qoi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sbv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wkue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70" dirty="0">
              <a:solidFill>
                <a:srgbClr val="0E141E"/>
              </a:solidFill>
              <a:latin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wkue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sbv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qoi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Fekls</a:t>
            </a:r>
            <a:endParaRPr kumimoji="0" lang="en-US" altLang="en-US" sz="137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70" dirty="0">
              <a:solidFill>
                <a:srgbClr val="0E141E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qoi</a:t>
            </a:r>
            <a:endParaRPr kumimoji="0" lang="en-US" altLang="en-US" sz="137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sbv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wkue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fekls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7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qoi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sbv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wkue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var(--font-family-input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70" b="0" i="0" u="none" strike="noStrike" cap="none" normalizeH="0" baseline="0" dirty="0" err="1">
                <a:ln>
                  <a:noFill/>
                </a:ln>
                <a:solidFill>
                  <a:srgbClr val="0E141E"/>
                </a:solidFill>
                <a:effectLst/>
                <a:latin typeface="inherit"/>
              </a:rPr>
              <a:t>fekls</a:t>
            </a:r>
            <a:r>
              <a:rPr kumimoji="0" lang="en-US" altLang="en-US" sz="13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2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</TotalTime>
  <Words>1135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Corbel</vt:lpstr>
      <vt:lpstr>inherit</vt:lpstr>
      <vt:lpstr>OpenSans</vt:lpstr>
      <vt:lpstr>Segoe UI</vt:lpstr>
      <vt:lpstr>var(--font-family-input)</vt:lpstr>
      <vt:lpstr>var(--font-family-text)</vt:lpstr>
      <vt:lpstr>Parallax</vt:lpstr>
      <vt:lpstr>Mini Project in CE143:CCP </vt:lpstr>
      <vt:lpstr>Printing Pattern Using Loops </vt:lpstr>
      <vt:lpstr>Sample Input 0 2  Sample Output 0 2 2 2 2 1 2 2 2 2</vt:lpstr>
      <vt:lpstr>PowerPoint Presentation</vt:lpstr>
      <vt:lpstr>PowerPoint Presentation</vt:lpstr>
      <vt:lpstr>Sorting Array of Strings </vt:lpstr>
      <vt:lpstr>The arguments passed to this function are:   </vt:lpstr>
      <vt:lpstr>PowerPoint Presentation</vt:lpstr>
      <vt:lpstr>PowerPoint Presentation</vt:lpstr>
      <vt:lpstr>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in CE143:CCP </dc:title>
  <dc:creator>Krishna Sai</dc:creator>
  <cp:lastModifiedBy>Krishna Sai</cp:lastModifiedBy>
  <cp:revision>6</cp:revision>
  <dcterms:created xsi:type="dcterms:W3CDTF">2021-01-28T08:11:08Z</dcterms:created>
  <dcterms:modified xsi:type="dcterms:W3CDTF">2021-01-28T09:04:05Z</dcterms:modified>
</cp:coreProperties>
</file>