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236395"/>
            <a:ext cx="15720060" cy="1050925"/>
          </a:xfrm>
          <a:custGeom>
            <a:avLst/>
            <a:gdLst/>
            <a:ahLst/>
            <a:cxnLst/>
            <a:rect l="l" t="t" r="r" b="b"/>
            <a:pathLst>
              <a:path w="15720060" h="1050925">
                <a:moveTo>
                  <a:pt x="0" y="0"/>
                </a:moveTo>
                <a:lnTo>
                  <a:pt x="15719821" y="0"/>
                </a:lnTo>
                <a:lnTo>
                  <a:pt x="15719821" y="1050604"/>
                </a:lnTo>
                <a:lnTo>
                  <a:pt x="0" y="1050604"/>
                </a:lnTo>
                <a:lnTo>
                  <a:pt x="0" y="0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925059" y="9236395"/>
            <a:ext cx="3362960" cy="1050925"/>
          </a:xfrm>
          <a:custGeom>
            <a:avLst/>
            <a:gdLst/>
            <a:ahLst/>
            <a:cxnLst/>
            <a:rect l="l" t="t" r="r" b="b"/>
            <a:pathLst>
              <a:path w="3362959" h="1050925">
                <a:moveTo>
                  <a:pt x="3362938" y="1050604"/>
                </a:moveTo>
                <a:lnTo>
                  <a:pt x="0" y="1050604"/>
                </a:lnTo>
                <a:lnTo>
                  <a:pt x="606290" y="0"/>
                </a:lnTo>
                <a:lnTo>
                  <a:pt x="3362938" y="0"/>
                </a:lnTo>
                <a:lnTo>
                  <a:pt x="3362938" y="1050604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1B444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925059" y="9236395"/>
            <a:ext cx="3362960" cy="1050925"/>
          </a:xfrm>
          <a:custGeom>
            <a:avLst/>
            <a:gdLst/>
            <a:ahLst/>
            <a:cxnLst/>
            <a:rect l="l" t="t" r="r" b="b"/>
            <a:pathLst>
              <a:path w="3362959" h="1050925">
                <a:moveTo>
                  <a:pt x="3362938" y="1050604"/>
                </a:moveTo>
                <a:lnTo>
                  <a:pt x="0" y="1050604"/>
                </a:lnTo>
                <a:lnTo>
                  <a:pt x="606290" y="0"/>
                </a:lnTo>
                <a:lnTo>
                  <a:pt x="3362938" y="0"/>
                </a:lnTo>
                <a:lnTo>
                  <a:pt x="3362938" y="1050604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754366" y="0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5" y="1801960"/>
                </a:moveTo>
                <a:lnTo>
                  <a:pt x="4533632" y="1801960"/>
                </a:lnTo>
                <a:lnTo>
                  <a:pt x="4533632" y="1774418"/>
                </a:lnTo>
                <a:lnTo>
                  <a:pt x="1057670" y="1774418"/>
                </a:lnTo>
                <a:lnTo>
                  <a:pt x="32501" y="0"/>
                </a:lnTo>
                <a:lnTo>
                  <a:pt x="0" y="0"/>
                </a:lnTo>
                <a:lnTo>
                  <a:pt x="104113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4701" y="4414903"/>
            <a:ext cx="5778597" cy="142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419" y="2514014"/>
            <a:ext cx="16393160" cy="5277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1B444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04748" cy="74281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8243720"/>
            <a:ext cx="5691505" cy="2043430"/>
          </a:xfrm>
          <a:custGeom>
            <a:avLst/>
            <a:gdLst/>
            <a:ahLst/>
            <a:cxnLst/>
            <a:rect l="l" t="t" r="r" b="b"/>
            <a:pathLst>
              <a:path w="5691505" h="2043429">
                <a:moveTo>
                  <a:pt x="0" y="2043279"/>
                </a:moveTo>
                <a:lnTo>
                  <a:pt x="5691228" y="2043279"/>
                </a:lnTo>
                <a:lnTo>
                  <a:pt x="4512076" y="0"/>
                </a:lnTo>
                <a:lnTo>
                  <a:pt x="143718" y="0"/>
                </a:lnTo>
                <a:lnTo>
                  <a:pt x="95606" y="520"/>
                </a:lnTo>
                <a:lnTo>
                  <a:pt x="47736" y="2074"/>
                </a:lnTo>
                <a:lnTo>
                  <a:pt x="0" y="4662"/>
                </a:lnTo>
                <a:lnTo>
                  <a:pt x="0" y="2043279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85175" y="5878086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532" y="333290"/>
                </a:moveTo>
                <a:lnTo>
                  <a:pt x="122242" y="327335"/>
                </a:lnTo>
                <a:lnTo>
                  <a:pt x="82457" y="310573"/>
                </a:lnTo>
                <a:lnTo>
                  <a:pt x="48751" y="284555"/>
                </a:lnTo>
                <a:lnTo>
                  <a:pt x="22715" y="250842"/>
                </a:lnTo>
                <a:lnTo>
                  <a:pt x="5936" y="210991"/>
                </a:lnTo>
                <a:lnTo>
                  <a:pt x="0" y="166560"/>
                </a:lnTo>
                <a:lnTo>
                  <a:pt x="5984" y="122095"/>
                </a:lnTo>
                <a:lnTo>
                  <a:pt x="22827" y="82265"/>
                </a:lnTo>
                <a:lnTo>
                  <a:pt x="48928" y="48596"/>
                </a:lnTo>
                <a:lnTo>
                  <a:pt x="82675" y="22635"/>
                </a:lnTo>
                <a:lnTo>
                  <a:pt x="122459" y="5922"/>
                </a:lnTo>
                <a:lnTo>
                  <a:pt x="166673" y="0"/>
                </a:lnTo>
                <a:lnTo>
                  <a:pt x="210953" y="5946"/>
                </a:lnTo>
                <a:lnTo>
                  <a:pt x="250750" y="22751"/>
                </a:lnTo>
                <a:lnTo>
                  <a:pt x="274675" y="41244"/>
                </a:lnTo>
                <a:lnTo>
                  <a:pt x="166645" y="41244"/>
                </a:lnTo>
                <a:lnTo>
                  <a:pt x="154612" y="43652"/>
                </a:lnTo>
                <a:lnTo>
                  <a:pt x="144832" y="50235"/>
                </a:lnTo>
                <a:lnTo>
                  <a:pt x="138268" y="60027"/>
                </a:lnTo>
                <a:lnTo>
                  <a:pt x="135881" y="72065"/>
                </a:lnTo>
                <a:lnTo>
                  <a:pt x="138320" y="84001"/>
                </a:lnTo>
                <a:lnTo>
                  <a:pt x="144931" y="93764"/>
                </a:lnTo>
                <a:lnTo>
                  <a:pt x="154741" y="100359"/>
                </a:lnTo>
                <a:lnTo>
                  <a:pt x="166673" y="102772"/>
                </a:lnTo>
                <a:lnTo>
                  <a:pt x="319067" y="102772"/>
                </a:lnTo>
                <a:lnTo>
                  <a:pt x="323972" y="114392"/>
                </a:lnTo>
                <a:lnTo>
                  <a:pt x="164464" y="114392"/>
                </a:lnTo>
                <a:lnTo>
                  <a:pt x="156164" y="116304"/>
                </a:lnTo>
                <a:lnTo>
                  <a:pt x="148817" y="120307"/>
                </a:lnTo>
                <a:lnTo>
                  <a:pt x="143151" y="126272"/>
                </a:lnTo>
                <a:lnTo>
                  <a:pt x="139515" y="133716"/>
                </a:lnTo>
                <a:lnTo>
                  <a:pt x="138254" y="142152"/>
                </a:lnTo>
                <a:lnTo>
                  <a:pt x="138366" y="172831"/>
                </a:lnTo>
                <a:lnTo>
                  <a:pt x="138310" y="264869"/>
                </a:lnTo>
                <a:lnTo>
                  <a:pt x="141552" y="278837"/>
                </a:lnTo>
                <a:lnTo>
                  <a:pt x="149395" y="287034"/>
                </a:lnTo>
                <a:lnTo>
                  <a:pt x="159011" y="290894"/>
                </a:lnTo>
                <a:lnTo>
                  <a:pt x="167577" y="291847"/>
                </a:lnTo>
                <a:lnTo>
                  <a:pt x="274984" y="291847"/>
                </a:lnTo>
                <a:lnTo>
                  <a:pt x="250916" y="310494"/>
                </a:lnTo>
                <a:lnTo>
                  <a:pt x="211030" y="327337"/>
                </a:lnTo>
                <a:lnTo>
                  <a:pt x="166532" y="333290"/>
                </a:lnTo>
                <a:close/>
              </a:path>
              <a:path w="333375" h="333375">
                <a:moveTo>
                  <a:pt x="319067" y="102772"/>
                </a:moveTo>
                <a:lnTo>
                  <a:pt x="166673" y="102772"/>
                </a:lnTo>
                <a:lnTo>
                  <a:pt x="178677" y="100354"/>
                </a:lnTo>
                <a:lnTo>
                  <a:pt x="188425" y="93764"/>
                </a:lnTo>
                <a:lnTo>
                  <a:pt x="194982" y="83954"/>
                </a:lnTo>
                <a:lnTo>
                  <a:pt x="197380" y="71895"/>
                </a:lnTo>
                <a:lnTo>
                  <a:pt x="194969" y="59907"/>
                </a:lnTo>
                <a:lnTo>
                  <a:pt x="188411" y="50171"/>
                </a:lnTo>
                <a:lnTo>
                  <a:pt x="178653" y="43634"/>
                </a:lnTo>
                <a:lnTo>
                  <a:pt x="166645" y="41244"/>
                </a:lnTo>
                <a:lnTo>
                  <a:pt x="274675" y="41244"/>
                </a:lnTo>
                <a:lnTo>
                  <a:pt x="284474" y="48819"/>
                </a:lnTo>
                <a:lnTo>
                  <a:pt x="310533" y="82554"/>
                </a:lnTo>
                <a:lnTo>
                  <a:pt x="319067" y="102772"/>
                </a:lnTo>
                <a:close/>
              </a:path>
              <a:path w="333375" h="333375">
                <a:moveTo>
                  <a:pt x="274984" y="291847"/>
                </a:moveTo>
                <a:lnTo>
                  <a:pt x="167577" y="291847"/>
                </a:lnTo>
                <a:lnTo>
                  <a:pt x="177989" y="289765"/>
                </a:lnTo>
                <a:lnTo>
                  <a:pt x="186991" y="284005"/>
                </a:lnTo>
                <a:lnTo>
                  <a:pt x="193272" y="275166"/>
                </a:lnTo>
                <a:lnTo>
                  <a:pt x="195516" y="263852"/>
                </a:lnTo>
                <a:lnTo>
                  <a:pt x="195456" y="133716"/>
                </a:lnTo>
                <a:lnTo>
                  <a:pt x="164464" y="114392"/>
                </a:lnTo>
                <a:lnTo>
                  <a:pt x="323972" y="114392"/>
                </a:lnTo>
                <a:lnTo>
                  <a:pt x="327335" y="122361"/>
                </a:lnTo>
                <a:lnTo>
                  <a:pt x="333290" y="166645"/>
                </a:lnTo>
                <a:lnTo>
                  <a:pt x="327341" y="210842"/>
                </a:lnTo>
                <a:lnTo>
                  <a:pt x="310603" y="250629"/>
                </a:lnTo>
                <a:lnTo>
                  <a:pt x="284615" y="284386"/>
                </a:lnTo>
                <a:lnTo>
                  <a:pt x="274984" y="291847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24939" y="624752"/>
            <a:ext cx="2419349" cy="24574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501" y="2836966"/>
            <a:ext cx="6435725" cy="3683000"/>
          </a:xfrm>
          <a:prstGeom prst="rect"/>
        </p:spPr>
        <p:txBody>
          <a:bodyPr wrap="square" lIns="0" tIns="139700" rIns="0" bIns="0" rtlCol="0" vert="horz">
            <a:spAutoFit/>
          </a:bodyPr>
          <a:lstStyle/>
          <a:p>
            <a:pPr marL="12700" marR="5080" indent="250190">
              <a:lnSpc>
                <a:spcPts val="9300"/>
              </a:lnSpc>
              <a:spcBef>
                <a:spcPts val="1100"/>
              </a:spcBef>
            </a:pPr>
            <a:r>
              <a:rPr dirty="0" sz="8500" spc="-35" b="1">
                <a:solidFill>
                  <a:srgbClr val="E4E4E4"/>
                </a:solidFill>
                <a:latin typeface="Tahoma"/>
                <a:cs typeface="Tahoma"/>
              </a:rPr>
              <a:t>KIDNEY </a:t>
            </a:r>
            <a:r>
              <a:rPr dirty="0" sz="8500" spc="-30" b="1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8500" spc="110" b="1">
                <a:solidFill>
                  <a:srgbClr val="E4E4E4"/>
                </a:solidFill>
                <a:latin typeface="Tahoma"/>
                <a:cs typeface="Tahoma"/>
              </a:rPr>
              <a:t>TUMOR </a:t>
            </a:r>
            <a:r>
              <a:rPr dirty="0" sz="8500" spc="114" b="1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8500" spc="75" b="1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8500" spc="490" b="1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8500" spc="-20" b="1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8500" spc="490" b="1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8500" spc="200" b="1">
                <a:solidFill>
                  <a:srgbClr val="E4E4E4"/>
                </a:solidFill>
                <a:latin typeface="Tahoma"/>
                <a:cs typeface="Tahoma"/>
              </a:rPr>
              <a:t>C</a:t>
            </a:r>
            <a:r>
              <a:rPr dirty="0" sz="8500" spc="-20" b="1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8500" spc="-1410" b="1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8500" spc="290" b="1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8500" spc="130" b="1">
                <a:solidFill>
                  <a:srgbClr val="E4E4E4"/>
                </a:solidFill>
                <a:latin typeface="Tahoma"/>
                <a:cs typeface="Tahoma"/>
              </a:rPr>
              <a:t>N</a:t>
            </a:r>
            <a:endParaRPr sz="85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501" y="6830962"/>
            <a:ext cx="5648325" cy="3110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50">
                <a:solidFill>
                  <a:srgbClr val="FDA615"/>
                </a:solidFill>
                <a:latin typeface="Tahoma"/>
                <a:cs typeface="Tahoma"/>
              </a:rPr>
              <a:t>Guided</a:t>
            </a:r>
            <a:r>
              <a:rPr dirty="0" sz="2800" spc="-160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800" spc="10">
                <a:solidFill>
                  <a:srgbClr val="FDA615"/>
                </a:solidFill>
                <a:latin typeface="Tahoma"/>
                <a:cs typeface="Tahoma"/>
              </a:rPr>
              <a:t>by:</a:t>
            </a:r>
            <a:r>
              <a:rPr dirty="0" sz="2800" spc="-160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800" spc="180">
                <a:solidFill>
                  <a:srgbClr val="FDA615"/>
                </a:solidFill>
                <a:latin typeface="Tahoma"/>
                <a:cs typeface="Tahoma"/>
              </a:rPr>
              <a:t>Dr</a:t>
            </a:r>
            <a:r>
              <a:rPr dirty="0" sz="2800" spc="-160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800" spc="265">
                <a:solidFill>
                  <a:srgbClr val="FDA615"/>
                </a:solidFill>
                <a:latin typeface="Tahoma"/>
                <a:cs typeface="Tahoma"/>
              </a:rPr>
              <a:t>Ashwin</a:t>
            </a:r>
            <a:r>
              <a:rPr dirty="0" sz="2800" spc="-160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800" spc="270">
                <a:solidFill>
                  <a:srgbClr val="FDA615"/>
                </a:solidFill>
                <a:latin typeface="Tahoma"/>
                <a:cs typeface="Tahoma"/>
              </a:rPr>
              <a:t>Makwana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00">
              <a:latin typeface="Tahoma"/>
              <a:cs typeface="Tahoma"/>
            </a:endParaRPr>
          </a:p>
          <a:p>
            <a:pPr marL="295910">
              <a:lnSpc>
                <a:spcPct val="100000"/>
              </a:lnSpc>
            </a:pPr>
            <a:r>
              <a:rPr dirty="0" sz="2650" spc="-10" b="1">
                <a:solidFill>
                  <a:srgbClr val="FDA615"/>
                </a:solidFill>
                <a:latin typeface="Verdana"/>
                <a:cs typeface="Verdana"/>
              </a:rPr>
              <a:t>P</a:t>
            </a:r>
            <a:r>
              <a:rPr dirty="0" sz="2650" spc="-125" b="1">
                <a:solidFill>
                  <a:srgbClr val="FDA615"/>
                </a:solidFill>
                <a:latin typeface="Verdana"/>
                <a:cs typeface="Verdana"/>
              </a:rPr>
              <a:t>R</a:t>
            </a:r>
            <a:r>
              <a:rPr dirty="0" sz="2650" spc="-25" b="1">
                <a:solidFill>
                  <a:srgbClr val="FDA615"/>
                </a:solidFill>
                <a:latin typeface="Verdana"/>
                <a:cs typeface="Verdana"/>
              </a:rPr>
              <a:t>E</a:t>
            </a:r>
            <a:r>
              <a:rPr dirty="0" sz="2650" spc="-210" b="1">
                <a:solidFill>
                  <a:srgbClr val="FDA615"/>
                </a:solidFill>
                <a:latin typeface="Verdana"/>
                <a:cs typeface="Verdana"/>
              </a:rPr>
              <a:t>S</a:t>
            </a:r>
            <a:r>
              <a:rPr dirty="0" sz="2650" spc="-25" b="1">
                <a:solidFill>
                  <a:srgbClr val="FDA615"/>
                </a:solidFill>
                <a:latin typeface="Verdana"/>
                <a:cs typeface="Verdana"/>
              </a:rPr>
              <a:t>E</a:t>
            </a:r>
            <a:r>
              <a:rPr dirty="0" sz="2650" spc="-85" b="1">
                <a:solidFill>
                  <a:srgbClr val="FDA615"/>
                </a:solidFill>
                <a:latin typeface="Verdana"/>
                <a:cs typeface="Verdana"/>
              </a:rPr>
              <a:t>N</a:t>
            </a:r>
            <a:r>
              <a:rPr dirty="0" sz="2650" spc="-204" b="1">
                <a:solidFill>
                  <a:srgbClr val="FDA615"/>
                </a:solidFill>
                <a:latin typeface="Verdana"/>
                <a:cs typeface="Verdana"/>
              </a:rPr>
              <a:t>T</a:t>
            </a:r>
            <a:r>
              <a:rPr dirty="0" sz="2650" spc="-25" b="1">
                <a:solidFill>
                  <a:srgbClr val="FDA615"/>
                </a:solidFill>
                <a:latin typeface="Verdana"/>
                <a:cs typeface="Verdana"/>
              </a:rPr>
              <a:t>E</a:t>
            </a:r>
            <a:r>
              <a:rPr dirty="0" sz="2650" spc="5" b="1">
                <a:solidFill>
                  <a:srgbClr val="FDA615"/>
                </a:solidFill>
                <a:latin typeface="Verdana"/>
                <a:cs typeface="Verdana"/>
              </a:rPr>
              <a:t>D</a:t>
            </a:r>
            <a:r>
              <a:rPr dirty="0" sz="2650" spc="-170" b="1">
                <a:solidFill>
                  <a:srgbClr val="FDA615"/>
                </a:solidFill>
                <a:latin typeface="Verdana"/>
                <a:cs typeface="Verdana"/>
              </a:rPr>
              <a:t> </a:t>
            </a:r>
            <a:r>
              <a:rPr dirty="0" sz="2650" spc="10" b="1">
                <a:solidFill>
                  <a:srgbClr val="FDA615"/>
                </a:solidFill>
                <a:latin typeface="Verdana"/>
                <a:cs typeface="Verdana"/>
              </a:rPr>
              <a:t>B</a:t>
            </a:r>
            <a:r>
              <a:rPr dirty="0" sz="2650" spc="-190" b="1">
                <a:solidFill>
                  <a:srgbClr val="FDA615"/>
                </a:solidFill>
                <a:latin typeface="Verdana"/>
                <a:cs typeface="Verdana"/>
              </a:rPr>
              <a:t>Y</a:t>
            </a:r>
            <a:endParaRPr sz="2650">
              <a:latin typeface="Verdana"/>
              <a:cs typeface="Verdana"/>
            </a:endParaRPr>
          </a:p>
          <a:p>
            <a:pPr marL="295910">
              <a:lnSpc>
                <a:spcPct val="100000"/>
              </a:lnSpc>
              <a:spcBef>
                <a:spcPts val="1245"/>
              </a:spcBef>
            </a:pPr>
            <a:r>
              <a:rPr dirty="0" sz="2900" spc="130">
                <a:solidFill>
                  <a:srgbClr val="E4E4E4"/>
                </a:solidFill>
                <a:latin typeface="Tahoma"/>
                <a:cs typeface="Tahoma"/>
              </a:rPr>
              <a:t>20CE117-DHRUV</a:t>
            </a:r>
            <a:r>
              <a:rPr dirty="0" sz="2900" spc="-18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900" spc="325">
                <a:solidFill>
                  <a:srgbClr val="E4E4E4"/>
                </a:solidFill>
                <a:latin typeface="Tahoma"/>
                <a:cs typeface="Tahoma"/>
              </a:rPr>
              <a:t>PUVAR</a:t>
            </a:r>
            <a:endParaRPr sz="2900">
              <a:latin typeface="Tahoma"/>
              <a:cs typeface="Tahoma"/>
            </a:endParaRPr>
          </a:p>
          <a:p>
            <a:pPr marL="295910">
              <a:lnSpc>
                <a:spcPct val="100000"/>
              </a:lnSpc>
              <a:spcBef>
                <a:spcPts val="530"/>
              </a:spcBef>
            </a:pPr>
            <a:r>
              <a:rPr dirty="0" sz="2900" spc="140">
                <a:solidFill>
                  <a:srgbClr val="E4E4E4"/>
                </a:solidFill>
                <a:latin typeface="Tahoma"/>
                <a:cs typeface="Tahoma"/>
              </a:rPr>
              <a:t>20CE132-NISARG</a:t>
            </a:r>
            <a:r>
              <a:rPr dirty="0" sz="2900" spc="-18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900" spc="315">
                <a:solidFill>
                  <a:srgbClr val="E4E4E4"/>
                </a:solidFill>
                <a:latin typeface="Tahoma"/>
                <a:cs typeface="Tahoma"/>
              </a:rPr>
              <a:t>SHAH</a:t>
            </a:r>
            <a:endParaRPr sz="2900">
              <a:latin typeface="Tahoma"/>
              <a:cs typeface="Tahoma"/>
            </a:endParaRPr>
          </a:p>
          <a:p>
            <a:pPr marL="295910">
              <a:lnSpc>
                <a:spcPct val="100000"/>
              </a:lnSpc>
              <a:spcBef>
                <a:spcPts val="530"/>
              </a:spcBef>
            </a:pPr>
            <a:r>
              <a:rPr dirty="0" sz="2900" spc="120">
                <a:solidFill>
                  <a:srgbClr val="E4E4E4"/>
                </a:solidFill>
                <a:latin typeface="Tahoma"/>
                <a:cs typeface="Tahoma"/>
              </a:rPr>
              <a:t>20CE134-SHAIL</a:t>
            </a:r>
            <a:r>
              <a:rPr dirty="0" sz="2900" spc="-19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900" spc="315">
                <a:solidFill>
                  <a:srgbClr val="E4E4E4"/>
                </a:solidFill>
                <a:latin typeface="Tahoma"/>
                <a:cs typeface="Tahoma"/>
              </a:rPr>
              <a:t>SHAH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4" y="9782808"/>
            <a:ext cx="152400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437" y="572697"/>
            <a:ext cx="990727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185" b="1">
                <a:solidFill>
                  <a:srgbClr val="1B4444"/>
                </a:solidFill>
                <a:latin typeface="Tahoma"/>
                <a:cs typeface="Tahoma"/>
              </a:rPr>
              <a:t>PROPOSED</a:t>
            </a:r>
            <a:r>
              <a:rPr dirty="0" sz="8000" spc="-545" b="1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dirty="0" sz="8000" spc="165" b="1">
                <a:solidFill>
                  <a:srgbClr val="1B4444"/>
                </a:solidFill>
                <a:latin typeface="Tahoma"/>
                <a:cs typeface="Tahoma"/>
              </a:rPr>
              <a:t>MODEL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54366" y="2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5" y="1801960"/>
                </a:moveTo>
                <a:lnTo>
                  <a:pt x="4533632" y="1801960"/>
                </a:lnTo>
                <a:lnTo>
                  <a:pt x="4533632" y="1774417"/>
                </a:lnTo>
                <a:lnTo>
                  <a:pt x="1057670" y="1774417"/>
                </a:lnTo>
                <a:lnTo>
                  <a:pt x="32501" y="0"/>
                </a:lnTo>
                <a:lnTo>
                  <a:pt x="0" y="0"/>
                </a:lnTo>
                <a:lnTo>
                  <a:pt x="104113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4" y="4382133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4" y="6782434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10567" y="2265643"/>
            <a:ext cx="17320260" cy="6635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</a:pPr>
            <a:r>
              <a:rPr dirty="0" sz="5200" spc="-459">
                <a:solidFill>
                  <a:srgbClr val="1B4444"/>
                </a:solidFill>
                <a:latin typeface="Verdana"/>
                <a:cs typeface="Verdana"/>
              </a:rPr>
              <a:t>2</a:t>
            </a:r>
            <a:r>
              <a:rPr dirty="0" sz="5200" spc="-525">
                <a:solidFill>
                  <a:srgbClr val="1B4444"/>
                </a:solidFill>
                <a:latin typeface="Verdana"/>
                <a:cs typeface="Verdana"/>
              </a:rPr>
              <a:t>.</a:t>
            </a:r>
            <a:r>
              <a:rPr dirty="0" sz="5200" spc="-5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5200" spc="-95">
                <a:solidFill>
                  <a:srgbClr val="1B4444"/>
                </a:solidFill>
                <a:latin typeface="Verdana"/>
                <a:cs typeface="Verdana"/>
              </a:rPr>
              <a:t>V</a:t>
            </a:r>
            <a:r>
              <a:rPr dirty="0" sz="5200" spc="-180">
                <a:solidFill>
                  <a:srgbClr val="1B4444"/>
                </a:solidFill>
                <a:latin typeface="Verdana"/>
                <a:cs typeface="Verdana"/>
              </a:rPr>
              <a:t>G</a:t>
            </a:r>
            <a:r>
              <a:rPr dirty="0" sz="5200" spc="-175">
                <a:solidFill>
                  <a:srgbClr val="1B4444"/>
                </a:solidFill>
                <a:latin typeface="Verdana"/>
                <a:cs typeface="Verdana"/>
              </a:rPr>
              <a:t>G</a:t>
            </a:r>
            <a:r>
              <a:rPr dirty="0" sz="5200" spc="-5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5200" spc="60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5200" spc="-160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5200" spc="-17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endParaRPr sz="5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25"/>
              </a:spcBef>
            </a:pPr>
            <a:r>
              <a:rPr dirty="0" sz="3400" spc="-120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l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90">
                <a:solidFill>
                  <a:srgbClr val="1B4444"/>
                </a:solidFill>
                <a:latin typeface="Verdana"/>
                <a:cs typeface="Verdana"/>
              </a:rPr>
              <a:t>y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95">
                <a:solidFill>
                  <a:srgbClr val="1B4444"/>
                </a:solidFill>
                <a:latin typeface="Verdana"/>
                <a:cs typeface="Verdana"/>
              </a:rPr>
              <a:t>m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o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d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l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r</a:t>
            </a:r>
            <a:r>
              <a:rPr dirty="0" sz="3400" spc="-75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100">
                <a:solidFill>
                  <a:srgbClr val="1B4444"/>
                </a:solidFill>
                <a:latin typeface="Verdana"/>
                <a:cs typeface="Verdana"/>
              </a:rPr>
              <a:t>f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o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ll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o</a:t>
            </a:r>
            <a:r>
              <a:rPr dirty="0" sz="3400" spc="-120">
                <a:solidFill>
                  <a:srgbClr val="1B4444"/>
                </a:solidFill>
                <a:latin typeface="Verdana"/>
                <a:cs typeface="Verdana"/>
              </a:rPr>
              <a:t>w</a:t>
            </a:r>
            <a:r>
              <a:rPr dirty="0" sz="3400" spc="-85">
                <a:solidFill>
                  <a:srgbClr val="1B4444"/>
                </a:solidFill>
                <a:latin typeface="Verdana"/>
                <a:cs typeface="Verdana"/>
              </a:rPr>
              <a:t>s</a:t>
            </a:r>
            <a:r>
              <a:rPr dirty="0" sz="3400" spc="-650">
                <a:solidFill>
                  <a:srgbClr val="1B4444"/>
                </a:solidFill>
                <a:latin typeface="Verdana"/>
                <a:cs typeface="Verdana"/>
              </a:rPr>
              <a:t>:</a:t>
            </a:r>
            <a:endParaRPr sz="3400">
              <a:latin typeface="Verdana"/>
              <a:cs typeface="Verdana"/>
            </a:endParaRPr>
          </a:p>
          <a:p>
            <a:pPr marL="323215" marR="5080">
              <a:lnSpc>
                <a:spcPct val="115799"/>
              </a:lnSpc>
            </a:pP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ZeroPadding2D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1B4444"/>
                </a:solidFill>
                <a:latin typeface="Verdana"/>
                <a:cs typeface="Verdana"/>
              </a:rPr>
              <a:t>layer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1B4444"/>
                </a:solidFill>
                <a:latin typeface="Verdana"/>
                <a:cs typeface="Verdana"/>
              </a:rPr>
              <a:t>to</a:t>
            </a:r>
            <a:r>
              <a:rPr dirty="0" sz="3400" spc="-3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1B4444"/>
                </a:solidFill>
                <a:latin typeface="Verdana"/>
                <a:cs typeface="Verdana"/>
              </a:rPr>
              <a:t>preserve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1B4444"/>
                </a:solidFill>
                <a:latin typeface="Verdana"/>
                <a:cs typeface="Verdana"/>
              </a:rPr>
              <a:t>spatial</a:t>
            </a:r>
            <a:r>
              <a:rPr dirty="0" sz="3400" spc="-3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resolution,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1B4444"/>
                </a:solidFill>
                <a:latin typeface="Verdana"/>
                <a:cs typeface="Verdana"/>
              </a:rPr>
              <a:t>Convolution2D</a:t>
            </a:r>
            <a:r>
              <a:rPr dirty="0" sz="3400" spc="-3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1B4444"/>
                </a:solidFill>
                <a:latin typeface="Verdana"/>
                <a:cs typeface="Verdana"/>
              </a:rPr>
              <a:t>layer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1B4444"/>
                </a:solidFill>
                <a:latin typeface="Verdana"/>
                <a:cs typeface="Verdana"/>
              </a:rPr>
              <a:t>with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64 </a:t>
            </a:r>
            <a:r>
              <a:rPr dirty="0" sz="3400" spc="-4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1B4444"/>
                </a:solidFill>
                <a:latin typeface="Verdana"/>
                <a:cs typeface="Verdana"/>
              </a:rPr>
              <a:t>filters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1B4444"/>
                </a:solidFill>
                <a:latin typeface="Verdana"/>
                <a:cs typeface="Verdana"/>
              </a:rPr>
              <a:t>of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1B4444"/>
                </a:solidFill>
                <a:latin typeface="Verdana"/>
                <a:cs typeface="Verdana"/>
              </a:rPr>
              <a:t>size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60">
                <a:solidFill>
                  <a:srgbClr val="1B4444"/>
                </a:solidFill>
                <a:latin typeface="Verdana"/>
                <a:cs typeface="Verdana"/>
              </a:rPr>
              <a:t>3x3,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1B4444"/>
                </a:solidFill>
                <a:latin typeface="Verdana"/>
                <a:cs typeface="Verdana"/>
              </a:rPr>
              <a:t>MaxPooling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75">
                <a:solidFill>
                  <a:srgbClr val="1B4444"/>
                </a:solidFill>
                <a:latin typeface="Verdana"/>
                <a:cs typeface="Verdana"/>
              </a:rPr>
              <a:t>2D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1B4444"/>
                </a:solidFill>
                <a:latin typeface="Verdana"/>
                <a:cs typeface="Verdana"/>
              </a:rPr>
              <a:t>layer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1B4444"/>
                </a:solidFill>
                <a:latin typeface="Verdana"/>
                <a:cs typeface="Verdana"/>
              </a:rPr>
              <a:t>with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pool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1B4444"/>
                </a:solidFill>
                <a:latin typeface="Verdana"/>
                <a:cs typeface="Verdana"/>
              </a:rPr>
              <a:t>size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1B4444"/>
                </a:solidFill>
                <a:latin typeface="Verdana"/>
                <a:cs typeface="Verdana"/>
              </a:rPr>
              <a:t>of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05">
                <a:solidFill>
                  <a:srgbClr val="1B4444"/>
                </a:solidFill>
                <a:latin typeface="Verdana"/>
                <a:cs typeface="Verdana"/>
              </a:rPr>
              <a:t>2x2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and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1B4444"/>
                </a:solidFill>
                <a:latin typeface="Verdana"/>
                <a:cs typeface="Verdana"/>
              </a:rPr>
              <a:t>stride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1B4444"/>
                </a:solidFill>
                <a:latin typeface="Verdana"/>
                <a:cs typeface="Verdana"/>
              </a:rPr>
              <a:t>of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20">
                <a:solidFill>
                  <a:srgbClr val="1B4444"/>
                </a:solidFill>
                <a:latin typeface="Verdana"/>
                <a:cs typeface="Verdana"/>
              </a:rPr>
              <a:t>2.2,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1B4444"/>
                </a:solidFill>
                <a:latin typeface="Verdana"/>
                <a:cs typeface="Verdana"/>
              </a:rPr>
              <a:t>two </a:t>
            </a:r>
            <a:r>
              <a:rPr dirty="0" sz="3400" spc="-118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70">
                <a:solidFill>
                  <a:srgbClr val="1B4444"/>
                </a:solidFill>
                <a:latin typeface="Verdana"/>
                <a:cs typeface="Verdana"/>
              </a:rPr>
              <a:t>more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sets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1B4444"/>
                </a:solidFill>
                <a:latin typeface="Verdana"/>
                <a:cs typeface="Verdana"/>
              </a:rPr>
              <a:t>of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convolution2D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and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1B4444"/>
                </a:solidFill>
                <a:latin typeface="Verdana"/>
                <a:cs typeface="Verdana"/>
              </a:rPr>
              <a:t>MaxPooling2D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05">
                <a:solidFill>
                  <a:srgbClr val="1B4444"/>
                </a:solidFill>
                <a:latin typeface="Verdana"/>
                <a:cs typeface="Verdana"/>
              </a:rPr>
              <a:t>layers,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each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1B4444"/>
                </a:solidFill>
                <a:latin typeface="Verdana"/>
                <a:cs typeface="Verdana"/>
              </a:rPr>
              <a:t>with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60">
                <a:solidFill>
                  <a:srgbClr val="1B4444"/>
                </a:solidFill>
                <a:latin typeface="Verdana"/>
                <a:cs typeface="Verdana"/>
              </a:rPr>
              <a:t>128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filters.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Verdana"/>
              <a:cs typeface="Verdana"/>
            </a:endParaRPr>
          </a:p>
          <a:p>
            <a:pPr marL="323215" marR="80010" indent="105410">
              <a:lnSpc>
                <a:spcPct val="115799"/>
              </a:lnSpc>
            </a:pP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Flatten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1B4444"/>
                </a:solidFill>
                <a:latin typeface="Verdana"/>
                <a:cs typeface="Verdana"/>
              </a:rPr>
              <a:t>layer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1B4444"/>
                </a:solidFill>
                <a:latin typeface="Verdana"/>
                <a:cs typeface="Verdana"/>
              </a:rPr>
              <a:t>to</a:t>
            </a:r>
            <a:r>
              <a:rPr dirty="0" sz="3400" spc="-3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1B4444"/>
                </a:solidFill>
                <a:latin typeface="Verdana"/>
                <a:cs typeface="Verdana"/>
              </a:rPr>
              <a:t>convert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the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75">
                <a:solidFill>
                  <a:srgbClr val="1B4444"/>
                </a:solidFill>
                <a:latin typeface="Verdana"/>
                <a:cs typeface="Verdana"/>
              </a:rPr>
              <a:t>2D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5">
                <a:solidFill>
                  <a:srgbClr val="1B4444"/>
                </a:solidFill>
                <a:latin typeface="Verdana"/>
                <a:cs typeface="Verdana"/>
              </a:rPr>
              <a:t>output</a:t>
            </a:r>
            <a:r>
              <a:rPr dirty="0" sz="3400" spc="-3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from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the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40">
                <a:solidFill>
                  <a:srgbClr val="1B4444"/>
                </a:solidFill>
                <a:latin typeface="Verdana"/>
                <a:cs typeface="Verdana"/>
              </a:rPr>
              <a:t>previous</a:t>
            </a:r>
            <a:r>
              <a:rPr dirty="0" sz="3400" spc="-3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1B4444"/>
                </a:solidFill>
                <a:latin typeface="Verdana"/>
                <a:cs typeface="Verdana"/>
              </a:rPr>
              <a:t>layer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1B4444"/>
                </a:solidFill>
                <a:latin typeface="Verdana"/>
                <a:cs typeface="Verdana"/>
              </a:rPr>
              <a:t>into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00">
                <a:solidFill>
                  <a:srgbClr val="1B4444"/>
                </a:solidFill>
                <a:latin typeface="Verdana"/>
                <a:cs typeface="Verdana"/>
              </a:rPr>
              <a:t>1D</a:t>
            </a:r>
            <a:r>
              <a:rPr dirty="0" sz="3400" spc="-3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vector, </a:t>
            </a:r>
            <a:r>
              <a:rPr dirty="0" sz="3400" spc="-118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1B4444"/>
                </a:solidFill>
                <a:latin typeface="Verdana"/>
                <a:cs typeface="Verdana"/>
              </a:rPr>
              <a:t>two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70">
                <a:solidFill>
                  <a:srgbClr val="1B4444"/>
                </a:solidFill>
                <a:latin typeface="Verdana"/>
                <a:cs typeface="Verdana"/>
              </a:rPr>
              <a:t>Dense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65">
                <a:solidFill>
                  <a:srgbClr val="1B4444"/>
                </a:solidFill>
                <a:latin typeface="Verdana"/>
                <a:cs typeface="Verdana"/>
              </a:rPr>
              <a:t>layers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1B4444"/>
                </a:solidFill>
                <a:latin typeface="Verdana"/>
                <a:cs typeface="Verdana"/>
              </a:rPr>
              <a:t>with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60">
                <a:solidFill>
                  <a:srgbClr val="1B4444"/>
                </a:solidFill>
                <a:latin typeface="Verdana"/>
                <a:cs typeface="Verdana"/>
              </a:rPr>
              <a:t>128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and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64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40">
                <a:solidFill>
                  <a:srgbClr val="1B4444"/>
                </a:solidFill>
                <a:latin typeface="Verdana"/>
                <a:cs typeface="Verdana"/>
              </a:rPr>
              <a:t>units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respectively,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20">
                <a:solidFill>
                  <a:srgbClr val="1B4444"/>
                </a:solidFill>
                <a:latin typeface="Verdana"/>
                <a:cs typeface="Verdana"/>
              </a:rPr>
              <a:t>followed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1B4444"/>
                </a:solidFill>
                <a:latin typeface="Verdana"/>
                <a:cs typeface="Verdana"/>
              </a:rPr>
              <a:t>by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40">
                <a:solidFill>
                  <a:srgbClr val="1B4444"/>
                </a:solidFill>
                <a:latin typeface="Verdana"/>
                <a:cs typeface="Verdana"/>
              </a:rPr>
              <a:t>ReLU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activation </a:t>
            </a:r>
            <a:r>
              <a:rPr dirty="0" sz="3400" spc="-118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10">
                <a:solidFill>
                  <a:srgbClr val="1B4444"/>
                </a:solidFill>
                <a:latin typeface="Verdana"/>
                <a:cs typeface="Verdana"/>
              </a:rPr>
              <a:t>function 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and </a:t>
            </a:r>
            <a:r>
              <a:rPr dirty="0" sz="3400">
                <a:solidFill>
                  <a:srgbClr val="1B4444"/>
                </a:solidFill>
                <a:latin typeface="Verdana"/>
                <a:cs typeface="Verdana"/>
              </a:rPr>
              <a:t>Dropout </a:t>
            </a:r>
            <a:r>
              <a:rPr dirty="0" sz="3400" spc="-85">
                <a:solidFill>
                  <a:srgbClr val="1B4444"/>
                </a:solidFill>
                <a:latin typeface="Verdana"/>
                <a:cs typeface="Verdana"/>
              </a:rPr>
              <a:t>regularization, 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and </a:t>
            </a:r>
            <a:r>
              <a:rPr dirty="0" sz="3400" spc="-150">
                <a:solidFill>
                  <a:srgbClr val="1B4444"/>
                </a:solidFill>
                <a:latin typeface="Verdana"/>
                <a:cs typeface="Verdana"/>
              </a:rPr>
              <a:t>a </a:t>
            </a:r>
            <a:r>
              <a:rPr dirty="0" sz="3400" spc="-15">
                <a:solidFill>
                  <a:srgbClr val="1B4444"/>
                </a:solidFill>
                <a:latin typeface="Verdana"/>
                <a:cs typeface="Verdana"/>
              </a:rPr>
              <a:t>final </a:t>
            </a:r>
            <a:r>
              <a:rPr dirty="0" sz="3400" spc="-70">
                <a:solidFill>
                  <a:srgbClr val="1B4444"/>
                </a:solidFill>
                <a:latin typeface="Verdana"/>
                <a:cs typeface="Verdana"/>
              </a:rPr>
              <a:t>Dense </a:t>
            </a:r>
            <a:r>
              <a:rPr dirty="0" sz="3400" spc="-60">
                <a:solidFill>
                  <a:srgbClr val="1B4444"/>
                </a:solidFill>
                <a:latin typeface="Verdana"/>
                <a:cs typeface="Verdana"/>
              </a:rPr>
              <a:t>layer </a:t>
            </a:r>
            <a:r>
              <a:rPr dirty="0" sz="3400" spc="-35">
                <a:solidFill>
                  <a:srgbClr val="1B4444"/>
                </a:solidFill>
                <a:latin typeface="Verdana"/>
                <a:cs typeface="Verdana"/>
              </a:rPr>
              <a:t>with </a:t>
            </a:r>
            <a:r>
              <a:rPr dirty="0" sz="3400" spc="-355">
                <a:solidFill>
                  <a:srgbClr val="1B4444"/>
                </a:solidFill>
                <a:latin typeface="Verdana"/>
                <a:cs typeface="Verdana"/>
              </a:rPr>
              <a:t>1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unit 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and </a:t>
            </a:r>
            <a:r>
              <a:rPr dirty="0" sz="3400" spc="-150">
                <a:solidFill>
                  <a:srgbClr val="1B4444"/>
                </a:solidFill>
                <a:latin typeface="Verdana"/>
                <a:cs typeface="Verdana"/>
              </a:rPr>
              <a:t>a </a:t>
            </a:r>
            <a:r>
              <a:rPr dirty="0" sz="3400" spc="-14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1B4444"/>
                </a:solidFill>
                <a:latin typeface="Verdana"/>
                <a:cs typeface="Verdana"/>
              </a:rPr>
              <a:t>s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-250">
                <a:solidFill>
                  <a:srgbClr val="1B4444"/>
                </a:solidFill>
                <a:latin typeface="Verdana"/>
                <a:cs typeface="Verdana"/>
              </a:rPr>
              <a:t>g</a:t>
            </a:r>
            <a:r>
              <a:rPr dirty="0" sz="3400" spc="-195">
                <a:solidFill>
                  <a:srgbClr val="1B4444"/>
                </a:solidFill>
                <a:latin typeface="Verdana"/>
                <a:cs typeface="Verdana"/>
              </a:rPr>
              <a:t>m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o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d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l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110">
                <a:solidFill>
                  <a:srgbClr val="1B4444"/>
                </a:solidFill>
                <a:latin typeface="Verdana"/>
                <a:cs typeface="Verdana"/>
              </a:rPr>
              <a:t>c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v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100">
                <a:solidFill>
                  <a:srgbClr val="1B4444"/>
                </a:solidFill>
                <a:latin typeface="Verdana"/>
                <a:cs typeface="Verdana"/>
              </a:rPr>
              <a:t>f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u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3400" spc="110">
                <a:solidFill>
                  <a:srgbClr val="1B4444"/>
                </a:solidFill>
                <a:latin typeface="Verdana"/>
                <a:cs typeface="Verdana"/>
              </a:rPr>
              <a:t>c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35">
                <a:solidFill>
                  <a:srgbClr val="1B4444"/>
                </a:solidFill>
                <a:latin typeface="Verdana"/>
                <a:cs typeface="Verdana"/>
              </a:rPr>
              <a:t>o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110">
                <a:solidFill>
                  <a:srgbClr val="1B4444"/>
                </a:solidFill>
                <a:latin typeface="Verdana"/>
                <a:cs typeface="Verdana"/>
              </a:rPr>
              <a:t>c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l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85">
                <a:solidFill>
                  <a:srgbClr val="1B4444"/>
                </a:solidFill>
                <a:latin typeface="Verdana"/>
                <a:cs typeface="Verdana"/>
              </a:rPr>
              <a:t>ss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100">
                <a:solidFill>
                  <a:srgbClr val="1B4444"/>
                </a:solidFill>
                <a:latin typeface="Verdana"/>
                <a:cs typeface="Verdana"/>
              </a:rPr>
              <a:t>f</a:t>
            </a:r>
            <a:r>
              <a:rPr dirty="0" sz="3400" spc="-85">
                <a:solidFill>
                  <a:srgbClr val="1B4444"/>
                </a:solidFill>
                <a:latin typeface="Verdana"/>
                <a:cs typeface="Verdana"/>
              </a:rPr>
              <a:t>y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-195">
                <a:solidFill>
                  <a:srgbClr val="1B4444"/>
                </a:solidFill>
                <a:latin typeface="Verdana"/>
                <a:cs typeface="Verdana"/>
              </a:rPr>
              <a:t>m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250">
                <a:solidFill>
                  <a:srgbClr val="1B4444"/>
                </a:solidFill>
                <a:latin typeface="Verdana"/>
                <a:cs typeface="Verdana"/>
              </a:rPr>
              <a:t>g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85">
                <a:solidFill>
                  <a:srgbClr val="1B4444"/>
                </a:solidFill>
                <a:latin typeface="Verdana"/>
                <a:cs typeface="Verdana"/>
              </a:rPr>
              <a:t>s</a:t>
            </a:r>
            <a:r>
              <a:rPr dirty="0" sz="3400" spc="-345">
                <a:solidFill>
                  <a:srgbClr val="1B4444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925057" y="9236392"/>
            <a:ext cx="3362960" cy="1050925"/>
          </a:xfrm>
          <a:custGeom>
            <a:avLst/>
            <a:gdLst/>
            <a:ahLst/>
            <a:cxnLst/>
            <a:rect l="l" t="t" r="r" b="b"/>
            <a:pathLst>
              <a:path w="3362959" h="1050925">
                <a:moveTo>
                  <a:pt x="3362939" y="1050606"/>
                </a:moveTo>
                <a:lnTo>
                  <a:pt x="0" y="1050606"/>
                </a:lnTo>
                <a:lnTo>
                  <a:pt x="606292" y="0"/>
                </a:lnTo>
                <a:lnTo>
                  <a:pt x="3362939" y="0"/>
                </a:lnTo>
                <a:lnTo>
                  <a:pt x="3362939" y="1050606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5170" y="404876"/>
            <a:ext cx="990727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185" b="1">
                <a:latin typeface="Tahoma"/>
                <a:cs typeface="Tahoma"/>
              </a:rPr>
              <a:t>PROPOSED</a:t>
            </a:r>
            <a:r>
              <a:rPr dirty="0" sz="8000" spc="-545" b="1">
                <a:latin typeface="Tahoma"/>
                <a:cs typeface="Tahoma"/>
              </a:rPr>
              <a:t> </a:t>
            </a:r>
            <a:r>
              <a:rPr dirty="0" sz="8000" spc="165" b="1">
                <a:latin typeface="Tahoma"/>
                <a:cs typeface="Tahoma"/>
              </a:rPr>
              <a:t>MODEL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54368" y="0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4" y="1801958"/>
                </a:moveTo>
                <a:lnTo>
                  <a:pt x="4533631" y="1801958"/>
                </a:lnTo>
                <a:lnTo>
                  <a:pt x="4533631" y="1774416"/>
                </a:lnTo>
                <a:lnTo>
                  <a:pt x="1057669" y="1774416"/>
                </a:lnTo>
                <a:lnTo>
                  <a:pt x="32501" y="0"/>
                </a:lnTo>
                <a:lnTo>
                  <a:pt x="0" y="0"/>
                </a:lnTo>
                <a:lnTo>
                  <a:pt x="1041134" y="1801958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463" y="3886170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463" y="4486245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463" y="5086320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463" y="5686395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463" y="6286470"/>
            <a:ext cx="152400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463" y="6886545"/>
            <a:ext cx="152400" cy="1523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463" y="7486620"/>
            <a:ext cx="152400" cy="1523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463" y="8086695"/>
            <a:ext cx="152400" cy="1523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463" y="8686770"/>
            <a:ext cx="152400" cy="152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463" y="9286845"/>
            <a:ext cx="152400" cy="1523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83289" y="1633714"/>
            <a:ext cx="16207740" cy="7371715"/>
          </a:xfrm>
          <a:prstGeom prst="rect">
            <a:avLst/>
          </a:prstGeom>
        </p:spPr>
        <p:txBody>
          <a:bodyPr wrap="square" lIns="0" tIns="396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dirty="0" sz="5200" spc="-28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5200" spc="-28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5200" spc="-3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37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5200" spc="6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5200" spc="21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520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dirty="0" sz="5200" spc="37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5200" spc="-5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5200" spc="60">
                <a:solidFill>
                  <a:srgbClr val="FFFFFF"/>
                </a:solidFill>
                <a:latin typeface="Lucida Sans Unicode"/>
                <a:cs typeface="Lucida Sans Unicode"/>
              </a:rPr>
              <a:t>pp</a:t>
            </a:r>
            <a:r>
              <a:rPr dirty="0" sz="5200" spc="1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5200" spc="3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5200" spc="18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5200" spc="-3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6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5200" spc="8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21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5200" spc="18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5200" spc="1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5200" spc="3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5200" spc="-3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21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5200" spc="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5200" spc="21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5200" spc="-1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5200" spc="-114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52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5200" spc="8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5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endParaRPr sz="5200">
              <a:latin typeface="Lucida Sans Unicode"/>
              <a:cs typeface="Lucida Sans Unicode"/>
            </a:endParaRPr>
          </a:p>
          <a:p>
            <a:pPr algn="just" marL="647065">
              <a:lnSpc>
                <a:spcPct val="100000"/>
              </a:lnSpc>
              <a:spcBef>
                <a:spcPts val="1975"/>
              </a:spcBef>
            </a:pPr>
            <a:r>
              <a:rPr dirty="0" sz="3400" spc="40">
                <a:solidFill>
                  <a:srgbClr val="FFFFFF"/>
                </a:solidFill>
                <a:latin typeface="Lucida Sans Unicode"/>
                <a:cs typeface="Lucida Sans Unicode"/>
              </a:rPr>
              <a:t>Flow</a:t>
            </a:r>
            <a:r>
              <a:rPr dirty="0" sz="3400" spc="-25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400" spc="-25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5">
                <a:solidFill>
                  <a:srgbClr val="FFFFFF"/>
                </a:solidFill>
                <a:latin typeface="Lucida Sans Unicode"/>
                <a:cs typeface="Lucida Sans Unicode"/>
              </a:rPr>
              <a:t>execution</a:t>
            </a:r>
            <a:r>
              <a:rPr dirty="0" sz="3400" spc="-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400" spc="-25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400" spc="-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3400" spc="-25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85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3400">
              <a:latin typeface="Lucida Sans Unicode"/>
              <a:cs typeface="Lucida Sans Unicode"/>
            </a:endParaRPr>
          </a:p>
          <a:p>
            <a:pPr algn="just" marL="746125" marR="5080">
              <a:lnSpc>
                <a:spcPct val="115799"/>
              </a:lnSpc>
            </a:pPr>
            <a:r>
              <a:rPr dirty="0" sz="3400" spc="30">
                <a:solidFill>
                  <a:srgbClr val="FFFFFF"/>
                </a:solidFill>
                <a:latin typeface="Lucida Sans Unicode"/>
                <a:cs typeface="Lucida Sans Unicode"/>
              </a:rPr>
              <a:t>Extract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Data(Images)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340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Normal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340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Lucida Sans Unicode"/>
                <a:cs typeface="Lucida Sans Unicode"/>
              </a:rPr>
              <a:t>Tumour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FFFFFF"/>
                </a:solidFill>
                <a:latin typeface="Lucida Sans Unicode"/>
                <a:cs typeface="Lucida Sans Unicode"/>
              </a:rPr>
              <a:t>named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FFFFFF"/>
                </a:solidFill>
                <a:latin typeface="Lucida Sans Unicode"/>
                <a:cs typeface="Lucida Sans Unicode"/>
              </a:rPr>
              <a:t>Folders</a:t>
            </a:r>
            <a:r>
              <a:rPr dirty="0" sz="340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Lucida Sans Unicode"/>
                <a:cs typeface="Lucida Sans Unicode"/>
              </a:rPr>
              <a:t>respectively </a:t>
            </a:r>
            <a:r>
              <a:rPr dirty="0" sz="3400" spc="-10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35">
                <a:solidFill>
                  <a:srgbClr val="FFFFFF"/>
                </a:solidFill>
                <a:latin typeface="Lucida Sans Unicode"/>
                <a:cs typeface="Lucida Sans Unicode"/>
              </a:rPr>
              <a:t>Initialize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Lucida Sans Unicode"/>
                <a:cs typeface="Lucida Sans Unicode"/>
              </a:rPr>
              <a:t>two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FFFFFF"/>
                </a:solidFill>
                <a:latin typeface="Lucida Sans Unicode"/>
                <a:cs typeface="Lucida Sans Unicode"/>
              </a:rPr>
              <a:t>list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3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35">
                <a:solidFill>
                  <a:srgbClr val="FFFFFF"/>
                </a:solidFill>
                <a:latin typeface="Lucida Sans Unicode"/>
                <a:cs typeface="Lucida Sans Unicode"/>
              </a:rPr>
              <a:t>storing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Lucida Sans Unicode"/>
                <a:cs typeface="Lucida Sans Unicode"/>
              </a:rPr>
              <a:t>images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FFFFFF"/>
                </a:solidFill>
                <a:latin typeface="Lucida Sans Unicode"/>
                <a:cs typeface="Lucida Sans Unicode"/>
              </a:rPr>
              <a:t>labels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Lucida Sans Unicode"/>
                <a:cs typeface="Lucida Sans Unicode"/>
              </a:rPr>
              <a:t>respectively </a:t>
            </a:r>
            <a:r>
              <a:rPr dirty="0" sz="3400" spc="-10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175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3400" spc="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12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14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400" spc="5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25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400" spc="-3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2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12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114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7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3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-6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400" spc="32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3400" spc="15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5">
                <a:solidFill>
                  <a:srgbClr val="FFFFFF"/>
                </a:solidFill>
                <a:latin typeface="Lucida Sans Unicode"/>
                <a:cs typeface="Lucida Sans Unicode"/>
              </a:rPr>
              <a:t>rr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5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endParaRPr sz="3400">
              <a:latin typeface="Lucida Sans Unicode"/>
              <a:cs typeface="Lucida Sans Unicode"/>
            </a:endParaRPr>
          </a:p>
          <a:p>
            <a:pPr algn="just" marL="746125">
              <a:lnSpc>
                <a:spcPct val="100000"/>
              </a:lnSpc>
              <a:spcBef>
                <a:spcPts val="645"/>
              </a:spcBef>
            </a:pPr>
            <a:r>
              <a:rPr dirty="0" sz="3400" spc="2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175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3400" spc="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12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8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3400" spc="-685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3400" spc="2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6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400" spc="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12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114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3400" spc="-685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3400" spc="2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6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400" spc="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-18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  <a:p>
            <a:pPr marL="852169" marR="546100">
              <a:lnSpc>
                <a:spcPct val="115799"/>
              </a:lnSpc>
            </a:pP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Splitting </a:t>
            </a:r>
            <a:r>
              <a:rPr dirty="0" sz="34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3400" spc="40">
                <a:solidFill>
                  <a:srgbClr val="FFFFFF"/>
                </a:solidFill>
                <a:latin typeface="Lucida Sans Unicode"/>
                <a:cs typeface="Lucida Sans Unicode"/>
              </a:rPr>
              <a:t>overall </a:t>
            </a:r>
            <a:r>
              <a:rPr dirty="0" sz="3400" spc="45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into </a:t>
            </a:r>
            <a:r>
              <a:rPr dirty="0" sz="3400" spc="-45">
                <a:solidFill>
                  <a:srgbClr val="FFFFFF"/>
                </a:solidFill>
                <a:latin typeface="Lucida Sans Unicode"/>
                <a:cs typeface="Lucida Sans Unicode"/>
              </a:rPr>
              <a:t>Train </a:t>
            </a:r>
            <a:r>
              <a:rPr dirty="0" sz="3400" spc="1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3400" spc="-15">
                <a:solidFill>
                  <a:srgbClr val="FFFFFF"/>
                </a:solidFill>
                <a:latin typeface="Lucida Sans Unicode"/>
                <a:cs typeface="Lucida Sans Unicode"/>
              </a:rPr>
              <a:t>testing set, </a:t>
            </a:r>
            <a:r>
              <a:rPr dirty="0" sz="3400" spc="35">
                <a:solidFill>
                  <a:srgbClr val="FFFFFF"/>
                </a:solidFill>
                <a:latin typeface="Lucida Sans Unicode"/>
                <a:cs typeface="Lucida Sans Unicode"/>
              </a:rPr>
              <a:t>respectively. </a:t>
            </a:r>
            <a:r>
              <a:rPr dirty="0" sz="34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Lucida Sans Unicode"/>
                <a:cs typeface="Lucida Sans Unicode"/>
              </a:rPr>
              <a:t>Reinitialize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FFFFFF"/>
                </a:solidFill>
                <a:latin typeface="Lucida Sans Unicode"/>
                <a:cs typeface="Lucida Sans Unicode"/>
              </a:rPr>
              <a:t>intensity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FFFFFF"/>
                </a:solidFill>
                <a:latin typeface="Lucida Sans Unicode"/>
                <a:cs typeface="Lucida Sans Unicode"/>
              </a:rPr>
              <a:t>values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4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Lucida Sans Unicode"/>
                <a:cs typeface="Lucida Sans Unicode"/>
              </a:rPr>
              <a:t>images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210">
                <a:solidFill>
                  <a:srgbClr val="FFFFFF"/>
                </a:solidFill>
                <a:latin typeface="Lucida Sans Unicode"/>
                <a:cs typeface="Lucida Sans Unicode"/>
              </a:rPr>
              <a:t>0-255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Lucida Sans Unicode"/>
                <a:cs typeface="Lucida Sans Unicode"/>
              </a:rPr>
              <a:t>0-1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Lucida Sans Unicode"/>
                <a:cs typeface="Lucida Sans Unicode"/>
              </a:rPr>
              <a:t>(Binary) </a:t>
            </a:r>
            <a:r>
              <a:rPr dirty="0" sz="3400" spc="-10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5">
                <a:solidFill>
                  <a:srgbClr val="FFFFFF"/>
                </a:solidFill>
                <a:latin typeface="Lucida Sans Unicode"/>
                <a:cs typeface="Lucida Sans Unicode"/>
              </a:rPr>
              <a:t>Creating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Lucida Sans Unicode"/>
                <a:cs typeface="Lucida Sans Unicode"/>
              </a:rPr>
              <a:t>Support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Lucida Sans Unicode"/>
                <a:cs typeface="Lucida Sans Unicode"/>
              </a:rPr>
              <a:t>Vector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Classifier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0">
                <a:solidFill>
                  <a:srgbClr val="FFFFFF"/>
                </a:solidFill>
                <a:latin typeface="Lucida Sans Unicode"/>
                <a:cs typeface="Lucida Sans Unicode"/>
              </a:rPr>
              <a:t>SVC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FFFFFF"/>
                </a:solidFill>
                <a:latin typeface="Lucida Sans Unicode"/>
                <a:cs typeface="Lucida Sans Unicode"/>
              </a:rPr>
              <a:t>library</a:t>
            </a:r>
            <a:endParaRPr sz="3400">
              <a:latin typeface="Lucida Sans Unicode"/>
              <a:cs typeface="Lucida Sans Unicode"/>
            </a:endParaRPr>
          </a:p>
          <a:p>
            <a:pPr marL="958215">
              <a:lnSpc>
                <a:spcPct val="100000"/>
              </a:lnSpc>
              <a:spcBef>
                <a:spcPts val="645"/>
              </a:spcBef>
            </a:pP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Fitting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Classifier</a:t>
            </a:r>
            <a:r>
              <a:rPr dirty="0" sz="34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train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0">
                <a:solidFill>
                  <a:srgbClr val="FFFFFF"/>
                </a:solidFill>
                <a:latin typeface="Lucida Sans Unicode"/>
                <a:cs typeface="Lucida Sans Unicode"/>
              </a:rPr>
              <a:t>datasets</a:t>
            </a:r>
            <a:endParaRPr sz="3400">
              <a:latin typeface="Lucida Sans Unicode"/>
              <a:cs typeface="Lucida Sans Unicode"/>
            </a:endParaRPr>
          </a:p>
          <a:p>
            <a:pPr marL="958215">
              <a:lnSpc>
                <a:spcPct val="100000"/>
              </a:lnSpc>
              <a:spcBef>
                <a:spcPts val="645"/>
              </a:spcBef>
            </a:pPr>
            <a:r>
              <a:rPr dirty="0" sz="3400" spc="30">
                <a:solidFill>
                  <a:srgbClr val="FFFFFF"/>
                </a:solidFill>
                <a:latin typeface="Lucida Sans Unicode"/>
                <a:cs typeface="Lucida Sans Unicode"/>
              </a:rPr>
              <a:t>Predicting</a:t>
            </a:r>
            <a:r>
              <a:rPr dirty="0" sz="3400" spc="-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Lucida Sans Unicode"/>
                <a:cs typeface="Lucida Sans Unicode"/>
              </a:rPr>
              <a:t>Performance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0">
                <a:solidFill>
                  <a:srgbClr val="FFFFFF"/>
                </a:solidFill>
                <a:latin typeface="Lucida Sans Unicode"/>
                <a:cs typeface="Lucida Sans Unicode"/>
              </a:rPr>
              <a:t>metrics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3400" spc="-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Lucida Sans Unicode"/>
                <a:cs typeface="Lucida Sans Unicode"/>
              </a:rPr>
              <a:t>test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0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236394"/>
            <a:ext cx="18288000" cy="1050925"/>
            <a:chOff x="0" y="9236394"/>
            <a:chExt cx="18288000" cy="1050925"/>
          </a:xfrm>
        </p:grpSpPr>
        <p:sp>
          <p:nvSpPr>
            <p:cNvPr id="3" name="object 3"/>
            <p:cNvSpPr/>
            <p:nvPr/>
          </p:nvSpPr>
          <p:spPr>
            <a:xfrm>
              <a:off x="0" y="9236394"/>
              <a:ext cx="15720060" cy="1050925"/>
            </a:xfrm>
            <a:custGeom>
              <a:avLst/>
              <a:gdLst/>
              <a:ahLst/>
              <a:cxnLst/>
              <a:rect l="l" t="t" r="r" b="b"/>
              <a:pathLst>
                <a:path w="15720060" h="1050925">
                  <a:moveTo>
                    <a:pt x="0" y="0"/>
                  </a:moveTo>
                  <a:lnTo>
                    <a:pt x="15719821" y="0"/>
                  </a:lnTo>
                  <a:lnTo>
                    <a:pt x="15719821" y="1050605"/>
                  </a:lnTo>
                  <a:lnTo>
                    <a:pt x="0" y="1050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925059" y="9236394"/>
              <a:ext cx="3362960" cy="1050925"/>
            </a:xfrm>
            <a:custGeom>
              <a:avLst/>
              <a:gdLst/>
              <a:ahLst/>
              <a:cxnLst/>
              <a:rect l="l" t="t" r="r" b="b"/>
              <a:pathLst>
                <a:path w="3362959" h="1050925">
                  <a:moveTo>
                    <a:pt x="3362939" y="1050605"/>
                  </a:moveTo>
                  <a:lnTo>
                    <a:pt x="0" y="1050605"/>
                  </a:lnTo>
                  <a:lnTo>
                    <a:pt x="606291" y="0"/>
                  </a:lnTo>
                  <a:lnTo>
                    <a:pt x="3362939" y="0"/>
                  </a:lnTo>
                  <a:lnTo>
                    <a:pt x="3362939" y="1050605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028700" y="0"/>
            <a:ext cx="17259300" cy="8843645"/>
            <a:chOff x="1028700" y="0"/>
            <a:chExt cx="17259300" cy="8843645"/>
          </a:xfrm>
        </p:grpSpPr>
        <p:sp>
          <p:nvSpPr>
            <p:cNvPr id="6" name="object 6"/>
            <p:cNvSpPr/>
            <p:nvPr/>
          </p:nvSpPr>
          <p:spPr>
            <a:xfrm>
              <a:off x="13754367" y="0"/>
              <a:ext cx="4533900" cy="1802130"/>
            </a:xfrm>
            <a:custGeom>
              <a:avLst/>
              <a:gdLst/>
              <a:ahLst/>
              <a:cxnLst/>
              <a:rect l="l" t="t" r="r" b="b"/>
              <a:pathLst>
                <a:path w="4533900" h="1802130">
                  <a:moveTo>
                    <a:pt x="1041134" y="1801959"/>
                  </a:moveTo>
                  <a:lnTo>
                    <a:pt x="4533632" y="1801959"/>
                  </a:lnTo>
                  <a:lnTo>
                    <a:pt x="4533632" y="1774417"/>
                  </a:lnTo>
                  <a:lnTo>
                    <a:pt x="1057670" y="1774417"/>
                  </a:lnTo>
                  <a:lnTo>
                    <a:pt x="32501" y="0"/>
                  </a:lnTo>
                  <a:lnTo>
                    <a:pt x="0" y="0"/>
                  </a:lnTo>
                  <a:lnTo>
                    <a:pt x="1041134" y="1801959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461138"/>
              <a:ext cx="12858749" cy="8381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25059" y="9236396"/>
            <a:ext cx="3362960" cy="1050925"/>
          </a:xfrm>
          <a:custGeom>
            <a:avLst/>
            <a:gdLst/>
            <a:ahLst/>
            <a:cxnLst/>
            <a:rect l="l" t="t" r="r" b="b"/>
            <a:pathLst>
              <a:path w="3362959" h="1050925">
                <a:moveTo>
                  <a:pt x="3362937" y="1050602"/>
                </a:moveTo>
                <a:lnTo>
                  <a:pt x="0" y="1050602"/>
                </a:lnTo>
                <a:lnTo>
                  <a:pt x="606290" y="0"/>
                </a:lnTo>
                <a:lnTo>
                  <a:pt x="3362937" y="0"/>
                </a:lnTo>
                <a:lnTo>
                  <a:pt x="3362937" y="1050602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24346" y="2331023"/>
            <a:ext cx="2967355" cy="682498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20"/>
              </a:spcBef>
            </a:pPr>
            <a:r>
              <a:rPr dirty="0" sz="3500" spc="53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500" spc="2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500" spc="44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500" spc="21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00" spc="229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43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500" spc="204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00" spc="70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500" spc="21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400">
              <a:latin typeface="Tahoma"/>
              <a:cs typeface="Tahoma"/>
            </a:endParaRPr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dirty="0" sz="3000" spc="345">
                <a:solidFill>
                  <a:srgbClr val="FFFFFF"/>
                </a:solidFill>
                <a:latin typeface="Tahoma"/>
                <a:cs typeface="Tahoma"/>
              </a:rPr>
              <a:t>CNN</a:t>
            </a:r>
            <a:endParaRPr sz="3000">
              <a:latin typeface="Tahoma"/>
              <a:cs typeface="Tahoma"/>
            </a:endParaRPr>
          </a:p>
          <a:p>
            <a:pPr marR="1248410" indent="97790">
              <a:lnSpc>
                <a:spcPct val="398000"/>
              </a:lnSpc>
              <a:spcBef>
                <a:spcPts val="1780"/>
              </a:spcBef>
            </a:pPr>
            <a:r>
              <a:rPr dirty="0" sz="3000" spc="28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3000" spc="240">
                <a:solidFill>
                  <a:srgbClr val="FFFFFF"/>
                </a:solidFill>
                <a:latin typeface="Tahoma"/>
                <a:cs typeface="Tahoma"/>
              </a:rPr>
              <a:t>GG</a:t>
            </a:r>
            <a:r>
              <a:rPr dirty="0" sz="30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37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000" spc="1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000" spc="204">
                <a:solidFill>
                  <a:srgbClr val="FFFFFF"/>
                </a:solidFill>
                <a:latin typeface="Tahoma"/>
                <a:cs typeface="Tahoma"/>
              </a:rPr>
              <a:t>t  </a:t>
            </a:r>
            <a:r>
              <a:rPr dirty="0" sz="3000" spc="310">
                <a:solidFill>
                  <a:srgbClr val="FFFFFF"/>
                </a:solidFill>
                <a:latin typeface="Tahoma"/>
                <a:cs typeface="Tahoma"/>
              </a:rPr>
              <a:t>SVM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1181" y="2331023"/>
            <a:ext cx="2074545" cy="682498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20"/>
              </a:spcBef>
            </a:pPr>
            <a:r>
              <a:rPr dirty="0" sz="3500" spc="47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00" spc="350">
                <a:solidFill>
                  <a:srgbClr val="FFFFFF"/>
                </a:solidFill>
                <a:latin typeface="Tahoma"/>
                <a:cs typeface="Tahoma"/>
              </a:rPr>
              <a:t>cc</a:t>
            </a:r>
            <a:r>
              <a:rPr dirty="0" sz="3500" spc="32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3500" spc="11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500" spc="204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00" spc="35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500" spc="114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240"/>
              </a:spcBef>
            </a:pPr>
            <a:r>
              <a:rPr dirty="0" sz="3000" spc="165">
                <a:solidFill>
                  <a:srgbClr val="FFFFFF"/>
                </a:solidFill>
                <a:latin typeface="Tahoma"/>
                <a:cs typeface="Tahoma"/>
              </a:rPr>
              <a:t>0.998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3000" spc="155">
                <a:solidFill>
                  <a:srgbClr val="FFFFFF"/>
                </a:solidFill>
                <a:latin typeface="Tahoma"/>
                <a:cs typeface="Tahoma"/>
              </a:rPr>
              <a:t>0.98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ahoma"/>
              <a:cs typeface="Tahoma"/>
            </a:endParaRPr>
          </a:p>
          <a:p>
            <a:pPr>
              <a:lnSpc>
                <a:spcPts val="3579"/>
              </a:lnSpc>
            </a:pPr>
            <a:r>
              <a:rPr dirty="0" sz="3000" spc="140">
                <a:solidFill>
                  <a:srgbClr val="FFFFFF"/>
                </a:solidFill>
                <a:latin typeface="Tahoma"/>
                <a:cs typeface="Tahoma"/>
              </a:rPr>
              <a:t>0.987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2270" y="2331023"/>
            <a:ext cx="2052955" cy="682498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20"/>
              </a:spcBef>
            </a:pPr>
            <a:r>
              <a:rPr dirty="0" sz="3500" spc="42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3500" spc="11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500" spc="21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00" spc="35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500" spc="18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500" spc="7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500" spc="18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500" spc="2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500" spc="36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240"/>
              </a:spcBef>
            </a:pPr>
            <a:r>
              <a:rPr dirty="0" sz="3000" spc="150">
                <a:solidFill>
                  <a:srgbClr val="FFFFFF"/>
                </a:solidFill>
                <a:latin typeface="Tahoma"/>
                <a:cs typeface="Tahoma"/>
              </a:rPr>
              <a:t>0.994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3000" spc="-100">
                <a:solidFill>
                  <a:srgbClr val="FFFFFF"/>
                </a:solidFill>
                <a:latin typeface="Tahoma"/>
                <a:cs typeface="Tahoma"/>
              </a:rPr>
              <a:t>1.0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ahoma"/>
              <a:cs typeface="Tahoma"/>
            </a:endParaRPr>
          </a:p>
          <a:p>
            <a:pPr>
              <a:lnSpc>
                <a:spcPts val="3579"/>
              </a:lnSpc>
            </a:pPr>
            <a:r>
              <a:rPr dirty="0" sz="3000" spc="140">
                <a:solidFill>
                  <a:srgbClr val="FFFFFF"/>
                </a:solidFill>
                <a:latin typeface="Tahoma"/>
                <a:cs typeface="Tahoma"/>
              </a:rPr>
              <a:t>0.992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58030" y="2331023"/>
            <a:ext cx="1388745" cy="682498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20"/>
              </a:spcBef>
            </a:pPr>
            <a:r>
              <a:rPr dirty="0" sz="3500" spc="3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500" spc="21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500" spc="35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500" spc="204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00" spc="22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500" spc="229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240"/>
              </a:spcBef>
            </a:pPr>
            <a:r>
              <a:rPr dirty="0" sz="3000" spc="30">
                <a:solidFill>
                  <a:srgbClr val="FFFFFF"/>
                </a:solidFill>
                <a:latin typeface="Tahoma"/>
                <a:cs typeface="Tahoma"/>
              </a:rPr>
              <a:t>1.00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3000" spc="165">
                <a:solidFill>
                  <a:srgbClr val="FFFFFF"/>
                </a:solidFill>
                <a:latin typeface="Tahoma"/>
                <a:cs typeface="Tahoma"/>
              </a:rPr>
              <a:t>0.998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ahoma"/>
              <a:cs typeface="Tahoma"/>
            </a:endParaRPr>
          </a:p>
          <a:p>
            <a:pPr>
              <a:lnSpc>
                <a:spcPts val="3579"/>
              </a:lnSpc>
            </a:pPr>
            <a:r>
              <a:rPr dirty="0" sz="3000" spc="165">
                <a:solidFill>
                  <a:srgbClr val="FFFFFF"/>
                </a:solidFill>
                <a:latin typeface="Tahoma"/>
                <a:cs typeface="Tahoma"/>
              </a:rPr>
              <a:t>0.968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53585" y="2331023"/>
            <a:ext cx="1816735" cy="678942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20"/>
              </a:spcBef>
            </a:pPr>
            <a:r>
              <a:rPr dirty="0" sz="3500" spc="18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3500" spc="-56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35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22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3500" spc="35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500" spc="2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500" spc="11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500" spc="21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240"/>
              </a:spcBef>
            </a:pPr>
            <a:r>
              <a:rPr dirty="0" sz="3000" spc="145">
                <a:solidFill>
                  <a:srgbClr val="FFFFFF"/>
                </a:solidFill>
                <a:latin typeface="Tahoma"/>
                <a:cs typeface="Tahoma"/>
              </a:rPr>
              <a:t>0.99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3000" spc="160">
                <a:solidFill>
                  <a:srgbClr val="FFFFFF"/>
                </a:solidFill>
                <a:latin typeface="Tahoma"/>
                <a:cs typeface="Tahoma"/>
              </a:rPr>
              <a:t>0.999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Tahoma"/>
              <a:cs typeface="Tahoma"/>
            </a:endParaRPr>
          </a:p>
          <a:p>
            <a:pPr>
              <a:lnSpc>
                <a:spcPts val="3579"/>
              </a:lnSpc>
            </a:pPr>
            <a:r>
              <a:rPr dirty="0" sz="3000" spc="210">
                <a:solidFill>
                  <a:srgbClr val="FFFFFF"/>
                </a:solidFill>
                <a:latin typeface="Tahoma"/>
                <a:cs typeface="Tahoma"/>
              </a:rPr>
              <a:t>0.980</a:t>
            </a:r>
            <a:endParaRPr sz="30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07045" y="1444626"/>
          <a:ext cx="14324330" cy="855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8750"/>
                <a:gridCol w="2680970"/>
                <a:gridCol w="2885439"/>
                <a:gridCol w="2095500"/>
                <a:gridCol w="2650490"/>
              </a:tblGrid>
              <a:tr h="2311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2048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2048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2117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593758"/>
            <a:ext cx="727646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425">
                <a:solidFill>
                  <a:srgbClr val="E4E4E4"/>
                </a:solidFill>
                <a:latin typeface="Tahoma"/>
                <a:cs typeface="Tahoma"/>
              </a:rPr>
              <a:t>CONFUSION</a:t>
            </a:r>
            <a:r>
              <a:rPr dirty="0" sz="5500" spc="-36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5500" spc="390">
                <a:solidFill>
                  <a:srgbClr val="E4E4E4"/>
                </a:solidFill>
                <a:latin typeface="Tahoma"/>
                <a:cs typeface="Tahoma"/>
              </a:rPr>
              <a:t>MATRIX</a:t>
            </a:r>
            <a:endParaRPr sz="5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211053"/>
            <a:ext cx="480758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" b="1">
                <a:solidFill>
                  <a:srgbClr val="1B4444"/>
                </a:solidFill>
                <a:latin typeface="Tahoma"/>
                <a:cs typeface="Tahoma"/>
              </a:rPr>
              <a:t>CONCLUSION</a:t>
            </a:r>
            <a:endParaRPr sz="55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236395"/>
            <a:ext cx="18288000" cy="1050925"/>
            <a:chOff x="0" y="9236395"/>
            <a:chExt cx="18288000" cy="1050925"/>
          </a:xfrm>
        </p:grpSpPr>
        <p:sp>
          <p:nvSpPr>
            <p:cNvPr id="4" name="object 4"/>
            <p:cNvSpPr/>
            <p:nvPr/>
          </p:nvSpPr>
          <p:spPr>
            <a:xfrm>
              <a:off x="14925059" y="9236395"/>
              <a:ext cx="3362960" cy="1050925"/>
            </a:xfrm>
            <a:custGeom>
              <a:avLst/>
              <a:gdLst/>
              <a:ahLst/>
              <a:cxnLst/>
              <a:rect l="l" t="t" r="r" b="b"/>
              <a:pathLst>
                <a:path w="3362959" h="1050925">
                  <a:moveTo>
                    <a:pt x="3362938" y="1050604"/>
                  </a:moveTo>
                  <a:lnTo>
                    <a:pt x="0" y="1050604"/>
                  </a:lnTo>
                  <a:lnTo>
                    <a:pt x="606290" y="0"/>
                  </a:lnTo>
                  <a:lnTo>
                    <a:pt x="3362938" y="0"/>
                  </a:lnTo>
                  <a:lnTo>
                    <a:pt x="3362938" y="1050604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9236395"/>
              <a:ext cx="15720060" cy="1050925"/>
            </a:xfrm>
            <a:custGeom>
              <a:avLst/>
              <a:gdLst/>
              <a:ahLst/>
              <a:cxnLst/>
              <a:rect l="l" t="t" r="r" b="b"/>
              <a:pathLst>
                <a:path w="15720060" h="1050925">
                  <a:moveTo>
                    <a:pt x="0" y="0"/>
                  </a:moveTo>
                  <a:lnTo>
                    <a:pt x="15719821" y="0"/>
                  </a:lnTo>
                  <a:lnTo>
                    <a:pt x="15719821" y="1050604"/>
                  </a:lnTo>
                  <a:lnTo>
                    <a:pt x="0" y="10506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444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379" y="3183162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73224" y="2957769"/>
            <a:ext cx="12479655" cy="4144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35">
                <a:solidFill>
                  <a:srgbClr val="1B4444"/>
                </a:solidFill>
                <a:latin typeface="Lucida Sans Unicode"/>
                <a:cs typeface="Lucida Sans Unicode"/>
              </a:rPr>
              <a:t>V</a:t>
            </a:r>
            <a:r>
              <a:rPr dirty="0" sz="3400" spc="60">
                <a:solidFill>
                  <a:srgbClr val="1B4444"/>
                </a:solidFill>
                <a:latin typeface="Lucida Sans Unicode"/>
                <a:cs typeface="Lucida Sans Unicode"/>
              </a:rPr>
              <a:t>G</a:t>
            </a:r>
            <a:r>
              <a:rPr dirty="0" sz="3400" spc="65">
                <a:solidFill>
                  <a:srgbClr val="1B4444"/>
                </a:solidFill>
                <a:latin typeface="Lucida Sans Unicode"/>
                <a:cs typeface="Lucida Sans Unicode"/>
              </a:rPr>
              <a:t>G</a:t>
            </a:r>
            <a:r>
              <a:rPr dirty="0" sz="3400" spc="-245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70">
                <a:solidFill>
                  <a:srgbClr val="1B4444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200">
                <a:solidFill>
                  <a:srgbClr val="1B4444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170">
                <a:solidFill>
                  <a:srgbClr val="1B4444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245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60">
                <a:solidFill>
                  <a:srgbClr val="1B4444"/>
                </a:solidFill>
                <a:latin typeface="Lucida Sans Unicode"/>
                <a:cs typeface="Lucida Sans Unicode"/>
              </a:rPr>
              <a:t>m</a:t>
            </a:r>
            <a:r>
              <a:rPr dirty="0" sz="3400" spc="5">
                <a:solidFill>
                  <a:srgbClr val="1B4444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40">
                <a:solidFill>
                  <a:srgbClr val="1B4444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50">
                <a:solidFill>
                  <a:srgbClr val="1B4444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10">
                <a:solidFill>
                  <a:srgbClr val="1B4444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-245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5">
                <a:solidFill>
                  <a:srgbClr val="1B4444"/>
                </a:solidFill>
                <a:latin typeface="Lucida Sans Unicode"/>
                <a:cs typeface="Lucida Sans Unicode"/>
              </a:rPr>
              <a:t>p</a:t>
            </a:r>
            <a:r>
              <a:rPr dirty="0" sz="3400" spc="15">
                <a:solidFill>
                  <a:srgbClr val="1B4444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5">
                <a:solidFill>
                  <a:srgbClr val="1B4444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175">
                <a:solidFill>
                  <a:srgbClr val="1B4444"/>
                </a:solidFill>
                <a:latin typeface="Lucida Sans Unicode"/>
                <a:cs typeface="Lucida Sans Unicode"/>
              </a:rPr>
              <a:t>v</a:t>
            </a:r>
            <a:r>
              <a:rPr dirty="0" sz="3400" spc="-75">
                <a:solidFill>
                  <a:srgbClr val="1B4444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40">
                <a:solidFill>
                  <a:srgbClr val="1B4444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50">
                <a:solidFill>
                  <a:srgbClr val="1B4444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40">
                <a:solidFill>
                  <a:srgbClr val="1B4444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245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35">
                <a:solidFill>
                  <a:srgbClr val="1B4444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-40">
                <a:solidFill>
                  <a:srgbClr val="1B4444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245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1B4444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40">
                <a:solidFill>
                  <a:srgbClr val="1B4444"/>
                </a:solidFill>
                <a:latin typeface="Lucida Sans Unicode"/>
                <a:cs typeface="Lucida Sans Unicode"/>
              </a:rPr>
              <a:t>cc</a:t>
            </a:r>
            <a:r>
              <a:rPr dirty="0" sz="3400" spc="-35">
                <a:solidFill>
                  <a:srgbClr val="1B4444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15">
                <a:solidFill>
                  <a:srgbClr val="1B4444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10">
                <a:solidFill>
                  <a:srgbClr val="1B4444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40">
                <a:solidFill>
                  <a:srgbClr val="1B4444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150">
                <a:solidFill>
                  <a:srgbClr val="1B4444"/>
                </a:solidFill>
                <a:latin typeface="Lucida Sans Unicode"/>
                <a:cs typeface="Lucida Sans Unicode"/>
              </a:rPr>
              <a:t>y</a:t>
            </a:r>
            <a:r>
              <a:rPr dirty="0" sz="3400" spc="-245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1B4444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50">
                <a:solidFill>
                  <a:srgbClr val="1B4444"/>
                </a:solidFill>
                <a:latin typeface="Lucida Sans Unicode"/>
                <a:cs typeface="Lucida Sans Unicode"/>
              </a:rPr>
              <a:t>f</a:t>
            </a:r>
            <a:r>
              <a:rPr dirty="0" sz="3400" spc="-245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1B4444"/>
                </a:solidFill>
                <a:latin typeface="Lucida Sans Unicode"/>
                <a:cs typeface="Lucida Sans Unicode"/>
              </a:rPr>
              <a:t>9</a:t>
            </a:r>
            <a:r>
              <a:rPr dirty="0" sz="3400" spc="-105">
                <a:solidFill>
                  <a:srgbClr val="1B4444"/>
                </a:solidFill>
                <a:latin typeface="Lucida Sans Unicode"/>
                <a:cs typeface="Lucida Sans Unicode"/>
              </a:rPr>
              <a:t>8</a:t>
            </a:r>
            <a:r>
              <a:rPr dirty="0" sz="3400" spc="595">
                <a:solidFill>
                  <a:srgbClr val="1B4444"/>
                </a:solidFill>
                <a:latin typeface="Lucida Sans Unicode"/>
                <a:cs typeface="Lucida Sans Unicode"/>
              </a:rPr>
              <a:t>%</a:t>
            </a:r>
            <a:r>
              <a:rPr dirty="0" sz="3400" spc="-245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1B4444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45">
                <a:solidFill>
                  <a:srgbClr val="1B4444"/>
                </a:solidFill>
                <a:latin typeface="Lucida Sans Unicode"/>
                <a:cs typeface="Lucida Sans Unicode"/>
              </a:rPr>
              <a:t>f</a:t>
            </a:r>
            <a:r>
              <a:rPr dirty="0" sz="3400" spc="114">
                <a:solidFill>
                  <a:srgbClr val="1B4444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50">
                <a:solidFill>
                  <a:srgbClr val="1B4444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20">
                <a:solidFill>
                  <a:srgbClr val="1B4444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245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45">
                <a:solidFill>
                  <a:srgbClr val="1B4444"/>
                </a:solidFill>
                <a:latin typeface="Lucida Sans Unicode"/>
                <a:cs typeface="Lucida Sans Unicode"/>
              </a:rPr>
              <a:t>5</a:t>
            </a:r>
            <a:r>
              <a:rPr dirty="0" sz="3400" spc="-245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0">
                <a:solidFill>
                  <a:srgbClr val="1B4444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35">
                <a:solidFill>
                  <a:srgbClr val="1B4444"/>
                </a:solidFill>
                <a:latin typeface="Lucida Sans Unicode"/>
                <a:cs typeface="Lucida Sans Unicode"/>
              </a:rPr>
              <a:t>p</a:t>
            </a:r>
            <a:r>
              <a:rPr dirty="0" sz="3400" spc="5">
                <a:solidFill>
                  <a:srgbClr val="1B4444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140">
                <a:solidFill>
                  <a:srgbClr val="1B4444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-10">
                <a:solidFill>
                  <a:srgbClr val="1B4444"/>
                </a:solidFill>
                <a:latin typeface="Lucida Sans Unicode"/>
                <a:cs typeface="Lucida Sans Unicode"/>
              </a:rPr>
              <a:t>h</a:t>
            </a:r>
            <a:r>
              <a:rPr dirty="0" sz="3400" spc="-40">
                <a:solidFill>
                  <a:srgbClr val="1B4444"/>
                </a:solidFill>
                <a:latin typeface="Lucida Sans Unicode"/>
                <a:cs typeface="Lucida Sans Unicode"/>
              </a:rPr>
              <a:t>s</a:t>
            </a:r>
            <a:endParaRPr sz="3400">
              <a:latin typeface="Lucida Sans Unicode"/>
              <a:cs typeface="Lucida Sans Unicode"/>
            </a:endParaRPr>
          </a:p>
          <a:p>
            <a:pPr marL="12700" marR="4098925">
              <a:lnSpc>
                <a:spcPct val="347400"/>
              </a:lnSpc>
            </a:pPr>
            <a:r>
              <a:rPr dirty="0" sz="3400" spc="140">
                <a:solidFill>
                  <a:srgbClr val="1B4444"/>
                </a:solidFill>
                <a:latin typeface="Lucida Sans Unicode"/>
                <a:cs typeface="Lucida Sans Unicode"/>
              </a:rPr>
              <a:t>SVM</a:t>
            </a:r>
            <a:r>
              <a:rPr dirty="0" sz="3400" spc="-250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1B4444"/>
                </a:solidFill>
                <a:latin typeface="Lucida Sans Unicode"/>
                <a:cs typeface="Lucida Sans Unicode"/>
              </a:rPr>
              <a:t>model</a:t>
            </a:r>
            <a:r>
              <a:rPr dirty="0" sz="3400" spc="-250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1B4444"/>
                </a:solidFill>
                <a:latin typeface="Lucida Sans Unicode"/>
                <a:cs typeface="Lucida Sans Unicode"/>
              </a:rPr>
              <a:t>provides</a:t>
            </a:r>
            <a:r>
              <a:rPr dirty="0" sz="3400" spc="-250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70">
                <a:solidFill>
                  <a:srgbClr val="1B4444"/>
                </a:solidFill>
                <a:latin typeface="Lucida Sans Unicode"/>
                <a:cs typeface="Lucida Sans Unicode"/>
              </a:rPr>
              <a:t>accuracy</a:t>
            </a:r>
            <a:r>
              <a:rPr dirty="0" sz="3400" spc="-250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0">
                <a:solidFill>
                  <a:srgbClr val="1B4444"/>
                </a:solidFill>
                <a:latin typeface="Lucida Sans Unicode"/>
                <a:cs typeface="Lucida Sans Unicode"/>
              </a:rPr>
              <a:t>of</a:t>
            </a:r>
            <a:r>
              <a:rPr dirty="0" sz="3400" spc="-245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55">
                <a:solidFill>
                  <a:srgbClr val="1B4444"/>
                </a:solidFill>
                <a:latin typeface="Lucida Sans Unicode"/>
                <a:cs typeface="Lucida Sans Unicode"/>
              </a:rPr>
              <a:t>98.7%. </a:t>
            </a:r>
            <a:r>
              <a:rPr dirty="0" sz="3400" spc="-1060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5">
                <a:solidFill>
                  <a:srgbClr val="1B4444"/>
                </a:solidFill>
                <a:latin typeface="Lucida Sans Unicode"/>
                <a:cs typeface="Lucida Sans Unicode"/>
              </a:rPr>
              <a:t>CNN</a:t>
            </a:r>
            <a:r>
              <a:rPr dirty="0" sz="3400" spc="-254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1B4444"/>
                </a:solidFill>
                <a:latin typeface="Lucida Sans Unicode"/>
                <a:cs typeface="Lucida Sans Unicode"/>
              </a:rPr>
              <a:t>model</a:t>
            </a:r>
            <a:r>
              <a:rPr dirty="0" sz="3400" spc="-250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1B4444"/>
                </a:solidFill>
                <a:latin typeface="Lucida Sans Unicode"/>
                <a:cs typeface="Lucida Sans Unicode"/>
              </a:rPr>
              <a:t>provides</a:t>
            </a:r>
            <a:r>
              <a:rPr dirty="0" sz="3400" spc="-250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70">
                <a:solidFill>
                  <a:srgbClr val="1B4444"/>
                </a:solidFill>
                <a:latin typeface="Lucida Sans Unicode"/>
                <a:cs typeface="Lucida Sans Unicode"/>
              </a:rPr>
              <a:t>accuracy</a:t>
            </a:r>
            <a:r>
              <a:rPr dirty="0" sz="3400" spc="-250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0">
                <a:solidFill>
                  <a:srgbClr val="1B4444"/>
                </a:solidFill>
                <a:latin typeface="Lucida Sans Unicode"/>
                <a:cs typeface="Lucida Sans Unicode"/>
              </a:rPr>
              <a:t>of</a:t>
            </a:r>
            <a:r>
              <a:rPr dirty="0" sz="3400" spc="-250">
                <a:solidFill>
                  <a:srgbClr val="1B4444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0">
                <a:solidFill>
                  <a:srgbClr val="1B4444"/>
                </a:solidFill>
                <a:latin typeface="Lucida Sans Unicode"/>
                <a:cs typeface="Lucida Sans Unicode"/>
              </a:rPr>
              <a:t>99.8%.</a:t>
            </a:r>
            <a:endParaRPr sz="34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379" y="4983387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379" y="6783612"/>
            <a:ext cx="152400" cy="1523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3754366" y="0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5" y="1801960"/>
                </a:moveTo>
                <a:lnTo>
                  <a:pt x="4533632" y="1801960"/>
                </a:lnTo>
                <a:lnTo>
                  <a:pt x="4533632" y="1774418"/>
                </a:lnTo>
                <a:lnTo>
                  <a:pt x="1057670" y="1774418"/>
                </a:lnTo>
                <a:lnTo>
                  <a:pt x="32501" y="0"/>
                </a:lnTo>
                <a:lnTo>
                  <a:pt x="0" y="0"/>
                </a:lnTo>
                <a:lnTo>
                  <a:pt x="104113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9"/>
              <a:t>T</a:t>
            </a:r>
            <a:r>
              <a:rPr dirty="0" spc="-10"/>
              <a:t>h</a:t>
            </a:r>
            <a:r>
              <a:rPr dirty="0" spc="35"/>
              <a:t>a</a:t>
            </a:r>
            <a:r>
              <a:rPr dirty="0" spc="-10"/>
              <a:t>n</a:t>
            </a:r>
            <a:r>
              <a:rPr dirty="0" spc="-770"/>
              <a:t>k</a:t>
            </a:r>
            <a:r>
              <a:rPr dirty="0" spc="-660"/>
              <a:t> </a:t>
            </a:r>
            <a:r>
              <a:rPr dirty="0" spc="409"/>
              <a:t>y</a:t>
            </a:r>
            <a:r>
              <a:rPr dirty="0" spc="30"/>
              <a:t>o</a:t>
            </a:r>
            <a:r>
              <a:rPr dirty="0" spc="-85"/>
              <a:t>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457500"/>
            <a:ext cx="18288000" cy="1830070"/>
            <a:chOff x="0" y="8457500"/>
            <a:chExt cx="18288000" cy="1830070"/>
          </a:xfrm>
        </p:grpSpPr>
        <p:sp>
          <p:nvSpPr>
            <p:cNvPr id="3" name="object 3"/>
            <p:cNvSpPr/>
            <p:nvPr/>
          </p:nvSpPr>
          <p:spPr>
            <a:xfrm>
              <a:off x="0" y="8457500"/>
              <a:ext cx="4723765" cy="1830070"/>
            </a:xfrm>
            <a:custGeom>
              <a:avLst/>
              <a:gdLst/>
              <a:ahLst/>
              <a:cxnLst/>
              <a:rect l="l" t="t" r="r" b="b"/>
              <a:pathLst>
                <a:path w="4723765" h="1830070">
                  <a:moveTo>
                    <a:pt x="3680415" y="21550"/>
                  </a:moveTo>
                  <a:lnTo>
                    <a:pt x="3652441" y="21550"/>
                  </a:lnTo>
                  <a:lnTo>
                    <a:pt x="4695273" y="1829499"/>
                  </a:lnTo>
                  <a:lnTo>
                    <a:pt x="4723301" y="1829499"/>
                  </a:lnTo>
                  <a:lnTo>
                    <a:pt x="3680415" y="21550"/>
                  </a:lnTo>
                  <a:close/>
                </a:path>
                <a:path w="4723765" h="1830070">
                  <a:moveTo>
                    <a:pt x="3667984" y="0"/>
                  </a:moveTo>
                  <a:lnTo>
                    <a:pt x="288540" y="0"/>
                  </a:lnTo>
                  <a:lnTo>
                    <a:pt x="277144" y="487"/>
                  </a:lnTo>
                  <a:lnTo>
                    <a:pt x="229913" y="3860"/>
                  </a:lnTo>
                  <a:lnTo>
                    <a:pt x="183054" y="8549"/>
                  </a:lnTo>
                  <a:lnTo>
                    <a:pt x="136585" y="14537"/>
                  </a:lnTo>
                  <a:lnTo>
                    <a:pt x="90525" y="21805"/>
                  </a:lnTo>
                  <a:lnTo>
                    <a:pt x="44891" y="30334"/>
                  </a:lnTo>
                  <a:lnTo>
                    <a:pt x="0" y="40042"/>
                  </a:lnTo>
                  <a:lnTo>
                    <a:pt x="0" y="64471"/>
                  </a:lnTo>
                  <a:lnTo>
                    <a:pt x="43990" y="54785"/>
                  </a:lnTo>
                  <a:lnTo>
                    <a:pt x="89723" y="46083"/>
                  </a:lnTo>
                  <a:lnTo>
                    <a:pt x="135893" y="38667"/>
                  </a:lnTo>
                  <a:lnTo>
                    <a:pt x="182482" y="32556"/>
                  </a:lnTo>
                  <a:lnTo>
                    <a:pt x="229472" y="27770"/>
                  </a:lnTo>
                  <a:lnTo>
                    <a:pt x="276841" y="24327"/>
                  </a:lnTo>
                  <a:lnTo>
                    <a:pt x="324572" y="22247"/>
                  </a:lnTo>
                  <a:lnTo>
                    <a:pt x="372645" y="21550"/>
                  </a:lnTo>
                  <a:lnTo>
                    <a:pt x="3680415" y="21550"/>
                  </a:lnTo>
                  <a:lnTo>
                    <a:pt x="3667984" y="0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9236394"/>
              <a:ext cx="15720060" cy="1050925"/>
            </a:xfrm>
            <a:custGeom>
              <a:avLst/>
              <a:gdLst/>
              <a:ahLst/>
              <a:cxnLst/>
              <a:rect l="l" t="t" r="r" b="b"/>
              <a:pathLst>
                <a:path w="15720060" h="1050925">
                  <a:moveTo>
                    <a:pt x="0" y="0"/>
                  </a:moveTo>
                  <a:lnTo>
                    <a:pt x="15719821" y="0"/>
                  </a:lnTo>
                  <a:lnTo>
                    <a:pt x="15719821" y="1050605"/>
                  </a:lnTo>
                  <a:lnTo>
                    <a:pt x="0" y="1050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925059" y="9236394"/>
              <a:ext cx="3362960" cy="1050925"/>
            </a:xfrm>
            <a:custGeom>
              <a:avLst/>
              <a:gdLst/>
              <a:ahLst/>
              <a:cxnLst/>
              <a:rect l="l" t="t" r="r" b="b"/>
              <a:pathLst>
                <a:path w="3362959" h="1050925">
                  <a:moveTo>
                    <a:pt x="3362939" y="1050605"/>
                  </a:moveTo>
                  <a:lnTo>
                    <a:pt x="0" y="1050605"/>
                  </a:lnTo>
                  <a:lnTo>
                    <a:pt x="606291" y="0"/>
                  </a:lnTo>
                  <a:lnTo>
                    <a:pt x="3362939" y="0"/>
                  </a:lnTo>
                  <a:lnTo>
                    <a:pt x="3362939" y="1050605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864014" y="587785"/>
            <a:ext cx="1410970" cy="1092200"/>
          </a:xfrm>
          <a:prstGeom prst="rect">
            <a:avLst/>
          </a:prstGeom>
          <a:solidFill>
            <a:srgbClr val="FDA615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500" spc="-565" b="1">
                <a:solidFill>
                  <a:srgbClr val="1B4444"/>
                </a:solidFill>
                <a:latin typeface="Tahoma"/>
                <a:cs typeface="Tahoma"/>
              </a:rPr>
              <a:t>1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85534" y="940274"/>
            <a:ext cx="185610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160">
                <a:solidFill>
                  <a:srgbClr val="1B4444"/>
                </a:solidFill>
                <a:latin typeface="Tahoma"/>
                <a:cs typeface="Tahoma"/>
              </a:rPr>
              <a:t>Introduction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4014" y="1812786"/>
            <a:ext cx="1410970" cy="1083945"/>
          </a:xfrm>
          <a:prstGeom prst="rect">
            <a:avLst/>
          </a:prstGeom>
          <a:solidFill>
            <a:srgbClr val="FDA615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500" spc="105">
                <a:solidFill>
                  <a:srgbClr val="1B4444"/>
                </a:solidFill>
                <a:latin typeface="Tahoma"/>
                <a:cs typeface="Tahoma"/>
              </a:rPr>
              <a:t>2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85534" y="2165275"/>
            <a:ext cx="353060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130">
                <a:solidFill>
                  <a:srgbClr val="1B4444"/>
                </a:solidFill>
                <a:latin typeface="Tahoma"/>
                <a:cs typeface="Tahoma"/>
              </a:rPr>
              <a:t>History</a:t>
            </a:r>
            <a:r>
              <a:rPr dirty="0" sz="2300" spc="-145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dirty="0" sz="2300" spc="120">
                <a:solidFill>
                  <a:srgbClr val="1B4444"/>
                </a:solidFill>
                <a:latin typeface="Tahoma"/>
                <a:cs typeface="Tahoma"/>
              </a:rPr>
              <a:t>of</a:t>
            </a:r>
            <a:r>
              <a:rPr dirty="0" sz="2300" spc="-145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dirty="0" sz="2300" spc="190">
                <a:solidFill>
                  <a:srgbClr val="1B4444"/>
                </a:solidFill>
                <a:latin typeface="Tahoma"/>
                <a:cs typeface="Tahoma"/>
              </a:rPr>
              <a:t>Kidney</a:t>
            </a:r>
            <a:r>
              <a:rPr dirty="0" sz="2300" spc="-14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dirty="0" sz="2300" spc="180">
                <a:solidFill>
                  <a:srgbClr val="1B4444"/>
                </a:solidFill>
                <a:latin typeface="Tahoma"/>
                <a:cs typeface="Tahoma"/>
              </a:rPr>
              <a:t>Tumor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64014" y="3029519"/>
            <a:ext cx="1410970" cy="1083945"/>
          </a:xfrm>
          <a:prstGeom prst="rect">
            <a:avLst/>
          </a:prstGeom>
          <a:solidFill>
            <a:srgbClr val="FDA615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500" spc="-20">
                <a:solidFill>
                  <a:srgbClr val="1B4444"/>
                </a:solidFill>
                <a:latin typeface="Tahoma"/>
                <a:cs typeface="Tahoma"/>
              </a:rPr>
              <a:t>3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85534" y="3382007"/>
            <a:ext cx="260350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229">
                <a:solidFill>
                  <a:srgbClr val="1B4444"/>
                </a:solidFill>
                <a:latin typeface="Tahoma"/>
                <a:cs typeface="Tahoma"/>
              </a:rPr>
              <a:t>About</a:t>
            </a:r>
            <a:r>
              <a:rPr dirty="0" sz="2300" spc="-165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dirty="0" sz="2300" spc="180">
                <a:solidFill>
                  <a:srgbClr val="1B4444"/>
                </a:solidFill>
                <a:latin typeface="Tahoma"/>
                <a:cs typeface="Tahoma"/>
              </a:rPr>
              <a:t>the</a:t>
            </a:r>
            <a:r>
              <a:rPr dirty="0" sz="2300" spc="-16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dirty="0" sz="2300" spc="155">
                <a:solidFill>
                  <a:srgbClr val="1B4444"/>
                </a:solidFill>
                <a:latin typeface="Tahoma"/>
                <a:cs typeface="Tahoma"/>
              </a:rPr>
              <a:t>project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64014" y="4246251"/>
            <a:ext cx="1410970" cy="1083945"/>
          </a:xfrm>
          <a:prstGeom prst="rect">
            <a:avLst/>
          </a:prstGeom>
          <a:solidFill>
            <a:srgbClr val="FDA615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500" spc="-10" b="1">
                <a:solidFill>
                  <a:srgbClr val="1B4444"/>
                </a:solidFill>
                <a:latin typeface="Tahoma"/>
                <a:cs typeface="Tahoma"/>
              </a:rPr>
              <a:t>4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5534" y="4598740"/>
            <a:ext cx="170878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170">
                <a:solidFill>
                  <a:srgbClr val="1B4444"/>
                </a:solidFill>
                <a:latin typeface="Tahoma"/>
                <a:cs typeface="Tahoma"/>
              </a:rPr>
              <a:t>Chronology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64014" y="5462984"/>
            <a:ext cx="1410970" cy="1083945"/>
          </a:xfrm>
          <a:prstGeom prst="rect">
            <a:avLst/>
          </a:prstGeom>
          <a:solidFill>
            <a:srgbClr val="FDA615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500" spc="75">
                <a:solidFill>
                  <a:srgbClr val="1B4444"/>
                </a:solidFill>
                <a:latin typeface="Tahoma"/>
                <a:cs typeface="Tahoma"/>
              </a:rPr>
              <a:t>5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85534" y="5815472"/>
            <a:ext cx="242824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275">
                <a:solidFill>
                  <a:srgbClr val="1B4444"/>
                </a:solidFill>
                <a:latin typeface="Tahoma"/>
                <a:cs typeface="Tahoma"/>
              </a:rPr>
              <a:t>P</a:t>
            </a:r>
            <a:r>
              <a:rPr dirty="0" sz="2300" spc="70">
                <a:solidFill>
                  <a:srgbClr val="1B4444"/>
                </a:solidFill>
                <a:latin typeface="Tahoma"/>
                <a:cs typeface="Tahoma"/>
              </a:rPr>
              <a:t>r</a:t>
            </a:r>
            <a:r>
              <a:rPr dirty="0" sz="2300" spc="180">
                <a:solidFill>
                  <a:srgbClr val="1B4444"/>
                </a:solidFill>
                <a:latin typeface="Tahoma"/>
                <a:cs typeface="Tahoma"/>
              </a:rPr>
              <a:t>o</a:t>
            </a:r>
            <a:r>
              <a:rPr dirty="0" sz="2300" spc="285">
                <a:solidFill>
                  <a:srgbClr val="1B4444"/>
                </a:solidFill>
                <a:latin typeface="Tahoma"/>
                <a:cs typeface="Tahoma"/>
              </a:rPr>
              <a:t>p</a:t>
            </a:r>
            <a:r>
              <a:rPr dirty="0" sz="2300" spc="180">
                <a:solidFill>
                  <a:srgbClr val="1B4444"/>
                </a:solidFill>
                <a:latin typeface="Tahoma"/>
                <a:cs typeface="Tahoma"/>
              </a:rPr>
              <a:t>o</a:t>
            </a:r>
            <a:r>
              <a:rPr dirty="0" sz="2300" spc="45">
                <a:solidFill>
                  <a:srgbClr val="1B4444"/>
                </a:solidFill>
                <a:latin typeface="Tahoma"/>
                <a:cs typeface="Tahoma"/>
              </a:rPr>
              <a:t>s</a:t>
            </a:r>
            <a:r>
              <a:rPr dirty="0" sz="2300" spc="135">
                <a:solidFill>
                  <a:srgbClr val="1B4444"/>
                </a:solidFill>
                <a:latin typeface="Tahoma"/>
                <a:cs typeface="Tahoma"/>
              </a:rPr>
              <a:t>e</a:t>
            </a:r>
            <a:r>
              <a:rPr dirty="0" sz="2300" spc="295">
                <a:solidFill>
                  <a:srgbClr val="1B4444"/>
                </a:solidFill>
                <a:latin typeface="Tahoma"/>
                <a:cs typeface="Tahoma"/>
              </a:rPr>
              <a:t>d</a:t>
            </a:r>
            <a:r>
              <a:rPr dirty="0" sz="2300" spc="-13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dirty="0" sz="2300" spc="459">
                <a:solidFill>
                  <a:srgbClr val="1B4444"/>
                </a:solidFill>
                <a:latin typeface="Tahoma"/>
                <a:cs typeface="Tahoma"/>
              </a:rPr>
              <a:t>m</a:t>
            </a:r>
            <a:r>
              <a:rPr dirty="0" sz="2300" spc="180">
                <a:solidFill>
                  <a:srgbClr val="1B4444"/>
                </a:solidFill>
                <a:latin typeface="Tahoma"/>
                <a:cs typeface="Tahoma"/>
              </a:rPr>
              <a:t>o</a:t>
            </a:r>
            <a:r>
              <a:rPr dirty="0" sz="2300" spc="290">
                <a:solidFill>
                  <a:srgbClr val="1B4444"/>
                </a:solidFill>
                <a:latin typeface="Tahoma"/>
                <a:cs typeface="Tahoma"/>
              </a:rPr>
              <a:t>d</a:t>
            </a:r>
            <a:r>
              <a:rPr dirty="0" sz="2300" spc="135">
                <a:solidFill>
                  <a:srgbClr val="1B4444"/>
                </a:solidFill>
                <a:latin typeface="Tahoma"/>
                <a:cs typeface="Tahoma"/>
              </a:rPr>
              <a:t>e</a:t>
            </a:r>
            <a:r>
              <a:rPr dirty="0" sz="2300" spc="150">
                <a:solidFill>
                  <a:srgbClr val="1B4444"/>
                </a:solidFill>
                <a:latin typeface="Tahoma"/>
                <a:cs typeface="Tahoma"/>
              </a:rPr>
              <a:t>l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64014" y="6679717"/>
            <a:ext cx="1410970" cy="1083945"/>
          </a:xfrm>
          <a:prstGeom prst="rect">
            <a:avLst/>
          </a:prstGeom>
          <a:solidFill>
            <a:srgbClr val="FDA615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500" spc="170">
                <a:solidFill>
                  <a:srgbClr val="1B4444"/>
                </a:solidFill>
                <a:latin typeface="Tahoma"/>
                <a:cs typeface="Tahoma"/>
              </a:rPr>
              <a:t>6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85534" y="7032206"/>
            <a:ext cx="248729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215">
                <a:solidFill>
                  <a:srgbClr val="1B4444"/>
                </a:solidFill>
                <a:latin typeface="Tahoma"/>
                <a:cs typeface="Tahoma"/>
              </a:rPr>
              <a:t>C</a:t>
            </a:r>
            <a:r>
              <a:rPr dirty="0" sz="2300" spc="180">
                <a:solidFill>
                  <a:srgbClr val="1B4444"/>
                </a:solidFill>
                <a:latin typeface="Tahoma"/>
                <a:cs typeface="Tahoma"/>
              </a:rPr>
              <a:t>o</a:t>
            </a:r>
            <a:r>
              <a:rPr dirty="0" sz="2300" spc="235">
                <a:solidFill>
                  <a:srgbClr val="1B4444"/>
                </a:solidFill>
                <a:latin typeface="Tahoma"/>
                <a:cs typeface="Tahoma"/>
              </a:rPr>
              <a:t>n</a:t>
            </a:r>
            <a:r>
              <a:rPr dirty="0" sz="2300" spc="50">
                <a:solidFill>
                  <a:srgbClr val="1B4444"/>
                </a:solidFill>
                <a:latin typeface="Tahoma"/>
                <a:cs typeface="Tahoma"/>
              </a:rPr>
              <a:t>f</a:t>
            </a:r>
            <a:r>
              <a:rPr dirty="0" sz="2300" spc="210">
                <a:solidFill>
                  <a:srgbClr val="1B4444"/>
                </a:solidFill>
                <a:latin typeface="Tahoma"/>
                <a:cs typeface="Tahoma"/>
              </a:rPr>
              <a:t>u</a:t>
            </a:r>
            <a:r>
              <a:rPr dirty="0" sz="2300" spc="45">
                <a:solidFill>
                  <a:srgbClr val="1B4444"/>
                </a:solidFill>
                <a:latin typeface="Tahoma"/>
                <a:cs typeface="Tahoma"/>
              </a:rPr>
              <a:t>s</a:t>
            </a:r>
            <a:r>
              <a:rPr dirty="0" sz="2300" spc="120">
                <a:solidFill>
                  <a:srgbClr val="1B4444"/>
                </a:solidFill>
                <a:latin typeface="Tahoma"/>
                <a:cs typeface="Tahoma"/>
              </a:rPr>
              <a:t>i</a:t>
            </a:r>
            <a:r>
              <a:rPr dirty="0" sz="2300" spc="180">
                <a:solidFill>
                  <a:srgbClr val="1B4444"/>
                </a:solidFill>
                <a:latin typeface="Tahoma"/>
                <a:cs typeface="Tahoma"/>
              </a:rPr>
              <a:t>o</a:t>
            </a:r>
            <a:r>
              <a:rPr dirty="0" sz="2300" spc="240">
                <a:solidFill>
                  <a:srgbClr val="1B4444"/>
                </a:solidFill>
                <a:latin typeface="Tahoma"/>
                <a:cs typeface="Tahoma"/>
              </a:rPr>
              <a:t>n</a:t>
            </a:r>
            <a:r>
              <a:rPr dirty="0" sz="2300" spc="-13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dirty="0" sz="2300" spc="350">
                <a:solidFill>
                  <a:srgbClr val="1B4444"/>
                </a:solidFill>
                <a:latin typeface="Tahoma"/>
                <a:cs typeface="Tahoma"/>
              </a:rPr>
              <a:t>M</a:t>
            </a:r>
            <a:r>
              <a:rPr dirty="0" sz="2300" spc="135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dirty="0" sz="2300" spc="160">
                <a:solidFill>
                  <a:srgbClr val="1B4444"/>
                </a:solidFill>
                <a:latin typeface="Tahoma"/>
                <a:cs typeface="Tahoma"/>
              </a:rPr>
              <a:t>t</a:t>
            </a:r>
            <a:r>
              <a:rPr dirty="0" sz="2300" spc="70">
                <a:solidFill>
                  <a:srgbClr val="1B4444"/>
                </a:solidFill>
                <a:latin typeface="Tahoma"/>
                <a:cs typeface="Tahoma"/>
              </a:rPr>
              <a:t>r</a:t>
            </a:r>
            <a:r>
              <a:rPr dirty="0" sz="2300" spc="120">
                <a:solidFill>
                  <a:srgbClr val="1B4444"/>
                </a:solidFill>
                <a:latin typeface="Tahoma"/>
                <a:cs typeface="Tahoma"/>
              </a:rPr>
              <a:t>i</a:t>
            </a:r>
            <a:r>
              <a:rPr dirty="0" sz="2300" spc="135">
                <a:solidFill>
                  <a:srgbClr val="1B4444"/>
                </a:solidFill>
                <a:latin typeface="Tahoma"/>
                <a:cs typeface="Tahoma"/>
              </a:rPr>
              <a:t>x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64014" y="7896449"/>
            <a:ext cx="1410970" cy="1083945"/>
          </a:xfrm>
          <a:prstGeom prst="rect">
            <a:avLst/>
          </a:prstGeom>
          <a:solidFill>
            <a:srgbClr val="FDA615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500" spc="60">
                <a:solidFill>
                  <a:srgbClr val="1B4444"/>
                </a:solidFill>
                <a:latin typeface="Tahoma"/>
                <a:cs typeface="Tahoma"/>
              </a:rPr>
              <a:t>7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85534" y="8248938"/>
            <a:ext cx="164338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180">
                <a:solidFill>
                  <a:srgbClr val="1B4444"/>
                </a:solidFill>
                <a:latin typeface="Tahoma"/>
                <a:cs typeface="Tahoma"/>
              </a:rPr>
              <a:t>Conclusion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6000" y="4519676"/>
            <a:ext cx="460756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675" b="1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dirty="0" sz="8000" spc="-25" b="1">
                <a:solidFill>
                  <a:srgbClr val="1B4444"/>
                </a:solidFill>
                <a:latin typeface="Tahoma"/>
                <a:cs typeface="Tahoma"/>
              </a:rPr>
              <a:t>G</a:t>
            </a:r>
            <a:r>
              <a:rPr dirty="0" sz="8000" spc="465" b="1">
                <a:solidFill>
                  <a:srgbClr val="1B4444"/>
                </a:solidFill>
                <a:latin typeface="Tahoma"/>
                <a:cs typeface="Tahoma"/>
              </a:rPr>
              <a:t>E</a:t>
            </a:r>
            <a:r>
              <a:rPr dirty="0" sz="8000" spc="114" b="1">
                <a:solidFill>
                  <a:srgbClr val="1B4444"/>
                </a:solidFill>
                <a:latin typeface="Tahoma"/>
                <a:cs typeface="Tahoma"/>
              </a:rPr>
              <a:t>N</a:t>
            </a:r>
            <a:r>
              <a:rPr dirty="0" sz="8000" spc="70" b="1">
                <a:solidFill>
                  <a:srgbClr val="1B4444"/>
                </a:solidFill>
                <a:latin typeface="Tahoma"/>
                <a:cs typeface="Tahoma"/>
              </a:rPr>
              <a:t>D</a:t>
            </a:r>
            <a:r>
              <a:rPr dirty="0" sz="8000" spc="680" b="1">
                <a:solidFill>
                  <a:srgbClr val="1B4444"/>
                </a:solidFill>
                <a:latin typeface="Tahoma"/>
                <a:cs typeface="Tahoma"/>
              </a:rPr>
              <a:t>A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"/>
            <a:ext cx="4452620" cy="1830705"/>
          </a:xfrm>
          <a:custGeom>
            <a:avLst/>
            <a:gdLst/>
            <a:ahLst/>
            <a:cxnLst/>
            <a:rect l="l" t="t" r="r" b="b"/>
            <a:pathLst>
              <a:path w="4452620" h="1830705">
                <a:moveTo>
                  <a:pt x="3396818" y="1830364"/>
                </a:moveTo>
                <a:lnTo>
                  <a:pt x="159662" y="1830364"/>
                </a:lnTo>
                <a:lnTo>
                  <a:pt x="84085" y="1823103"/>
                </a:lnTo>
                <a:lnTo>
                  <a:pt x="37130" y="1816598"/>
                </a:lnTo>
                <a:lnTo>
                  <a:pt x="0" y="1810297"/>
                </a:lnTo>
                <a:lnTo>
                  <a:pt x="0" y="0"/>
                </a:lnTo>
                <a:lnTo>
                  <a:pt x="4452149" y="0"/>
                </a:lnTo>
                <a:lnTo>
                  <a:pt x="3396818" y="1830364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754368" y="0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4" y="1801959"/>
                </a:moveTo>
                <a:lnTo>
                  <a:pt x="4533632" y="1801959"/>
                </a:lnTo>
                <a:lnTo>
                  <a:pt x="4533632" y="1774417"/>
                </a:lnTo>
                <a:lnTo>
                  <a:pt x="1057670" y="1774417"/>
                </a:lnTo>
                <a:lnTo>
                  <a:pt x="32501" y="0"/>
                </a:lnTo>
                <a:lnTo>
                  <a:pt x="0" y="0"/>
                </a:lnTo>
                <a:lnTo>
                  <a:pt x="1041134" y="1801959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925059" y="9236396"/>
            <a:ext cx="3362960" cy="1050925"/>
          </a:xfrm>
          <a:custGeom>
            <a:avLst/>
            <a:gdLst/>
            <a:ahLst/>
            <a:cxnLst/>
            <a:rect l="l" t="t" r="r" b="b"/>
            <a:pathLst>
              <a:path w="3362959" h="1050925">
                <a:moveTo>
                  <a:pt x="3362937" y="1050602"/>
                </a:moveTo>
                <a:lnTo>
                  <a:pt x="0" y="1050602"/>
                </a:lnTo>
                <a:lnTo>
                  <a:pt x="606290" y="0"/>
                </a:lnTo>
                <a:lnTo>
                  <a:pt x="3362937" y="0"/>
                </a:lnTo>
                <a:lnTo>
                  <a:pt x="3362937" y="1050602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"/>
            <a:ext cx="5972810" cy="1675130"/>
          </a:xfrm>
          <a:custGeom>
            <a:avLst/>
            <a:gdLst/>
            <a:ahLst/>
            <a:cxnLst/>
            <a:rect l="l" t="t" r="r" b="b"/>
            <a:pathLst>
              <a:path w="5972810" h="1675130">
                <a:moveTo>
                  <a:pt x="5020713" y="1647169"/>
                </a:moveTo>
                <a:lnTo>
                  <a:pt x="4988265" y="1647169"/>
                </a:lnTo>
                <a:lnTo>
                  <a:pt x="5939916" y="0"/>
                </a:lnTo>
                <a:lnTo>
                  <a:pt x="5972414" y="0"/>
                </a:lnTo>
                <a:lnTo>
                  <a:pt x="5020713" y="1647169"/>
                </a:lnTo>
                <a:close/>
              </a:path>
              <a:path w="5972810" h="1675130">
                <a:moveTo>
                  <a:pt x="5004800" y="1674711"/>
                </a:moveTo>
                <a:lnTo>
                  <a:pt x="1183805" y="1674711"/>
                </a:lnTo>
                <a:lnTo>
                  <a:pt x="1135779" y="1674120"/>
                </a:lnTo>
                <a:lnTo>
                  <a:pt x="1088041" y="1672358"/>
                </a:lnTo>
                <a:lnTo>
                  <a:pt x="1040603" y="1669438"/>
                </a:lnTo>
                <a:lnTo>
                  <a:pt x="993480" y="1665374"/>
                </a:lnTo>
                <a:lnTo>
                  <a:pt x="946685" y="1660180"/>
                </a:lnTo>
                <a:lnTo>
                  <a:pt x="900234" y="1653869"/>
                </a:lnTo>
                <a:lnTo>
                  <a:pt x="854138" y="1646456"/>
                </a:lnTo>
                <a:lnTo>
                  <a:pt x="808413" y="1637953"/>
                </a:lnTo>
                <a:lnTo>
                  <a:pt x="763071" y="1628376"/>
                </a:lnTo>
                <a:lnTo>
                  <a:pt x="718127" y="1617738"/>
                </a:lnTo>
                <a:lnTo>
                  <a:pt x="673595" y="1606053"/>
                </a:lnTo>
                <a:lnTo>
                  <a:pt x="629489" y="1593334"/>
                </a:lnTo>
                <a:lnTo>
                  <a:pt x="585822" y="1579596"/>
                </a:lnTo>
                <a:lnTo>
                  <a:pt x="542607" y="1564851"/>
                </a:lnTo>
                <a:lnTo>
                  <a:pt x="499860" y="1549115"/>
                </a:lnTo>
                <a:lnTo>
                  <a:pt x="457594" y="1532400"/>
                </a:lnTo>
                <a:lnTo>
                  <a:pt x="415822" y="1514722"/>
                </a:lnTo>
                <a:lnTo>
                  <a:pt x="374559" y="1496092"/>
                </a:lnTo>
                <a:lnTo>
                  <a:pt x="333818" y="1476526"/>
                </a:lnTo>
                <a:lnTo>
                  <a:pt x="293613" y="1456037"/>
                </a:lnTo>
                <a:lnTo>
                  <a:pt x="253958" y="1434639"/>
                </a:lnTo>
                <a:lnTo>
                  <a:pt x="214867" y="1412346"/>
                </a:lnTo>
                <a:lnTo>
                  <a:pt x="176353" y="1389171"/>
                </a:lnTo>
                <a:lnTo>
                  <a:pt x="138431" y="1365129"/>
                </a:lnTo>
                <a:lnTo>
                  <a:pt x="101114" y="1340233"/>
                </a:lnTo>
                <a:lnTo>
                  <a:pt x="64416" y="1314498"/>
                </a:lnTo>
                <a:lnTo>
                  <a:pt x="28352" y="1287936"/>
                </a:lnTo>
                <a:lnTo>
                  <a:pt x="0" y="1266023"/>
                </a:lnTo>
                <a:lnTo>
                  <a:pt x="0" y="1230924"/>
                </a:lnTo>
                <a:lnTo>
                  <a:pt x="30331" y="1254845"/>
                </a:lnTo>
                <a:lnTo>
                  <a:pt x="66162" y="1281761"/>
                </a:lnTo>
                <a:lnTo>
                  <a:pt x="102643" y="1307843"/>
                </a:lnTo>
                <a:lnTo>
                  <a:pt x="139758" y="1333077"/>
                </a:lnTo>
                <a:lnTo>
                  <a:pt x="177494" y="1357449"/>
                </a:lnTo>
                <a:lnTo>
                  <a:pt x="215835" y="1380944"/>
                </a:lnTo>
                <a:lnTo>
                  <a:pt x="254769" y="1403548"/>
                </a:lnTo>
                <a:lnTo>
                  <a:pt x="294280" y="1425247"/>
                </a:lnTo>
                <a:lnTo>
                  <a:pt x="334354" y="1446026"/>
                </a:lnTo>
                <a:lnTo>
                  <a:pt x="374977" y="1465872"/>
                </a:lnTo>
                <a:lnTo>
                  <a:pt x="416135" y="1484769"/>
                </a:lnTo>
                <a:lnTo>
                  <a:pt x="457813" y="1502705"/>
                </a:lnTo>
                <a:lnTo>
                  <a:pt x="499998" y="1519663"/>
                </a:lnTo>
                <a:lnTo>
                  <a:pt x="542674" y="1535632"/>
                </a:lnTo>
                <a:lnTo>
                  <a:pt x="585829" y="1550595"/>
                </a:lnTo>
                <a:lnTo>
                  <a:pt x="629446" y="1564538"/>
                </a:lnTo>
                <a:lnTo>
                  <a:pt x="673513" y="1577449"/>
                </a:lnTo>
                <a:lnTo>
                  <a:pt x="718014" y="1589311"/>
                </a:lnTo>
                <a:lnTo>
                  <a:pt x="762936" y="1600112"/>
                </a:lnTo>
                <a:lnTo>
                  <a:pt x="808264" y="1609836"/>
                </a:lnTo>
                <a:lnTo>
                  <a:pt x="853985" y="1618469"/>
                </a:lnTo>
                <a:lnTo>
                  <a:pt x="900083" y="1625998"/>
                </a:lnTo>
                <a:lnTo>
                  <a:pt x="946544" y="1632407"/>
                </a:lnTo>
                <a:lnTo>
                  <a:pt x="993355" y="1637683"/>
                </a:lnTo>
                <a:lnTo>
                  <a:pt x="1040501" y="1641812"/>
                </a:lnTo>
                <a:lnTo>
                  <a:pt x="1087967" y="1644778"/>
                </a:lnTo>
                <a:lnTo>
                  <a:pt x="1135740" y="1646569"/>
                </a:lnTo>
                <a:lnTo>
                  <a:pt x="1183805" y="1647169"/>
                </a:lnTo>
                <a:lnTo>
                  <a:pt x="5020713" y="1647169"/>
                </a:lnTo>
                <a:lnTo>
                  <a:pt x="5004800" y="1674711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0946" y="418530"/>
            <a:ext cx="6076949" cy="35623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807656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465">
                <a:latin typeface="Tahoma"/>
                <a:cs typeface="Tahoma"/>
              </a:rPr>
              <a:t>INTRODUCTION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455" y="2496993"/>
            <a:ext cx="16793845" cy="5673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516880">
              <a:lnSpc>
                <a:spcPct val="115799"/>
              </a:lnSpc>
              <a:spcBef>
                <a:spcPts val="100"/>
              </a:spcBef>
            </a:pP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2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10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26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34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20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10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back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wall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abdomen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5">
                <a:solidFill>
                  <a:srgbClr val="FFFFFF"/>
                </a:solidFill>
                <a:latin typeface="Verdana"/>
                <a:cs typeface="Verdana"/>
              </a:rPr>
              <a:t>protected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lower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450">
              <a:latin typeface="Verdana"/>
              <a:cs typeface="Verdana"/>
            </a:endParaRPr>
          </a:p>
          <a:p>
            <a:pPr marL="12700" marR="5080">
              <a:lnSpc>
                <a:spcPct val="115799"/>
              </a:lnSpc>
            </a:pP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Kidney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tumor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(KT)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diseases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5">
                <a:solidFill>
                  <a:srgbClr val="FFFFFF"/>
                </a:solidFill>
                <a:latin typeface="Verdana"/>
                <a:cs typeface="Verdana"/>
              </a:rPr>
              <a:t>affected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">
                <a:solidFill>
                  <a:srgbClr val="FFFFFF"/>
                </a:solidFill>
                <a:latin typeface="Verdana"/>
                <a:cs typeface="Verdana"/>
              </a:rPr>
              <a:t>society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400" spc="-1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3400" spc="5">
                <a:solidFill>
                  <a:srgbClr val="FFFFFF"/>
                </a:solidFill>
                <a:latin typeface="Verdana"/>
                <a:cs typeface="Verdana"/>
              </a:rPr>
              <a:t>detection </a:t>
            </a:r>
            <a:r>
              <a:rPr dirty="0" sz="3400" spc="7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3400" spc="-170">
                <a:solidFill>
                  <a:srgbClr val="FFFFFF"/>
                </a:solidFill>
                <a:latin typeface="Verdana"/>
                <a:cs typeface="Verdana"/>
              </a:rPr>
              <a:t>KT </a:t>
            </a:r>
            <a:r>
              <a:rPr dirty="0" sz="3400" spc="-95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significant </a:t>
            </a:r>
            <a:r>
              <a:rPr dirty="0" sz="3400" spc="-15">
                <a:solidFill>
                  <a:srgbClr val="FFFFFF"/>
                </a:solidFill>
                <a:latin typeface="Verdana"/>
                <a:cs typeface="Verdana"/>
              </a:rPr>
              <a:t>benefits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reducing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death </a:t>
            </a:r>
            <a:r>
              <a:rPr dirty="0" sz="3400" spc="-110">
                <a:solidFill>
                  <a:srgbClr val="FFFFFF"/>
                </a:solidFill>
                <a:latin typeface="Verdana"/>
                <a:cs typeface="Verdana"/>
              </a:rPr>
              <a:t>rates,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producing </a:t>
            </a:r>
            <a:r>
              <a:rPr dirty="0" sz="34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preventive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measures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effects,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overcoming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tumor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09683"/>
            <a:ext cx="1001649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285">
                <a:solidFill>
                  <a:srgbClr val="1B4444"/>
                </a:solidFill>
                <a:latin typeface="Tahoma"/>
                <a:cs typeface="Tahoma"/>
              </a:rPr>
              <a:t>HISTORY</a:t>
            </a:r>
            <a:r>
              <a:rPr dirty="0" sz="5500" spc="-32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dirty="0" sz="5500" spc="425">
                <a:solidFill>
                  <a:srgbClr val="1B4444"/>
                </a:solidFill>
                <a:latin typeface="Tahoma"/>
                <a:cs typeface="Tahoma"/>
              </a:rPr>
              <a:t>OF</a:t>
            </a:r>
            <a:r>
              <a:rPr dirty="0" sz="5500" spc="-315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dirty="0" sz="5500" spc="395">
                <a:solidFill>
                  <a:srgbClr val="1B4444"/>
                </a:solidFill>
                <a:latin typeface="Tahoma"/>
                <a:cs typeface="Tahoma"/>
              </a:rPr>
              <a:t>KIDNEY</a:t>
            </a:r>
            <a:r>
              <a:rPr dirty="0" sz="5500" spc="-315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dirty="0" sz="5500" spc="500">
                <a:solidFill>
                  <a:srgbClr val="1B4444"/>
                </a:solidFill>
                <a:latin typeface="Tahoma"/>
                <a:cs typeface="Tahoma"/>
              </a:rPr>
              <a:t>TUMOR</a:t>
            </a:r>
            <a:endParaRPr sz="55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54366" y="0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5" y="1801960"/>
                </a:moveTo>
                <a:lnTo>
                  <a:pt x="4533632" y="1801960"/>
                </a:lnTo>
                <a:lnTo>
                  <a:pt x="4533632" y="1774418"/>
                </a:lnTo>
                <a:lnTo>
                  <a:pt x="1057670" y="1774418"/>
                </a:lnTo>
                <a:lnTo>
                  <a:pt x="32501" y="0"/>
                </a:lnTo>
                <a:lnTo>
                  <a:pt x="0" y="0"/>
                </a:lnTo>
                <a:lnTo>
                  <a:pt x="104113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2218" y="2760989"/>
            <a:ext cx="15281275" cy="602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65">
                <a:solidFill>
                  <a:srgbClr val="1B4444"/>
                </a:solidFill>
                <a:latin typeface="Verdana"/>
                <a:cs typeface="Verdana"/>
              </a:rPr>
              <a:t>Kidney cancer, </a:t>
            </a:r>
            <a:r>
              <a:rPr dirty="0" sz="3400" spc="-35">
                <a:solidFill>
                  <a:srgbClr val="1B4444"/>
                </a:solidFill>
                <a:latin typeface="Verdana"/>
                <a:cs typeface="Verdana"/>
              </a:rPr>
              <a:t>also </a:t>
            </a:r>
            <a:r>
              <a:rPr dirty="0" sz="3400" spc="-100">
                <a:solidFill>
                  <a:srgbClr val="1B4444"/>
                </a:solidFill>
                <a:latin typeface="Verdana"/>
                <a:cs typeface="Verdana"/>
              </a:rPr>
              <a:t>known </a:t>
            </a:r>
            <a:r>
              <a:rPr dirty="0" sz="3400" spc="-120">
                <a:solidFill>
                  <a:srgbClr val="1B4444"/>
                </a:solidFill>
                <a:latin typeface="Verdana"/>
                <a:cs typeface="Verdana"/>
              </a:rPr>
              <a:t>as </a:t>
            </a:r>
            <a:r>
              <a:rPr dirty="0" sz="3400" spc="-55">
                <a:solidFill>
                  <a:srgbClr val="1B4444"/>
                </a:solidFill>
                <a:latin typeface="Verdana"/>
                <a:cs typeface="Verdana"/>
              </a:rPr>
              <a:t>renal </a:t>
            </a:r>
            <a:r>
              <a:rPr dirty="0" sz="3400" spc="35">
                <a:solidFill>
                  <a:srgbClr val="1B4444"/>
                </a:solidFill>
                <a:latin typeface="Verdana"/>
                <a:cs typeface="Verdana"/>
              </a:rPr>
              <a:t>cell </a:t>
            </a:r>
            <a:r>
              <a:rPr dirty="0" sz="3400" spc="-70">
                <a:solidFill>
                  <a:srgbClr val="1B4444"/>
                </a:solidFill>
                <a:latin typeface="Verdana"/>
                <a:cs typeface="Verdana"/>
              </a:rPr>
              <a:t>carcinoma, </a:t>
            </a:r>
            <a:r>
              <a:rPr dirty="0" sz="3400" spc="-55">
                <a:solidFill>
                  <a:srgbClr val="1B4444"/>
                </a:solidFill>
                <a:latin typeface="Verdana"/>
                <a:cs typeface="Verdana"/>
              </a:rPr>
              <a:t>is </a:t>
            </a:r>
            <a:r>
              <a:rPr dirty="0" sz="3400" spc="-150">
                <a:solidFill>
                  <a:srgbClr val="1B4444"/>
                </a:solidFill>
                <a:latin typeface="Verdana"/>
                <a:cs typeface="Verdana"/>
              </a:rPr>
              <a:t>a </a:t>
            </a:r>
            <a:r>
              <a:rPr dirty="0" sz="3400" spc="-15">
                <a:solidFill>
                  <a:srgbClr val="1B4444"/>
                </a:solidFill>
                <a:latin typeface="Verdana"/>
                <a:cs typeface="Verdana"/>
              </a:rPr>
              <a:t>type </a:t>
            </a:r>
            <a:r>
              <a:rPr dirty="0" sz="3400" spc="70">
                <a:solidFill>
                  <a:srgbClr val="1B4444"/>
                </a:solidFill>
                <a:latin typeface="Verdana"/>
                <a:cs typeface="Verdana"/>
              </a:rPr>
              <a:t>of </a:t>
            </a:r>
            <a:r>
              <a:rPr dirty="0" sz="3400" spc="-20">
                <a:solidFill>
                  <a:srgbClr val="1B4444"/>
                </a:solidFill>
                <a:latin typeface="Verdana"/>
                <a:cs typeface="Verdana"/>
              </a:rPr>
              <a:t>cancer </a:t>
            </a:r>
            <a:r>
              <a:rPr dirty="0" sz="3400" spc="-1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that </a:t>
            </a:r>
            <a:r>
              <a:rPr dirty="0" sz="3400" spc="-15">
                <a:solidFill>
                  <a:srgbClr val="1B4444"/>
                </a:solidFill>
                <a:latin typeface="Verdana"/>
                <a:cs typeface="Verdana"/>
              </a:rPr>
              <a:t>develops </a:t>
            </a:r>
            <a:r>
              <a:rPr dirty="0" sz="3400" spc="-35">
                <a:solidFill>
                  <a:srgbClr val="1B4444"/>
                </a:solidFill>
                <a:latin typeface="Verdana"/>
                <a:cs typeface="Verdana"/>
              </a:rPr>
              <a:t>in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the </a:t>
            </a:r>
            <a:r>
              <a:rPr dirty="0" sz="3400" spc="15">
                <a:solidFill>
                  <a:srgbClr val="1B4444"/>
                </a:solidFill>
                <a:latin typeface="Verdana"/>
                <a:cs typeface="Verdana"/>
              </a:rPr>
              <a:t>cells </a:t>
            </a:r>
            <a:r>
              <a:rPr dirty="0" sz="3400" spc="70">
                <a:solidFill>
                  <a:srgbClr val="1B4444"/>
                </a:solidFill>
                <a:latin typeface="Verdana"/>
                <a:cs typeface="Verdana"/>
              </a:rPr>
              <a:t>of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the </a:t>
            </a:r>
            <a:r>
              <a:rPr dirty="0" sz="3400" spc="-114">
                <a:solidFill>
                  <a:srgbClr val="1B4444"/>
                </a:solidFill>
                <a:latin typeface="Verdana"/>
                <a:cs typeface="Verdana"/>
              </a:rPr>
              <a:t>kidneys. 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The </a:t>
            </a:r>
            <a:r>
              <a:rPr dirty="0" sz="3400" spc="-30">
                <a:solidFill>
                  <a:srgbClr val="1B4444"/>
                </a:solidFill>
                <a:latin typeface="Verdana"/>
                <a:cs typeface="Verdana"/>
              </a:rPr>
              <a:t>history </a:t>
            </a:r>
            <a:r>
              <a:rPr dirty="0" sz="3400" spc="70">
                <a:solidFill>
                  <a:srgbClr val="1B4444"/>
                </a:solidFill>
                <a:latin typeface="Verdana"/>
                <a:cs typeface="Verdana"/>
              </a:rPr>
              <a:t>of </a:t>
            </a:r>
            <a:r>
              <a:rPr dirty="0" sz="3400" spc="-85">
                <a:solidFill>
                  <a:srgbClr val="1B4444"/>
                </a:solidFill>
                <a:latin typeface="Verdana"/>
                <a:cs typeface="Verdana"/>
              </a:rPr>
              <a:t>kidney </a:t>
            </a:r>
            <a:r>
              <a:rPr dirty="0" sz="3400" spc="-20">
                <a:solidFill>
                  <a:srgbClr val="1B4444"/>
                </a:solidFill>
                <a:latin typeface="Verdana"/>
                <a:cs typeface="Verdana"/>
              </a:rPr>
              <a:t>cancer </a:t>
            </a:r>
            <a:r>
              <a:rPr dirty="0" sz="3400" spc="-1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40">
                <a:solidFill>
                  <a:srgbClr val="1B4444"/>
                </a:solidFill>
                <a:latin typeface="Verdana"/>
                <a:cs typeface="Verdana"/>
              </a:rPr>
              <a:t>dates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75">
                <a:solidFill>
                  <a:srgbClr val="1B4444"/>
                </a:solidFill>
                <a:latin typeface="Verdana"/>
                <a:cs typeface="Verdana"/>
              </a:rPr>
              <a:t>back</a:t>
            </a:r>
            <a:r>
              <a:rPr dirty="0" sz="3400" spc="-3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1B4444"/>
                </a:solidFill>
                <a:latin typeface="Verdana"/>
                <a:cs typeface="Verdana"/>
              </a:rPr>
              <a:t>to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1B4444"/>
                </a:solidFill>
                <a:latin typeface="Verdana"/>
                <a:cs typeface="Verdana"/>
              </a:rPr>
              <a:t>ancient</a:t>
            </a:r>
            <a:r>
              <a:rPr dirty="0" sz="3400" spc="-3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14">
                <a:solidFill>
                  <a:srgbClr val="1B4444"/>
                </a:solidFill>
                <a:latin typeface="Verdana"/>
                <a:cs typeface="Verdana"/>
              </a:rPr>
              <a:t>times,</a:t>
            </a:r>
            <a:r>
              <a:rPr dirty="0" sz="3400" spc="-3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1B4444"/>
                </a:solidFill>
                <a:latin typeface="Verdana"/>
                <a:cs typeface="Verdana"/>
              </a:rPr>
              <a:t>although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the</a:t>
            </a:r>
            <a:r>
              <a:rPr dirty="0" sz="3400" spc="-3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65">
                <a:solidFill>
                  <a:srgbClr val="1B4444"/>
                </a:solidFill>
                <a:latin typeface="Verdana"/>
                <a:cs typeface="Verdana"/>
              </a:rPr>
              <a:t>disease</a:t>
            </a:r>
            <a:r>
              <a:rPr dirty="0" sz="3400" spc="-3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1B4444"/>
                </a:solidFill>
                <a:latin typeface="Verdana"/>
                <a:cs typeface="Verdana"/>
              </a:rPr>
              <a:t>was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10">
                <a:solidFill>
                  <a:srgbClr val="1B4444"/>
                </a:solidFill>
                <a:latin typeface="Verdana"/>
                <a:cs typeface="Verdana"/>
              </a:rPr>
              <a:t>not</a:t>
            </a:r>
            <a:r>
              <a:rPr dirty="0" sz="3400" spc="-3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1B4444"/>
                </a:solidFill>
                <a:latin typeface="Verdana"/>
                <a:cs typeface="Verdana"/>
              </a:rPr>
              <a:t>recognized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1B4444"/>
                </a:solidFill>
                <a:latin typeface="Verdana"/>
                <a:cs typeface="Verdana"/>
              </a:rPr>
              <a:t>as</a:t>
            </a:r>
            <a:r>
              <a:rPr dirty="0" sz="3400" spc="-3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1B4444"/>
                </a:solidFill>
                <a:latin typeface="Verdana"/>
                <a:cs typeface="Verdana"/>
              </a:rPr>
              <a:t>a </a:t>
            </a:r>
            <a:r>
              <a:rPr dirty="0" sz="3400" spc="-118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d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-85">
                <a:solidFill>
                  <a:srgbClr val="1B4444"/>
                </a:solidFill>
                <a:latin typeface="Verdana"/>
                <a:cs typeface="Verdana"/>
              </a:rPr>
              <a:t>s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3400" spc="110">
                <a:solidFill>
                  <a:srgbClr val="1B4444"/>
                </a:solidFill>
                <a:latin typeface="Verdana"/>
                <a:cs typeface="Verdana"/>
              </a:rPr>
              <a:t>c</a:t>
            </a:r>
            <a:r>
              <a:rPr dirty="0" sz="3400" spc="50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95">
                <a:solidFill>
                  <a:srgbClr val="1B4444"/>
                </a:solidFill>
                <a:latin typeface="Verdana"/>
                <a:cs typeface="Verdana"/>
              </a:rPr>
              <a:t>m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d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110">
                <a:solidFill>
                  <a:srgbClr val="1B4444"/>
                </a:solidFill>
                <a:latin typeface="Verdana"/>
                <a:cs typeface="Verdana"/>
              </a:rPr>
              <a:t>c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l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110">
                <a:solidFill>
                  <a:srgbClr val="1B4444"/>
                </a:solidFill>
                <a:latin typeface="Verdana"/>
                <a:cs typeface="Verdana"/>
              </a:rPr>
              <a:t>c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o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d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u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l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1</a:t>
            </a:r>
            <a:r>
              <a:rPr dirty="0" sz="3400" spc="15">
                <a:solidFill>
                  <a:srgbClr val="1B4444"/>
                </a:solidFill>
                <a:latin typeface="Verdana"/>
                <a:cs typeface="Verdana"/>
              </a:rPr>
              <a:t>9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h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110">
                <a:solidFill>
                  <a:srgbClr val="1B4444"/>
                </a:solidFill>
                <a:latin typeface="Verdana"/>
                <a:cs typeface="Verdana"/>
              </a:rPr>
              <a:t>c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u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r</a:t>
            </a:r>
            <a:r>
              <a:rPr dirty="0" sz="3400" spc="-90">
                <a:solidFill>
                  <a:srgbClr val="1B4444"/>
                </a:solidFill>
                <a:latin typeface="Verdana"/>
                <a:cs typeface="Verdana"/>
              </a:rPr>
              <a:t>y</a:t>
            </a:r>
            <a:r>
              <a:rPr dirty="0" sz="3400" spc="-345">
                <a:solidFill>
                  <a:srgbClr val="1B4444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Verdana"/>
              <a:cs typeface="Verdana"/>
            </a:endParaRPr>
          </a:p>
          <a:p>
            <a:pPr marL="12700" marR="937894">
              <a:lnSpc>
                <a:spcPct val="115799"/>
              </a:lnSpc>
            </a:pPr>
            <a:r>
              <a:rPr dirty="0" sz="3400" spc="-229">
                <a:solidFill>
                  <a:srgbClr val="1B4444"/>
                </a:solidFill>
                <a:latin typeface="Verdana"/>
                <a:cs typeface="Verdana"/>
              </a:rPr>
              <a:t>In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the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10">
                <a:solidFill>
                  <a:srgbClr val="1B4444"/>
                </a:solidFill>
                <a:latin typeface="Verdana"/>
                <a:cs typeface="Verdana"/>
              </a:rPr>
              <a:t>1980s,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new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drugs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10">
                <a:solidFill>
                  <a:srgbClr val="1B4444"/>
                </a:solidFill>
                <a:latin typeface="Verdana"/>
                <a:cs typeface="Verdana"/>
              </a:rPr>
              <a:t>called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cytokines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were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1B4444"/>
                </a:solidFill>
                <a:latin typeface="Verdana"/>
                <a:cs typeface="Verdana"/>
              </a:rPr>
              <a:t>developed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that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35">
                <a:solidFill>
                  <a:srgbClr val="1B4444"/>
                </a:solidFill>
                <a:latin typeface="Verdana"/>
                <a:cs typeface="Verdana"/>
              </a:rPr>
              <a:t>could </a:t>
            </a:r>
            <a:r>
              <a:rPr dirty="0" sz="3400" spc="4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15">
                <a:solidFill>
                  <a:srgbClr val="1B4444"/>
                </a:solidFill>
                <a:latin typeface="Verdana"/>
                <a:cs typeface="Verdana"/>
              </a:rPr>
              <a:t>boost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the </a:t>
            </a:r>
            <a:r>
              <a:rPr dirty="0" sz="3400" spc="-105">
                <a:solidFill>
                  <a:srgbClr val="1B4444"/>
                </a:solidFill>
                <a:latin typeface="Verdana"/>
                <a:cs typeface="Verdana"/>
              </a:rPr>
              <a:t>immune 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system's </a:t>
            </a:r>
            <a:r>
              <a:rPr dirty="0" sz="3400" spc="-20">
                <a:solidFill>
                  <a:srgbClr val="1B4444"/>
                </a:solidFill>
                <a:latin typeface="Verdana"/>
                <a:cs typeface="Verdana"/>
              </a:rPr>
              <a:t>ability </a:t>
            </a:r>
            <a:r>
              <a:rPr dirty="0" sz="3400" spc="40">
                <a:solidFill>
                  <a:srgbClr val="1B4444"/>
                </a:solidFill>
                <a:latin typeface="Verdana"/>
                <a:cs typeface="Verdana"/>
              </a:rPr>
              <a:t>to </a:t>
            </a:r>
            <a:r>
              <a:rPr dirty="0" sz="3400" spc="-35">
                <a:solidFill>
                  <a:srgbClr val="1B4444"/>
                </a:solidFill>
                <a:latin typeface="Verdana"/>
                <a:cs typeface="Verdana"/>
              </a:rPr>
              <a:t>fight </a:t>
            </a:r>
            <a:r>
              <a:rPr dirty="0" sz="3400" spc="-65">
                <a:solidFill>
                  <a:srgbClr val="1B4444"/>
                </a:solidFill>
                <a:latin typeface="Verdana"/>
                <a:cs typeface="Verdana"/>
              </a:rPr>
              <a:t>cancer. 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More 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recently, 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r</a:t>
            </a:r>
            <a:r>
              <a:rPr dirty="0" sz="3400" spc="-250">
                <a:solidFill>
                  <a:srgbClr val="1B4444"/>
                </a:solidFill>
                <a:latin typeface="Verdana"/>
                <a:cs typeface="Verdana"/>
              </a:rPr>
              <a:t>g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65">
                <a:solidFill>
                  <a:srgbClr val="1B4444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h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r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p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3400" spc="65">
                <a:solidFill>
                  <a:srgbClr val="1B4444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-195">
                <a:solidFill>
                  <a:srgbClr val="1B4444"/>
                </a:solidFill>
                <a:latin typeface="Verdana"/>
                <a:cs typeface="Verdana"/>
              </a:rPr>
              <a:t>mm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u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o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h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r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p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h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v</a:t>
            </a:r>
            <a:r>
              <a:rPr dirty="0" sz="3400" spc="-75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195">
                <a:solidFill>
                  <a:srgbClr val="1B4444"/>
                </a:solidFill>
                <a:latin typeface="Verdana"/>
                <a:cs typeface="Verdana"/>
              </a:rPr>
              <a:t>m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r</a:t>
            </a:r>
            <a:r>
              <a:rPr dirty="0" sz="3400" spc="-250">
                <a:solidFill>
                  <a:srgbClr val="1B4444"/>
                </a:solidFill>
                <a:latin typeface="Verdana"/>
                <a:cs typeface="Verdana"/>
              </a:rPr>
              <a:t>g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65">
                <a:solidFill>
                  <a:srgbClr val="1B4444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p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r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o</a:t>
            </a:r>
            <a:r>
              <a:rPr dirty="0" sz="3400" spc="-195">
                <a:solidFill>
                  <a:srgbClr val="1B4444"/>
                </a:solidFill>
                <a:latin typeface="Verdana"/>
                <a:cs typeface="Verdana"/>
              </a:rPr>
              <a:t>m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-85">
                <a:solidFill>
                  <a:srgbClr val="1B4444"/>
                </a:solidFill>
                <a:latin typeface="Verdana"/>
                <a:cs typeface="Verdana"/>
              </a:rPr>
              <a:t>s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3400" spc="-175">
                <a:solidFill>
                  <a:srgbClr val="1B4444"/>
                </a:solidFill>
                <a:latin typeface="Verdana"/>
                <a:cs typeface="Verdana"/>
              </a:rPr>
              <a:t>g  </a:t>
            </a:r>
            <a:r>
              <a:rPr dirty="0" sz="3400" spc="-55">
                <a:solidFill>
                  <a:srgbClr val="1B4444"/>
                </a:solidFill>
                <a:latin typeface="Verdana"/>
                <a:cs typeface="Verdana"/>
              </a:rPr>
              <a:t>treatments 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for </a:t>
            </a:r>
            <a:r>
              <a:rPr dirty="0" sz="3400" spc="-85">
                <a:solidFill>
                  <a:srgbClr val="1B4444"/>
                </a:solidFill>
                <a:latin typeface="Verdana"/>
                <a:cs typeface="Verdana"/>
              </a:rPr>
              <a:t>kidney </a:t>
            </a:r>
            <a:r>
              <a:rPr dirty="0" sz="3400" spc="-65">
                <a:solidFill>
                  <a:srgbClr val="1B4444"/>
                </a:solidFill>
                <a:latin typeface="Verdana"/>
                <a:cs typeface="Verdana"/>
              </a:rPr>
              <a:t>cancer, 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and 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ongoing </a:t>
            </a:r>
            <a:r>
              <a:rPr dirty="0" sz="3400" spc="-55">
                <a:solidFill>
                  <a:srgbClr val="1B4444"/>
                </a:solidFill>
                <a:latin typeface="Verdana"/>
                <a:cs typeface="Verdana"/>
              </a:rPr>
              <a:t>research </a:t>
            </a:r>
            <a:r>
              <a:rPr dirty="0" sz="3400" spc="-20">
                <a:solidFill>
                  <a:srgbClr val="1B4444"/>
                </a:solidFill>
                <a:latin typeface="Verdana"/>
                <a:cs typeface="Verdana"/>
              </a:rPr>
              <a:t>continues </a:t>
            </a:r>
            <a:r>
              <a:rPr dirty="0" sz="3400" spc="40">
                <a:solidFill>
                  <a:srgbClr val="1B4444"/>
                </a:solidFill>
                <a:latin typeface="Verdana"/>
                <a:cs typeface="Verdana"/>
              </a:rPr>
              <a:t>to 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advance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1B4444"/>
                </a:solidFill>
                <a:latin typeface="Verdana"/>
                <a:cs typeface="Verdana"/>
              </a:rPr>
              <a:t>our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1B4444"/>
                </a:solidFill>
                <a:latin typeface="Verdana"/>
                <a:cs typeface="Verdana"/>
              </a:rPr>
              <a:t>understanding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1B4444"/>
                </a:solidFill>
                <a:latin typeface="Verdana"/>
                <a:cs typeface="Verdana"/>
              </a:rPr>
              <a:t>of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1B4444"/>
                </a:solidFill>
                <a:latin typeface="Verdana"/>
                <a:cs typeface="Verdana"/>
              </a:rPr>
              <a:t>this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00">
                <a:solidFill>
                  <a:srgbClr val="1B4444"/>
                </a:solidFill>
                <a:latin typeface="Verdana"/>
                <a:cs typeface="Verdana"/>
              </a:rPr>
              <a:t>disease.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6785" y="1028703"/>
            <a:ext cx="12001499" cy="8229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572691"/>
            <a:ext cx="1097280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730">
                <a:solidFill>
                  <a:srgbClr val="1B4444"/>
                </a:solidFill>
                <a:latin typeface="Tahoma"/>
                <a:cs typeface="Tahoma"/>
              </a:rPr>
              <a:t>ABOUT</a:t>
            </a:r>
            <a:r>
              <a:rPr dirty="0" sz="8000" spc="-48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dirty="0" sz="8000" spc="545">
                <a:solidFill>
                  <a:srgbClr val="1B4444"/>
                </a:solidFill>
                <a:latin typeface="Tahoma"/>
                <a:cs typeface="Tahoma"/>
              </a:rPr>
              <a:t>THE</a:t>
            </a:r>
            <a:r>
              <a:rPr dirty="0" sz="8000" spc="-475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dirty="0" sz="8000" spc="675">
                <a:solidFill>
                  <a:srgbClr val="1B4444"/>
                </a:solidFill>
                <a:latin typeface="Tahoma"/>
                <a:cs typeface="Tahoma"/>
              </a:rPr>
              <a:t>PROJECT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54368" y="0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4" y="1801958"/>
                </a:moveTo>
                <a:lnTo>
                  <a:pt x="4533631" y="1801958"/>
                </a:lnTo>
                <a:lnTo>
                  <a:pt x="4533631" y="1774416"/>
                </a:lnTo>
                <a:lnTo>
                  <a:pt x="1057669" y="1774416"/>
                </a:lnTo>
                <a:lnTo>
                  <a:pt x="32501" y="0"/>
                </a:lnTo>
                <a:lnTo>
                  <a:pt x="0" y="0"/>
                </a:lnTo>
                <a:lnTo>
                  <a:pt x="1041134" y="1801958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Objective:</a:t>
            </a:r>
          </a:p>
          <a:p>
            <a:pPr marL="81280">
              <a:lnSpc>
                <a:spcPct val="100000"/>
              </a:lnSpc>
              <a:spcBef>
                <a:spcPts val="5875"/>
              </a:spcBef>
            </a:pPr>
            <a:r>
              <a:rPr dirty="0" sz="3400" spc="-40"/>
              <a:t>To</a:t>
            </a:r>
            <a:r>
              <a:rPr dirty="0" sz="3400" spc="-365"/>
              <a:t> </a:t>
            </a:r>
            <a:r>
              <a:rPr dirty="0" sz="3400" spc="20"/>
              <a:t>detect</a:t>
            </a:r>
            <a:r>
              <a:rPr dirty="0" sz="3400" spc="-360"/>
              <a:t> </a:t>
            </a:r>
            <a:r>
              <a:rPr dirty="0" sz="3400" spc="-85"/>
              <a:t>kidney</a:t>
            </a:r>
            <a:r>
              <a:rPr dirty="0" sz="3400" spc="-360"/>
              <a:t> </a:t>
            </a:r>
            <a:r>
              <a:rPr dirty="0" sz="3400" spc="-20"/>
              <a:t>cancer</a:t>
            </a:r>
            <a:r>
              <a:rPr dirty="0" sz="3400" spc="-360"/>
              <a:t> </a:t>
            </a:r>
            <a:r>
              <a:rPr dirty="0" sz="3400" spc="-55"/>
              <a:t>through</a:t>
            </a:r>
            <a:r>
              <a:rPr dirty="0" sz="3400" spc="-360"/>
              <a:t> </a:t>
            </a:r>
            <a:r>
              <a:rPr dirty="0" sz="3400" spc="-65"/>
              <a:t>machine</a:t>
            </a:r>
            <a:r>
              <a:rPr dirty="0" sz="3400" spc="-360"/>
              <a:t> </a:t>
            </a:r>
            <a:r>
              <a:rPr dirty="0" sz="3400" spc="-75"/>
              <a:t>learning</a:t>
            </a:r>
            <a:r>
              <a:rPr dirty="0" sz="3400" spc="-360"/>
              <a:t> </a:t>
            </a:r>
            <a:r>
              <a:rPr dirty="0" sz="3400" spc="-25"/>
              <a:t>model</a:t>
            </a:r>
            <a:endParaRPr sz="3400"/>
          </a:p>
          <a:p>
            <a:pPr marL="68580">
              <a:lnSpc>
                <a:spcPct val="100000"/>
              </a:lnSpc>
              <a:spcBef>
                <a:spcPts val="45"/>
              </a:spcBef>
            </a:pPr>
            <a:endParaRPr sz="3450"/>
          </a:p>
          <a:p>
            <a:pPr marL="391160">
              <a:lnSpc>
                <a:spcPct val="100000"/>
              </a:lnSpc>
            </a:pPr>
            <a:r>
              <a:rPr dirty="0" spc="-254"/>
              <a:t>Goal:</a:t>
            </a:r>
          </a:p>
          <a:p>
            <a:pPr marL="364490" marR="5080">
              <a:lnSpc>
                <a:spcPct val="115799"/>
              </a:lnSpc>
              <a:spcBef>
                <a:spcPts val="5230"/>
              </a:spcBef>
            </a:pPr>
            <a:r>
              <a:rPr dirty="0" sz="3400" spc="-40"/>
              <a:t>To</a:t>
            </a:r>
            <a:r>
              <a:rPr dirty="0" sz="3400" spc="-360"/>
              <a:t> </a:t>
            </a:r>
            <a:r>
              <a:rPr dirty="0" sz="3400" spc="-25"/>
              <a:t>accurately</a:t>
            </a:r>
            <a:r>
              <a:rPr dirty="0" sz="3400" spc="-360"/>
              <a:t> </a:t>
            </a:r>
            <a:r>
              <a:rPr dirty="0" sz="3400" spc="-35"/>
              <a:t>create</a:t>
            </a:r>
            <a:r>
              <a:rPr dirty="0" sz="3400" spc="-360"/>
              <a:t> </a:t>
            </a:r>
            <a:r>
              <a:rPr dirty="0" sz="3400" spc="-65"/>
              <a:t>machine</a:t>
            </a:r>
            <a:r>
              <a:rPr dirty="0" sz="3400" spc="-360"/>
              <a:t> </a:t>
            </a:r>
            <a:r>
              <a:rPr dirty="0" sz="3400" spc="-75"/>
              <a:t>learning</a:t>
            </a:r>
            <a:r>
              <a:rPr dirty="0" sz="3400" spc="-355"/>
              <a:t> </a:t>
            </a:r>
            <a:r>
              <a:rPr dirty="0" sz="3400" spc="-25"/>
              <a:t>model</a:t>
            </a:r>
            <a:r>
              <a:rPr dirty="0" sz="3400" spc="-360"/>
              <a:t> </a:t>
            </a:r>
            <a:r>
              <a:rPr dirty="0" sz="3400" spc="-25"/>
              <a:t>which</a:t>
            </a:r>
            <a:r>
              <a:rPr dirty="0" sz="3400" spc="-360"/>
              <a:t> </a:t>
            </a:r>
            <a:r>
              <a:rPr dirty="0" sz="3400" spc="-30"/>
              <a:t>can</a:t>
            </a:r>
            <a:r>
              <a:rPr dirty="0" sz="3400" spc="-360"/>
              <a:t> </a:t>
            </a:r>
            <a:r>
              <a:rPr dirty="0" sz="3400" spc="20"/>
              <a:t>detect</a:t>
            </a:r>
            <a:r>
              <a:rPr dirty="0" sz="3400" spc="-360"/>
              <a:t> </a:t>
            </a:r>
            <a:r>
              <a:rPr dirty="0" sz="3400" spc="-85"/>
              <a:t>kidney</a:t>
            </a:r>
            <a:r>
              <a:rPr dirty="0" sz="3400" spc="-355"/>
              <a:t> </a:t>
            </a:r>
            <a:r>
              <a:rPr dirty="0" sz="3400" spc="-20"/>
              <a:t>cancer </a:t>
            </a:r>
            <a:r>
              <a:rPr dirty="0" sz="3400" spc="-1180"/>
              <a:t> </a:t>
            </a:r>
            <a:r>
              <a:rPr dirty="0" sz="3400" spc="-55"/>
              <a:t>accurately.</a:t>
            </a:r>
            <a:endParaRPr sz="3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0267" y="2333959"/>
            <a:ext cx="1009015" cy="1205865"/>
          </a:xfrm>
          <a:prstGeom prst="rect">
            <a:avLst/>
          </a:prstGeom>
          <a:solidFill>
            <a:srgbClr val="FFB923"/>
          </a:solidFill>
        </p:spPr>
        <p:txBody>
          <a:bodyPr wrap="square" lIns="0" tIns="22732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89"/>
              </a:spcBef>
            </a:pPr>
            <a:r>
              <a:rPr dirty="0" sz="4000" spc="-755">
                <a:latin typeface="Trebuchet MS"/>
                <a:cs typeface="Trebuchet MS"/>
              </a:rPr>
              <a:t>1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4512" y="2593578"/>
            <a:ext cx="351091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5">
                <a:solidFill>
                  <a:srgbClr val="FFFFFF"/>
                </a:solidFill>
                <a:latin typeface="Trebuchet MS"/>
                <a:cs typeface="Trebuchet MS"/>
              </a:rPr>
              <a:t>Literature</a:t>
            </a:r>
            <a:r>
              <a:rPr dirty="0" sz="35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review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1324" y="2333959"/>
            <a:ext cx="1009015" cy="1205865"/>
          </a:xfrm>
          <a:prstGeom prst="rect">
            <a:avLst/>
          </a:prstGeom>
          <a:solidFill>
            <a:srgbClr val="FFB923"/>
          </a:solidFill>
        </p:spPr>
        <p:txBody>
          <a:bodyPr wrap="square" lIns="0" tIns="22732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89"/>
              </a:spcBef>
            </a:pPr>
            <a:r>
              <a:rPr dirty="0" sz="4000" spc="229">
                <a:latin typeface="Trebuchet MS"/>
                <a:cs typeface="Trebuchet MS"/>
              </a:rPr>
              <a:t>2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5569" y="2593578"/>
            <a:ext cx="3843654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165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r>
              <a:rPr dirty="0" sz="35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20">
                <a:solidFill>
                  <a:srgbClr val="FFFFFF"/>
                </a:solidFill>
                <a:latin typeface="Trebuchet MS"/>
                <a:cs typeface="Trebuchet MS"/>
              </a:rPr>
              <a:t>collection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4512" y="3624466"/>
            <a:ext cx="5941695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45">
                <a:solidFill>
                  <a:srgbClr val="FFFFFF"/>
                </a:solidFill>
                <a:latin typeface="Tahoma"/>
                <a:cs typeface="Tahoma"/>
              </a:rPr>
              <a:t>Researched</a:t>
            </a:r>
            <a:r>
              <a:rPr dirty="0" sz="34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Tahoma"/>
                <a:cs typeface="Tahoma"/>
              </a:rPr>
              <a:t>previously</a:t>
            </a:r>
            <a:r>
              <a:rPr dirty="0" sz="34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Tahoma"/>
                <a:cs typeface="Tahoma"/>
              </a:rPr>
              <a:t>applied </a:t>
            </a:r>
            <a:r>
              <a:rPr dirty="0" sz="3400" spc="-10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65">
                <a:solidFill>
                  <a:srgbClr val="FFFFFF"/>
                </a:solidFill>
                <a:latin typeface="Tahoma"/>
                <a:cs typeface="Tahoma"/>
              </a:rPr>
              <a:t>approaches </a:t>
            </a:r>
            <a:r>
              <a:rPr dirty="0" sz="3400" spc="5">
                <a:solidFill>
                  <a:srgbClr val="FFFFFF"/>
                </a:solidFill>
                <a:latin typeface="Tahoma"/>
                <a:cs typeface="Tahoma"/>
              </a:rPr>
              <a:t>Different </a:t>
            </a:r>
            <a:r>
              <a:rPr dirty="0" sz="34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65">
                <a:solidFill>
                  <a:srgbClr val="FFFFFF"/>
                </a:solidFill>
                <a:latin typeface="Tahoma"/>
                <a:cs typeface="Tahoma"/>
              </a:rPr>
              <a:t>approaches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5569" y="3624466"/>
            <a:ext cx="6132830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2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34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85">
                <a:solidFill>
                  <a:srgbClr val="FFFFFF"/>
                </a:solidFill>
                <a:latin typeface="Tahoma"/>
                <a:cs typeface="Tahoma"/>
              </a:rPr>
              <a:t>collect</a:t>
            </a:r>
            <a:r>
              <a:rPr dirty="0" sz="34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Tahoma"/>
                <a:cs typeface="Tahoma"/>
              </a:rPr>
              <a:t>various</a:t>
            </a:r>
            <a:r>
              <a:rPr dirty="0" sz="34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40">
                <a:solidFill>
                  <a:srgbClr val="FFFFFF"/>
                </a:solidFill>
                <a:latin typeface="Tahoma"/>
                <a:cs typeface="Tahoma"/>
              </a:rPr>
              <a:t>kidney</a:t>
            </a:r>
            <a:r>
              <a:rPr dirty="0" sz="34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Tahoma"/>
                <a:cs typeface="Tahoma"/>
              </a:rPr>
              <a:t>tumor </a:t>
            </a:r>
            <a:r>
              <a:rPr dirty="0" sz="3400" spc="-10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Tahoma"/>
                <a:cs typeface="Tahoma"/>
              </a:rPr>
              <a:t>images </a:t>
            </a:r>
            <a:r>
              <a:rPr dirty="0" sz="3400" spc="35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dirty="0" sz="3400" spc="60">
                <a:solidFill>
                  <a:srgbClr val="FFFFFF"/>
                </a:solidFill>
                <a:latin typeface="Tahoma"/>
                <a:cs typeface="Tahoma"/>
              </a:rPr>
              <a:t>various </a:t>
            </a:r>
            <a:r>
              <a:rPr dirty="0" sz="3400" spc="70">
                <a:solidFill>
                  <a:srgbClr val="FFFFFF"/>
                </a:solidFill>
                <a:latin typeface="Tahoma"/>
                <a:cs typeface="Tahoma"/>
              </a:rPr>
              <a:t>research </a:t>
            </a:r>
            <a:r>
              <a:rPr dirty="0" sz="3400" spc="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Tahoma"/>
                <a:cs typeface="Tahoma"/>
              </a:rPr>
              <a:t>paper</a:t>
            </a:r>
            <a:r>
              <a:rPr dirty="0" sz="34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34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35">
                <a:solidFill>
                  <a:srgbClr val="FFFFFF"/>
                </a:solidFill>
                <a:latin typeface="Tahoma"/>
                <a:cs typeface="Tahoma"/>
              </a:rPr>
              <a:t>Kaggle.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0267" y="5801411"/>
            <a:ext cx="1009015" cy="1119505"/>
          </a:xfrm>
          <a:prstGeom prst="rect">
            <a:avLst/>
          </a:prstGeom>
          <a:solidFill>
            <a:srgbClr val="FFB923"/>
          </a:solidFill>
        </p:spPr>
        <p:txBody>
          <a:bodyPr wrap="square" lIns="0" tIns="1892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90"/>
              </a:spcBef>
            </a:pPr>
            <a:r>
              <a:rPr dirty="0" sz="4000" spc="229">
                <a:latin typeface="Trebuchet MS"/>
                <a:cs typeface="Trebuchet MS"/>
              </a:rPr>
              <a:t>3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91324" y="5801411"/>
            <a:ext cx="1009015" cy="1119505"/>
          </a:xfrm>
          <a:prstGeom prst="rect">
            <a:avLst/>
          </a:prstGeom>
          <a:solidFill>
            <a:srgbClr val="FFB923"/>
          </a:solidFill>
        </p:spPr>
        <p:txBody>
          <a:bodyPr wrap="square" lIns="0" tIns="1892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90"/>
              </a:spcBef>
            </a:pPr>
            <a:r>
              <a:rPr dirty="0" sz="4000" spc="229">
                <a:latin typeface="Trebuchet MS"/>
                <a:cs typeface="Trebuchet MS"/>
              </a:rPr>
              <a:t>4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4512" y="6013406"/>
            <a:ext cx="5200015" cy="2218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>
                <a:solidFill>
                  <a:srgbClr val="FFFFFF"/>
                </a:solidFill>
                <a:latin typeface="Trebuchet MS"/>
                <a:cs typeface="Trebuchet MS"/>
              </a:rPr>
              <a:t>Creating</a:t>
            </a:r>
            <a:r>
              <a:rPr dirty="0" sz="35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45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3500">
              <a:latin typeface="Trebuchet MS"/>
              <a:cs typeface="Trebuchet MS"/>
            </a:endParaRPr>
          </a:p>
          <a:p>
            <a:pPr marL="12700" marR="5080">
              <a:lnSpc>
                <a:spcPct val="115799"/>
              </a:lnSpc>
              <a:spcBef>
                <a:spcPts val="3615"/>
              </a:spcBef>
            </a:pPr>
            <a:r>
              <a:rPr dirty="0" sz="3400" spc="65">
                <a:solidFill>
                  <a:srgbClr val="FFFFFF"/>
                </a:solidFill>
                <a:latin typeface="Tahoma"/>
                <a:cs typeface="Tahoma"/>
              </a:rPr>
              <a:t>Creating</a:t>
            </a:r>
            <a:r>
              <a:rPr dirty="0" sz="34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Tahoma"/>
                <a:cs typeface="Tahoma"/>
              </a:rPr>
              <a:t>various</a:t>
            </a:r>
            <a:r>
              <a:rPr dirty="0" sz="34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4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dirty="0" sz="34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5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3400" spc="-10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Tahoma"/>
                <a:cs typeface="Tahoma"/>
              </a:rPr>
              <a:t>checking</a:t>
            </a:r>
            <a:r>
              <a:rPr dirty="0" sz="34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Tahoma"/>
                <a:cs typeface="Tahoma"/>
              </a:rPr>
              <a:t>accuracy.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75569" y="6013406"/>
            <a:ext cx="6076315" cy="2218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75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endParaRPr sz="3500">
              <a:latin typeface="Trebuchet MS"/>
              <a:cs typeface="Trebuchet MS"/>
            </a:endParaRPr>
          </a:p>
          <a:p>
            <a:pPr marL="12700" marR="5080">
              <a:lnSpc>
                <a:spcPct val="115799"/>
              </a:lnSpc>
              <a:spcBef>
                <a:spcPts val="3615"/>
              </a:spcBef>
            </a:pPr>
            <a:r>
              <a:rPr dirty="0" sz="3400" spc="45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dirty="0" sz="34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3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4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80">
                <a:solidFill>
                  <a:srgbClr val="FFFFFF"/>
                </a:solidFill>
                <a:latin typeface="Tahoma"/>
                <a:cs typeface="Tahoma"/>
              </a:rPr>
              <a:t>accuracy</a:t>
            </a:r>
            <a:r>
              <a:rPr dirty="0" sz="34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34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Tahoma"/>
                <a:cs typeface="Tahoma"/>
              </a:rPr>
              <a:t>other </a:t>
            </a:r>
            <a:r>
              <a:rPr dirty="0" sz="3400" spc="-10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Tahoma"/>
                <a:cs typeface="Tahoma"/>
              </a:rPr>
              <a:t>parameters</a:t>
            </a:r>
            <a:r>
              <a:rPr dirty="0" sz="34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-11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79948" y="728235"/>
            <a:ext cx="730186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35">
                <a:latin typeface="Tahoma"/>
                <a:cs typeface="Tahoma"/>
              </a:rPr>
              <a:t>P</a:t>
            </a:r>
            <a:r>
              <a:rPr dirty="0" sz="7000" spc="100">
                <a:latin typeface="Tahoma"/>
                <a:cs typeface="Tahoma"/>
              </a:rPr>
              <a:t>r</a:t>
            </a:r>
            <a:r>
              <a:rPr dirty="0" sz="7000" spc="5">
                <a:latin typeface="Tahoma"/>
                <a:cs typeface="Tahoma"/>
              </a:rPr>
              <a:t>o</a:t>
            </a:r>
            <a:r>
              <a:rPr dirty="0" sz="7000" spc="-280">
                <a:latin typeface="Tahoma"/>
                <a:cs typeface="Tahoma"/>
              </a:rPr>
              <a:t>j</a:t>
            </a:r>
            <a:r>
              <a:rPr dirty="0" sz="7000" spc="-135">
                <a:latin typeface="Tahoma"/>
                <a:cs typeface="Tahoma"/>
              </a:rPr>
              <a:t>e</a:t>
            </a:r>
            <a:r>
              <a:rPr dirty="0" sz="7000" spc="145">
                <a:latin typeface="Tahoma"/>
                <a:cs typeface="Tahoma"/>
              </a:rPr>
              <a:t>c</a:t>
            </a:r>
            <a:r>
              <a:rPr dirty="0" sz="7000" spc="150">
                <a:latin typeface="Tahoma"/>
                <a:cs typeface="Tahoma"/>
              </a:rPr>
              <a:t>t</a:t>
            </a:r>
            <a:r>
              <a:rPr dirty="0" sz="7000" spc="-580">
                <a:latin typeface="Tahoma"/>
                <a:cs typeface="Tahoma"/>
              </a:rPr>
              <a:t> </a:t>
            </a:r>
            <a:r>
              <a:rPr dirty="0" sz="7000" spc="145">
                <a:latin typeface="Tahoma"/>
                <a:cs typeface="Tahoma"/>
              </a:rPr>
              <a:t>c</a:t>
            </a:r>
            <a:r>
              <a:rPr dirty="0" sz="7000" spc="-75">
                <a:latin typeface="Tahoma"/>
                <a:cs typeface="Tahoma"/>
              </a:rPr>
              <a:t>h</a:t>
            </a:r>
            <a:r>
              <a:rPr dirty="0" sz="7000" spc="100">
                <a:latin typeface="Tahoma"/>
                <a:cs typeface="Tahoma"/>
              </a:rPr>
              <a:t>r</a:t>
            </a:r>
            <a:r>
              <a:rPr dirty="0" sz="7000" spc="5">
                <a:latin typeface="Tahoma"/>
                <a:cs typeface="Tahoma"/>
              </a:rPr>
              <a:t>o</a:t>
            </a:r>
            <a:r>
              <a:rPr dirty="0" sz="7000" spc="-75">
                <a:latin typeface="Tahoma"/>
                <a:cs typeface="Tahoma"/>
              </a:rPr>
              <a:t>n</a:t>
            </a:r>
            <a:r>
              <a:rPr dirty="0" sz="7000" spc="5">
                <a:latin typeface="Tahoma"/>
                <a:cs typeface="Tahoma"/>
              </a:rPr>
              <a:t>o</a:t>
            </a:r>
            <a:r>
              <a:rPr dirty="0" sz="7000" spc="65">
                <a:latin typeface="Tahoma"/>
                <a:cs typeface="Tahoma"/>
              </a:rPr>
              <a:t>l</a:t>
            </a:r>
            <a:r>
              <a:rPr dirty="0" sz="7000" spc="5">
                <a:latin typeface="Tahoma"/>
                <a:cs typeface="Tahoma"/>
              </a:rPr>
              <a:t>o</a:t>
            </a:r>
            <a:r>
              <a:rPr dirty="0" sz="7000" spc="-5">
                <a:latin typeface="Tahoma"/>
                <a:cs typeface="Tahoma"/>
              </a:rPr>
              <a:t>g</a:t>
            </a:r>
            <a:r>
              <a:rPr dirty="0" sz="7000" spc="65">
                <a:latin typeface="Tahoma"/>
                <a:cs typeface="Tahoma"/>
              </a:rPr>
              <a:t>y</a:t>
            </a:r>
            <a:endParaRPr sz="7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925059" y="9236394"/>
            <a:ext cx="3362960" cy="1050925"/>
          </a:xfrm>
          <a:custGeom>
            <a:avLst/>
            <a:gdLst/>
            <a:ahLst/>
            <a:cxnLst/>
            <a:rect l="l" t="t" r="r" b="b"/>
            <a:pathLst>
              <a:path w="3362959" h="1050925">
                <a:moveTo>
                  <a:pt x="3362939" y="1050605"/>
                </a:moveTo>
                <a:lnTo>
                  <a:pt x="0" y="1050605"/>
                </a:lnTo>
                <a:lnTo>
                  <a:pt x="606291" y="0"/>
                </a:lnTo>
                <a:lnTo>
                  <a:pt x="3362939" y="0"/>
                </a:lnTo>
                <a:lnTo>
                  <a:pt x="3362939" y="1050605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754368" y="0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4" y="1801959"/>
                </a:moveTo>
                <a:lnTo>
                  <a:pt x="4533632" y="1801959"/>
                </a:lnTo>
                <a:lnTo>
                  <a:pt x="4533632" y="1774417"/>
                </a:lnTo>
                <a:lnTo>
                  <a:pt x="1057670" y="1774417"/>
                </a:lnTo>
                <a:lnTo>
                  <a:pt x="32501" y="0"/>
                </a:lnTo>
                <a:lnTo>
                  <a:pt x="0" y="0"/>
                </a:lnTo>
                <a:lnTo>
                  <a:pt x="1041134" y="1801959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19" y="574985"/>
            <a:ext cx="990727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185" b="1">
                <a:solidFill>
                  <a:srgbClr val="1B4444"/>
                </a:solidFill>
                <a:latin typeface="Tahoma"/>
                <a:cs typeface="Tahoma"/>
              </a:rPr>
              <a:t>PROPOSED</a:t>
            </a:r>
            <a:r>
              <a:rPr dirty="0" sz="8000" spc="-545" b="1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dirty="0" sz="8000" spc="165" b="1">
                <a:solidFill>
                  <a:srgbClr val="1B4444"/>
                </a:solidFill>
                <a:latin typeface="Tahoma"/>
                <a:cs typeface="Tahoma"/>
              </a:rPr>
              <a:t>MODEL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54366" y="1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5" y="1801960"/>
                </a:moveTo>
                <a:lnTo>
                  <a:pt x="4533632" y="1801960"/>
                </a:lnTo>
                <a:lnTo>
                  <a:pt x="4533632" y="1774417"/>
                </a:lnTo>
                <a:lnTo>
                  <a:pt x="1057670" y="1774417"/>
                </a:lnTo>
                <a:lnTo>
                  <a:pt x="32501" y="0"/>
                </a:lnTo>
                <a:lnTo>
                  <a:pt x="0" y="0"/>
                </a:lnTo>
                <a:lnTo>
                  <a:pt x="104113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4" y="3538854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4" y="4739004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4" y="5339079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4" y="6539229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4" y="7739378"/>
            <a:ext cx="152400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2048" y="2144039"/>
            <a:ext cx="17884775" cy="6513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545">
                <a:solidFill>
                  <a:srgbClr val="1B4444"/>
                </a:solidFill>
                <a:latin typeface="Verdana"/>
                <a:cs typeface="Verdana"/>
              </a:rPr>
              <a:t>1</a:t>
            </a:r>
            <a:r>
              <a:rPr dirty="0" sz="5200" spc="-525">
                <a:solidFill>
                  <a:srgbClr val="1B4444"/>
                </a:solidFill>
                <a:latin typeface="Verdana"/>
                <a:cs typeface="Verdana"/>
              </a:rPr>
              <a:t>.</a:t>
            </a:r>
            <a:r>
              <a:rPr dirty="0" sz="5200" spc="-131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5200" spc="5">
                <a:solidFill>
                  <a:srgbClr val="1B4444"/>
                </a:solidFill>
                <a:latin typeface="Verdana"/>
                <a:cs typeface="Verdana"/>
              </a:rPr>
              <a:t>C</a:t>
            </a:r>
            <a:r>
              <a:rPr dirty="0" sz="5200" spc="60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5200" spc="65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5200" spc="-5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5200" spc="310">
                <a:solidFill>
                  <a:srgbClr val="1B4444"/>
                </a:solidFill>
                <a:latin typeface="Verdana"/>
                <a:cs typeface="Verdana"/>
              </a:rPr>
              <a:t>M</a:t>
            </a:r>
            <a:r>
              <a:rPr dirty="0" sz="5200" spc="50">
                <a:solidFill>
                  <a:srgbClr val="1B4444"/>
                </a:solidFill>
                <a:latin typeface="Verdana"/>
                <a:cs typeface="Verdana"/>
              </a:rPr>
              <a:t>o</a:t>
            </a:r>
            <a:r>
              <a:rPr dirty="0" sz="5200" spc="95">
                <a:solidFill>
                  <a:srgbClr val="1B4444"/>
                </a:solidFill>
                <a:latin typeface="Verdana"/>
                <a:cs typeface="Verdana"/>
              </a:rPr>
              <a:t>d</a:t>
            </a:r>
            <a:r>
              <a:rPr dirty="0" sz="5200" spc="-120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5200" spc="95">
                <a:solidFill>
                  <a:srgbClr val="1B4444"/>
                </a:solidFill>
                <a:latin typeface="Verdana"/>
                <a:cs typeface="Verdana"/>
              </a:rPr>
              <a:t>l</a:t>
            </a:r>
            <a:endParaRPr sz="5200">
              <a:latin typeface="Verdana"/>
              <a:cs typeface="Verdana"/>
            </a:endParaRPr>
          </a:p>
          <a:p>
            <a:pPr marL="471805" marR="5080">
              <a:lnSpc>
                <a:spcPct val="115799"/>
              </a:lnSpc>
              <a:spcBef>
                <a:spcPts val="2320"/>
              </a:spcBef>
            </a:pP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The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model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1B4444"/>
                </a:solidFill>
                <a:latin typeface="Verdana"/>
                <a:cs typeface="Verdana"/>
              </a:rPr>
              <a:t>consists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1B4444"/>
                </a:solidFill>
                <a:latin typeface="Verdana"/>
                <a:cs typeface="Verdana"/>
              </a:rPr>
              <a:t>of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40">
                <a:solidFill>
                  <a:srgbClr val="1B4444"/>
                </a:solidFill>
                <a:latin typeface="Verdana"/>
                <a:cs typeface="Verdana"/>
              </a:rPr>
              <a:t>three</a:t>
            </a:r>
            <a:r>
              <a:rPr dirty="0" sz="3400" spc="-3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1B4444"/>
                </a:solidFill>
                <a:latin typeface="Verdana"/>
                <a:cs typeface="Verdana"/>
              </a:rPr>
              <a:t>convolutional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05">
                <a:solidFill>
                  <a:srgbClr val="1B4444"/>
                </a:solidFill>
                <a:latin typeface="Verdana"/>
                <a:cs typeface="Verdana"/>
              </a:rPr>
              <a:t>layers,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20">
                <a:solidFill>
                  <a:srgbClr val="1B4444"/>
                </a:solidFill>
                <a:latin typeface="Verdana"/>
                <a:cs typeface="Verdana"/>
              </a:rPr>
              <a:t>followed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1B4444"/>
                </a:solidFill>
                <a:latin typeface="Verdana"/>
                <a:cs typeface="Verdana"/>
              </a:rPr>
              <a:t>by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35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1B4444"/>
                </a:solidFill>
                <a:latin typeface="Verdana"/>
                <a:cs typeface="Verdana"/>
              </a:rPr>
              <a:t>flattening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10">
                <a:solidFill>
                  <a:srgbClr val="1B4444"/>
                </a:solidFill>
                <a:latin typeface="Verdana"/>
                <a:cs typeface="Verdana"/>
              </a:rPr>
              <a:t>layer,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1B4444"/>
                </a:solidFill>
                <a:latin typeface="Verdana"/>
                <a:cs typeface="Verdana"/>
              </a:rPr>
              <a:t>two </a:t>
            </a:r>
            <a:r>
              <a:rPr dirty="0" sz="3400" spc="-118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10">
                <a:solidFill>
                  <a:srgbClr val="1B4444"/>
                </a:solidFill>
                <a:latin typeface="Verdana"/>
                <a:cs typeface="Verdana"/>
              </a:rPr>
              <a:t>fully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10">
                <a:solidFill>
                  <a:srgbClr val="1B4444"/>
                </a:solidFill>
                <a:latin typeface="Verdana"/>
                <a:cs typeface="Verdana"/>
              </a:rPr>
              <a:t>connected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05">
                <a:solidFill>
                  <a:srgbClr val="1B4444"/>
                </a:solidFill>
                <a:latin typeface="Verdana"/>
                <a:cs typeface="Verdana"/>
              </a:rPr>
              <a:t>layers,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and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00">
                <a:solidFill>
                  <a:srgbClr val="1B4444"/>
                </a:solidFill>
                <a:latin typeface="Verdana"/>
                <a:cs typeface="Verdana"/>
              </a:rPr>
              <a:t>an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5">
                <a:solidFill>
                  <a:srgbClr val="1B4444"/>
                </a:solidFill>
                <a:latin typeface="Verdana"/>
                <a:cs typeface="Verdana"/>
              </a:rPr>
              <a:t>output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1B4444"/>
                </a:solidFill>
                <a:latin typeface="Verdana"/>
                <a:cs typeface="Verdana"/>
              </a:rPr>
              <a:t>layer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1B4444"/>
                </a:solidFill>
                <a:latin typeface="Verdana"/>
                <a:cs typeface="Verdana"/>
              </a:rPr>
              <a:t>with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70">
                <a:solidFill>
                  <a:srgbClr val="1B4444"/>
                </a:solidFill>
                <a:latin typeface="Verdana"/>
                <a:cs typeface="Verdana"/>
              </a:rPr>
              <a:t>sigmoid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activation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1B4444"/>
                </a:solidFill>
                <a:latin typeface="Verdana"/>
                <a:cs typeface="Verdana"/>
              </a:rPr>
              <a:t>function.</a:t>
            </a:r>
            <a:endParaRPr sz="3400">
              <a:latin typeface="Verdana"/>
              <a:cs typeface="Verdana"/>
            </a:endParaRPr>
          </a:p>
          <a:p>
            <a:pPr marL="471805">
              <a:lnSpc>
                <a:spcPct val="100000"/>
              </a:lnSpc>
              <a:spcBef>
                <a:spcPts val="645"/>
              </a:spcBef>
            </a:pP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The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1B4444"/>
                </a:solidFill>
                <a:latin typeface="Verdana"/>
                <a:cs typeface="Verdana"/>
              </a:rPr>
              <a:t>input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1B4444"/>
                </a:solidFill>
                <a:latin typeface="Verdana"/>
                <a:cs typeface="Verdana"/>
              </a:rPr>
              <a:t>to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the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model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1B4444"/>
                </a:solidFill>
                <a:latin typeface="Verdana"/>
                <a:cs typeface="Verdana"/>
              </a:rPr>
              <a:t>is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75">
                <a:solidFill>
                  <a:srgbClr val="1B4444"/>
                </a:solidFill>
                <a:latin typeface="Verdana"/>
                <a:cs typeface="Verdana"/>
              </a:rPr>
              <a:t>3-channel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40">
                <a:solidFill>
                  <a:srgbClr val="1B4444"/>
                </a:solidFill>
                <a:latin typeface="Verdana"/>
                <a:cs typeface="Verdana"/>
              </a:rPr>
              <a:t>image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1B4444"/>
                </a:solidFill>
                <a:latin typeface="Verdana"/>
                <a:cs typeface="Verdana"/>
              </a:rPr>
              <a:t>with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1B4444"/>
                </a:solidFill>
                <a:latin typeface="Verdana"/>
                <a:cs typeface="Verdana"/>
              </a:rPr>
              <a:t>shape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1B4444"/>
                </a:solidFill>
                <a:latin typeface="Verdana"/>
                <a:cs typeface="Verdana"/>
              </a:rPr>
              <a:t>of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45">
                <a:solidFill>
                  <a:srgbClr val="1B4444"/>
                </a:solidFill>
                <a:latin typeface="Verdana"/>
                <a:cs typeface="Verdana"/>
              </a:rPr>
              <a:t>(256,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95">
                <a:solidFill>
                  <a:srgbClr val="1B4444"/>
                </a:solidFill>
                <a:latin typeface="Verdana"/>
                <a:cs typeface="Verdana"/>
              </a:rPr>
              <a:t>256,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30">
                <a:solidFill>
                  <a:srgbClr val="1B4444"/>
                </a:solidFill>
                <a:latin typeface="Verdana"/>
                <a:cs typeface="Verdana"/>
              </a:rPr>
              <a:t>3).</a:t>
            </a:r>
            <a:endParaRPr sz="3400">
              <a:latin typeface="Verdana"/>
              <a:cs typeface="Verdana"/>
            </a:endParaRPr>
          </a:p>
          <a:p>
            <a:pPr marL="471805" marR="511809">
              <a:lnSpc>
                <a:spcPct val="115799"/>
              </a:lnSpc>
            </a:pP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The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1B4444"/>
                </a:solidFill>
                <a:latin typeface="Verdana"/>
                <a:cs typeface="Verdana"/>
              </a:rPr>
              <a:t>first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1B4444"/>
                </a:solidFill>
                <a:latin typeface="Verdana"/>
                <a:cs typeface="Verdana"/>
              </a:rPr>
              <a:t>convolutional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1B4444"/>
                </a:solidFill>
                <a:latin typeface="Verdana"/>
                <a:cs typeface="Verdana"/>
              </a:rPr>
              <a:t>layer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1B4444"/>
                </a:solidFill>
                <a:latin typeface="Verdana"/>
                <a:cs typeface="Verdana"/>
              </a:rPr>
              <a:t>has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45">
                <a:solidFill>
                  <a:srgbClr val="1B4444"/>
                </a:solidFill>
                <a:latin typeface="Verdana"/>
                <a:cs typeface="Verdana"/>
              </a:rPr>
              <a:t>32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1B4444"/>
                </a:solidFill>
                <a:latin typeface="Verdana"/>
                <a:cs typeface="Verdana"/>
              </a:rPr>
              <a:t>filters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1B4444"/>
                </a:solidFill>
                <a:latin typeface="Verdana"/>
                <a:cs typeface="Verdana"/>
              </a:rPr>
              <a:t>with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1B4444"/>
                </a:solidFill>
                <a:latin typeface="Verdana"/>
                <a:cs typeface="Verdana"/>
              </a:rPr>
              <a:t>kernel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1B4444"/>
                </a:solidFill>
                <a:latin typeface="Verdana"/>
                <a:cs typeface="Verdana"/>
              </a:rPr>
              <a:t>size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1B4444"/>
                </a:solidFill>
                <a:latin typeface="Verdana"/>
                <a:cs typeface="Verdana"/>
              </a:rPr>
              <a:t>of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25">
                <a:solidFill>
                  <a:srgbClr val="1B4444"/>
                </a:solidFill>
                <a:latin typeface="Verdana"/>
                <a:cs typeface="Verdana"/>
              </a:rPr>
              <a:t>(3,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25">
                <a:solidFill>
                  <a:srgbClr val="1B4444"/>
                </a:solidFill>
                <a:latin typeface="Verdana"/>
                <a:cs typeface="Verdana"/>
              </a:rPr>
              <a:t>3),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20">
                <a:solidFill>
                  <a:srgbClr val="1B4444"/>
                </a:solidFill>
                <a:latin typeface="Verdana"/>
                <a:cs typeface="Verdana"/>
              </a:rPr>
              <a:t>followed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1B4444"/>
                </a:solidFill>
                <a:latin typeface="Verdana"/>
                <a:cs typeface="Verdana"/>
              </a:rPr>
              <a:t>by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1B4444"/>
                </a:solidFill>
                <a:latin typeface="Verdana"/>
                <a:cs typeface="Verdana"/>
              </a:rPr>
              <a:t>a </a:t>
            </a:r>
            <a:r>
              <a:rPr dirty="0" sz="3400" spc="-118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95">
                <a:solidFill>
                  <a:srgbClr val="1B4444"/>
                </a:solidFill>
                <a:latin typeface="Verdana"/>
                <a:cs typeface="Verdana"/>
              </a:rPr>
              <a:t>m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310">
                <a:solidFill>
                  <a:srgbClr val="1B4444"/>
                </a:solidFill>
                <a:latin typeface="Verdana"/>
                <a:cs typeface="Verdana"/>
              </a:rPr>
              <a:t>x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p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oo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l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3400" spc="-245">
                <a:solidFill>
                  <a:srgbClr val="1B4444"/>
                </a:solidFill>
                <a:latin typeface="Verdana"/>
                <a:cs typeface="Verdana"/>
              </a:rPr>
              <a:t>g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l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90">
                <a:solidFill>
                  <a:srgbClr val="1B4444"/>
                </a:solidFill>
                <a:latin typeface="Verdana"/>
                <a:cs typeface="Verdana"/>
              </a:rPr>
              <a:t>y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40">
                <a:solidFill>
                  <a:srgbClr val="1B4444"/>
                </a:solidFill>
                <a:latin typeface="Verdana"/>
                <a:cs typeface="Verdana"/>
              </a:rPr>
              <a:t>r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1B4444"/>
                </a:solidFill>
                <a:latin typeface="Verdana"/>
                <a:cs typeface="Verdana"/>
              </a:rPr>
              <a:t>w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h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p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oo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l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1B4444"/>
                </a:solidFill>
                <a:latin typeface="Verdana"/>
                <a:cs typeface="Verdana"/>
              </a:rPr>
              <a:t>s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-200">
                <a:solidFill>
                  <a:srgbClr val="1B4444"/>
                </a:solidFill>
                <a:latin typeface="Verdana"/>
                <a:cs typeface="Verdana"/>
              </a:rPr>
              <a:t>z</a:t>
            </a:r>
            <a:r>
              <a:rPr dirty="0" sz="3400" spc="-75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o</a:t>
            </a:r>
            <a:r>
              <a:rPr dirty="0" sz="3400" spc="105">
                <a:solidFill>
                  <a:srgbClr val="1B4444"/>
                </a:solidFill>
                <a:latin typeface="Verdana"/>
                <a:cs typeface="Verdana"/>
              </a:rPr>
              <a:t>f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440">
                <a:solidFill>
                  <a:srgbClr val="1B4444"/>
                </a:solidFill>
                <a:latin typeface="Verdana"/>
                <a:cs typeface="Verdana"/>
              </a:rPr>
              <a:t>(</a:t>
            </a:r>
            <a:r>
              <a:rPr dirty="0" sz="3400" spc="-305">
                <a:solidFill>
                  <a:srgbClr val="1B4444"/>
                </a:solidFill>
                <a:latin typeface="Verdana"/>
                <a:cs typeface="Verdana"/>
              </a:rPr>
              <a:t>2</a:t>
            </a:r>
            <a:r>
              <a:rPr dirty="0" sz="3400" spc="-340">
                <a:solidFill>
                  <a:srgbClr val="1B4444"/>
                </a:solidFill>
                <a:latin typeface="Verdana"/>
                <a:cs typeface="Verdana"/>
              </a:rPr>
              <a:t>,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05">
                <a:solidFill>
                  <a:srgbClr val="1B4444"/>
                </a:solidFill>
                <a:latin typeface="Verdana"/>
                <a:cs typeface="Verdana"/>
              </a:rPr>
              <a:t>2</a:t>
            </a:r>
            <a:r>
              <a:rPr dirty="0" sz="3400" spc="-440">
                <a:solidFill>
                  <a:srgbClr val="1B4444"/>
                </a:solidFill>
                <a:latin typeface="Verdana"/>
                <a:cs typeface="Verdana"/>
              </a:rPr>
              <a:t>)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3400" spc="65">
                <a:solidFill>
                  <a:srgbClr val="1B4444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1B4444"/>
                </a:solidFill>
                <a:latin typeface="Verdana"/>
                <a:cs typeface="Verdana"/>
              </a:rPr>
              <a:t>s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r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d</a:t>
            </a:r>
            <a:r>
              <a:rPr dirty="0" sz="3400" spc="-75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o</a:t>
            </a:r>
            <a:r>
              <a:rPr dirty="0" sz="3400" spc="105">
                <a:solidFill>
                  <a:srgbClr val="1B4444"/>
                </a:solidFill>
                <a:latin typeface="Verdana"/>
                <a:cs typeface="Verdana"/>
              </a:rPr>
              <a:t>f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05">
                <a:solidFill>
                  <a:srgbClr val="1B4444"/>
                </a:solidFill>
                <a:latin typeface="Verdana"/>
                <a:cs typeface="Verdana"/>
              </a:rPr>
              <a:t>2</a:t>
            </a:r>
            <a:r>
              <a:rPr dirty="0" sz="3400" spc="-345">
                <a:solidFill>
                  <a:srgbClr val="1B4444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 marL="471805" marR="144780">
              <a:lnSpc>
                <a:spcPct val="115799"/>
              </a:lnSpc>
            </a:pP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The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1B4444"/>
                </a:solidFill>
                <a:latin typeface="Verdana"/>
                <a:cs typeface="Verdana"/>
              </a:rPr>
              <a:t>second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1B4444"/>
                </a:solidFill>
                <a:latin typeface="Verdana"/>
                <a:cs typeface="Verdana"/>
              </a:rPr>
              <a:t>convolutional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1B4444"/>
                </a:solidFill>
                <a:latin typeface="Verdana"/>
                <a:cs typeface="Verdana"/>
              </a:rPr>
              <a:t>layer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1B4444"/>
                </a:solidFill>
                <a:latin typeface="Verdana"/>
                <a:cs typeface="Verdana"/>
              </a:rPr>
              <a:t>has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64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1B4444"/>
                </a:solidFill>
                <a:latin typeface="Verdana"/>
                <a:cs typeface="Verdana"/>
              </a:rPr>
              <a:t>filters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1B4444"/>
                </a:solidFill>
                <a:latin typeface="Verdana"/>
                <a:cs typeface="Verdana"/>
              </a:rPr>
              <a:t>with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1B4444"/>
                </a:solidFill>
                <a:latin typeface="Verdana"/>
                <a:cs typeface="Verdana"/>
              </a:rPr>
              <a:t>kernel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1B4444"/>
                </a:solidFill>
                <a:latin typeface="Verdana"/>
                <a:cs typeface="Verdana"/>
              </a:rPr>
              <a:t>size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1B4444"/>
                </a:solidFill>
                <a:latin typeface="Verdana"/>
                <a:cs typeface="Verdana"/>
              </a:rPr>
              <a:t>of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25">
                <a:solidFill>
                  <a:srgbClr val="1B4444"/>
                </a:solidFill>
                <a:latin typeface="Verdana"/>
                <a:cs typeface="Verdana"/>
              </a:rPr>
              <a:t>(3,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25">
                <a:solidFill>
                  <a:srgbClr val="1B4444"/>
                </a:solidFill>
                <a:latin typeface="Verdana"/>
                <a:cs typeface="Verdana"/>
              </a:rPr>
              <a:t>3),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20">
                <a:solidFill>
                  <a:srgbClr val="1B4444"/>
                </a:solidFill>
                <a:latin typeface="Verdana"/>
                <a:cs typeface="Verdana"/>
              </a:rPr>
              <a:t>followed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1B4444"/>
                </a:solidFill>
                <a:latin typeface="Verdana"/>
                <a:cs typeface="Verdana"/>
              </a:rPr>
              <a:t>by </a:t>
            </a:r>
            <a:r>
              <a:rPr dirty="0" sz="3400" spc="-118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another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20">
                <a:solidFill>
                  <a:srgbClr val="1B4444"/>
                </a:solidFill>
                <a:latin typeface="Verdana"/>
                <a:cs typeface="Verdana"/>
              </a:rPr>
              <a:t>max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1B4444"/>
                </a:solidFill>
                <a:latin typeface="Verdana"/>
                <a:cs typeface="Verdana"/>
              </a:rPr>
              <a:t>pooling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1B4444"/>
                </a:solidFill>
                <a:latin typeface="Verdana"/>
                <a:cs typeface="Verdana"/>
              </a:rPr>
              <a:t>layer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1B4444"/>
                </a:solidFill>
                <a:latin typeface="Verdana"/>
                <a:cs typeface="Verdana"/>
              </a:rPr>
              <a:t>with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the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25">
                <a:solidFill>
                  <a:srgbClr val="1B4444"/>
                </a:solidFill>
                <a:latin typeface="Verdana"/>
                <a:cs typeface="Verdana"/>
              </a:rPr>
              <a:t>same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configuration.</a:t>
            </a:r>
            <a:endParaRPr sz="3400">
              <a:latin typeface="Verdana"/>
              <a:cs typeface="Verdana"/>
            </a:endParaRPr>
          </a:p>
          <a:p>
            <a:pPr marL="471805" marR="453390">
              <a:lnSpc>
                <a:spcPct val="115799"/>
              </a:lnSpc>
              <a:spcBef>
                <a:spcPts val="5"/>
              </a:spcBef>
            </a:pP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The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1B4444"/>
                </a:solidFill>
                <a:latin typeface="Verdana"/>
                <a:cs typeface="Verdana"/>
              </a:rPr>
              <a:t>third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1B4444"/>
                </a:solidFill>
                <a:latin typeface="Verdana"/>
                <a:cs typeface="Verdana"/>
              </a:rPr>
              <a:t>convolutional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1B4444"/>
                </a:solidFill>
                <a:latin typeface="Verdana"/>
                <a:cs typeface="Verdana"/>
              </a:rPr>
              <a:t>layer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1B4444"/>
                </a:solidFill>
                <a:latin typeface="Verdana"/>
                <a:cs typeface="Verdana"/>
              </a:rPr>
              <a:t>has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260">
                <a:solidFill>
                  <a:srgbClr val="1B4444"/>
                </a:solidFill>
                <a:latin typeface="Verdana"/>
                <a:cs typeface="Verdana"/>
              </a:rPr>
              <a:t>128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1B4444"/>
                </a:solidFill>
                <a:latin typeface="Verdana"/>
                <a:cs typeface="Verdana"/>
              </a:rPr>
              <a:t>filters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1B4444"/>
                </a:solidFill>
                <a:latin typeface="Verdana"/>
                <a:cs typeface="Verdana"/>
              </a:rPr>
              <a:t>with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1B4444"/>
                </a:solidFill>
                <a:latin typeface="Verdana"/>
                <a:cs typeface="Verdana"/>
              </a:rPr>
              <a:t>kernel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1B4444"/>
                </a:solidFill>
                <a:latin typeface="Verdana"/>
                <a:cs typeface="Verdana"/>
              </a:rPr>
              <a:t>size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1B4444"/>
                </a:solidFill>
                <a:latin typeface="Verdana"/>
                <a:cs typeface="Verdana"/>
              </a:rPr>
              <a:t>of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25">
                <a:solidFill>
                  <a:srgbClr val="1B4444"/>
                </a:solidFill>
                <a:latin typeface="Verdana"/>
                <a:cs typeface="Verdana"/>
              </a:rPr>
              <a:t>(3,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325">
                <a:solidFill>
                  <a:srgbClr val="1B4444"/>
                </a:solidFill>
                <a:latin typeface="Verdana"/>
                <a:cs typeface="Verdana"/>
              </a:rPr>
              <a:t>3),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20">
                <a:solidFill>
                  <a:srgbClr val="1B4444"/>
                </a:solidFill>
                <a:latin typeface="Verdana"/>
                <a:cs typeface="Verdana"/>
              </a:rPr>
              <a:t>followed</a:t>
            </a:r>
            <a:r>
              <a:rPr dirty="0" sz="3400" spc="-36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1B4444"/>
                </a:solidFill>
                <a:latin typeface="Verdana"/>
                <a:cs typeface="Verdana"/>
              </a:rPr>
              <a:t>by </a:t>
            </a:r>
            <a:r>
              <a:rPr dirty="0" sz="3400" spc="-1180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l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85">
                <a:solidFill>
                  <a:srgbClr val="1B4444"/>
                </a:solidFill>
                <a:latin typeface="Verdana"/>
                <a:cs typeface="Verdana"/>
              </a:rPr>
              <a:t>s</a:t>
            </a:r>
            <a:r>
              <a:rPr dirty="0" sz="3400" spc="50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95">
                <a:solidFill>
                  <a:srgbClr val="1B4444"/>
                </a:solidFill>
                <a:latin typeface="Verdana"/>
                <a:cs typeface="Verdana"/>
              </a:rPr>
              <a:t>m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310">
                <a:solidFill>
                  <a:srgbClr val="1B4444"/>
                </a:solidFill>
                <a:latin typeface="Verdana"/>
                <a:cs typeface="Verdana"/>
              </a:rPr>
              <a:t>x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p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oo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l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3400" spc="-245">
                <a:solidFill>
                  <a:srgbClr val="1B4444"/>
                </a:solidFill>
                <a:latin typeface="Verdana"/>
                <a:cs typeface="Verdana"/>
              </a:rPr>
              <a:t>g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B4444"/>
                </a:solidFill>
                <a:latin typeface="Verdana"/>
                <a:cs typeface="Verdana"/>
              </a:rPr>
              <a:t>l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90">
                <a:solidFill>
                  <a:srgbClr val="1B4444"/>
                </a:solidFill>
                <a:latin typeface="Verdana"/>
                <a:cs typeface="Verdana"/>
              </a:rPr>
              <a:t>y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40">
                <a:solidFill>
                  <a:srgbClr val="1B4444"/>
                </a:solidFill>
                <a:latin typeface="Verdana"/>
                <a:cs typeface="Verdana"/>
              </a:rPr>
              <a:t>r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1B4444"/>
                </a:solidFill>
                <a:latin typeface="Verdana"/>
                <a:cs typeface="Verdana"/>
              </a:rPr>
              <a:t>w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h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1B4444"/>
                </a:solidFill>
                <a:latin typeface="Verdana"/>
                <a:cs typeface="Verdana"/>
              </a:rPr>
              <a:t>s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-195">
                <a:solidFill>
                  <a:srgbClr val="1B4444"/>
                </a:solidFill>
                <a:latin typeface="Verdana"/>
                <a:cs typeface="Verdana"/>
              </a:rPr>
              <a:t>m</a:t>
            </a:r>
            <a:r>
              <a:rPr dirty="0" sz="3400" spc="-75">
                <a:solidFill>
                  <a:srgbClr val="1B4444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1B4444"/>
                </a:solidFill>
                <a:latin typeface="Verdana"/>
                <a:cs typeface="Verdana"/>
              </a:rPr>
              <a:t> </a:t>
            </a:r>
            <a:r>
              <a:rPr dirty="0" sz="3400" spc="110">
                <a:solidFill>
                  <a:srgbClr val="1B4444"/>
                </a:solidFill>
                <a:latin typeface="Verdana"/>
                <a:cs typeface="Verdana"/>
              </a:rPr>
              <a:t>c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o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3400" spc="100">
                <a:solidFill>
                  <a:srgbClr val="1B4444"/>
                </a:solidFill>
                <a:latin typeface="Verdana"/>
                <a:cs typeface="Verdana"/>
              </a:rPr>
              <a:t>f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-250">
                <a:solidFill>
                  <a:srgbClr val="1B4444"/>
                </a:solidFill>
                <a:latin typeface="Verdana"/>
                <a:cs typeface="Verdana"/>
              </a:rPr>
              <a:t>g</a:t>
            </a:r>
            <a:r>
              <a:rPr dirty="0" sz="3400" spc="-80">
                <a:solidFill>
                  <a:srgbClr val="1B4444"/>
                </a:solidFill>
                <a:latin typeface="Verdana"/>
                <a:cs typeface="Verdana"/>
              </a:rPr>
              <a:t>u</a:t>
            </a:r>
            <a:r>
              <a:rPr dirty="0" sz="3400" spc="-45">
                <a:solidFill>
                  <a:srgbClr val="1B4444"/>
                </a:solidFill>
                <a:latin typeface="Verdana"/>
                <a:cs typeface="Verdana"/>
              </a:rPr>
              <a:t>r</a:t>
            </a:r>
            <a:r>
              <a:rPr dirty="0" sz="3400" spc="-155">
                <a:solidFill>
                  <a:srgbClr val="1B4444"/>
                </a:solidFill>
                <a:latin typeface="Verdana"/>
                <a:cs typeface="Verdana"/>
              </a:rPr>
              <a:t>a</a:t>
            </a:r>
            <a:r>
              <a:rPr dirty="0" sz="3400" spc="45">
                <a:solidFill>
                  <a:srgbClr val="1B4444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1B4444"/>
                </a:solidFill>
                <a:latin typeface="Verdana"/>
                <a:cs typeface="Verdana"/>
              </a:rPr>
              <a:t>i</a:t>
            </a:r>
            <a:r>
              <a:rPr dirty="0" sz="3400" spc="30">
                <a:solidFill>
                  <a:srgbClr val="1B4444"/>
                </a:solidFill>
                <a:latin typeface="Verdana"/>
                <a:cs typeface="Verdana"/>
              </a:rPr>
              <a:t>o</a:t>
            </a:r>
            <a:r>
              <a:rPr dirty="0" sz="3400" spc="-50">
                <a:solidFill>
                  <a:srgbClr val="1B4444"/>
                </a:solidFill>
                <a:latin typeface="Verdana"/>
                <a:cs typeface="Verdana"/>
              </a:rPr>
              <a:t>n</a:t>
            </a:r>
            <a:r>
              <a:rPr dirty="0" sz="3400" spc="-345">
                <a:solidFill>
                  <a:srgbClr val="1B4444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1971" y="711556"/>
            <a:ext cx="10363199" cy="90487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Shail Shah</dc:creator>
  <cp:keywords>DAFcujeNTXs,BAEYEJxZriM</cp:keywords>
  <dc:title>SGP Presentation</dc:title>
  <dcterms:created xsi:type="dcterms:W3CDTF">2023-04-07T11:56:56Z</dcterms:created>
  <dcterms:modified xsi:type="dcterms:W3CDTF">2023-04-07T11:56:56Z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2023-04-07T00:00:00Z</vt:filetime>
  </property>
  <property fmtid="{D5CDD505-2E9C-101B-9397-08002B2CF9AE}" pid="3" name="Creator">
    <vt:lpwstr>Canva</vt:lpwstr>
  </property>
  <property fmtid="{D5CDD505-2E9C-101B-9397-08002B2CF9AE}" pid="4" name="LastSaved">
    <vt:filetime>2023-04-07T00:00:00Z</vt:filetime>
  </property>
</Properties>
</file>