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8288000" cy="10287000"/>
  <p:notesSz cx="6858000" cy="9144000"/>
  <p:embeddedFontLst>
    <p:embeddedFont>
      <p:font typeface="Glacial Indifference" panose="020B0604020202020204" charset="0"/>
      <p:regular r:id="rId15"/>
    </p:embeddedFont>
    <p:embeddedFont>
      <p:font typeface="Calibri" panose="020F0502020204030204" pitchFamily="34" charset="0"/>
      <p:regular r:id="rId16"/>
      <p:bold r:id="rId17"/>
      <p:italic r:id="rId18"/>
      <p:boldItalic r:id="rId19"/>
    </p:embeddedFont>
    <p:embeddedFont>
      <p:font typeface="Glacial Indifference Bold" panose="020B0604020202020204" charset="0"/>
      <p:regular r:id="rId20"/>
    </p:embeddedFont>
    <p:embeddedFont>
      <p:font typeface="Arimo Bold" panose="020B0604020202020204" charset="0"/>
      <p:regular r:id="rId21"/>
    </p:embeddedFont>
    <p:embeddedFont>
      <p:font typeface="Arimo"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68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3261929">
            <a:off x="9529097" y="-3897920"/>
            <a:ext cx="12406564" cy="12856543"/>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512446">
            <a:off x="-1875930" y="3860717"/>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85675" y="1735839"/>
            <a:ext cx="15716650" cy="6815322"/>
            <a:chOff x="0" y="0"/>
            <a:chExt cx="20955533" cy="9087096"/>
          </a:xfrm>
        </p:grpSpPr>
        <p:sp>
          <p:nvSpPr>
            <p:cNvPr id="11" name="TextBox 11"/>
            <p:cNvSpPr txBox="1"/>
            <p:nvPr/>
          </p:nvSpPr>
          <p:spPr>
            <a:xfrm>
              <a:off x="0" y="209550"/>
              <a:ext cx="20955533" cy="4233069"/>
            </a:xfrm>
            <a:prstGeom prst="rect">
              <a:avLst/>
            </a:prstGeom>
          </p:spPr>
          <p:txBody>
            <a:bodyPr lIns="0" tIns="0" rIns="0" bIns="0" rtlCol="0" anchor="t">
              <a:spAutoFit/>
            </a:bodyPr>
            <a:lstStyle/>
            <a:p>
              <a:pPr algn="ctr">
                <a:lnSpc>
                  <a:spcPts val="12000"/>
                </a:lnSpc>
              </a:pPr>
              <a:r>
                <a:rPr lang="en-US" sz="12000" spc="1200">
                  <a:solidFill>
                    <a:srgbClr val="6BD4CD"/>
                  </a:solidFill>
                  <a:latin typeface="Glacial Indifference Bold"/>
                </a:rPr>
                <a:t>BUFFER </a:t>
              </a:r>
            </a:p>
            <a:p>
              <a:pPr algn="ctr">
                <a:lnSpc>
                  <a:spcPts val="12000"/>
                </a:lnSpc>
              </a:pPr>
              <a:r>
                <a:rPr lang="en-US" sz="12000" spc="1200">
                  <a:solidFill>
                    <a:srgbClr val="6BD4CD"/>
                  </a:solidFill>
                  <a:latin typeface="Glacial Indifference Bold"/>
                </a:rPr>
                <a:t>OVERFLOW</a:t>
              </a:r>
            </a:p>
          </p:txBody>
        </p:sp>
        <p:sp>
          <p:nvSpPr>
            <p:cNvPr id="12" name="TextBox 12"/>
            <p:cNvSpPr txBox="1"/>
            <p:nvPr/>
          </p:nvSpPr>
          <p:spPr>
            <a:xfrm>
              <a:off x="0" y="4632994"/>
              <a:ext cx="20955533" cy="4454102"/>
            </a:xfrm>
            <a:prstGeom prst="rect">
              <a:avLst/>
            </a:prstGeom>
          </p:spPr>
          <p:txBody>
            <a:bodyPr lIns="0" tIns="0" rIns="0" bIns="0" rtlCol="0" anchor="t">
              <a:spAutoFit/>
            </a:bodyPr>
            <a:lstStyle/>
            <a:p>
              <a:pPr algn="ctr">
                <a:lnSpc>
                  <a:spcPts val="4479"/>
                </a:lnSpc>
              </a:pPr>
              <a:r>
                <a:rPr lang="en-US" sz="3199" spc="320">
                  <a:solidFill>
                    <a:srgbClr val="E2EDF1"/>
                  </a:solidFill>
                  <a:latin typeface="Glacial Indifference Bold"/>
                </a:rPr>
                <a:t>PRESENTED BY</a:t>
              </a:r>
            </a:p>
            <a:p>
              <a:pPr algn="ctr">
                <a:lnSpc>
                  <a:spcPts val="4479"/>
                </a:lnSpc>
              </a:pPr>
              <a:endParaRPr lang="en-US" sz="3199" spc="320">
                <a:solidFill>
                  <a:srgbClr val="E2EDF1"/>
                </a:solidFill>
                <a:latin typeface="Glacial Indifference Bold"/>
              </a:endParaRPr>
            </a:p>
            <a:p>
              <a:pPr algn="ctr">
                <a:lnSpc>
                  <a:spcPts val="4479"/>
                </a:lnSpc>
              </a:pPr>
              <a:r>
                <a:rPr lang="en-US" sz="3199" spc="319">
                  <a:solidFill>
                    <a:srgbClr val="E2EDF1"/>
                  </a:solidFill>
                  <a:latin typeface="Glacial Indifference Bold"/>
                </a:rPr>
                <a:t>DHRUV RAJPUT - 19</a:t>
              </a:r>
            </a:p>
            <a:p>
              <a:pPr algn="ctr">
                <a:lnSpc>
                  <a:spcPts val="4479"/>
                </a:lnSpc>
              </a:pPr>
              <a:r>
                <a:rPr lang="en-US" sz="3199" spc="319">
                  <a:solidFill>
                    <a:srgbClr val="E2EDF1"/>
                  </a:solidFill>
                  <a:latin typeface="Glacial Indifference Bold"/>
                </a:rPr>
                <a:t>BHAVESH SENGUNTHAR - 28</a:t>
              </a:r>
            </a:p>
            <a:p>
              <a:pPr algn="ctr">
                <a:lnSpc>
                  <a:spcPts val="4479"/>
                </a:lnSpc>
              </a:pPr>
              <a:r>
                <a:rPr lang="en-US" sz="3199" spc="319">
                  <a:solidFill>
                    <a:srgbClr val="E2EDF1"/>
                  </a:solidFill>
                  <a:latin typeface="Glacial Indifference Bold"/>
                </a:rPr>
                <a:t>GUNJA SHAH - 29</a:t>
              </a:r>
            </a:p>
            <a:p>
              <a:pPr algn="ctr">
                <a:lnSpc>
                  <a:spcPts val="4480"/>
                </a:lnSpc>
              </a:pPr>
              <a:r>
                <a:rPr lang="en-US" sz="3200" spc="319">
                  <a:solidFill>
                    <a:srgbClr val="E2EDF1"/>
                  </a:solidFill>
                  <a:latin typeface="Glacial Indifference Bold"/>
                </a:rPr>
                <a:t>SHREERANG PATIL - 34</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1499208"/>
            <a:ext cx="15197842" cy="7493668"/>
            <a:chOff x="0" y="-9525"/>
            <a:chExt cx="20263789" cy="9991558"/>
          </a:xfrm>
        </p:grpSpPr>
        <p:sp>
          <p:nvSpPr>
            <p:cNvPr id="11" name="TextBox 11"/>
            <p:cNvSpPr txBox="1"/>
            <p:nvPr/>
          </p:nvSpPr>
          <p:spPr>
            <a:xfrm>
              <a:off x="0" y="-9525"/>
              <a:ext cx="20263789" cy="679385"/>
            </a:xfrm>
            <a:prstGeom prst="rect">
              <a:avLst/>
            </a:prstGeom>
          </p:spPr>
          <p:txBody>
            <a:bodyPr lIns="0" tIns="0" rIns="0" bIns="0" rtlCol="0" anchor="t">
              <a:spAutoFit/>
            </a:bodyPr>
            <a:lstStyle/>
            <a:p>
              <a:pPr>
                <a:lnSpc>
                  <a:spcPts val="4022"/>
                </a:lnSpc>
              </a:pPr>
              <a:r>
                <a:rPr lang="en-US" sz="3351" spc="335">
                  <a:solidFill>
                    <a:srgbClr val="6BD4CD"/>
                  </a:solidFill>
                  <a:latin typeface="Glacial Indifference Bold"/>
                </a:rPr>
                <a:t>WHICH PROGRAMMING LANGUAGES ARE MORE VULNERABLE?</a:t>
              </a:r>
            </a:p>
          </p:txBody>
        </p:sp>
        <p:sp>
          <p:nvSpPr>
            <p:cNvPr id="12" name="TextBox 12"/>
            <p:cNvSpPr txBox="1"/>
            <p:nvPr/>
          </p:nvSpPr>
          <p:spPr>
            <a:xfrm>
              <a:off x="0" y="748735"/>
              <a:ext cx="20263789" cy="9233298"/>
            </a:xfrm>
            <a:prstGeom prst="rect">
              <a:avLst/>
            </a:prstGeom>
          </p:spPr>
          <p:txBody>
            <a:bodyPr lIns="0" tIns="0" rIns="0" bIns="0" rtlCol="0" anchor="t">
              <a:spAutoFit/>
            </a:bodyPr>
            <a:lstStyle/>
            <a:p>
              <a:pPr marL="863599" lvl="1" indent="-431800">
                <a:lnSpc>
                  <a:spcPts val="5999"/>
                </a:lnSpc>
                <a:buFont typeface="Arial"/>
                <a:buChar char="•"/>
              </a:pPr>
              <a:r>
                <a:rPr lang="en-US" sz="3999" dirty="0">
                  <a:solidFill>
                    <a:srgbClr val="E2EDF1"/>
                  </a:solidFill>
                  <a:latin typeface="Glacial Indifference"/>
                </a:rPr>
                <a:t>Environments that are written in interpreted languages, such as Java and Python, are immune to the attacks, with the exception of overflows in their interpreter.</a:t>
              </a:r>
            </a:p>
            <a:p>
              <a:pPr marL="863599" lvl="1" indent="-431800">
                <a:lnSpc>
                  <a:spcPts val="5999"/>
                </a:lnSpc>
                <a:buFont typeface="Arial"/>
                <a:buChar char="•"/>
              </a:pPr>
              <a:r>
                <a:rPr lang="en-US" sz="3999" dirty="0">
                  <a:solidFill>
                    <a:srgbClr val="E2EDF1"/>
                  </a:solidFill>
                  <a:latin typeface="Arimo"/>
                </a:rPr>
                <a:t>Buffer overflow </a:t>
              </a:r>
              <a:r>
                <a:rPr lang="en-US" sz="3999" dirty="0">
                  <a:solidFill>
                    <a:srgbClr val="E2EDF1"/>
                  </a:solidFill>
                  <a:latin typeface="Glacial Indifference"/>
                </a:rPr>
                <a:t>attacks</a:t>
              </a:r>
              <a:r>
                <a:rPr lang="en-US" sz="3999" dirty="0">
                  <a:solidFill>
                    <a:srgbClr val="E2EDF1"/>
                  </a:solidFill>
                  <a:latin typeface="Arimo"/>
                </a:rPr>
                <a:t> are typically caused by coding errors and mistakes in application development. The issues are particularly problematic in the programming language C/C++ as it does not have buffer overflow protection built in.</a:t>
              </a:r>
            </a:p>
            <a:p>
              <a:pPr marL="863599" lvl="1" indent="-431800">
                <a:lnSpc>
                  <a:spcPts val="5999"/>
                </a:lnSpc>
                <a:buFont typeface="Arial"/>
                <a:buChar char="•"/>
              </a:pPr>
              <a:r>
                <a:rPr lang="en-US" sz="3999" dirty="0">
                  <a:solidFill>
                    <a:srgbClr val="E2EDF1"/>
                  </a:solidFill>
                  <a:latin typeface="Arimo"/>
                </a:rPr>
                <a:t>However, applications written in JavaScript or Perl are typically less vulnerable to buffer overflow attacks.</a:t>
              </a: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2616557"/>
            <a:ext cx="12951335" cy="3385542"/>
          </a:xfrm>
          <a:prstGeom prst="rect">
            <a:avLst/>
          </a:prstGeom>
        </p:spPr>
        <p:txBody>
          <a:bodyPr lIns="0" tIns="0" rIns="0" bIns="0" rtlCol="0" anchor="t">
            <a:spAutoFit/>
          </a:bodyPr>
          <a:lstStyle/>
          <a:p>
            <a:pPr algn="ctr">
              <a:lnSpc>
                <a:spcPts val="8799"/>
              </a:lnSpc>
            </a:pPr>
            <a:r>
              <a:rPr lang="en-US" sz="8799" spc="879" dirty="0" smtClean="0">
                <a:solidFill>
                  <a:srgbClr val="6BD4CD"/>
                </a:solidFill>
                <a:latin typeface="Glacial Indifference Bold"/>
              </a:rPr>
              <a:t>HOW TO PREVENT BUFFER </a:t>
            </a:r>
          </a:p>
          <a:p>
            <a:pPr algn="ctr">
              <a:lnSpc>
                <a:spcPts val="8799"/>
              </a:lnSpc>
            </a:pPr>
            <a:r>
              <a:rPr lang="en-US" sz="8799" spc="879" dirty="0" smtClean="0">
                <a:solidFill>
                  <a:srgbClr val="6BD4CD"/>
                </a:solidFill>
                <a:latin typeface="Glacial Indifference Bold"/>
              </a:rPr>
              <a:t>OVERFLOW?</a:t>
            </a:r>
            <a:endParaRPr lang="en-US" sz="8799" spc="879" dirty="0">
              <a:solidFill>
                <a:srgbClr val="6BD4CD"/>
              </a:solidFill>
              <a:latin typeface="Glacial Indifference Bold"/>
            </a:endParaRPr>
          </a:p>
        </p:txBody>
      </p:sp>
    </p:spTree>
    <p:extLst>
      <p:ext uri="{BB962C8B-B14F-4D97-AF65-F5344CB8AC3E}">
        <p14:creationId xmlns:p14="http://schemas.microsoft.com/office/powerpoint/2010/main" val="4037024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1499208"/>
            <a:ext cx="15197842" cy="5493120"/>
            <a:chOff x="0" y="-9525"/>
            <a:chExt cx="20263789" cy="7324160"/>
          </a:xfrm>
        </p:grpSpPr>
        <p:sp>
          <p:nvSpPr>
            <p:cNvPr id="11" name="TextBox 11"/>
            <p:cNvSpPr txBox="1"/>
            <p:nvPr/>
          </p:nvSpPr>
          <p:spPr>
            <a:xfrm>
              <a:off x="0" y="-9525"/>
              <a:ext cx="20263789" cy="679385"/>
            </a:xfrm>
            <a:prstGeom prst="rect">
              <a:avLst/>
            </a:prstGeom>
          </p:spPr>
          <p:txBody>
            <a:bodyPr lIns="0" tIns="0" rIns="0" bIns="0" rtlCol="0" anchor="t">
              <a:spAutoFit/>
            </a:bodyPr>
            <a:lstStyle/>
            <a:p>
              <a:pPr>
                <a:lnSpc>
                  <a:spcPts val="4022"/>
                </a:lnSpc>
              </a:pPr>
              <a:r>
                <a:rPr lang="en-US" sz="3351" spc="335" dirty="0" smtClean="0">
                  <a:solidFill>
                    <a:srgbClr val="6BD4CD"/>
                  </a:solidFill>
                  <a:latin typeface="Glacial Indifference Bold"/>
                </a:rPr>
                <a:t>HOW TO PREVENT BUFFER OVERFLOW?</a:t>
              </a:r>
              <a:endParaRPr lang="en-US" sz="3351" spc="335" dirty="0">
                <a:solidFill>
                  <a:srgbClr val="6BD4CD"/>
                </a:solidFill>
                <a:latin typeface="Glacial Indifference Bold"/>
              </a:endParaRPr>
            </a:p>
          </p:txBody>
        </p:sp>
        <p:sp>
          <p:nvSpPr>
            <p:cNvPr id="12" name="TextBox 12"/>
            <p:cNvSpPr txBox="1"/>
            <p:nvPr/>
          </p:nvSpPr>
          <p:spPr>
            <a:xfrm>
              <a:off x="0" y="748735"/>
              <a:ext cx="20263789" cy="6565900"/>
            </a:xfrm>
            <a:prstGeom prst="rect">
              <a:avLst/>
            </a:prstGeom>
          </p:spPr>
          <p:txBody>
            <a:bodyPr lIns="0" tIns="0" rIns="0" bIns="0" rtlCol="0" anchor="t">
              <a:spAutoFit/>
            </a:bodyPr>
            <a:lstStyle/>
            <a:p>
              <a:pPr marL="571500" indent="-571500">
                <a:buFont typeface="Arial" panose="020B0604020202020204" pitchFamily="34" charset="0"/>
                <a:buChar char="•"/>
              </a:pPr>
              <a:r>
                <a:rPr lang="en-US" sz="4000" dirty="0">
                  <a:solidFill>
                    <a:schemeClr val="bg1"/>
                  </a:solidFill>
                  <a:latin typeface="Glacial Indifference" panose="020B0604020202020204" charset="0"/>
                </a:rPr>
                <a:t>One of the most common methods for preventing buffer overflows is avoiding standard library functions that have not been bounds-checked, which includes gets, </a:t>
              </a:r>
              <a:r>
                <a:rPr lang="en-US" sz="4000" dirty="0" err="1" smtClean="0">
                  <a:solidFill>
                    <a:schemeClr val="bg1"/>
                  </a:solidFill>
                  <a:latin typeface="Glacial Indifference" panose="020B0604020202020204" charset="0"/>
                </a:rPr>
                <a:t>scanf</a:t>
              </a:r>
              <a:r>
                <a:rPr lang="en-US" sz="4000" dirty="0" smtClean="0">
                  <a:solidFill>
                    <a:schemeClr val="bg1"/>
                  </a:solidFill>
                  <a:latin typeface="Glacial Indifference" panose="020B0604020202020204" charset="0"/>
                </a:rPr>
                <a:t>, </a:t>
              </a:r>
              <a:r>
                <a:rPr lang="en-US" sz="4000" dirty="0">
                  <a:solidFill>
                    <a:schemeClr val="bg1"/>
                  </a:solidFill>
                  <a:latin typeface="Glacial Indifference" panose="020B0604020202020204" charset="0"/>
                </a:rPr>
                <a:t>and </a:t>
              </a:r>
              <a:r>
                <a:rPr lang="en-US" sz="4000" dirty="0" err="1">
                  <a:solidFill>
                    <a:schemeClr val="bg1"/>
                  </a:solidFill>
                  <a:latin typeface="Glacial Indifference" panose="020B0604020202020204" charset="0"/>
                </a:rPr>
                <a:t>strcpy</a:t>
              </a:r>
              <a:r>
                <a:rPr lang="en-US" sz="4000" dirty="0">
                  <a:solidFill>
                    <a:schemeClr val="bg1"/>
                  </a:solidFill>
                  <a:latin typeface="Glacial Indifference" panose="020B0604020202020204" charset="0"/>
                </a:rPr>
                <a:t>. </a:t>
              </a:r>
              <a:endParaRPr lang="en-US" sz="4000" dirty="0" smtClean="0">
                <a:solidFill>
                  <a:schemeClr val="bg1"/>
                </a:solidFill>
                <a:latin typeface="Glacial Indifference" panose="020B0604020202020204" charset="0"/>
              </a:endParaRPr>
            </a:p>
            <a:p>
              <a:endParaRPr lang="en-US" sz="4000" dirty="0">
                <a:solidFill>
                  <a:schemeClr val="bg1"/>
                </a:solidFill>
                <a:latin typeface="Glacial Indifference" panose="020B0604020202020204" charset="0"/>
              </a:endParaRPr>
            </a:p>
            <a:p>
              <a:pPr marL="571500" indent="-571500">
                <a:buFont typeface="Arial" panose="020B0604020202020204" pitchFamily="34" charset="0"/>
                <a:buChar char="•"/>
              </a:pPr>
              <a:r>
                <a:rPr lang="en-US" sz="4000" dirty="0">
                  <a:solidFill>
                    <a:schemeClr val="bg1"/>
                  </a:solidFill>
                  <a:latin typeface="Glacial Indifference" panose="020B0604020202020204" charset="0"/>
                </a:rPr>
                <a:t>The common protections are:</a:t>
              </a:r>
            </a:p>
            <a:p>
              <a:pPr marL="514350" indent="-514350">
                <a:buFont typeface="+mj-lt"/>
                <a:buAutoNum type="romanLcPeriod"/>
              </a:pPr>
              <a:r>
                <a:rPr lang="en-US" sz="4000" dirty="0">
                  <a:solidFill>
                    <a:schemeClr val="bg1"/>
                  </a:solidFill>
                  <a:latin typeface="Glacial Indifference" panose="020B0604020202020204" charset="0"/>
                </a:rPr>
                <a:t>Address space layout randomization (ASLR)</a:t>
              </a:r>
            </a:p>
            <a:p>
              <a:pPr marL="514350" indent="-514350">
                <a:buFont typeface="+mj-lt"/>
                <a:buAutoNum type="romanLcPeriod"/>
              </a:pPr>
              <a:r>
                <a:rPr lang="en-US" sz="4000" dirty="0">
                  <a:solidFill>
                    <a:schemeClr val="bg1"/>
                  </a:solidFill>
                  <a:latin typeface="Glacial Indifference" panose="020B0604020202020204" charset="0"/>
                </a:rPr>
                <a:t>Data execution prevention</a:t>
              </a:r>
            </a:p>
            <a:p>
              <a:pPr marL="514350" indent="-514350">
                <a:buFont typeface="+mj-lt"/>
                <a:buAutoNum type="romanLcPeriod"/>
              </a:pPr>
              <a:r>
                <a:rPr lang="en-US" sz="4000" dirty="0">
                  <a:solidFill>
                    <a:schemeClr val="bg1"/>
                  </a:solidFill>
                  <a:latin typeface="Glacial Indifference" panose="020B0604020202020204" charset="0"/>
                </a:rPr>
                <a:t>Structured exception handling overwrite protection (SEHOP)</a:t>
              </a:r>
              <a:endParaRPr lang="en-IN" sz="4000" dirty="0">
                <a:solidFill>
                  <a:schemeClr val="bg1"/>
                </a:solidFill>
                <a:latin typeface="Glacial Indifference" panose="020B0604020202020204" charset="0"/>
              </a:endParaRP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spTree>
    <p:extLst>
      <p:ext uri="{BB962C8B-B14F-4D97-AF65-F5344CB8AC3E}">
        <p14:creationId xmlns:p14="http://schemas.microsoft.com/office/powerpoint/2010/main" val="3681845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4284176"/>
            <a:ext cx="12951335" cy="1163816"/>
          </a:xfrm>
          <a:prstGeom prst="rect">
            <a:avLst/>
          </a:prstGeom>
        </p:spPr>
        <p:txBody>
          <a:bodyPr lIns="0" tIns="0" rIns="0" bIns="0" rtlCol="0" anchor="t">
            <a:spAutoFit/>
          </a:bodyPr>
          <a:lstStyle/>
          <a:p>
            <a:pPr algn="ctr">
              <a:lnSpc>
                <a:spcPts val="8799"/>
              </a:lnSpc>
            </a:pPr>
            <a:r>
              <a:rPr lang="en-US" sz="8799" spc="879" dirty="0" smtClean="0">
                <a:solidFill>
                  <a:srgbClr val="6BD4CD"/>
                </a:solidFill>
                <a:latin typeface="Glacial Indifference Bold"/>
              </a:rPr>
              <a:t>THANK YOU!</a:t>
            </a:r>
            <a:endParaRPr lang="en-US" sz="8799" spc="879" dirty="0">
              <a:solidFill>
                <a:srgbClr val="6BD4CD"/>
              </a:solidFill>
              <a:latin typeface="Glacial Indifference Bold"/>
            </a:endParaRPr>
          </a:p>
        </p:txBody>
      </p:sp>
    </p:spTree>
    <p:extLst>
      <p:ext uri="{BB962C8B-B14F-4D97-AF65-F5344CB8AC3E}">
        <p14:creationId xmlns:p14="http://schemas.microsoft.com/office/powerpoint/2010/main" val="389195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4284176"/>
            <a:ext cx="12951335" cy="1163816"/>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WHAT IS BUFFER?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753877"/>
            <a:ext cx="15081471" cy="8779245"/>
            <a:chOff x="0" y="0"/>
            <a:chExt cx="20108628" cy="11705661"/>
          </a:xfrm>
        </p:grpSpPr>
        <p:sp>
          <p:nvSpPr>
            <p:cNvPr id="11" name="TextBox 11"/>
            <p:cNvSpPr txBox="1"/>
            <p:nvPr/>
          </p:nvSpPr>
          <p:spPr>
            <a:xfrm>
              <a:off x="0" y="-9525"/>
              <a:ext cx="20108628" cy="679385"/>
            </a:xfrm>
            <a:prstGeom prst="rect">
              <a:avLst/>
            </a:prstGeom>
          </p:spPr>
          <p:txBody>
            <a:bodyPr lIns="0" tIns="0" rIns="0" bIns="0" rtlCol="0" anchor="t">
              <a:spAutoFit/>
            </a:bodyPr>
            <a:lstStyle/>
            <a:p>
              <a:pPr>
                <a:lnSpc>
                  <a:spcPts val="4022"/>
                </a:lnSpc>
              </a:pPr>
              <a:r>
                <a:rPr lang="en-US" sz="3351" spc="335">
                  <a:solidFill>
                    <a:srgbClr val="6BD4CD"/>
                  </a:solidFill>
                  <a:latin typeface="Glacial Indifference Bold"/>
                </a:rPr>
                <a:t>WHAT IS BUFFER?</a:t>
              </a:r>
            </a:p>
          </p:txBody>
        </p:sp>
        <p:sp>
          <p:nvSpPr>
            <p:cNvPr id="12" name="TextBox 12"/>
            <p:cNvSpPr txBox="1"/>
            <p:nvPr/>
          </p:nvSpPr>
          <p:spPr>
            <a:xfrm>
              <a:off x="0" y="748735"/>
              <a:ext cx="20108628" cy="10956925"/>
            </a:xfrm>
            <a:prstGeom prst="rect">
              <a:avLst/>
            </a:prstGeom>
          </p:spPr>
          <p:txBody>
            <a:bodyPr lIns="0" tIns="0" rIns="0" bIns="0" rtlCol="0" anchor="t">
              <a:spAutoFit/>
            </a:bodyPr>
            <a:lstStyle/>
            <a:p>
              <a:pPr marL="863599" lvl="1" indent="-431800">
                <a:lnSpc>
                  <a:spcPts val="5999"/>
                </a:lnSpc>
                <a:buFont typeface="Arial"/>
                <a:buChar char="•"/>
              </a:pPr>
              <a:r>
                <a:rPr lang="en-US" sz="3999">
                  <a:solidFill>
                    <a:srgbClr val="E2EDF1"/>
                  </a:solidFill>
                  <a:latin typeface="Glacial Indifference"/>
                </a:rPr>
                <a:t>A buffer is a sequential section of memory allocated to contain anything from a character string to an array of integers.</a:t>
              </a:r>
            </a:p>
            <a:p>
              <a:pPr marL="863599" lvl="1" indent="-431800">
                <a:lnSpc>
                  <a:spcPts val="5999"/>
                </a:lnSpc>
                <a:buFont typeface="Arial"/>
                <a:buChar char="•"/>
              </a:pPr>
              <a:r>
                <a:rPr lang="en-US" sz="3999">
                  <a:solidFill>
                    <a:srgbClr val="E2EDF1"/>
                  </a:solidFill>
                  <a:latin typeface="Arimo"/>
                </a:rPr>
                <a:t>Computers frequently use buffers to help improve performance, most modern hard drives take advantage of buffering to efficiently access data and many online services also use buffers.</a:t>
              </a:r>
            </a:p>
            <a:p>
              <a:pPr marL="863599" lvl="1" indent="-431800">
                <a:lnSpc>
                  <a:spcPts val="5999"/>
                </a:lnSpc>
                <a:buFont typeface="Arial"/>
                <a:buChar char="•"/>
              </a:pPr>
              <a:r>
                <a:rPr lang="en-US" sz="3999">
                  <a:solidFill>
                    <a:srgbClr val="E2EDF1"/>
                  </a:solidFill>
                  <a:latin typeface="Arimo"/>
                </a:rPr>
                <a:t>Buffers are designed to contain specific amounts of data. Unless the program utilizing the buffer has built in instructions to discard data when too much is sent to the buffer, the program will overwrite data in memory adjacent to the buffer.</a:t>
              </a:r>
            </a:p>
            <a:p>
              <a:pPr>
                <a:lnSpc>
                  <a:spcPts val="5999"/>
                </a:lnSpc>
              </a:pPr>
              <a:endParaRPr lang="en-US" sz="3999">
                <a:solidFill>
                  <a:srgbClr val="E2EDF1"/>
                </a:solidFill>
                <a:latin typeface="Arimo"/>
              </a:endParaRP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pic>
        <p:nvPicPr>
          <p:cNvPr id="14" name="Picture 1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3782951">
            <a:off x="1393662" y="8897625"/>
            <a:ext cx="1936387" cy="200661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3718778"/>
            <a:ext cx="12951335" cy="2285087"/>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WHAT IS BUFFER</a:t>
            </a:r>
          </a:p>
          <a:p>
            <a:pPr algn="ctr">
              <a:lnSpc>
                <a:spcPts val="8799"/>
              </a:lnSpc>
            </a:pPr>
            <a:r>
              <a:rPr lang="en-US" sz="8799" spc="879">
                <a:solidFill>
                  <a:srgbClr val="6BD4CD"/>
                </a:solidFill>
                <a:latin typeface="Glacial Indifference Bold"/>
              </a:rPr>
              <a:t>OVERFLOW?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377640"/>
            <a:ext cx="15453857" cy="9531720"/>
            <a:chOff x="0" y="0"/>
            <a:chExt cx="20605143" cy="12708961"/>
          </a:xfrm>
        </p:grpSpPr>
        <p:sp>
          <p:nvSpPr>
            <p:cNvPr id="11" name="TextBox 11"/>
            <p:cNvSpPr txBox="1"/>
            <p:nvPr/>
          </p:nvSpPr>
          <p:spPr>
            <a:xfrm>
              <a:off x="0" y="-9525"/>
              <a:ext cx="20605143" cy="679385"/>
            </a:xfrm>
            <a:prstGeom prst="rect">
              <a:avLst/>
            </a:prstGeom>
          </p:spPr>
          <p:txBody>
            <a:bodyPr lIns="0" tIns="0" rIns="0" bIns="0" rtlCol="0" anchor="t">
              <a:spAutoFit/>
            </a:bodyPr>
            <a:lstStyle/>
            <a:p>
              <a:pPr>
                <a:lnSpc>
                  <a:spcPts val="4022"/>
                </a:lnSpc>
              </a:pPr>
              <a:r>
                <a:rPr lang="en-US" sz="3351" spc="335">
                  <a:solidFill>
                    <a:srgbClr val="6BD4CD"/>
                  </a:solidFill>
                  <a:latin typeface="Glacial Indifference Bold"/>
                </a:rPr>
                <a:t>WHAT IS BUFFER OVERFLOW?</a:t>
              </a:r>
            </a:p>
          </p:txBody>
        </p:sp>
        <p:sp>
          <p:nvSpPr>
            <p:cNvPr id="12" name="TextBox 12"/>
            <p:cNvSpPr txBox="1"/>
            <p:nvPr/>
          </p:nvSpPr>
          <p:spPr>
            <a:xfrm>
              <a:off x="0" y="748735"/>
              <a:ext cx="20605143" cy="11960225"/>
            </a:xfrm>
            <a:prstGeom prst="rect">
              <a:avLst/>
            </a:prstGeom>
          </p:spPr>
          <p:txBody>
            <a:bodyPr lIns="0" tIns="0" rIns="0" bIns="0" rtlCol="0" anchor="t">
              <a:spAutoFit/>
            </a:bodyPr>
            <a:lstStyle/>
            <a:p>
              <a:pPr marL="863599" lvl="1" indent="-431800">
                <a:lnSpc>
                  <a:spcPts val="5999"/>
                </a:lnSpc>
                <a:buFont typeface="Arial"/>
                <a:buChar char="•"/>
              </a:pPr>
              <a:r>
                <a:rPr lang="en-US" sz="3999">
                  <a:solidFill>
                    <a:srgbClr val="E2EDF1"/>
                  </a:solidFill>
                  <a:latin typeface="Glacial Indifference"/>
                </a:rPr>
                <a:t>A buffer overflow or buffer overrun occurs when more data is put into a fixed length buffer than the buffer can handle.</a:t>
              </a:r>
            </a:p>
            <a:p>
              <a:pPr marL="863599" lvl="1" indent="-431800">
                <a:lnSpc>
                  <a:spcPts val="5999"/>
                </a:lnSpc>
                <a:buFont typeface="Arial"/>
                <a:buChar char="•"/>
              </a:pPr>
              <a:r>
                <a:rPr lang="en-US" sz="3999">
                  <a:solidFill>
                    <a:srgbClr val="E2EDF1"/>
                  </a:solidFill>
                  <a:latin typeface="Arimo"/>
                </a:rPr>
                <a:t>The extra information which has to go somewhere can overflow into adjacent memory space, corrupting or overwriting the data held in that space.</a:t>
              </a:r>
            </a:p>
            <a:p>
              <a:pPr marL="863599" lvl="1" indent="-431800">
                <a:lnSpc>
                  <a:spcPts val="5999"/>
                </a:lnSpc>
                <a:buFont typeface="Arial"/>
                <a:buChar char="•"/>
              </a:pPr>
              <a:r>
                <a:rPr lang="en-US" sz="3999">
                  <a:solidFill>
                    <a:srgbClr val="E2EDF1"/>
                  </a:solidFill>
                  <a:latin typeface="Arimo"/>
                </a:rPr>
                <a:t>This overflow usually results in a system crash, also it creates an opportunity for an attacker to run arbitrary code or manipulate the coding errors to prompt malicious actions.</a:t>
              </a:r>
            </a:p>
            <a:p>
              <a:pPr marL="863599" lvl="1" indent="-431800">
                <a:lnSpc>
                  <a:spcPts val="5999"/>
                </a:lnSpc>
                <a:buFont typeface="Arial"/>
                <a:buChar char="•"/>
              </a:pPr>
              <a:r>
                <a:rPr lang="en-US" sz="3999">
                  <a:solidFill>
                    <a:srgbClr val="E2EDF1"/>
                  </a:solidFill>
                  <a:latin typeface="Arimo"/>
                </a:rPr>
                <a:t>Attackers exploit buffer overflow issues by overwriting the memory of an application. This changes the execution path of the program, triggering a response that damages files or exposes private information.</a:t>
              </a: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3718778"/>
            <a:ext cx="12951335" cy="2285087"/>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TYPES OF BUFFER</a:t>
            </a:r>
          </a:p>
          <a:p>
            <a:pPr algn="ctr">
              <a:lnSpc>
                <a:spcPts val="8799"/>
              </a:lnSpc>
            </a:pPr>
            <a:r>
              <a:rPr lang="en-US" sz="8799" spc="879">
                <a:solidFill>
                  <a:srgbClr val="6BD4CD"/>
                </a:solidFill>
                <a:latin typeface="Glacial Indifference Bold"/>
              </a:rPr>
              <a:t>OVERFLOW ATTACKS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1130115"/>
            <a:ext cx="15453857" cy="8026770"/>
            <a:chOff x="0" y="0"/>
            <a:chExt cx="20605143" cy="10702361"/>
          </a:xfrm>
        </p:grpSpPr>
        <p:sp>
          <p:nvSpPr>
            <p:cNvPr id="11" name="TextBox 11"/>
            <p:cNvSpPr txBox="1"/>
            <p:nvPr/>
          </p:nvSpPr>
          <p:spPr>
            <a:xfrm>
              <a:off x="0" y="-9525"/>
              <a:ext cx="20605143" cy="679385"/>
            </a:xfrm>
            <a:prstGeom prst="rect">
              <a:avLst/>
            </a:prstGeom>
          </p:spPr>
          <p:txBody>
            <a:bodyPr lIns="0" tIns="0" rIns="0" bIns="0" rtlCol="0" anchor="t">
              <a:spAutoFit/>
            </a:bodyPr>
            <a:lstStyle/>
            <a:p>
              <a:pPr>
                <a:lnSpc>
                  <a:spcPts val="4022"/>
                </a:lnSpc>
              </a:pPr>
              <a:r>
                <a:rPr lang="en-US" sz="3351" spc="335">
                  <a:solidFill>
                    <a:srgbClr val="6BD4CD"/>
                  </a:solidFill>
                  <a:latin typeface="Glacial Indifference Bold"/>
                </a:rPr>
                <a:t>TYPES OF BUFFER OVERFLOW ATTACKS</a:t>
              </a:r>
            </a:p>
          </p:txBody>
        </p:sp>
        <p:sp>
          <p:nvSpPr>
            <p:cNvPr id="12" name="TextBox 12"/>
            <p:cNvSpPr txBox="1"/>
            <p:nvPr/>
          </p:nvSpPr>
          <p:spPr>
            <a:xfrm>
              <a:off x="0" y="748735"/>
              <a:ext cx="20605143" cy="9953625"/>
            </a:xfrm>
            <a:prstGeom prst="rect">
              <a:avLst/>
            </a:prstGeom>
          </p:spPr>
          <p:txBody>
            <a:bodyPr lIns="0" tIns="0" rIns="0" bIns="0" rtlCol="0" anchor="t">
              <a:spAutoFit/>
            </a:bodyPr>
            <a:lstStyle/>
            <a:p>
              <a:pPr marL="863599" lvl="1" indent="-431800">
                <a:lnSpc>
                  <a:spcPts val="5999"/>
                </a:lnSpc>
                <a:buFont typeface="Arial"/>
                <a:buChar char="•"/>
              </a:pPr>
              <a:r>
                <a:rPr lang="en-US" sz="3999" u="sng">
                  <a:solidFill>
                    <a:srgbClr val="E2EDF1"/>
                  </a:solidFill>
                  <a:latin typeface="Glacial Indifference Bold"/>
                </a:rPr>
                <a:t>Stack-based buffer overflows</a:t>
              </a:r>
              <a:r>
                <a:rPr lang="en-US" sz="3999">
                  <a:solidFill>
                    <a:srgbClr val="E2EDF1"/>
                  </a:solidFill>
                  <a:latin typeface="Glacial Indifference"/>
                </a:rPr>
                <a:t>: This is the most common form of buffer overflow attack. The stack-based approach occurs when an attacker sends data containing malicious code to an application, which stores the data in a stack buffer. This overwrites the data on the stack, including its return pointer, which hands control of transfers to the attacker.</a:t>
              </a:r>
            </a:p>
            <a:p>
              <a:pPr marL="863599" lvl="1" indent="-431800">
                <a:lnSpc>
                  <a:spcPts val="5999"/>
                </a:lnSpc>
                <a:buFont typeface="Arial"/>
                <a:buChar char="•"/>
              </a:pPr>
              <a:r>
                <a:rPr lang="en-US" sz="3999" u="sng">
                  <a:solidFill>
                    <a:srgbClr val="E2EDF1"/>
                  </a:solidFill>
                  <a:latin typeface="Arimo Bold"/>
                </a:rPr>
                <a:t>Heap-based buffer overflows</a:t>
              </a:r>
              <a:r>
                <a:rPr lang="en-US" sz="3999">
                  <a:solidFill>
                    <a:srgbClr val="E2EDF1"/>
                  </a:solidFill>
                  <a:latin typeface="Arimo"/>
                </a:rPr>
                <a:t>: A heap-based attack is more difficult to carry out than the stack-based approach. It involves the attack flooding a program’s memory space beyond the memory it uses for current runtime operations.</a:t>
              </a: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375633">
            <a:off x="-489467" y="7372231"/>
            <a:ext cx="4693285" cy="4863507"/>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14893" y="2635065"/>
            <a:ext cx="15453857" cy="5016870"/>
            <a:chOff x="0" y="0"/>
            <a:chExt cx="20605143" cy="6689161"/>
          </a:xfrm>
        </p:grpSpPr>
        <p:sp>
          <p:nvSpPr>
            <p:cNvPr id="11" name="TextBox 11"/>
            <p:cNvSpPr txBox="1"/>
            <p:nvPr/>
          </p:nvSpPr>
          <p:spPr>
            <a:xfrm>
              <a:off x="0" y="-9525"/>
              <a:ext cx="20605143" cy="679385"/>
            </a:xfrm>
            <a:prstGeom prst="rect">
              <a:avLst/>
            </a:prstGeom>
          </p:spPr>
          <p:txBody>
            <a:bodyPr lIns="0" tIns="0" rIns="0" bIns="0" rtlCol="0" anchor="t">
              <a:spAutoFit/>
            </a:bodyPr>
            <a:lstStyle/>
            <a:p>
              <a:pPr>
                <a:lnSpc>
                  <a:spcPts val="4022"/>
                </a:lnSpc>
              </a:pPr>
              <a:r>
                <a:rPr lang="en-US" sz="3351" spc="335">
                  <a:solidFill>
                    <a:srgbClr val="6BD4CD"/>
                  </a:solidFill>
                  <a:latin typeface="Glacial Indifference Bold"/>
                </a:rPr>
                <a:t>TYPES OF BUFFER OVERFLOW ATTACKS</a:t>
              </a:r>
            </a:p>
          </p:txBody>
        </p:sp>
        <p:sp>
          <p:nvSpPr>
            <p:cNvPr id="12" name="TextBox 12"/>
            <p:cNvSpPr txBox="1"/>
            <p:nvPr/>
          </p:nvSpPr>
          <p:spPr>
            <a:xfrm>
              <a:off x="0" y="748735"/>
              <a:ext cx="20605143" cy="5940425"/>
            </a:xfrm>
            <a:prstGeom prst="rect">
              <a:avLst/>
            </a:prstGeom>
          </p:spPr>
          <p:txBody>
            <a:bodyPr lIns="0" tIns="0" rIns="0" bIns="0" rtlCol="0" anchor="t">
              <a:spAutoFit/>
            </a:bodyPr>
            <a:lstStyle/>
            <a:p>
              <a:pPr marL="863599" lvl="1" indent="-431800">
                <a:lnSpc>
                  <a:spcPts val="5999"/>
                </a:lnSpc>
                <a:buFont typeface="Arial"/>
                <a:buChar char="•"/>
              </a:pPr>
              <a:r>
                <a:rPr lang="en-US" sz="3999" u="sng">
                  <a:solidFill>
                    <a:srgbClr val="E2EDF1"/>
                  </a:solidFill>
                  <a:latin typeface="Glacial Indifference Bold"/>
                </a:rPr>
                <a:t>Format string attack</a:t>
              </a:r>
              <a:r>
                <a:rPr lang="en-US" sz="3999">
                  <a:solidFill>
                    <a:srgbClr val="E2EDF1"/>
                  </a:solidFill>
                  <a:latin typeface="Glacial Indifference"/>
                </a:rPr>
                <a:t>: A format string exploit takes place when an application processes input data as a command or does not validate input data effectively. This enables the attacker to execute code, read data in the stack, or cause segmentation faults in the application. This could trigger new actions that threaten the security and stability of the system.</a:t>
              </a:r>
              <a:r>
                <a:rPr lang="en-US" sz="3999">
                  <a:solidFill>
                    <a:srgbClr val="E2EDF1"/>
                  </a:solidFill>
                  <a:latin typeface="Arimo"/>
                </a:rPr>
                <a:t> </a:t>
              </a:r>
            </a:p>
          </p:txBody>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059948">
            <a:off x="16604155" y="-438298"/>
            <a:ext cx="2350917" cy="24361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2668333" y="2616557"/>
            <a:ext cx="12951335" cy="4499054"/>
          </a:xfrm>
          <a:prstGeom prst="rect">
            <a:avLst/>
          </a:prstGeom>
        </p:spPr>
        <p:txBody>
          <a:bodyPr lIns="0" tIns="0" rIns="0" bIns="0" rtlCol="0" anchor="t">
            <a:spAutoFit/>
          </a:bodyPr>
          <a:lstStyle/>
          <a:p>
            <a:pPr algn="ctr">
              <a:lnSpc>
                <a:spcPts val="8799"/>
              </a:lnSpc>
            </a:pPr>
            <a:r>
              <a:rPr lang="en-US" sz="8799" spc="879">
                <a:solidFill>
                  <a:srgbClr val="6BD4CD"/>
                </a:solidFill>
                <a:latin typeface="Glacial Indifference Bold"/>
              </a:rPr>
              <a:t>WHICH PROGRAMMING LANGUAGES ARE MORE VULNERABLE?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588</Words>
  <Application>Microsoft Office PowerPoint</Application>
  <PresentationFormat>Custom</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Glacial Indifference</vt:lpstr>
      <vt:lpstr>Calibri</vt:lpstr>
      <vt:lpstr>Glacial Indifference Bold</vt:lpstr>
      <vt:lpstr>Arimo Bold</vt:lpstr>
      <vt:lpstr>Arimo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PRESENTATION</dc:title>
  <cp:lastModifiedBy>Microsoft account</cp:lastModifiedBy>
  <cp:revision>3</cp:revision>
  <dcterms:created xsi:type="dcterms:W3CDTF">2006-08-16T00:00:00Z</dcterms:created>
  <dcterms:modified xsi:type="dcterms:W3CDTF">2022-04-05T17:33:22Z</dcterms:modified>
  <dc:identifier>DAE9B4qyGrU</dc:identifier>
</cp:coreProperties>
</file>