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Nunito SemiBold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Nunito Medium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Medium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33" Type="http://schemas.openxmlformats.org/officeDocument/2006/relationships/font" Target="fonts/NunitoMedium-italic.fntdata"/><Relationship Id="rId10" Type="http://schemas.openxmlformats.org/officeDocument/2006/relationships/slide" Target="slides/slide6.xml"/><Relationship Id="rId32" Type="http://schemas.openxmlformats.org/officeDocument/2006/relationships/font" Target="fonts/NunitoMedium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NunitoMedium-boldItalic.fntdata"/><Relationship Id="rId15" Type="http://schemas.openxmlformats.org/officeDocument/2006/relationships/font" Target="fonts/NunitoSemiBold-regular.fntdata"/><Relationship Id="rId14" Type="http://schemas.openxmlformats.org/officeDocument/2006/relationships/slide" Target="slides/slide10.xml"/><Relationship Id="rId17" Type="http://schemas.openxmlformats.org/officeDocument/2006/relationships/font" Target="fonts/NunitoSemiBold-italic.fntdata"/><Relationship Id="rId16" Type="http://schemas.openxmlformats.org/officeDocument/2006/relationships/font" Target="fonts/NunitoSemiBold-bold.fntdata"/><Relationship Id="rId19" Type="http://schemas.openxmlformats.org/officeDocument/2006/relationships/font" Target="fonts/Nunito-regular.fntdata"/><Relationship Id="rId18" Type="http://schemas.openxmlformats.org/officeDocument/2006/relationships/font" Target="fonts/Nunito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26926a1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26926a1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1bbe8df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1bbe8df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1bbe8df8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1bbe8df8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1bbe8df8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1bbe8df8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1bbe8df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1bbe8df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1e86492c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1e86492c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26926a14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26926a14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1bbe8df8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51bbe8df8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1bbe8df8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1bbe8df8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247200" y="3452700"/>
            <a:ext cx="8574000" cy="11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10">
                <a:latin typeface="Nunito Medium"/>
                <a:ea typeface="Nunito Medium"/>
                <a:cs typeface="Nunito Medium"/>
                <a:sym typeface="Nunito Medium"/>
              </a:rPr>
              <a:t>Mentor: </a:t>
            </a:r>
            <a:endParaRPr sz="121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10">
                <a:latin typeface="Nunito Medium"/>
                <a:ea typeface="Nunito Medium"/>
                <a:cs typeface="Nunito Medium"/>
                <a:sym typeface="Nunito Medium"/>
              </a:rPr>
              <a:t>Mr. Ajitkumar Thokchom</a:t>
            </a:r>
            <a:endParaRPr sz="121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1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10">
                <a:latin typeface="Nunito Medium"/>
                <a:ea typeface="Nunito Medium"/>
                <a:cs typeface="Nunito Medium"/>
                <a:sym typeface="Nunito Medium"/>
              </a:rPr>
              <a:t>Team:</a:t>
            </a:r>
            <a:endParaRPr sz="121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10">
                <a:latin typeface="Nunito Medium"/>
                <a:ea typeface="Nunito Medium"/>
                <a:cs typeface="Nunito Medium"/>
                <a:sym typeface="Nunito Medium"/>
              </a:rPr>
              <a:t>Darsh Joshi</a:t>
            </a:r>
            <a:endParaRPr sz="121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10">
                <a:latin typeface="Nunito Medium"/>
                <a:ea typeface="Nunito Medium"/>
                <a:cs typeface="Nunito Medium"/>
                <a:sym typeface="Nunito Medium"/>
              </a:rPr>
              <a:t>Dhruv Patel</a:t>
            </a:r>
            <a:endParaRPr sz="121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10">
                <a:latin typeface="Nunito Medium"/>
                <a:ea typeface="Nunito Medium"/>
                <a:cs typeface="Nunito Medium"/>
                <a:sym typeface="Nunito Medium"/>
              </a:rPr>
              <a:t>Malav Shah</a:t>
            </a:r>
            <a:endParaRPr sz="121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10">
                <a:latin typeface="Nunito Medium"/>
                <a:ea typeface="Nunito Medium"/>
                <a:cs typeface="Nunito Medium"/>
                <a:sym typeface="Nunito Medium"/>
              </a:rPr>
              <a:t>Rutik Kothwala</a:t>
            </a:r>
            <a:endParaRPr sz="121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3555600" y="536700"/>
            <a:ext cx="53034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Enhancing Financial Report Search and Narrative Generation with Generative AI</a:t>
            </a:r>
            <a:endParaRPr sz="34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/>
          <p:nvPr/>
        </p:nvSpPr>
        <p:spPr>
          <a:xfrm>
            <a:off x="1843650" y="1891650"/>
            <a:ext cx="5456700" cy="680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Q/A Session</a:t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4679800" y="1291025"/>
            <a:ext cx="43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 Medium"/>
              <a:buChar char="●"/>
            </a:pPr>
            <a:r>
              <a:rPr lang="en" sz="1200">
                <a:latin typeface="Nunito Medium"/>
                <a:ea typeface="Nunito Medium"/>
                <a:cs typeface="Nunito Medium"/>
                <a:sym typeface="Nunito Medium"/>
              </a:rPr>
              <a:t>A Generative Artificial Intelligent Model which can give prompt based on user queries to establish and interaction between a </a:t>
            </a:r>
            <a:r>
              <a:rPr lang="en" sz="1200">
                <a:latin typeface="Nunito Medium"/>
                <a:ea typeface="Nunito Medium"/>
                <a:cs typeface="Nunito Medium"/>
                <a:sym typeface="Nunito Medium"/>
              </a:rPr>
              <a:t>specific</a:t>
            </a:r>
            <a:r>
              <a:rPr lang="en" sz="1200">
                <a:latin typeface="Nunito Medium"/>
                <a:ea typeface="Nunito Medium"/>
                <a:cs typeface="Nunito Medium"/>
                <a:sym typeface="Nunito Medium"/>
              </a:rPr>
              <a:t> document and end user. </a:t>
            </a:r>
            <a:br>
              <a:rPr lang="en" sz="1200">
                <a:latin typeface="Nunito Medium"/>
                <a:ea typeface="Nunito Medium"/>
                <a:cs typeface="Nunito Medium"/>
                <a:sym typeface="Nunito Medium"/>
              </a:rPr>
            </a:br>
            <a:endParaRPr sz="12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 Medium"/>
              <a:buChar char="●"/>
            </a:pPr>
            <a:r>
              <a:rPr lang="en" sz="1200">
                <a:latin typeface="Nunito Medium"/>
                <a:ea typeface="Nunito Medium"/>
                <a:cs typeface="Nunito Medium"/>
                <a:sym typeface="Nunito Medium"/>
              </a:rPr>
              <a:t>Interactive</a:t>
            </a:r>
            <a:r>
              <a:rPr lang="en" sz="1200">
                <a:latin typeface="Nunito Medium"/>
                <a:ea typeface="Nunito Medium"/>
                <a:cs typeface="Nunito Medium"/>
                <a:sym typeface="Nunito Medium"/>
              </a:rPr>
              <a:t> User Interface which gives user an ease to deal with any day to day work </a:t>
            </a:r>
            <a:r>
              <a:rPr lang="en" sz="1200">
                <a:latin typeface="Nunito Medium"/>
                <a:ea typeface="Nunito Medium"/>
                <a:cs typeface="Nunito Medium"/>
                <a:sym typeface="Nunito Medium"/>
              </a:rPr>
              <a:t>queries. Along with the search engine, this UI can have presets for Narrative Generation as well which will give them ability to narrow down the document to their choice of length. </a:t>
            </a:r>
            <a:br>
              <a:rPr lang="en" sz="1200">
                <a:latin typeface="Nunito Medium"/>
                <a:ea typeface="Nunito Medium"/>
                <a:cs typeface="Nunito Medium"/>
                <a:sym typeface="Nunito Medium"/>
              </a:rPr>
            </a:br>
            <a:endParaRPr sz="12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 Medium"/>
              <a:buChar char="●"/>
            </a:pPr>
            <a:r>
              <a:rPr lang="en" sz="1200">
                <a:latin typeface="Nunito Medium"/>
                <a:ea typeface="Nunito Medium"/>
                <a:cs typeface="Nunito Medium"/>
                <a:sym typeface="Nunito Medium"/>
              </a:rPr>
              <a:t>Security: Here we propose a data encryption level between models and stored data to create a level of security for personal data in any document. </a:t>
            </a:r>
            <a:endParaRPr sz="12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1311277" y="395746"/>
            <a:ext cx="2126400" cy="525000"/>
          </a:xfrm>
          <a:prstGeom prst="roundRect">
            <a:avLst>
              <a:gd fmla="val 50000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Problem Statement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5769552" y="395746"/>
            <a:ext cx="2126400" cy="525000"/>
          </a:xfrm>
          <a:prstGeom prst="roundRect">
            <a:avLst>
              <a:gd fmla="val 50000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Key Points of Solution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1387475" y="1602450"/>
            <a:ext cx="2179800" cy="969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Financial Professional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Google Shape;144;p14"/>
          <p:cNvSpPr/>
          <p:nvPr/>
        </p:nvSpPr>
        <p:spPr>
          <a:xfrm rot="5400000">
            <a:off x="1576363" y="2863350"/>
            <a:ext cx="633900" cy="1782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 rot="5400000">
            <a:off x="2730238" y="2863350"/>
            <a:ext cx="633900" cy="1782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1087350" y="3291600"/>
            <a:ext cx="2811300" cy="1301100"/>
          </a:xfrm>
          <a:prstGeom prst="roundRect">
            <a:avLst>
              <a:gd fmla="val 9621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Documents</a:t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1141825" y="3333300"/>
            <a:ext cx="1275600" cy="8496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Searching Specifics in the Document</a:t>
            </a:r>
            <a:endParaRPr sz="900"/>
          </a:p>
        </p:txBody>
      </p:sp>
      <p:sp>
        <p:nvSpPr>
          <p:cNvPr id="148" name="Google Shape;148;p14"/>
          <p:cNvSpPr/>
          <p:nvPr/>
        </p:nvSpPr>
        <p:spPr>
          <a:xfrm>
            <a:off x="2658850" y="3333150"/>
            <a:ext cx="1132500" cy="8496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Generating Summary for Long Documents</a:t>
            </a:r>
            <a:endParaRPr sz="800"/>
          </a:p>
        </p:txBody>
      </p:sp>
      <p:sp>
        <p:nvSpPr>
          <p:cNvPr id="149" name="Google Shape;149;p14"/>
          <p:cNvSpPr/>
          <p:nvPr/>
        </p:nvSpPr>
        <p:spPr>
          <a:xfrm>
            <a:off x="1141825" y="2732725"/>
            <a:ext cx="2811300" cy="32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Labor Intensive, Repetitive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/>
          <p:nvPr/>
        </p:nvSpPr>
        <p:spPr>
          <a:xfrm>
            <a:off x="952775" y="1583425"/>
            <a:ext cx="1117200" cy="10911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Data Gathering</a:t>
            </a:r>
            <a:endParaRPr sz="10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2906350" y="1610875"/>
            <a:ext cx="1117200" cy="10362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Model Training</a:t>
            </a:r>
            <a:endParaRPr sz="10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2171213" y="2039875"/>
            <a:ext cx="633900" cy="1782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4124763" y="2039875"/>
            <a:ext cx="633900" cy="1782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4859900" y="1610875"/>
            <a:ext cx="1117200" cy="10362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Model Testing</a:t>
            </a:r>
            <a:endParaRPr sz="10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6842475" y="1610875"/>
            <a:ext cx="1117200" cy="10362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Fine Tuning</a:t>
            </a:r>
            <a:endParaRPr sz="10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6092825" y="2039875"/>
            <a:ext cx="633900" cy="1782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6842475" y="3532825"/>
            <a:ext cx="1117200" cy="10362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Final Model</a:t>
            </a:r>
            <a:endParaRPr sz="10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7337775" y="2889850"/>
            <a:ext cx="82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Desired Accuracy </a:t>
            </a:r>
            <a:endParaRPr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63" name="Google Shape;163;p15"/>
          <p:cNvCxnSpPr>
            <a:stCxn id="159" idx="3"/>
            <a:endCxn id="155" idx="4"/>
          </p:cNvCxnSpPr>
          <p:nvPr/>
        </p:nvCxnSpPr>
        <p:spPr>
          <a:xfrm rot="5400000">
            <a:off x="5159585" y="800627"/>
            <a:ext cx="151800" cy="3541200"/>
          </a:xfrm>
          <a:prstGeom prst="curvedConnector3">
            <a:avLst>
              <a:gd fmla="val 256833" name="adj1"/>
            </a:avLst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5"/>
          <p:cNvSpPr txBox="1"/>
          <p:nvPr/>
        </p:nvSpPr>
        <p:spPr>
          <a:xfrm>
            <a:off x="4973713" y="2570875"/>
            <a:ext cx="91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Re-training</a:t>
            </a:r>
            <a:endParaRPr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3508802" y="416496"/>
            <a:ext cx="2126400" cy="525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Proposed Architecture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6" name="Google Shape;166;p15"/>
          <p:cNvSpPr/>
          <p:nvPr/>
        </p:nvSpPr>
        <p:spPr>
          <a:xfrm rot="5400000">
            <a:off x="7031925" y="3008350"/>
            <a:ext cx="738300" cy="1782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/>
          <p:nvPr/>
        </p:nvSpPr>
        <p:spPr>
          <a:xfrm rot="-9288828">
            <a:off x="3850116" y="3535808"/>
            <a:ext cx="3127868" cy="178084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/>
          <p:nvPr/>
        </p:nvSpPr>
        <p:spPr>
          <a:xfrm>
            <a:off x="1306025" y="1825600"/>
            <a:ext cx="1071300" cy="624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Input: Pdf Document</a:t>
            </a:r>
            <a:endParaRPr sz="10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3157475" y="1825600"/>
            <a:ext cx="820200" cy="624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Data Extraction</a:t>
            </a:r>
            <a:endParaRPr sz="10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6176125" y="1712350"/>
            <a:ext cx="1294800" cy="850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Data goes into model as a reference for response</a:t>
            </a:r>
            <a:endParaRPr sz="10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6239425" y="3435475"/>
            <a:ext cx="1168200" cy="782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Medium"/>
                <a:ea typeface="Nunito Medium"/>
                <a:cs typeface="Nunito Medium"/>
                <a:sym typeface="Nunito Medium"/>
              </a:rPr>
              <a:t>Queries for search/ Request for Summarization</a:t>
            </a:r>
            <a:endParaRPr sz="10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4685238" y="3514825"/>
            <a:ext cx="783300" cy="624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Medium"/>
                <a:ea typeface="Nunito Medium"/>
                <a:cs typeface="Nunito Medium"/>
                <a:sym typeface="Nunito Medium"/>
              </a:rPr>
              <a:t>Model Output</a:t>
            </a:r>
            <a:endParaRPr sz="10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2450438" y="2048500"/>
            <a:ext cx="633900" cy="1782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4136700" y="2031575"/>
            <a:ext cx="1880400" cy="1782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 rot="5400000">
            <a:off x="6447025" y="2910062"/>
            <a:ext cx="753000" cy="1782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 rot="10800000">
            <a:off x="5518589" y="3737725"/>
            <a:ext cx="670800" cy="1782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4557750" y="1766975"/>
            <a:ext cx="1038300" cy="707400"/>
          </a:xfrm>
          <a:prstGeom prst="flowChartConnector">
            <a:avLst/>
          </a:prstGeom>
          <a:solidFill>
            <a:srgbClr val="3C78D8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Encryption</a:t>
            </a:r>
            <a:r>
              <a:rPr lang="en" sz="8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 </a:t>
            </a:r>
            <a:endParaRPr sz="800">
              <a:solidFill>
                <a:schemeClr val="lt1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82" name="Google Shape;182;p16"/>
          <p:cNvSpPr/>
          <p:nvPr/>
        </p:nvSpPr>
        <p:spPr>
          <a:xfrm rot="10800000">
            <a:off x="2627375" y="3737725"/>
            <a:ext cx="1880400" cy="1782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3048425" y="3492075"/>
            <a:ext cx="1038300" cy="707400"/>
          </a:xfrm>
          <a:prstGeom prst="flowChartConnector">
            <a:avLst/>
          </a:prstGeom>
          <a:solidFill>
            <a:srgbClr val="3C78D8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Decryption </a:t>
            </a:r>
            <a:endParaRPr b="1"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1306025" y="3416775"/>
            <a:ext cx="1071300" cy="7074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Medium"/>
                <a:ea typeface="Nunito Medium"/>
                <a:cs typeface="Nunito Medium"/>
                <a:sym typeface="Nunito Medium"/>
              </a:rPr>
              <a:t>Final Output</a:t>
            </a:r>
            <a:endParaRPr sz="10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85" name="Google Shape;185;p16"/>
          <p:cNvSpPr/>
          <p:nvPr/>
        </p:nvSpPr>
        <p:spPr>
          <a:xfrm rot="-5400000">
            <a:off x="6657475" y="1371585"/>
            <a:ext cx="332100" cy="1782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 txBox="1"/>
          <p:nvPr/>
        </p:nvSpPr>
        <p:spPr>
          <a:xfrm>
            <a:off x="5809075" y="977500"/>
            <a:ext cx="20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Goes into training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3508802" y="258121"/>
            <a:ext cx="2126400" cy="525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User Flow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/>
        </p:nvSpPr>
        <p:spPr>
          <a:xfrm>
            <a:off x="387675" y="2472063"/>
            <a:ext cx="2533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Benefits of using OpenAI</a:t>
            </a:r>
            <a:endParaRPr sz="1200">
              <a:solidFill>
                <a:schemeClr val="lt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Medium"/>
              <a:buAutoNum type="arabicPeriod"/>
            </a:pPr>
            <a:r>
              <a:rPr lang="en" sz="1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Time and Effort </a:t>
            </a:r>
            <a:endParaRPr sz="1200">
              <a:solidFill>
                <a:schemeClr val="lt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Medium"/>
              <a:buAutoNum type="arabicPeriod"/>
            </a:pPr>
            <a:r>
              <a:rPr lang="en" sz="1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Quality and Performance </a:t>
            </a:r>
            <a:endParaRPr sz="1200">
              <a:solidFill>
                <a:schemeClr val="lt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Medium"/>
              <a:buAutoNum type="arabicPeriod"/>
            </a:pPr>
            <a:r>
              <a:rPr lang="en" sz="1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Versatility and </a:t>
            </a:r>
            <a:r>
              <a:rPr lang="en" sz="1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Generalisation</a:t>
            </a:r>
            <a:r>
              <a:rPr lang="en" sz="1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 </a:t>
            </a:r>
            <a:endParaRPr sz="1200">
              <a:solidFill>
                <a:schemeClr val="lt1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193" name="Google Shape;1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962" y="1511600"/>
            <a:ext cx="4228750" cy="69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1799" y="3184375"/>
            <a:ext cx="2806662" cy="154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6325" y="3232025"/>
            <a:ext cx="2364825" cy="15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7"/>
          <p:cNvPicPr preferRelativeResize="0"/>
          <p:nvPr/>
        </p:nvPicPr>
        <p:blipFill rotWithShape="1">
          <a:blip r:embed="rId6">
            <a:alphaModFix/>
          </a:blip>
          <a:srcRect b="0" l="4640" r="-4640" t="0"/>
          <a:stretch/>
        </p:blipFill>
        <p:spPr>
          <a:xfrm>
            <a:off x="3741788" y="2204837"/>
            <a:ext cx="4818124" cy="8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7"/>
          <p:cNvSpPr/>
          <p:nvPr/>
        </p:nvSpPr>
        <p:spPr>
          <a:xfrm>
            <a:off x="3508802" y="273021"/>
            <a:ext cx="2126400" cy="525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Our Approach</a:t>
            </a:r>
            <a:endParaRPr b="1"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5728114" y="948496"/>
            <a:ext cx="2126400" cy="525000"/>
          </a:xfrm>
          <a:prstGeom prst="roundRect">
            <a:avLst>
              <a:gd fmla="val 50000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Fine Tuning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1145702" y="1102471"/>
            <a:ext cx="2126400" cy="525000"/>
          </a:xfrm>
          <a:prstGeom prst="roundRect">
            <a:avLst>
              <a:gd fmla="val 50000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Model Selection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0" name="Google Shape;20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675" y="1627475"/>
            <a:ext cx="2533800" cy="8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idx="1" type="body"/>
          </p:nvPr>
        </p:nvSpPr>
        <p:spPr>
          <a:xfrm>
            <a:off x="1064100" y="947945"/>
            <a:ext cx="70158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210">
                <a:latin typeface="Nunito Medium"/>
                <a:ea typeface="Nunito Medium"/>
                <a:cs typeface="Nunito Medium"/>
                <a:sym typeface="Nunito Medium"/>
              </a:rPr>
              <a:t>For UI experience, we employed ChainLit library as it provides seamless integration of LLM model with ChatGPT like interface.</a:t>
            </a:r>
            <a:endParaRPr sz="121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206" name="Google Shape;2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25" y="1702450"/>
            <a:ext cx="4984101" cy="2492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7" name="Google Shape;207;p18"/>
          <p:cNvSpPr txBox="1"/>
          <p:nvPr/>
        </p:nvSpPr>
        <p:spPr>
          <a:xfrm>
            <a:off x="5635200" y="2394375"/>
            <a:ext cx="2914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Why we </a:t>
            </a:r>
            <a:r>
              <a:rPr lang="en" sz="1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love</a:t>
            </a:r>
            <a:r>
              <a:rPr lang="en" sz="1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 ChainLit for this Project? </a:t>
            </a:r>
            <a:endParaRPr sz="1200">
              <a:solidFill>
                <a:schemeClr val="lt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Medium"/>
              <a:buAutoNum type="arabicPeriod"/>
            </a:pPr>
            <a:r>
              <a:rPr lang="en" sz="1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Easy Integration </a:t>
            </a:r>
            <a:endParaRPr sz="1200">
              <a:solidFill>
                <a:schemeClr val="lt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Medium"/>
              <a:buAutoNum type="arabicPeriod"/>
            </a:pPr>
            <a:r>
              <a:rPr lang="en" sz="1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Features at our </a:t>
            </a:r>
            <a:r>
              <a:rPr lang="en" sz="1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disposal</a:t>
            </a:r>
            <a:r>
              <a:rPr lang="en" sz="1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 </a:t>
            </a:r>
            <a:endParaRPr sz="1200">
              <a:solidFill>
                <a:schemeClr val="lt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Medium"/>
              <a:buAutoNum type="arabicPeriod"/>
            </a:pPr>
            <a:r>
              <a:rPr lang="en" sz="12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Better User Experience</a:t>
            </a:r>
            <a:endParaRPr sz="1200">
              <a:solidFill>
                <a:schemeClr val="lt1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3508802" y="273046"/>
            <a:ext cx="2126400" cy="525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User Interface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/>
          <p:nvPr/>
        </p:nvSpPr>
        <p:spPr>
          <a:xfrm>
            <a:off x="1843650" y="260500"/>
            <a:ext cx="5456700" cy="680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Live Demo - 1</a:t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1162150" y="1057200"/>
            <a:ext cx="59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File Name: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2009 Outstanding AFCPE® Conference Paper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1160926" y="1362000"/>
            <a:ext cx="26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File Type: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Research Paper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3907977" y="1362000"/>
            <a:ext cx="32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File Format: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PDF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895900" y="2134275"/>
            <a:ext cx="33141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82C7A5"/>
                </a:solidFill>
                <a:latin typeface="Lato"/>
                <a:ea typeface="Lato"/>
                <a:cs typeface="Lato"/>
                <a:sym typeface="Lato"/>
              </a:rPr>
              <a:t>Qualitative question</a:t>
            </a:r>
            <a:endParaRPr sz="1900">
              <a:solidFill>
                <a:srgbClr val="82C7A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82C7A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who are the main authors of this paper?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82C7A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934625" y="2133052"/>
            <a:ext cx="43263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82C7A5"/>
                </a:solidFill>
                <a:latin typeface="Lato"/>
                <a:ea typeface="Lato"/>
                <a:cs typeface="Lato"/>
                <a:sym typeface="Lato"/>
              </a:rPr>
              <a:t>Table based question</a:t>
            </a:r>
            <a:endParaRPr sz="1900">
              <a:solidFill>
                <a:srgbClr val="82C7A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82C7A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are the NEFE Sample % of all race/ethnicity?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82C7A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895900" y="3505875"/>
            <a:ext cx="33141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82C7A5"/>
                </a:solidFill>
                <a:latin typeface="Lato"/>
                <a:ea typeface="Lato"/>
                <a:cs typeface="Lato"/>
                <a:sym typeface="Lato"/>
              </a:rPr>
              <a:t>Narrative question</a:t>
            </a:r>
            <a:endParaRPr sz="1900">
              <a:solidFill>
                <a:srgbClr val="82C7A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82C7A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summarize the methodology.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82C7A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/>
          <p:nvPr/>
        </p:nvSpPr>
        <p:spPr>
          <a:xfrm>
            <a:off x="1843650" y="260500"/>
            <a:ext cx="5456700" cy="680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Live Demo - 2</a:t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5" name="Google Shape;225;p20"/>
          <p:cNvSpPr txBox="1"/>
          <p:nvPr/>
        </p:nvSpPr>
        <p:spPr>
          <a:xfrm>
            <a:off x="1162150" y="1057200"/>
            <a:ext cx="59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File Name: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Capgemini integrated Annual Report 2022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1160916" y="1362000"/>
            <a:ext cx="59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File Type: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Financial Report (k-10)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907979" y="1362000"/>
            <a:ext cx="59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File Format: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PDF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895900" y="2134275"/>
            <a:ext cx="33141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82C7A5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lang="en" sz="1900">
                <a:solidFill>
                  <a:srgbClr val="82C7A5"/>
                </a:solidFill>
                <a:latin typeface="Lato"/>
                <a:ea typeface="Lato"/>
                <a:cs typeface="Lato"/>
                <a:sym typeface="Lato"/>
              </a:rPr>
              <a:t>uantitative</a:t>
            </a:r>
            <a:r>
              <a:rPr lang="en" sz="1900">
                <a:solidFill>
                  <a:srgbClr val="82C7A5"/>
                </a:solidFill>
                <a:latin typeface="Lato"/>
                <a:ea typeface="Lato"/>
                <a:cs typeface="Lato"/>
                <a:sym typeface="Lato"/>
              </a:rPr>
              <a:t> questions</a:t>
            </a:r>
            <a:endParaRPr sz="1900">
              <a:solidFill>
                <a:srgbClr val="82C7A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is the average age of employees?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much is the organic free cash flow?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0"/>
          <p:cNvSpPr txBox="1"/>
          <p:nvPr/>
        </p:nvSpPr>
        <p:spPr>
          <a:xfrm>
            <a:off x="4934625" y="2133052"/>
            <a:ext cx="4326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82C7A5"/>
                </a:solidFill>
                <a:latin typeface="Lato"/>
                <a:ea typeface="Lato"/>
                <a:cs typeface="Lato"/>
                <a:sym typeface="Lato"/>
              </a:rPr>
              <a:t>Qualitative questions</a:t>
            </a:r>
            <a:endParaRPr sz="1900">
              <a:solidFill>
                <a:srgbClr val="82C7A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are the seven values?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895900" y="3505875"/>
            <a:ext cx="3314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82C7A5"/>
                </a:solidFill>
                <a:latin typeface="Lato"/>
                <a:ea typeface="Lato"/>
                <a:cs typeface="Lato"/>
                <a:sym typeface="Lato"/>
              </a:rPr>
              <a:t>Graph based question</a:t>
            </a:r>
            <a:endParaRPr sz="1900">
              <a:solidFill>
                <a:srgbClr val="82C7A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revenue growth by country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0"/>
          <p:cNvSpPr txBox="1"/>
          <p:nvPr/>
        </p:nvSpPr>
        <p:spPr>
          <a:xfrm>
            <a:off x="4934625" y="3504652"/>
            <a:ext cx="4326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82C7A5"/>
                </a:solidFill>
                <a:latin typeface="Lato"/>
                <a:ea typeface="Lato"/>
                <a:cs typeface="Lato"/>
                <a:sym typeface="Lato"/>
              </a:rPr>
              <a:t>Off guard questions</a:t>
            </a:r>
            <a:endParaRPr sz="1900">
              <a:solidFill>
                <a:srgbClr val="82C7A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Tallest building in the world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/>
          <p:nvPr>
            <p:ph idx="1" type="body"/>
          </p:nvPr>
        </p:nvSpPr>
        <p:spPr>
          <a:xfrm>
            <a:off x="311700" y="1575150"/>
            <a:ext cx="8520600" cy="19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Implementation on Data Privacy and Security (As proposed in Solution </a:t>
            </a: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architecture</a:t>
            </a: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)</a:t>
            </a:r>
            <a:b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</a:b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Improvement of Graphical Data Identification and Representation</a:t>
            </a:r>
            <a:b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</a:b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Implement </a:t>
            </a: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Reinforcement</a:t>
            </a: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 Learning based on User Response </a:t>
            </a:r>
            <a:b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</a:b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Nunito Medium"/>
              <a:buChar char="○"/>
            </a:pPr>
            <a:r>
              <a:rPr lang="en" sz="1200">
                <a:latin typeface="Nunito Medium"/>
                <a:ea typeface="Nunito Medium"/>
                <a:cs typeface="Nunito Medium"/>
                <a:sym typeface="Nunito Medium"/>
              </a:rPr>
              <a:t>Possible User Response : From 1 - 5 </a:t>
            </a:r>
            <a:r>
              <a:rPr lang="en" sz="1200">
                <a:latin typeface="Nunito Medium"/>
                <a:ea typeface="Nunito Medium"/>
                <a:cs typeface="Nunito Medium"/>
                <a:sym typeface="Nunito Medium"/>
              </a:rPr>
              <a:t>where, 1 being unsatisfied and 5 being Satisfied with desired output.</a:t>
            </a:r>
            <a:endParaRPr sz="12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3508802" y="765021"/>
            <a:ext cx="2126400" cy="525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Future Prospects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