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4675" y="491004"/>
            <a:ext cx="37357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21-Feb-25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21-Feb-25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21-Feb-25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300" y="382713"/>
            <a:ext cx="7645399" cy="7510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6905" y="1358246"/>
            <a:ext cx="4795520" cy="1122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swachhbharatmission.gov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" TargetMode="External"/><Relationship Id="rId5" Type="http://schemas.openxmlformats.org/officeDocument/2006/relationships/hyperlink" Target="https://developers.google.com/maps" TargetMode="External"/><Relationship Id="rId4" Type="http://schemas.openxmlformats.org/officeDocument/2006/relationships/hyperlink" Target="https://developer.mozill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0760" y="1598663"/>
            <a:ext cx="4305300" cy="199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244" algn="ctr">
              <a:lnSpc>
                <a:spcPts val="2555"/>
              </a:lnSpc>
              <a:spcBef>
                <a:spcPts val="100"/>
              </a:spcBef>
            </a:pPr>
            <a:r>
              <a:rPr lang="en-IN" sz="2200" b="1" dirty="0" err="1">
                <a:latin typeface="Times New Roman"/>
                <a:cs typeface="Times New Roman"/>
              </a:rPr>
              <a:t>CleanSociety</a:t>
            </a:r>
            <a:endParaRPr lang="en-IN" sz="2200" dirty="0">
              <a:latin typeface="Times New Roman"/>
              <a:cs typeface="Times New Roman"/>
            </a:endParaRPr>
          </a:p>
          <a:p>
            <a:pPr marR="56515" algn="ctr">
              <a:lnSpc>
                <a:spcPts val="1714"/>
              </a:lnSpc>
            </a:pPr>
            <a:r>
              <a:rPr lang="en-US" sz="1500" spc="-2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Communities for a Cleaner, Greener Future</a:t>
            </a: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en-US" sz="1500" dirty="0">
              <a:latin typeface="Times New Roman"/>
              <a:cs typeface="Times New Roman"/>
            </a:endParaRPr>
          </a:p>
          <a:p>
            <a:pPr marL="1369695" marR="1040130" algn="ctr">
              <a:lnSpc>
                <a:spcPts val="1510"/>
              </a:lnSpc>
            </a:pPr>
            <a:r>
              <a:rPr sz="1400" b="1" dirty="0">
                <a:latin typeface="Times New Roman"/>
                <a:cs typeface="Times New Roman"/>
              </a:rPr>
              <a:t>Mini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Project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Review </a:t>
            </a:r>
            <a:r>
              <a:rPr sz="1400" b="1" spc="-25" dirty="0">
                <a:latin typeface="Times New Roman"/>
                <a:cs typeface="Times New Roman"/>
              </a:rPr>
              <a:t>B.Tech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(CE)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Sem-</a:t>
            </a:r>
            <a:r>
              <a:rPr sz="1400" b="1" spc="-25" dirty="0">
                <a:latin typeface="Times New Roman"/>
                <a:cs typeface="Times New Roman"/>
              </a:rPr>
              <a:t>VI</a:t>
            </a:r>
            <a:endParaRPr sz="1400" dirty="0">
              <a:latin typeface="Times New Roman"/>
              <a:cs typeface="Times New Roman"/>
            </a:endParaRPr>
          </a:p>
          <a:p>
            <a:pPr marL="321945" algn="ctr">
              <a:lnSpc>
                <a:spcPct val="100000"/>
              </a:lnSpc>
              <a:spcBef>
                <a:spcPts val="310"/>
              </a:spcBef>
            </a:pPr>
            <a:r>
              <a:rPr sz="1400" b="1" spc="-25" dirty="0">
                <a:latin typeface="Times New Roman"/>
                <a:cs typeface="Times New Roman"/>
              </a:rPr>
              <a:t>At</a:t>
            </a:r>
            <a:endParaRPr sz="1400" dirty="0">
              <a:latin typeface="Times New Roman"/>
              <a:cs typeface="Times New Roman"/>
            </a:endParaRPr>
          </a:p>
          <a:p>
            <a:pPr marL="334010" marR="5080" indent="527050">
              <a:lnSpc>
                <a:spcPct val="119800"/>
              </a:lnSpc>
            </a:pPr>
            <a:r>
              <a:rPr sz="1400" b="1" dirty="0">
                <a:latin typeface="Times New Roman"/>
                <a:cs typeface="Times New Roman"/>
              </a:rPr>
              <a:t>Department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Computer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Engineering </a:t>
            </a:r>
            <a:r>
              <a:rPr sz="1400" b="1" dirty="0">
                <a:latin typeface="Times New Roman"/>
                <a:cs typeface="Times New Roman"/>
              </a:rPr>
              <a:t>Sankalchand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Patel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College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Engineering,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Visnagar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2004">
              <a:lnSpc>
                <a:spcPct val="100000"/>
              </a:lnSpc>
              <a:spcBef>
                <a:spcPts val="100"/>
              </a:spcBef>
            </a:pPr>
            <a:r>
              <a:rPr sz="1500" spc="-50" dirty="0"/>
              <a:t>FACULTY</a:t>
            </a:r>
            <a:r>
              <a:rPr sz="1500" spc="-60" dirty="0"/>
              <a:t> </a:t>
            </a:r>
            <a:r>
              <a:rPr sz="1500" dirty="0"/>
              <a:t>OF</a:t>
            </a:r>
            <a:r>
              <a:rPr sz="1500" spc="-80" dirty="0"/>
              <a:t> </a:t>
            </a:r>
            <a:r>
              <a:rPr sz="1500" spc="-10" dirty="0"/>
              <a:t>ENGINEERING</a:t>
            </a:r>
            <a:r>
              <a:rPr sz="1500" spc="-15" dirty="0"/>
              <a:t> </a:t>
            </a:r>
            <a:r>
              <a:rPr sz="1500" dirty="0"/>
              <a:t>&amp;</a:t>
            </a:r>
            <a:r>
              <a:rPr sz="1500" spc="-35" dirty="0"/>
              <a:t> </a:t>
            </a:r>
            <a:r>
              <a:rPr sz="1500" spc="-10" dirty="0"/>
              <a:t>TECHNOLOGY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262" y="260350"/>
            <a:ext cx="2638424" cy="879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130" y="3754030"/>
            <a:ext cx="346868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Presented</a:t>
            </a:r>
            <a:r>
              <a:rPr sz="1400" b="1" spc="-25" dirty="0">
                <a:latin typeface="Times New Roman"/>
                <a:cs typeface="Times New Roman"/>
              </a:rPr>
              <a:t> By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dirty="0">
                <a:latin typeface="Times New Roman"/>
                <a:cs typeface="Times New Roman"/>
              </a:rPr>
              <a:t>Dhruv V. Patel </a:t>
            </a:r>
            <a:r>
              <a:rPr sz="1400" spc="-10" dirty="0">
                <a:latin typeface="Times New Roman"/>
                <a:cs typeface="Times New Roman"/>
              </a:rPr>
              <a:t>(20230959000044</a:t>
            </a:r>
            <a:r>
              <a:rPr lang="en-US" sz="1400" spc="-10" dirty="0">
                <a:latin typeface="Times New Roman"/>
                <a:cs typeface="Times New Roman"/>
              </a:rPr>
              <a:t>85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spc="-10" dirty="0">
                <a:latin typeface="Times New Roman"/>
                <a:cs typeface="Times New Roman"/>
              </a:rPr>
              <a:t>Ayush R. Patel </a:t>
            </a:r>
            <a:r>
              <a:rPr sz="1400" spc="-10" dirty="0">
                <a:latin typeface="Times New Roman"/>
                <a:cs typeface="Times New Roman"/>
              </a:rPr>
              <a:t>(2022095900</a:t>
            </a:r>
            <a:r>
              <a:rPr lang="en-US" sz="1400" spc="-10" dirty="0">
                <a:latin typeface="Times New Roman"/>
                <a:cs typeface="Times New Roman"/>
              </a:rPr>
              <a:t>004493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dirty="0">
                <a:latin typeface="Times New Roman"/>
                <a:cs typeface="Times New Roman"/>
              </a:rPr>
              <a:t>Shivam N. Patel </a:t>
            </a:r>
            <a:r>
              <a:rPr sz="1400" spc="-10" dirty="0">
                <a:latin typeface="Times New Roman"/>
                <a:cs typeface="Times New Roman"/>
              </a:rPr>
              <a:t>(2023095900004</a:t>
            </a:r>
            <a:r>
              <a:rPr lang="en-US" sz="1400" spc="-10" dirty="0">
                <a:latin typeface="Times New Roman"/>
                <a:cs typeface="Times New Roman"/>
              </a:rPr>
              <a:t>504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lang="en-US" sz="1400" spc="-10" dirty="0">
              <a:latin typeface="Times New Roman"/>
              <a:cs typeface="Times New Roman"/>
            </a:endParaRPr>
          </a:p>
          <a:p>
            <a:pPr marL="12700"/>
            <a:r>
              <a:rPr lang="en-US" sz="1400" dirty="0">
                <a:latin typeface="Times New Roman"/>
                <a:cs typeface="Times New Roman"/>
              </a:rPr>
              <a:t>Krish V. Patel (2022095900023543)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dirty="0">
                <a:latin typeface="Times New Roman"/>
                <a:cs typeface="Times New Roman"/>
              </a:rPr>
              <a:t>Harsh M. Modi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(20230959000</a:t>
            </a:r>
            <a:r>
              <a:rPr lang="en-US" sz="1400" spc="-1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64</a:t>
            </a:r>
            <a:r>
              <a:rPr lang="en-US" sz="1400" spc="-10" dirty="0">
                <a:latin typeface="Times New Roman"/>
                <a:cs typeface="Times New Roman"/>
              </a:rPr>
              <a:t>56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200" y="4180713"/>
            <a:ext cx="1283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Guided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Mr.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Jinit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lang="en-US" sz="1400" spc="-35" dirty="0">
                <a:latin typeface="Times New Roman"/>
                <a:cs typeface="Times New Roman"/>
              </a:rPr>
              <a:t>S. </a:t>
            </a:r>
            <a:r>
              <a:rPr sz="1400" spc="-10" dirty="0">
                <a:latin typeface="Times New Roman"/>
                <a:cs typeface="Times New Roman"/>
              </a:rPr>
              <a:t>Raval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642" y="2157266"/>
            <a:ext cx="3408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Thank</a:t>
            </a:r>
            <a:r>
              <a:rPr sz="4800" spc="-290" dirty="0"/>
              <a:t> </a:t>
            </a:r>
            <a:r>
              <a:rPr sz="4800" spc="-505" dirty="0"/>
              <a:t>Y</a:t>
            </a:r>
            <a:r>
              <a:rPr sz="4800" spc="25" dirty="0"/>
              <a:t>ou..!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56" y="1533842"/>
            <a:ext cx="3242945" cy="2082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07340" indent="-294640">
              <a:lnSpc>
                <a:spcPct val="100000"/>
              </a:lnSpc>
              <a:spcBef>
                <a:spcPts val="1000"/>
              </a:spcBef>
              <a:buChar char="•"/>
              <a:tabLst>
                <a:tab pos="30734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Objective</a:t>
            </a:r>
            <a:endParaRPr sz="1500" dirty="0">
              <a:latin typeface="Times New Roman"/>
              <a:cs typeface="Times New Roman"/>
            </a:endParaRPr>
          </a:p>
          <a:p>
            <a:pPr marL="307340" indent="-294640">
              <a:lnSpc>
                <a:spcPct val="100000"/>
              </a:lnSpc>
              <a:spcBef>
                <a:spcPts val="900"/>
              </a:spcBef>
              <a:buChar char="•"/>
              <a:tabLst>
                <a:tab pos="30734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Introduction</a:t>
            </a:r>
            <a:endParaRPr sz="1500" dirty="0">
              <a:latin typeface="Times New Roman"/>
              <a:cs typeface="Times New Roman"/>
            </a:endParaRPr>
          </a:p>
          <a:p>
            <a:pPr marL="307340" indent="-294640">
              <a:lnSpc>
                <a:spcPct val="100000"/>
              </a:lnSpc>
              <a:spcBef>
                <a:spcPts val="900"/>
              </a:spcBef>
              <a:buChar char="•"/>
              <a:tabLst>
                <a:tab pos="30734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Functionality</a:t>
            </a:r>
            <a:endParaRPr sz="1500" dirty="0">
              <a:latin typeface="Times New Roman"/>
              <a:cs typeface="Times New Roman"/>
            </a:endParaRPr>
          </a:p>
          <a:p>
            <a:pPr marL="307340" indent="-294640">
              <a:lnSpc>
                <a:spcPct val="100000"/>
              </a:lnSpc>
              <a:spcBef>
                <a:spcPts val="900"/>
              </a:spcBef>
              <a:buChar char="•"/>
              <a:tabLst>
                <a:tab pos="307340" algn="l"/>
              </a:tabLst>
            </a:pPr>
            <a:r>
              <a:rPr sz="1500" b="1" dirty="0">
                <a:latin typeface="Times New Roman"/>
                <a:cs typeface="Times New Roman"/>
              </a:rPr>
              <a:t>Hardware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&amp;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Software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Requirement</a:t>
            </a:r>
            <a:endParaRPr sz="1500" dirty="0">
              <a:latin typeface="Times New Roman"/>
              <a:cs typeface="Times New Roman"/>
            </a:endParaRPr>
          </a:p>
          <a:p>
            <a:pPr marL="307340" indent="-294640">
              <a:lnSpc>
                <a:spcPct val="100000"/>
              </a:lnSpc>
              <a:spcBef>
                <a:spcPts val="900"/>
              </a:spcBef>
              <a:buChar char="•"/>
              <a:tabLst>
                <a:tab pos="307340" algn="l"/>
              </a:tabLst>
            </a:pPr>
            <a:r>
              <a:rPr sz="1500" b="1" dirty="0">
                <a:latin typeface="Times New Roman"/>
                <a:cs typeface="Times New Roman"/>
              </a:rPr>
              <a:t>Design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Diagrams</a:t>
            </a:r>
            <a:endParaRPr sz="1500" dirty="0">
              <a:latin typeface="Times New Roman"/>
              <a:cs typeface="Times New Roman"/>
            </a:endParaRPr>
          </a:p>
          <a:p>
            <a:pPr marL="307340" indent="-294640">
              <a:lnSpc>
                <a:spcPct val="100000"/>
              </a:lnSpc>
              <a:spcBef>
                <a:spcPts val="900"/>
              </a:spcBef>
              <a:buChar char="•"/>
              <a:tabLst>
                <a:tab pos="30734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References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77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727" y="1611050"/>
            <a:ext cx="7071995" cy="217303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Enhance urban cleanliness by enabling direct garbage collection Complaints to municipal offices 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Provide a user-friendly platform for submitting and tracking garbage collection complaints.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Promote cleanliness, improve public health, and strengthen citizen-authority communication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Help municipal authorities prioritize and resolve waste-related complaints efficiently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003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276350"/>
            <a:ext cx="7232015" cy="316432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434"/>
              </a:spcBef>
              <a:buFont typeface="MS PGothic"/>
              <a:buChar char="❖"/>
              <a:tabLst>
                <a:tab pos="44069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7890" lvl="1" indent="-335915">
              <a:lnSpc>
                <a:spcPct val="100000"/>
              </a:lnSpc>
              <a:spcBef>
                <a:spcPts val="300"/>
              </a:spcBef>
              <a:buChar char="●"/>
              <a:tabLst>
                <a:tab pos="89789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efficient waste management and cleaner communities by seamlessly connecting citizens with municipal offices.</a:t>
            </a:r>
          </a:p>
          <a:p>
            <a:pPr marL="897890" lvl="1" indent="-335915">
              <a:lnSpc>
                <a:spcPct val="100000"/>
              </a:lnSpc>
              <a:spcBef>
                <a:spcPts val="300"/>
              </a:spcBef>
              <a:buChar char="●"/>
              <a:tabLst>
                <a:tab pos="897890" algn="l"/>
              </a:tabLs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CleanSociety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platform connecting citizens with municipal offices to streamline and expedite garbage.</a:t>
            </a:r>
          </a:p>
          <a:p>
            <a:pPr marL="897890" lvl="1" indent="-335915">
              <a:lnSpc>
                <a:spcPct val="100000"/>
              </a:lnSpc>
              <a:spcBef>
                <a:spcPts val="300"/>
              </a:spcBef>
              <a:buChar char="●"/>
              <a:tabLst>
                <a:tab pos="897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enables citizens to report waste and track complain while allowing municipal offices to manage and monitor waste collection efficiently.</a:t>
            </a:r>
          </a:p>
          <a:p>
            <a:pPr marL="897890" lvl="1" indent="-335915">
              <a:lnSpc>
                <a:spcPct val="100000"/>
              </a:lnSpc>
              <a:spcBef>
                <a:spcPts val="300"/>
              </a:spcBef>
              <a:buChar char="●"/>
              <a:tabLst>
                <a:tab pos="89789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cleaner and healthier environment by leveraging technology to bridge the gap between citizens and municipal authorities, ensuring efficient, transparent, and prompt waste management solutions.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003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74">
            <a:extLst>
              <a:ext uri="{FF2B5EF4-FFF2-40B4-BE49-F238E27FC236}">
                <a16:creationId xmlns:a16="http://schemas.microsoft.com/office/drawing/2014/main" id="{F669EC13-4D2C-360D-FB57-4D65EA96E2D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11313"/>
            <a:ext cx="7753350" cy="2408237"/>
            <a:chOff x="331305" y="1692550"/>
            <a:chExt cx="7752522" cy="2408999"/>
          </a:xfrm>
        </p:grpSpPr>
        <p:grpSp>
          <p:nvGrpSpPr>
            <p:cNvPr id="3" name="Group 6167">
              <a:extLst>
                <a:ext uri="{FF2B5EF4-FFF2-40B4-BE49-F238E27FC236}">
                  <a16:creationId xmlns:a16="http://schemas.microsoft.com/office/drawing/2014/main" id="{A19408AA-78CE-134A-C2F4-2ACACC217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05" y="1692550"/>
              <a:ext cx="7752522" cy="2408999"/>
              <a:chOff x="291548" y="1381124"/>
              <a:chExt cx="7752522" cy="2408999"/>
            </a:xfrm>
          </p:grpSpPr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053AF447-CB2B-5AE7-C191-6B9A451945FA}"/>
                  </a:ext>
                </a:extLst>
              </p:cNvPr>
              <p:cNvSpPr/>
              <p:nvPr/>
            </p:nvSpPr>
            <p:spPr>
              <a:xfrm>
                <a:off x="291548" y="1960744"/>
                <a:ext cx="7752522" cy="1829379"/>
              </a:xfrm>
              <a:prstGeom prst="flowChartAlternateProcess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N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0DF15D3-C273-5570-6E5F-D248A380C565}"/>
                  </a:ext>
                </a:extLst>
              </p:cNvPr>
              <p:cNvGrpSpPr/>
              <p:nvPr/>
            </p:nvGrpSpPr>
            <p:grpSpPr>
              <a:xfrm>
                <a:off x="2652728" y="1381125"/>
                <a:ext cx="1192696" cy="1160393"/>
                <a:chOff x="2398643" y="1758016"/>
                <a:chExt cx="1192696" cy="1160393"/>
              </a:xfrm>
              <a:solidFill>
                <a:schemeClr val="bg1"/>
              </a:solidFill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523222-AF78-359F-D4C1-470B28D19264}"/>
                    </a:ext>
                  </a:extLst>
                </p:cNvPr>
                <p:cNvSpPr/>
                <p:nvPr/>
              </p:nvSpPr>
              <p:spPr>
                <a:xfrm>
                  <a:off x="2398643" y="1758016"/>
                  <a:ext cx="1192696" cy="116039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IN" dirty="0"/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3A323F6C-9606-9F2A-4182-371DB27C9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627987" y="1927371"/>
                  <a:ext cx="729993" cy="73030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FABA15B-5053-F45B-0E4D-9CD6CD847205}"/>
                  </a:ext>
                </a:extLst>
              </p:cNvPr>
              <p:cNvGrpSpPr/>
              <p:nvPr/>
            </p:nvGrpSpPr>
            <p:grpSpPr>
              <a:xfrm>
                <a:off x="697660" y="1381124"/>
                <a:ext cx="1192696" cy="1160393"/>
                <a:chOff x="682486" y="1761549"/>
                <a:chExt cx="1192696" cy="1160393"/>
              </a:xfrm>
              <a:solidFill>
                <a:schemeClr val="bg1"/>
              </a:solidFill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68B3693-6F15-0DC9-0C87-759B25400EDB}"/>
                    </a:ext>
                  </a:extLst>
                </p:cNvPr>
                <p:cNvSpPr/>
                <p:nvPr/>
              </p:nvSpPr>
              <p:spPr>
                <a:xfrm>
                  <a:off x="682486" y="1761549"/>
                  <a:ext cx="1192696" cy="116039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IN"/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C9C0A61-F04F-A0EB-A46D-42F13357F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58718" y="1981302"/>
                  <a:ext cx="679618" cy="67990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729134F-B6B9-BA5A-E049-782EE8BCBDB5}"/>
                  </a:ext>
                </a:extLst>
              </p:cNvPr>
              <p:cNvGrpSpPr/>
              <p:nvPr/>
            </p:nvGrpSpPr>
            <p:grpSpPr>
              <a:xfrm>
                <a:off x="4607796" y="1385962"/>
                <a:ext cx="1192696" cy="1160393"/>
                <a:chOff x="4340085" y="1937825"/>
                <a:chExt cx="1192696" cy="1160393"/>
              </a:xfrm>
              <a:solidFill>
                <a:schemeClr val="bg1"/>
              </a:solidFill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C143683-0C1F-656F-3E09-065D20C9C8E3}"/>
                    </a:ext>
                  </a:extLst>
                </p:cNvPr>
                <p:cNvSpPr/>
                <p:nvPr/>
              </p:nvSpPr>
              <p:spPr>
                <a:xfrm>
                  <a:off x="4340085" y="1937825"/>
                  <a:ext cx="1192696" cy="116039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IN" dirty="0"/>
                </a:p>
              </p:txBody>
            </p: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8339842D-F9B2-07FE-46A7-4C064677E3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568823" y="2174424"/>
                  <a:ext cx="735220" cy="73553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5F1D5B6-D7C7-96AC-B6A2-6BA816E6E993}"/>
                  </a:ext>
                </a:extLst>
              </p:cNvPr>
              <p:cNvGrpSpPr/>
              <p:nvPr/>
            </p:nvGrpSpPr>
            <p:grpSpPr>
              <a:xfrm>
                <a:off x="6491250" y="1387626"/>
                <a:ext cx="1192696" cy="1160393"/>
                <a:chOff x="6490250" y="1923825"/>
                <a:chExt cx="1192696" cy="1160393"/>
              </a:xfrm>
              <a:solidFill>
                <a:schemeClr val="bg1"/>
              </a:solidFill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6E43FD1-E38A-DA7D-025C-2A9E266727A0}"/>
                    </a:ext>
                  </a:extLst>
                </p:cNvPr>
                <p:cNvSpPr/>
                <p:nvPr/>
              </p:nvSpPr>
              <p:spPr>
                <a:xfrm>
                  <a:off x="6490250" y="1923825"/>
                  <a:ext cx="1192696" cy="1160393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IN" dirty="0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5341107-60D5-0006-4E9C-1A36D06FD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718826" y="2107094"/>
                  <a:ext cx="743251" cy="79864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</p:grpSp>
        </p:grpSp>
        <p:sp>
          <p:nvSpPr>
            <p:cNvPr id="4" name="TextBox 6169">
              <a:extLst>
                <a:ext uri="{FF2B5EF4-FFF2-40B4-BE49-F238E27FC236}">
                  <a16:creationId xmlns:a16="http://schemas.microsoft.com/office/drawing/2014/main" id="{12C99793-9E88-DE49-4856-801794A52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1507" y="2964529"/>
              <a:ext cx="1904515" cy="49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1300" b="1" dirty="0">
                  <a:solidFill>
                    <a:schemeClr val="bg1"/>
                  </a:solidFill>
                  <a:latin typeface="Canva sans 1"/>
                </a:rPr>
                <a:t>Register Complaint for Garbage Collection</a:t>
              </a:r>
              <a:endParaRPr lang="en-IN" altLang="en-US" sz="1300" b="1" dirty="0">
                <a:solidFill>
                  <a:schemeClr val="bg1"/>
                </a:solidFill>
                <a:latin typeface="Canva sans 1"/>
              </a:endParaRPr>
            </a:p>
          </p:txBody>
        </p:sp>
        <p:sp>
          <p:nvSpPr>
            <p:cNvPr id="5" name="TextBox 6171">
              <a:extLst>
                <a:ext uri="{FF2B5EF4-FFF2-40B4-BE49-F238E27FC236}">
                  <a16:creationId xmlns:a16="http://schemas.microsoft.com/office/drawing/2014/main" id="{D7B10AA5-2F10-8C4E-AE7D-E5E38E615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79312" y="3008678"/>
              <a:ext cx="1904515" cy="6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1300" b="1" dirty="0">
                  <a:solidFill>
                    <a:schemeClr val="bg1"/>
                  </a:solidFill>
                  <a:latin typeface="Canva sans 1"/>
                </a:rPr>
                <a:t>Municipal teams perform the garbage collection task.</a:t>
              </a:r>
              <a:endParaRPr lang="en-IN" altLang="en-US" sz="1300" b="1" dirty="0">
                <a:solidFill>
                  <a:schemeClr val="bg1"/>
                </a:solidFill>
                <a:latin typeface="Canva sans 1"/>
              </a:endParaRPr>
            </a:p>
          </p:txBody>
        </p:sp>
        <p:sp>
          <p:nvSpPr>
            <p:cNvPr id="6" name="TextBox 6172">
              <a:extLst>
                <a:ext uri="{FF2B5EF4-FFF2-40B4-BE49-F238E27FC236}">
                  <a16:creationId xmlns:a16="http://schemas.microsoft.com/office/drawing/2014/main" id="{A68D1DAD-4C53-888C-9DEC-37834CC6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86021" y="2946597"/>
              <a:ext cx="1904515" cy="89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1300" b="1" dirty="0">
                  <a:solidFill>
                    <a:schemeClr val="bg1"/>
                  </a:solidFill>
                  <a:latin typeface="Canva sans 1"/>
                </a:rPr>
                <a:t>Real-Time Complaints Tracking: Users can track the status of their registered Complaints.</a:t>
              </a:r>
              <a:endParaRPr lang="en-IN" altLang="en-US" sz="1300" b="1" dirty="0">
                <a:solidFill>
                  <a:schemeClr val="bg1"/>
                </a:solidFill>
                <a:latin typeface="Canva sans 1"/>
              </a:endParaRPr>
            </a:p>
          </p:txBody>
        </p:sp>
        <p:sp>
          <p:nvSpPr>
            <p:cNvPr id="7" name="TextBox 6173">
              <a:extLst>
                <a:ext uri="{FF2B5EF4-FFF2-40B4-BE49-F238E27FC236}">
                  <a16:creationId xmlns:a16="http://schemas.microsoft.com/office/drawing/2014/main" id="{2B5DEFBE-D5D1-380A-B0CD-25934FE0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91642" y="2977546"/>
              <a:ext cx="1904515" cy="89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buChar char="•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buChar char="»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IN" altLang="en-US" sz="1300" b="1" dirty="0">
                  <a:solidFill>
                    <a:schemeClr val="bg1"/>
                  </a:solidFill>
                  <a:latin typeface="Canva sans 1"/>
                </a:rPr>
                <a:t>Municipal Dashboard: </a:t>
              </a:r>
              <a:r>
                <a:rPr lang="en-US" altLang="en-US" sz="1300" b="1" dirty="0">
                  <a:solidFill>
                    <a:schemeClr val="bg1"/>
                  </a:solidFill>
                  <a:latin typeface="Canva sans 1"/>
                </a:rPr>
                <a:t>Municipal staff to view, manage, and prioritize Complaints.</a:t>
              </a:r>
              <a:endParaRPr lang="en-IN" altLang="en-US" sz="1300" b="1" dirty="0">
                <a:solidFill>
                  <a:schemeClr val="bg1"/>
                </a:solidFill>
                <a:latin typeface="Canva sans 1"/>
              </a:endParaRPr>
            </a:p>
          </p:txBody>
        </p:sp>
      </p:grpSp>
      <p:sp>
        <p:nvSpPr>
          <p:cNvPr id="21" name="object 3">
            <a:extLst>
              <a:ext uri="{FF2B5EF4-FFF2-40B4-BE49-F238E27FC236}">
                <a16:creationId xmlns:a16="http://schemas.microsoft.com/office/drawing/2014/main" id="{C3084C63-1B42-2286-C894-367570181375}"/>
              </a:ext>
            </a:extLst>
          </p:cNvPr>
          <p:cNvSpPr txBox="1">
            <a:spLocks/>
          </p:cNvSpPr>
          <p:nvPr/>
        </p:nvSpPr>
        <p:spPr>
          <a:xfrm>
            <a:off x="749300" y="133350"/>
            <a:ext cx="7645399" cy="751078"/>
          </a:xfrm>
          <a:prstGeom prst="rect">
            <a:avLst/>
          </a:prstGeom>
        </p:spPr>
        <p:txBody>
          <a:bodyPr vert="horz" wrap="square" lIns="0" tIns="12099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7640">
              <a:spcBef>
                <a:spcPts val="100"/>
              </a:spcBef>
            </a:pPr>
            <a:r>
              <a:rPr lang="en-IN"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809870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341605"/>
            <a:ext cx="7162800" cy="326050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Garbage Collection Complain: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form-based submission for waste collection applications.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Mapping: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geolocation services to pinpoint garbage locations accurately.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Complain Tracking: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track the status of their garbage collection Complaint.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Dashboard: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dashboard for municipal staff to view, manage, and prioritize Complaints.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Reporting: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Insightful analytics for municipal offices to monitor and optimize waste management.</a:t>
            </a:r>
          </a:p>
          <a:p>
            <a:pPr marL="311785" indent="-299085">
              <a:lnSpc>
                <a:spcPct val="100000"/>
              </a:lnSpc>
              <a:spcBef>
                <a:spcPts val="385"/>
              </a:spcBef>
              <a:buChar char="•"/>
              <a:tabLst>
                <a:tab pos="3117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can provide feedback on the response and service quality.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991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Functionality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28750"/>
            <a:ext cx="4274185" cy="2516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Hardware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Requirements:</a:t>
            </a:r>
            <a:endParaRPr sz="16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1495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Minimum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GB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client-</a:t>
            </a:r>
            <a:r>
              <a:rPr sz="1400" dirty="0">
                <a:latin typeface="Arial MT"/>
                <a:cs typeface="Arial MT"/>
              </a:rPr>
              <a:t>side</a:t>
            </a:r>
            <a:r>
              <a:rPr sz="1400" spc="-10" dirty="0">
                <a:latin typeface="Arial MT"/>
                <a:cs typeface="Arial MT"/>
              </a:rPr>
              <a:t> development</a:t>
            </a:r>
            <a:endParaRPr sz="140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Multi-</a:t>
            </a:r>
            <a:r>
              <a:rPr sz="1400" dirty="0">
                <a:latin typeface="Arial MT"/>
                <a:cs typeface="Arial MT"/>
              </a:rPr>
              <a:t>core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backend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server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hosting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600" b="1" dirty="0">
                <a:latin typeface="Arial"/>
                <a:cs typeface="Arial"/>
              </a:rPr>
              <a:t>Software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Requirements:</a:t>
            </a:r>
            <a:endParaRPr sz="16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Frontend: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HTML/CSS</a:t>
            </a:r>
            <a:endParaRPr sz="140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Backend: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PHP</a:t>
            </a:r>
            <a:endParaRPr sz="140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Database: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MySQL</a:t>
            </a: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</a:tabLst>
            </a:pPr>
            <a:r>
              <a:rPr lang="nn-NO" sz="1400" b="1" dirty="0">
                <a:latin typeface="Arial"/>
                <a:cs typeface="Arial"/>
              </a:rPr>
              <a:t>Design:</a:t>
            </a:r>
            <a:r>
              <a:rPr lang="nn-NO" sz="1400" b="1" spc="-25" dirty="0">
                <a:latin typeface="Arial"/>
                <a:cs typeface="Arial"/>
              </a:rPr>
              <a:t> </a:t>
            </a:r>
            <a:r>
              <a:rPr lang="nn-NO" sz="1400" dirty="0">
                <a:latin typeface="Arial MT"/>
                <a:cs typeface="Arial MT"/>
              </a:rPr>
              <a:t>Figma</a:t>
            </a:r>
            <a:r>
              <a:rPr lang="nn-NO" sz="1400" spc="-25" dirty="0">
                <a:latin typeface="Arial MT"/>
                <a:cs typeface="Arial MT"/>
              </a:rPr>
              <a:t> </a:t>
            </a:r>
            <a:r>
              <a:rPr lang="nn-NO" sz="1400" dirty="0">
                <a:latin typeface="Arial MT"/>
                <a:cs typeface="Arial MT"/>
              </a:rPr>
              <a:t>(for</a:t>
            </a:r>
            <a:r>
              <a:rPr lang="nn-NO" sz="1400" spc="-25" dirty="0">
                <a:latin typeface="Arial MT"/>
                <a:cs typeface="Arial MT"/>
              </a:rPr>
              <a:t> </a:t>
            </a:r>
            <a:r>
              <a:rPr lang="nn-NO" sz="1400" dirty="0">
                <a:latin typeface="Arial MT"/>
                <a:cs typeface="Arial MT"/>
              </a:rPr>
              <a:t>UI/UX</a:t>
            </a:r>
            <a:r>
              <a:rPr lang="nn-NO" sz="1400" spc="-25" dirty="0">
                <a:latin typeface="Arial MT"/>
                <a:cs typeface="Arial MT"/>
              </a:rPr>
              <a:t> </a:t>
            </a:r>
            <a:r>
              <a:rPr lang="nn-NO" sz="1400" spc="-10" dirty="0">
                <a:latin typeface="Arial MT"/>
                <a:cs typeface="Arial MT"/>
              </a:rPr>
              <a:t>wireframing)</a:t>
            </a:r>
            <a:endParaRPr lang="nn-NO"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248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Hardware</a:t>
            </a:r>
            <a:r>
              <a:rPr sz="3600" spc="-130" dirty="0"/>
              <a:t> </a:t>
            </a:r>
            <a:r>
              <a:rPr sz="3600" dirty="0"/>
              <a:t>&amp;</a:t>
            </a:r>
            <a:r>
              <a:rPr sz="3600" spc="-120" dirty="0"/>
              <a:t> </a:t>
            </a:r>
            <a:r>
              <a:rPr sz="3600" spc="-10" dirty="0"/>
              <a:t>Software</a:t>
            </a:r>
            <a:r>
              <a:rPr sz="3600" spc="-130" dirty="0"/>
              <a:t> </a:t>
            </a:r>
            <a:r>
              <a:rPr sz="3600" spc="-10" dirty="0"/>
              <a:t>Requirement</a:t>
            </a:r>
            <a:endParaRPr sz="36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3289" y="1216832"/>
            <a:ext cx="16941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Flow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50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0" b="1663"/>
          <a:stretch/>
        </p:blipFill>
        <p:spPr>
          <a:xfrm>
            <a:off x="533400" y="1657350"/>
            <a:ext cx="7620000" cy="32973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85800" y="1047750"/>
            <a:ext cx="7402696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Municipal Guidelines: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Housing and Urban Affairs, Swachh Bharat Mission (Urban) Guidelines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https://swachhbharatmission.gov.in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Solid Waste Management Rules, 2016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Environment, Forest and Climate Change, Government of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Municipal Corporation guidelines for waste management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Documentation: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MDN Web Docs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for Location Integration: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https://developers.google.com/maps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Handling:</a:t>
            </a:r>
          </a:p>
          <a:p>
            <a:pPr marL="803275" lvl="2" indent="-346075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Documentation -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https://firebase.google.com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buSzPct val="78571"/>
              <a:tabLst>
                <a:tab pos="325120" algn="l"/>
              </a:tabLst>
            </a:pPr>
            <a:endParaRPr sz="1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" y="57150"/>
            <a:ext cx="7645399" cy="751078"/>
          </a:xfrm>
          <a:prstGeom prst="rect">
            <a:avLst/>
          </a:prstGeom>
        </p:spPr>
        <p:txBody>
          <a:bodyPr vert="horz" wrap="square" lIns="0" tIns="121003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544</Words>
  <Application>Microsoft Office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Arial MT</vt:lpstr>
      <vt:lpstr>Canva sans 1</vt:lpstr>
      <vt:lpstr>Times New Roman</vt:lpstr>
      <vt:lpstr>Office Theme</vt:lpstr>
      <vt:lpstr>FACULTY OF ENGINEERING &amp; TECHNOLOGY</vt:lpstr>
      <vt:lpstr>Outline</vt:lpstr>
      <vt:lpstr>Objective</vt:lpstr>
      <vt:lpstr>Introduction</vt:lpstr>
      <vt:lpstr>PowerPoint Presentation</vt:lpstr>
      <vt:lpstr>Functionality</vt:lpstr>
      <vt:lpstr>Hardware &amp; Software Requirement</vt:lpstr>
      <vt:lpstr>Design Diagrams</vt:lpstr>
      <vt:lpstr>References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MiniProject-II (Job-Zest)</dc:title>
  <cp:lastModifiedBy>Dhruv Patel DP</cp:lastModifiedBy>
  <cp:revision>98</cp:revision>
  <dcterms:created xsi:type="dcterms:W3CDTF">2025-01-25T05:18:42Z</dcterms:created>
  <dcterms:modified xsi:type="dcterms:W3CDTF">2025-02-21T12:23:42Z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2025-01-25T00:00:00Z</vt:filetime>
  </property>
</Properties>
</file>