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312" r:id="rId7"/>
    <p:sldId id="28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313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4" r:id="rId26"/>
    <p:sldId id="285" r:id="rId27"/>
    <p:sldId id="286" r:id="rId28"/>
    <p:sldId id="287" r:id="rId29"/>
    <p:sldId id="288" r:id="rId30"/>
    <p:sldId id="316" r:id="rId31"/>
    <p:sldId id="317" r:id="rId32"/>
    <p:sldId id="314" r:id="rId33"/>
    <p:sldId id="289" r:id="rId34"/>
    <p:sldId id="299" r:id="rId35"/>
    <p:sldId id="300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01" r:id="rId44"/>
    <p:sldId id="318" r:id="rId45"/>
    <p:sldId id="297" r:id="rId46"/>
    <p:sldId id="30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34F8F-A22F-43FC-8780-7449F80C4CE9}" type="datetimeFigureOut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646E1-2F61-4533-A086-66E5CB599A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16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0CCFA-FCF7-4403-9A74-EF40B74D2993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1CE1D-4F1A-4FFE-9E98-E86AB34128C7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8C1D-5EC6-4940-A663-055BFBCE195F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B942-6E1E-47B2-B24A-CC8D228020B2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DD1C9-2518-4781-A731-2E3ADA3896F3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6202C-647A-4B55-8144-F3E2A510B2E9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CFD28-7448-45A7-9E68-E35A60EA760F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485B-4A49-4441-AAB2-556EDA583BE5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175F-D558-4DBE-8FCC-1C55574057BC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8A711-F804-4166-B4E7-A7C8336051C0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AA454-2681-472E-A996-27905EDA113C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68921C2-75C7-4FED-AAAB-60312B716006}" type="datetime1">
              <a:rPr lang="en-US" smtClean="0"/>
              <a:pPr/>
              <a:t>10/21/2024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Haripriya V Dept.of MSc(IT)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307365-2991-45B2-94AB-D8AEB64B224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b="1" dirty="0" smtClean="0"/>
              <a:t>UNIT II - SOFTWARE REQUIREMENTS AND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956" y="4869160"/>
            <a:ext cx="4523624" cy="1450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42918"/>
            <a:ext cx="8839200" cy="520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Asking the First Questions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The first set of </a:t>
            </a:r>
            <a:r>
              <a:rPr lang="en-US" sz="2400" dirty="0" smtClean="0">
                <a:solidFill>
                  <a:srgbClr val="FF0000"/>
                </a:solidFill>
              </a:rPr>
              <a:t>context-free questions </a:t>
            </a:r>
            <a:r>
              <a:rPr lang="en-US" sz="2400" dirty="0" smtClean="0"/>
              <a:t>focuses on the customer and other stakeholders, overall goals, and benefits.</a:t>
            </a:r>
          </a:p>
          <a:p>
            <a:pPr algn="just"/>
            <a:r>
              <a:rPr lang="en-US" sz="2400" dirty="0" smtClean="0"/>
              <a:t>The first questions: 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-Who is behind the request </a:t>
            </a:r>
            <a:r>
              <a:rPr lang="en-US" sz="2400" dirty="0" smtClean="0"/>
              <a:t>for this work?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- Who will use the solution</a:t>
            </a:r>
            <a:r>
              <a:rPr lang="en-US" sz="2400" dirty="0" smtClean="0"/>
              <a:t>?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- What will be the economic benefit </a:t>
            </a:r>
            <a:r>
              <a:rPr lang="en-US" sz="2400" dirty="0" smtClean="0"/>
              <a:t>of a successful solution?</a:t>
            </a:r>
          </a:p>
          <a:p>
            <a:pPr lvl="2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- Is there another source for the solution</a:t>
            </a:r>
            <a:r>
              <a:rPr lang="en-US" sz="2400" dirty="0" smtClean="0"/>
              <a:t> that you need?</a:t>
            </a:r>
          </a:p>
          <a:p>
            <a:pPr algn="just">
              <a:buNone/>
            </a:pPr>
            <a:r>
              <a:rPr lang="en-US" sz="2400" dirty="0" smtClean="0"/>
              <a:t>   </a:t>
            </a:r>
          </a:p>
          <a:p>
            <a:pPr algn="just">
              <a:buNone/>
            </a:pPr>
            <a:r>
              <a:rPr lang="en-US" sz="2400" dirty="0" smtClean="0"/>
              <a:t>    These questions </a:t>
            </a:r>
            <a:r>
              <a:rPr lang="en-US" sz="2400" dirty="0" smtClean="0">
                <a:solidFill>
                  <a:srgbClr val="FF0000"/>
                </a:solidFill>
              </a:rPr>
              <a:t>help to identify all stakeholders who will have interest</a:t>
            </a:r>
            <a:r>
              <a:rPr lang="en-US" sz="2400" dirty="0" smtClean="0"/>
              <a:t> in the software to be built.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3962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131" y="500042"/>
            <a:ext cx="8763000" cy="521972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next set of questions enables </a:t>
            </a:r>
            <a:r>
              <a:rPr lang="en-US" sz="2400" dirty="0" smtClean="0"/>
              <a:t>you </a:t>
            </a:r>
            <a:r>
              <a:rPr lang="en-US" sz="2400" dirty="0" smtClean="0">
                <a:solidFill>
                  <a:srgbClr val="FF0000"/>
                </a:solidFill>
              </a:rPr>
              <a:t>to gain a better understanding of the problem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FF0000"/>
                </a:solidFill>
              </a:rPr>
              <a:t>allows the customer to voice his or her perceptions about a solution</a:t>
            </a:r>
            <a:r>
              <a:rPr lang="en-US" sz="2400" dirty="0" smtClean="0"/>
              <a:t>:</a:t>
            </a:r>
          </a:p>
          <a:p>
            <a:pPr lvl="1" algn="just">
              <a:buNone/>
            </a:pPr>
            <a:r>
              <a:rPr lang="en-US" dirty="0" smtClean="0"/>
              <a:t> -</a:t>
            </a:r>
            <a:r>
              <a:rPr lang="en-US" dirty="0" smtClean="0">
                <a:solidFill>
                  <a:srgbClr val="FF0000"/>
                </a:solidFill>
              </a:rPr>
              <a:t>How would you characterize “good” output </a:t>
            </a:r>
            <a:r>
              <a:rPr lang="en-US" dirty="0" smtClean="0"/>
              <a:t>that would be generated by a successful solution?</a:t>
            </a:r>
          </a:p>
          <a:p>
            <a:pPr lvl="1" algn="just">
              <a:buNone/>
            </a:pPr>
            <a:r>
              <a:rPr lang="en-US" dirty="0" smtClean="0"/>
              <a:t> -</a:t>
            </a:r>
            <a:r>
              <a:rPr lang="en-US" dirty="0" smtClean="0">
                <a:solidFill>
                  <a:srgbClr val="FF0000"/>
                </a:solidFill>
              </a:rPr>
              <a:t>What problem(s) will this solution address</a:t>
            </a:r>
            <a:r>
              <a:rPr lang="en-US" dirty="0" smtClean="0"/>
              <a:t>?</a:t>
            </a:r>
          </a:p>
          <a:p>
            <a:pPr lvl="1" algn="just">
              <a:buNone/>
            </a:pPr>
            <a:r>
              <a:rPr lang="en-US" dirty="0" smtClean="0"/>
              <a:t> -</a:t>
            </a:r>
            <a:r>
              <a:rPr lang="en-US" dirty="0" smtClean="0">
                <a:solidFill>
                  <a:srgbClr val="FF0000"/>
                </a:solidFill>
              </a:rPr>
              <a:t>Can you show me (or describe) the business environment in which the solution will be used</a:t>
            </a:r>
            <a:r>
              <a:rPr lang="en-US" dirty="0" smtClean="0"/>
              <a:t>? </a:t>
            </a:r>
          </a:p>
          <a:p>
            <a:pPr lvl="1" algn="just">
              <a:buNone/>
            </a:pPr>
            <a:r>
              <a:rPr lang="en-US" dirty="0" smtClean="0"/>
              <a:t> -</a:t>
            </a:r>
            <a:r>
              <a:rPr lang="en-US" dirty="0" smtClean="0">
                <a:solidFill>
                  <a:srgbClr val="FF0000"/>
                </a:solidFill>
              </a:rPr>
              <a:t>Will special performance issues or constraints affect </a:t>
            </a:r>
            <a:r>
              <a:rPr lang="en-US" dirty="0" smtClean="0"/>
              <a:t>the way the solution is approached?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final set of questions focuses on the effectiveness </a:t>
            </a:r>
            <a:r>
              <a:rPr lang="en-US" sz="2400" dirty="0" smtClean="0"/>
              <a:t>of the  </a:t>
            </a:r>
            <a:r>
              <a:rPr lang="en-US" sz="2400" dirty="0" smtClean="0">
                <a:solidFill>
                  <a:srgbClr val="FF0000"/>
                </a:solidFill>
              </a:rPr>
              <a:t>communication activity </a:t>
            </a:r>
            <a:r>
              <a:rPr lang="en-US" sz="2400" dirty="0" smtClean="0"/>
              <a:t>itself. </a:t>
            </a:r>
            <a:r>
              <a:rPr lang="en-US" sz="2400" dirty="0" err="1" smtClean="0"/>
              <a:t>Gause</a:t>
            </a:r>
            <a:r>
              <a:rPr lang="en-US" sz="2400" dirty="0" smtClean="0"/>
              <a:t> and Weinberg [Gau89] call these “</a:t>
            </a:r>
            <a:r>
              <a:rPr lang="en-US" sz="2400" dirty="0" smtClean="0">
                <a:solidFill>
                  <a:srgbClr val="FF0000"/>
                </a:solidFill>
              </a:rPr>
              <a:t>meta-questions”</a:t>
            </a:r>
            <a:r>
              <a:rPr lang="en-US" sz="2400" dirty="0" smtClean="0"/>
              <a:t> and propose the following (abbreviated) list.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7961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31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3733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Are you the right person to answer</a:t>
            </a:r>
            <a:r>
              <a:rPr lang="en-US" dirty="0" smtClean="0"/>
              <a:t> these questions? Are your </a:t>
            </a:r>
            <a:r>
              <a:rPr lang="en-US" dirty="0" smtClean="0">
                <a:solidFill>
                  <a:srgbClr val="FF0000"/>
                </a:solidFill>
              </a:rPr>
              <a:t>answers “official</a:t>
            </a:r>
            <a:r>
              <a:rPr lang="en-US" dirty="0" smtClean="0"/>
              <a:t>”?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Are my questions relevant to the problem </a:t>
            </a:r>
            <a:r>
              <a:rPr lang="en-US" dirty="0" smtClean="0"/>
              <a:t>that you have?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Am I asking too many questions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Can anyone </a:t>
            </a:r>
            <a:r>
              <a:rPr lang="en-US" dirty="0" smtClean="0"/>
              <a:t>else </a:t>
            </a:r>
            <a:r>
              <a:rPr lang="en-US" dirty="0" smtClean="0">
                <a:solidFill>
                  <a:srgbClr val="FF0000"/>
                </a:solidFill>
              </a:rPr>
              <a:t>provide additional information</a:t>
            </a:r>
            <a:r>
              <a:rPr lang="en-US" dirty="0" smtClean="0"/>
              <a:t>?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Should I be asking you anything else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29570" y="58062"/>
            <a:ext cx="134203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206" y="2577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77715"/>
            <a:ext cx="4953000" cy="51276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Eliciting Requirements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85794"/>
            <a:ext cx="8610600" cy="5181600"/>
          </a:xfrm>
        </p:spPr>
        <p:txBody>
          <a:bodyPr/>
          <a:lstStyle/>
          <a:p>
            <a:pPr algn="just"/>
            <a:r>
              <a:rPr lang="en-US" dirty="0" smtClean="0"/>
              <a:t>Requirements elicitation (also called </a:t>
            </a:r>
            <a:r>
              <a:rPr lang="en-US" i="1" dirty="0" smtClean="0">
                <a:solidFill>
                  <a:srgbClr val="FF0000"/>
                </a:solidFill>
              </a:rPr>
              <a:t>requirements gathering)</a:t>
            </a:r>
            <a:r>
              <a:rPr lang="en-US" i="1" dirty="0" smtClean="0"/>
              <a:t> combines elements of </a:t>
            </a:r>
            <a:r>
              <a:rPr lang="en-US" dirty="0" smtClean="0">
                <a:solidFill>
                  <a:srgbClr val="FF0000"/>
                </a:solidFill>
              </a:rPr>
              <a:t>problem solving, elaboration, negotiation, and specification.</a:t>
            </a:r>
          </a:p>
          <a:p>
            <a:pPr marL="514350" indent="-514350" algn="just"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1.Collaborative Requirements Gathering</a:t>
            </a:r>
          </a:p>
          <a:p>
            <a:pPr lvl="1" algn="just"/>
            <a:r>
              <a:rPr lang="en-US" dirty="0" smtClean="0"/>
              <a:t>Gathering the requirements by </a:t>
            </a:r>
            <a:r>
              <a:rPr lang="en-US" dirty="0" smtClean="0">
                <a:solidFill>
                  <a:srgbClr val="FF0000"/>
                </a:solidFill>
              </a:rPr>
              <a:t>conducting the meetings between developer and customer.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Fix the rules for preparation and participation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main motive </a:t>
            </a:r>
            <a:r>
              <a:rPr lang="en-US" dirty="0" smtClean="0"/>
              <a:t>is to </a:t>
            </a:r>
            <a:r>
              <a:rPr lang="en-US" dirty="0" smtClean="0">
                <a:solidFill>
                  <a:srgbClr val="FF0000"/>
                </a:solidFill>
              </a:rPr>
              <a:t>identify the problem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give the solutions</a:t>
            </a:r>
            <a:r>
              <a:rPr lang="en-US" dirty="0" smtClean="0"/>
              <a:t>  for the elements, </a:t>
            </a:r>
            <a:r>
              <a:rPr lang="en-US" dirty="0" smtClean="0">
                <a:solidFill>
                  <a:srgbClr val="FF0000"/>
                </a:solidFill>
              </a:rPr>
              <a:t>negotiate the different approaches</a:t>
            </a:r>
            <a:r>
              <a:rPr lang="en-US" dirty="0" smtClean="0"/>
              <a:t>  and </a:t>
            </a:r>
            <a:r>
              <a:rPr lang="en-US" dirty="0" smtClean="0">
                <a:solidFill>
                  <a:srgbClr val="FF0000"/>
                </a:solidFill>
              </a:rPr>
              <a:t>specify the primary set of solution requirements </a:t>
            </a:r>
            <a:r>
              <a:rPr lang="en-US" dirty="0" smtClean="0"/>
              <a:t>in an environment which is valuable for achieving goal.</a:t>
            </a:r>
          </a:p>
          <a:p>
            <a:pPr marL="514350" indent="-514350" algn="just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7961" y="44414"/>
            <a:ext cx="936625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79" y="7771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500042"/>
            <a:ext cx="8382000" cy="5562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2.Quality Function Deployment </a:t>
            </a:r>
            <a:r>
              <a:rPr lang="en-US" sz="2400" b="1" dirty="0" smtClean="0"/>
              <a:t>(QFD)</a:t>
            </a:r>
          </a:p>
          <a:p>
            <a:pPr lvl="1" algn="just"/>
            <a:r>
              <a:rPr lang="en-US" dirty="0" smtClean="0"/>
              <a:t>In this technique, translate the customer need into the technical requirement for the software.</a:t>
            </a:r>
          </a:p>
          <a:p>
            <a:pPr lvl="1" algn="just"/>
            <a:r>
              <a:rPr lang="en-US" dirty="0" smtClean="0"/>
              <a:t>QFD “</a:t>
            </a:r>
            <a:r>
              <a:rPr lang="en-US" dirty="0" smtClean="0">
                <a:solidFill>
                  <a:srgbClr val="FF0000"/>
                </a:solidFill>
              </a:rPr>
              <a:t>concentrates on maximizing customer satisfaction </a:t>
            </a:r>
            <a:r>
              <a:rPr lang="en-US" dirty="0" smtClean="0"/>
              <a:t>from the software engineering process”</a:t>
            </a:r>
          </a:p>
          <a:p>
            <a:pPr lvl="1" algn="just"/>
            <a:r>
              <a:rPr lang="en-US" dirty="0" smtClean="0"/>
              <a:t>QFD identifies 3 types of requirements:</a:t>
            </a:r>
          </a:p>
          <a:p>
            <a:pPr lvl="2"/>
            <a:r>
              <a:rPr lang="en-US" sz="2400" b="1" dirty="0" smtClean="0">
                <a:solidFill>
                  <a:srgbClr val="FF0000"/>
                </a:solidFill>
              </a:rPr>
              <a:t>Normal requirements: </a:t>
            </a:r>
            <a:r>
              <a:rPr lang="en-US" sz="2400" dirty="0" smtClean="0"/>
              <a:t>The objectives and goals that are stated for a product or system during meetings with the customer. If </a:t>
            </a:r>
            <a:r>
              <a:rPr lang="en-US" sz="2400" dirty="0" smtClean="0">
                <a:solidFill>
                  <a:srgbClr val="FF0000"/>
                </a:solidFill>
              </a:rPr>
              <a:t>these requirements are present, the customer is satisfied.</a:t>
            </a:r>
          </a:p>
          <a:p>
            <a:pPr lvl="2" algn="just"/>
            <a:r>
              <a:rPr lang="en-US" sz="2400" dirty="0" smtClean="0"/>
              <a:t>Examples of normal requirements might be requested types of </a:t>
            </a:r>
            <a:r>
              <a:rPr lang="en-US" sz="2400" dirty="0" smtClean="0">
                <a:solidFill>
                  <a:srgbClr val="FF0000"/>
                </a:solidFill>
              </a:rPr>
              <a:t>graphical displays, specific system functions, and defined levels of performance</a:t>
            </a:r>
            <a:r>
              <a:rPr lang="en-US" sz="2400" dirty="0" smtClean="0"/>
              <a:t>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-3196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776" y="8503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0042"/>
            <a:ext cx="8229600" cy="55626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Expected requirements:  </a:t>
            </a:r>
            <a:r>
              <a:rPr lang="en-US" sz="2400" dirty="0" smtClean="0"/>
              <a:t>These requirements are implicit.</a:t>
            </a:r>
          </a:p>
          <a:p>
            <a:pPr marL="627063" lvl="2" indent="-246063" algn="just"/>
            <a:r>
              <a:rPr lang="en-US" sz="2400" dirty="0" smtClean="0"/>
              <a:t>These are the </a:t>
            </a:r>
            <a:r>
              <a:rPr lang="en-US" sz="2400" dirty="0" smtClean="0">
                <a:solidFill>
                  <a:srgbClr val="FF0000"/>
                </a:solidFill>
              </a:rPr>
              <a:t>basic requirement that not be clearly told by the customer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but</a:t>
            </a:r>
            <a:r>
              <a:rPr lang="en-US" sz="2400" dirty="0" smtClean="0"/>
              <a:t> also the </a:t>
            </a:r>
            <a:r>
              <a:rPr lang="en-US" sz="2400" dirty="0" smtClean="0">
                <a:solidFill>
                  <a:srgbClr val="FF0000"/>
                </a:solidFill>
              </a:rPr>
              <a:t>customer expect that requirement. (Ex: easiness of UI)</a:t>
            </a:r>
          </a:p>
          <a:p>
            <a:pPr algn="just"/>
            <a:r>
              <a:rPr lang="en-US" sz="2400" b="1" dirty="0" smtClean="0">
                <a:solidFill>
                  <a:srgbClr val="FF0000"/>
                </a:solidFill>
              </a:rPr>
              <a:t>Exciting  requirements: </a:t>
            </a:r>
            <a:r>
              <a:rPr lang="en-US" sz="2400" dirty="0" smtClean="0"/>
              <a:t>These features are </a:t>
            </a:r>
            <a:r>
              <a:rPr lang="en-US" sz="2400" dirty="0" smtClean="0">
                <a:solidFill>
                  <a:srgbClr val="FF0000"/>
                </a:solidFill>
              </a:rPr>
              <a:t>beyond the expectation of the customer.</a:t>
            </a:r>
          </a:p>
          <a:p>
            <a:pPr marL="627063" lvl="2" indent="-246063"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developer adds some additional features </a:t>
            </a:r>
            <a:r>
              <a:rPr lang="en-US" sz="2400" dirty="0" smtClean="0"/>
              <a:t>or </a:t>
            </a:r>
            <a:r>
              <a:rPr lang="en-US" sz="2400" dirty="0" smtClean="0">
                <a:solidFill>
                  <a:srgbClr val="FF0000"/>
                </a:solidFill>
              </a:rPr>
              <a:t>unexpected feature </a:t>
            </a:r>
            <a:r>
              <a:rPr lang="en-US" sz="2400" dirty="0" smtClean="0"/>
              <a:t>into the software to make the customer </a:t>
            </a:r>
            <a:r>
              <a:rPr lang="en-US" sz="2400" dirty="0" smtClean="0">
                <a:solidFill>
                  <a:srgbClr val="FF0000"/>
                </a:solidFill>
              </a:rPr>
              <a:t>more satisfied.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b="1" dirty="0" smtClean="0"/>
              <a:t>For example,</a:t>
            </a:r>
            <a:r>
              <a:rPr lang="en-US" sz="2400" dirty="0" smtClean="0"/>
              <a:t> the mobile phone with standard features, but </a:t>
            </a:r>
            <a:r>
              <a:rPr lang="en-US" sz="2400" dirty="0" smtClean="0">
                <a:solidFill>
                  <a:srgbClr val="FF0000"/>
                </a:solidFill>
              </a:rPr>
              <a:t>the developer adds few additional functionalities like voice searching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multi-touch screen etc.</a:t>
            </a:r>
            <a:r>
              <a:rPr lang="en-US" sz="2400" dirty="0" smtClean="0"/>
              <a:t> then the customer more exited about that feature.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16301"/>
            <a:ext cx="2057400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8604"/>
            <a:ext cx="86868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3. </a:t>
            </a:r>
            <a:r>
              <a:rPr lang="en-US" sz="2400" b="1" u="sng" dirty="0" smtClean="0">
                <a:solidFill>
                  <a:srgbClr val="FF0000"/>
                </a:solidFill>
              </a:rPr>
              <a:t>Usage scenarios</a:t>
            </a:r>
          </a:p>
          <a:p>
            <a:pPr lvl="1" algn="just"/>
            <a:r>
              <a:rPr lang="en-US" dirty="0" smtClean="0"/>
              <a:t>Till the software team </a:t>
            </a:r>
            <a:r>
              <a:rPr lang="en-US" dirty="0" smtClean="0">
                <a:solidFill>
                  <a:srgbClr val="FF0000"/>
                </a:solidFill>
              </a:rPr>
              <a:t>does not understand how the features and function are used by the end users </a:t>
            </a:r>
            <a:r>
              <a:rPr lang="en-US" dirty="0" smtClean="0"/>
              <a:t>it is difficult to move technical activities.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To achieve </a:t>
            </a:r>
            <a:r>
              <a:rPr lang="en-US" dirty="0" smtClean="0"/>
              <a:t>above problem </a:t>
            </a:r>
            <a:r>
              <a:rPr lang="en-US" dirty="0" smtClean="0">
                <a:solidFill>
                  <a:srgbClr val="FF0000"/>
                </a:solidFill>
              </a:rPr>
              <a:t>the software team produces a set of structure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identify the usage for the software</a:t>
            </a:r>
            <a:r>
              <a:rPr lang="en-US" dirty="0" smtClean="0"/>
              <a:t>.</a:t>
            </a:r>
          </a:p>
          <a:p>
            <a:pPr lvl="1" algn="just"/>
            <a:r>
              <a:rPr lang="en-US" dirty="0" smtClean="0"/>
              <a:t>This structure is called as </a:t>
            </a:r>
            <a:r>
              <a:rPr lang="en-US" dirty="0" smtClean="0">
                <a:solidFill>
                  <a:srgbClr val="FF0000"/>
                </a:solidFill>
              </a:rPr>
              <a:t>'Use Cases</a:t>
            </a:r>
            <a:r>
              <a:rPr lang="en-US" dirty="0" smtClean="0"/>
              <a:t>'.</a:t>
            </a:r>
          </a:p>
          <a:p>
            <a:pPr algn="just">
              <a:buNone/>
            </a:pPr>
            <a:endParaRPr lang="en-US" sz="2400" b="1" dirty="0" smtClean="0"/>
          </a:p>
          <a:p>
            <a:pPr algn="just">
              <a:buNone/>
            </a:pPr>
            <a:r>
              <a:rPr lang="en-US" sz="2400" b="1" dirty="0" smtClean="0"/>
              <a:t>4. </a:t>
            </a:r>
            <a:r>
              <a:rPr lang="en-US" sz="2400" b="1" u="sng" dirty="0" smtClean="0">
                <a:solidFill>
                  <a:srgbClr val="FF0000"/>
                </a:solidFill>
              </a:rPr>
              <a:t>Elicitation work product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work product created as a result of requirement elicitation </a:t>
            </a:r>
            <a:r>
              <a:rPr lang="en-US" dirty="0" smtClean="0"/>
              <a:t>that is depending on the size of the system or product to be  built.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412" y="42341"/>
            <a:ext cx="1028700" cy="38231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40" y="43916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62044"/>
            <a:ext cx="8686800" cy="5181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 statement </a:t>
            </a:r>
            <a:r>
              <a:rPr lang="en-US" sz="2400" dirty="0" smtClean="0"/>
              <a:t>of </a:t>
            </a:r>
            <a:r>
              <a:rPr lang="en-US" sz="2400" dirty="0" smtClean="0">
                <a:solidFill>
                  <a:srgbClr val="FF0000"/>
                </a:solidFill>
              </a:rPr>
              <a:t>need and feasibility.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bounded statement of scope for the system </a:t>
            </a:r>
            <a:r>
              <a:rPr lang="en-US" sz="2400" dirty="0" smtClean="0"/>
              <a:t>or product.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list of customers, users, and other stakeholders </a:t>
            </a:r>
            <a:r>
              <a:rPr lang="en-US" sz="2400" dirty="0" smtClean="0"/>
              <a:t>who participated in requirements elicitation.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description</a:t>
            </a:r>
            <a:r>
              <a:rPr lang="en-US" sz="2400" dirty="0" smtClean="0"/>
              <a:t> of the </a:t>
            </a:r>
            <a:r>
              <a:rPr lang="en-US" sz="2400" dirty="0" smtClean="0">
                <a:solidFill>
                  <a:srgbClr val="FF0000"/>
                </a:solidFill>
              </a:rPr>
              <a:t>system’s technical environment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list of requirements </a:t>
            </a:r>
            <a:r>
              <a:rPr lang="en-US" sz="2400" dirty="0" smtClean="0"/>
              <a:t>(preferably organized by function) and the domain constraints that apply to each.</a:t>
            </a:r>
          </a:p>
          <a:p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set of usage scenarios </a:t>
            </a:r>
            <a:r>
              <a:rPr lang="en-US" sz="2400" dirty="0" smtClean="0"/>
              <a:t>that provide insight into the </a:t>
            </a:r>
            <a:r>
              <a:rPr lang="en-US" sz="2400" dirty="0" smtClean="0">
                <a:solidFill>
                  <a:srgbClr val="FF0000"/>
                </a:solidFill>
              </a:rPr>
              <a:t>use of the system</a:t>
            </a:r>
            <a:r>
              <a:rPr lang="en-US" sz="2400" dirty="0" smtClean="0"/>
              <a:t> or product under different operating conditions.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Any prototypes developed </a:t>
            </a:r>
            <a:r>
              <a:rPr lang="en-US" sz="2400" dirty="0" smtClean="0"/>
              <a:t>to better define requirements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412" y="42341"/>
            <a:ext cx="1028700" cy="382315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540" y="43916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0272" y="838200"/>
            <a:ext cx="8232728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15922" y="16301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30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19856"/>
            <a:ext cx="4784725" cy="609600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Developing Use cases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00108"/>
            <a:ext cx="8763000" cy="521497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Use case tells a story about how an end user </a:t>
            </a:r>
            <a:r>
              <a:rPr lang="en-US" sz="2400" dirty="0" smtClean="0"/>
              <a:t>(playing one of a number of possible roles) </a:t>
            </a:r>
            <a:r>
              <a:rPr lang="en-US" sz="2400" dirty="0" smtClean="0">
                <a:solidFill>
                  <a:srgbClr val="FF0000"/>
                </a:solidFill>
              </a:rPr>
              <a:t>interacts with the system under  a specific set of circumstances</a:t>
            </a:r>
            <a:r>
              <a:rPr lang="en-US" sz="2400" dirty="0" smtClean="0"/>
              <a:t>. The story may be narrative text, an outline of tasks or interactions, a template-based description, or a diagrammatic representation.</a:t>
            </a:r>
          </a:p>
          <a:p>
            <a:pPr algn="just"/>
            <a:r>
              <a:rPr lang="en-US" sz="2400" dirty="0" smtClean="0"/>
              <a:t>Use case depicts the software or system from the end user’s point of view.</a:t>
            </a:r>
          </a:p>
          <a:p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first step</a:t>
            </a:r>
            <a:r>
              <a:rPr lang="en-US" sz="2400" dirty="0" smtClean="0"/>
              <a:t> in writing a use case is to define the set of </a:t>
            </a:r>
            <a:r>
              <a:rPr lang="en-US" sz="2400" dirty="0" smtClean="0">
                <a:solidFill>
                  <a:srgbClr val="FF0000"/>
                </a:solidFill>
              </a:rPr>
              <a:t>“actors” </a:t>
            </a:r>
            <a:r>
              <a:rPr lang="en-US" sz="2400" dirty="0" smtClean="0"/>
              <a:t>that will be involved in the story.</a:t>
            </a:r>
          </a:p>
          <a:p>
            <a:pPr algn="just"/>
            <a:r>
              <a:rPr lang="en-US" sz="2400" b="1" i="1" dirty="0" smtClean="0"/>
              <a:t>An actor is a role that </a:t>
            </a:r>
            <a:r>
              <a:rPr lang="en-US" sz="2400" b="1" i="1" dirty="0" smtClean="0">
                <a:solidFill>
                  <a:srgbClr val="FF0000"/>
                </a:solidFill>
              </a:rPr>
              <a:t>people (users) or devices </a:t>
            </a:r>
            <a:r>
              <a:rPr lang="en-US" sz="2400" b="1" i="1" dirty="0" smtClean="0"/>
              <a:t>play as they </a:t>
            </a:r>
            <a:r>
              <a:rPr lang="en-US" sz="2400" b="1" i="1" dirty="0" smtClean="0">
                <a:solidFill>
                  <a:srgbClr val="FF0000"/>
                </a:solidFill>
              </a:rPr>
              <a:t>interact with the software.</a:t>
            </a:r>
          </a:p>
          <a:p>
            <a:pPr algn="just"/>
            <a:r>
              <a:rPr lang="en-US" sz="2400" dirty="0" smtClean="0"/>
              <a:t>It is important to note that an </a:t>
            </a:r>
            <a:r>
              <a:rPr lang="en-US" sz="2400" dirty="0" smtClean="0">
                <a:solidFill>
                  <a:srgbClr val="FF0000"/>
                </a:solidFill>
              </a:rPr>
              <a:t>actor and an end user are not necessarily the same thing.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3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855" y="-68282"/>
            <a:ext cx="6172200" cy="639762"/>
          </a:xfrm>
        </p:spPr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tx1"/>
                </a:solidFill>
              </a:rPr>
              <a:t>Requirements Engineering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42918"/>
            <a:ext cx="8743950" cy="487680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The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broad spectrum of tasks and techniques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that lead to an understanding of requirements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is called </a:t>
            </a:r>
            <a:r>
              <a:rPr lang="en-US" sz="24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requirements engineering.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From a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software process perspective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requirements engineering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is a major software engineering action that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begins during the communication activity and continues into the modeling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activity. 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must be adapted to the needs of the process, the project, the product, and the people doing the work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Requirements engineering provides the appropriate mechanism for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understanding what the customer wants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analyzing need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 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assessing feasibility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negotiating a reasonable solution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specifying the solution clearly,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 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validating the specification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, and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managing the requirements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as they are </a:t>
            </a:r>
            <a:r>
              <a:rPr lang="en-US" sz="2400" u="sng" dirty="0" smtClean="0">
                <a:latin typeface="Calibri" pitchFamily="34" charset="0"/>
                <a:cs typeface="Calibri" pitchFamily="34" charset="0"/>
              </a:rPr>
              <a:t>transformed into an operational system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/>
            <a:r>
              <a:rPr lang="en-US" sz="2400" dirty="0" smtClean="0">
                <a:latin typeface="Calibri" pitchFamily="34" charset="0"/>
                <a:cs typeface="Calibri" pitchFamily="34" charset="0"/>
              </a:rPr>
              <a:t>7 distinct tasks: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Inception, Elicitation, Elaboration, Negotiation, Specification, Validation, and Management.</a:t>
            </a:r>
          </a:p>
          <a:p>
            <a:pPr algn="just"/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39687"/>
            <a:ext cx="10287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 bwMode="auto">
          <a:xfrm>
            <a:off x="571472" y="6356350"/>
            <a:ext cx="8072494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540" y="714356"/>
            <a:ext cx="8763000" cy="5715040"/>
          </a:xfrm>
        </p:spPr>
        <p:txBody>
          <a:bodyPr>
            <a:noAutofit/>
          </a:bodyPr>
          <a:lstStyle/>
          <a:p>
            <a:pPr algn="just"/>
            <a:r>
              <a:rPr lang="en-US" sz="2400" dirty="0" smtClean="0"/>
              <a:t>A typical </a:t>
            </a:r>
            <a:r>
              <a:rPr lang="en-US" sz="2400" dirty="0" smtClean="0">
                <a:solidFill>
                  <a:srgbClr val="FF0000"/>
                </a:solidFill>
              </a:rPr>
              <a:t>user may play a number of different roles </a:t>
            </a:r>
            <a:r>
              <a:rPr lang="en-US" sz="2400" dirty="0" smtClean="0"/>
              <a:t>when using a system, whereas an </a:t>
            </a:r>
            <a:r>
              <a:rPr lang="en-US" sz="2400" dirty="0" smtClean="0">
                <a:solidFill>
                  <a:srgbClr val="FF0000"/>
                </a:solidFill>
              </a:rPr>
              <a:t>actor represents a class of external entities </a:t>
            </a:r>
            <a:r>
              <a:rPr lang="en-US" sz="2400" dirty="0" smtClean="0"/>
              <a:t>(often, </a:t>
            </a:r>
            <a:r>
              <a:rPr lang="en-US" sz="2400" dirty="0" smtClean="0">
                <a:solidFill>
                  <a:srgbClr val="FF0000"/>
                </a:solidFill>
              </a:rPr>
              <a:t>but not always, people</a:t>
            </a:r>
            <a:r>
              <a:rPr lang="en-US" sz="2400" dirty="0" smtClean="0"/>
              <a:t>) that </a:t>
            </a:r>
            <a:r>
              <a:rPr lang="en-US" sz="2400" dirty="0" smtClean="0">
                <a:solidFill>
                  <a:srgbClr val="FF0000"/>
                </a:solidFill>
              </a:rPr>
              <a:t>play just one role in the context of the use case.</a:t>
            </a:r>
          </a:p>
          <a:p>
            <a:pPr algn="just"/>
            <a:r>
              <a:rPr lang="en-US" sz="2400" dirty="0" smtClean="0"/>
              <a:t>As an example, consider a </a:t>
            </a:r>
            <a:r>
              <a:rPr lang="en-US" sz="2400" dirty="0" smtClean="0">
                <a:solidFill>
                  <a:srgbClr val="FF0000"/>
                </a:solidFill>
              </a:rPr>
              <a:t>machine operator </a:t>
            </a:r>
            <a:r>
              <a:rPr lang="en-US" sz="2400" dirty="0" smtClean="0"/>
              <a:t>(a user) who interacts with the </a:t>
            </a:r>
            <a:r>
              <a:rPr lang="en-US" sz="2400" dirty="0" smtClean="0">
                <a:solidFill>
                  <a:srgbClr val="FF0000"/>
                </a:solidFill>
              </a:rPr>
              <a:t>control computer for a manufacturing cell </a:t>
            </a:r>
            <a:r>
              <a:rPr lang="en-US" sz="2400" dirty="0" smtClean="0"/>
              <a:t>that contains a number of robots and numerically controlled machines.</a:t>
            </a:r>
          </a:p>
          <a:p>
            <a:pPr algn="just"/>
            <a:r>
              <a:rPr lang="en-US" sz="2400" dirty="0" smtClean="0"/>
              <a:t>software for the control computer  requires  four different modes (roles) for interaction:  </a:t>
            </a:r>
            <a:r>
              <a:rPr lang="en-US" sz="2400" dirty="0" smtClean="0">
                <a:solidFill>
                  <a:srgbClr val="FF0000"/>
                </a:solidFill>
              </a:rPr>
              <a:t>programming mode, test mode, monitoring mode, and troubleshooting  mode. </a:t>
            </a:r>
          </a:p>
          <a:p>
            <a:pPr algn="just"/>
            <a:r>
              <a:rPr lang="en-US" sz="2400" dirty="0" smtClean="0"/>
              <a:t>Therefore, four actors can be defined: </a:t>
            </a:r>
            <a:r>
              <a:rPr lang="en-US" sz="2400" dirty="0" smtClean="0">
                <a:solidFill>
                  <a:srgbClr val="FF0000"/>
                </a:solidFill>
              </a:rPr>
              <a:t>programmer, tester, monitor, and troubleshooter. </a:t>
            </a:r>
            <a:r>
              <a:rPr lang="en-US" sz="2400" dirty="0" smtClean="0"/>
              <a:t>In some cases, the </a:t>
            </a:r>
            <a:r>
              <a:rPr lang="en-US" sz="2400" dirty="0" smtClean="0">
                <a:solidFill>
                  <a:srgbClr val="FF0000"/>
                </a:solidFill>
              </a:rPr>
              <a:t>machine operator </a:t>
            </a:r>
            <a:r>
              <a:rPr lang="en-US" sz="2400" dirty="0" smtClean="0"/>
              <a:t>can play all of these roles. In others, different people may play the role of each actor.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85" y="523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57564"/>
            <a:ext cx="4343400" cy="819912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User and the Actor</a:t>
            </a:r>
            <a:endParaRPr lang="en-US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7" name="Content Placeholder 6" descr="Image result for difference between user and actor in ooad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4470" y="1143000"/>
            <a:ext cx="826853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0" y="26158"/>
            <a:ext cx="936625" cy="558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3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Once actors have been identified, use cases can be developed. Jacobson [ Jac92] suggests a number of questions that should be answered by a use case:</a:t>
            </a:r>
          </a:p>
          <a:p>
            <a:pPr lvl="1" algn="just"/>
            <a:r>
              <a:rPr lang="en-US" dirty="0" smtClean="0"/>
              <a:t>Who is the primary actor, the secondary actor(s)?</a:t>
            </a:r>
          </a:p>
          <a:p>
            <a:pPr lvl="1" algn="just"/>
            <a:r>
              <a:rPr lang="en-US" dirty="0" smtClean="0"/>
              <a:t>What are the actor’s goals?</a:t>
            </a:r>
          </a:p>
          <a:p>
            <a:pPr lvl="1" algn="just"/>
            <a:r>
              <a:rPr lang="en-US" dirty="0" smtClean="0"/>
              <a:t>What preconditions should exist before the story begins?</a:t>
            </a:r>
          </a:p>
          <a:p>
            <a:pPr lvl="1" algn="just"/>
            <a:r>
              <a:rPr lang="en-US" dirty="0" smtClean="0"/>
              <a:t>What main tasks or functions are performed by the actor?</a:t>
            </a:r>
          </a:p>
          <a:p>
            <a:pPr lvl="1" algn="just"/>
            <a:r>
              <a:rPr lang="en-US" dirty="0" smtClean="0"/>
              <a:t>What exceptions might be considered as the story is described?</a:t>
            </a:r>
          </a:p>
          <a:p>
            <a:pPr lvl="1" algn="just"/>
            <a:r>
              <a:rPr lang="en-US" dirty="0" smtClean="0"/>
              <a:t>What variations in the actor’s interaction are possible?</a:t>
            </a:r>
          </a:p>
          <a:p>
            <a:pPr lvl="1" algn="just"/>
            <a:r>
              <a:rPr lang="en-US" dirty="0" smtClean="0"/>
              <a:t>What system information will the actor acquire, produce, or change?</a:t>
            </a:r>
          </a:p>
          <a:p>
            <a:pPr lvl="1" algn="just"/>
            <a:r>
              <a:rPr lang="en-US" dirty="0" smtClean="0"/>
              <a:t>Will the actor have to inform the system about changes in the external environment?</a:t>
            </a:r>
          </a:p>
          <a:p>
            <a:pPr lvl="1" algn="just"/>
            <a:r>
              <a:rPr lang="en-US" dirty="0" smtClean="0"/>
              <a:t>What information does the actor desire from the system?</a:t>
            </a:r>
          </a:p>
          <a:p>
            <a:pPr lvl="1" algn="just"/>
            <a:r>
              <a:rPr lang="en-US" dirty="0" smtClean="0"/>
              <a:t>Does the actor wish to be informed about unexpected changes?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0" y="61913"/>
            <a:ext cx="1371600" cy="362743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167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10600" cy="2895600"/>
          </a:xfrm>
        </p:spPr>
        <p:txBody>
          <a:bodyPr/>
          <a:lstStyle/>
          <a:p>
            <a:pPr algn="just"/>
            <a:r>
              <a:rPr lang="en-US" i="1" dirty="0" smtClean="0"/>
              <a:t>Primary actors interact to achieve required system function and derive the intended </a:t>
            </a:r>
            <a:r>
              <a:rPr lang="en-US" dirty="0" smtClean="0"/>
              <a:t>benefit from the system. They work directly and frequently with the software.</a:t>
            </a:r>
          </a:p>
          <a:p>
            <a:pPr algn="just"/>
            <a:r>
              <a:rPr lang="en-US" i="1" dirty="0" smtClean="0"/>
              <a:t>Secondary actors support the system so that primary actors can do their work.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52400" y="50800"/>
            <a:ext cx="860425" cy="558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28600"/>
            <a:ext cx="5334000" cy="533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BUILDING THE REQUIREMENTS MODEL</a:t>
            </a:r>
            <a:endParaRPr lang="en-US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3779536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Elements of the Requirements Model</a:t>
            </a:r>
          </a:p>
          <a:p>
            <a:pPr algn="just">
              <a:buNone/>
            </a:pPr>
            <a:r>
              <a:rPr lang="en-US" b="1" i="1" u="sng" dirty="0" smtClean="0">
                <a:solidFill>
                  <a:srgbClr val="FF0000"/>
                </a:solidFill>
              </a:rPr>
              <a:t>Scenario-based elements </a:t>
            </a:r>
            <a:r>
              <a:rPr lang="en-US" b="1" i="1" dirty="0" smtClean="0"/>
              <a:t>:</a:t>
            </a:r>
            <a:r>
              <a:rPr lang="en-US" dirty="0" smtClean="0"/>
              <a:t>The system is described from the user’s point of view using a </a:t>
            </a:r>
            <a:r>
              <a:rPr lang="en-US" dirty="0" smtClean="0">
                <a:solidFill>
                  <a:srgbClr val="FF0000"/>
                </a:solidFill>
              </a:rPr>
              <a:t>scenario-based approach. </a:t>
            </a:r>
            <a:r>
              <a:rPr lang="en-US" dirty="0" smtClean="0"/>
              <a:t>For example, </a:t>
            </a:r>
            <a:r>
              <a:rPr lang="en-US" dirty="0" smtClean="0">
                <a:solidFill>
                  <a:srgbClr val="FF0000"/>
                </a:solidFill>
              </a:rPr>
              <a:t>basic use cases and their corresponding use-case diagrams.</a:t>
            </a:r>
          </a:p>
          <a:p>
            <a:pPr lvl="1" algn="just"/>
            <a:r>
              <a:rPr lang="en-US" i="1" dirty="0" smtClean="0">
                <a:solidFill>
                  <a:srgbClr val="FF0000"/>
                </a:solidFill>
              </a:rPr>
              <a:t>Use Case Modeling </a:t>
            </a:r>
            <a:r>
              <a:rPr lang="en-US" dirty="0" smtClean="0"/>
              <a:t>– </a:t>
            </a:r>
            <a:r>
              <a:rPr lang="en-US" dirty="0" smtClean="0">
                <a:solidFill>
                  <a:srgbClr val="FF0000"/>
                </a:solidFill>
              </a:rPr>
              <a:t>Define software functional requirements</a:t>
            </a:r>
            <a:r>
              <a:rPr lang="en-US" dirty="0" smtClean="0"/>
              <a:t> in terms of use cases and actors .</a:t>
            </a:r>
          </a:p>
          <a:p>
            <a:pPr lvl="1" algn="just"/>
            <a:r>
              <a:rPr lang="en-IN" i="1" dirty="0" smtClean="0">
                <a:solidFill>
                  <a:srgbClr val="FF0000"/>
                </a:solidFill>
              </a:rPr>
              <a:t>Activity Diagrams </a:t>
            </a:r>
            <a:r>
              <a:rPr lang="en-IN" i="1" dirty="0" smtClean="0"/>
              <a:t>– represented using Use Cases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29570" y="50800"/>
            <a:ext cx="1028700" cy="37385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12358"/>
            <a:ext cx="5410200" cy="362744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/>
            </a:r>
            <a:br>
              <a:rPr lang="en-US" sz="1800" b="1" dirty="0"/>
            </a:br>
            <a:r>
              <a:rPr lang="en-US" sz="1800" b="1" dirty="0"/>
              <a:t>UML use case diagram for </a:t>
            </a:r>
            <a:r>
              <a:rPr lang="en-US" sz="1800" b="1" dirty="0" smtClean="0"/>
              <a:t>S</a:t>
            </a:r>
            <a:r>
              <a:rPr lang="en-US" sz="1800" b="1" i="1" dirty="0" smtClean="0"/>
              <a:t>afe Home </a:t>
            </a:r>
            <a:r>
              <a:rPr lang="en-US" sz="1800" b="1" dirty="0" smtClean="0"/>
              <a:t> </a:t>
            </a:r>
            <a:r>
              <a:rPr lang="en-US" sz="1800" b="1" dirty="0"/>
              <a:t>security </a:t>
            </a:r>
            <a:r>
              <a:rPr lang="en-US" sz="1800" b="1" dirty="0" smtClean="0"/>
              <a:t>function</a:t>
            </a:r>
            <a:endParaRPr lang="en-US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857232"/>
            <a:ext cx="6748416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38100" y="16301"/>
            <a:ext cx="1028700" cy="558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266" y="1630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857232"/>
            <a:ext cx="8686800" cy="535785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Class-based elements</a:t>
            </a:r>
            <a:r>
              <a:rPr lang="en-US" sz="2400" b="1" i="1" u="sng" dirty="0" smtClean="0"/>
              <a:t>: </a:t>
            </a:r>
            <a:r>
              <a:rPr lang="en-US" sz="2400" dirty="0" smtClean="0"/>
              <a:t>Each usage scenario implies </a:t>
            </a:r>
            <a:r>
              <a:rPr lang="en-US" sz="2400" dirty="0" smtClean="0">
                <a:solidFill>
                  <a:srgbClr val="FF0000"/>
                </a:solidFill>
              </a:rPr>
              <a:t>a set of objects that are manipulated </a:t>
            </a:r>
            <a:r>
              <a:rPr lang="en-US" sz="2400" dirty="0" smtClean="0"/>
              <a:t>as an actor interacts with the system. </a:t>
            </a:r>
          </a:p>
          <a:p>
            <a:pPr algn="just"/>
            <a:r>
              <a:rPr lang="en-US" sz="2400" dirty="0" smtClean="0"/>
              <a:t>These objects are categorized into </a:t>
            </a:r>
            <a:r>
              <a:rPr lang="en-US" sz="2400" dirty="0" smtClean="0">
                <a:solidFill>
                  <a:srgbClr val="FF0000"/>
                </a:solidFill>
              </a:rPr>
              <a:t>classes—a collection of things that have similar attributes and common behaviors.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other analysis modeling elements </a:t>
            </a:r>
            <a:r>
              <a:rPr lang="en-US" sz="2400" dirty="0" smtClean="0"/>
              <a:t>depict the manner in which </a:t>
            </a:r>
            <a:r>
              <a:rPr lang="en-US" sz="2400" dirty="0" smtClean="0">
                <a:solidFill>
                  <a:srgbClr val="FF0000"/>
                </a:solidFill>
              </a:rPr>
              <a:t>classes collaborate with one another and the relationships and interactions</a:t>
            </a:r>
            <a:r>
              <a:rPr lang="en-US" sz="2400" dirty="0" smtClean="0"/>
              <a:t> between classes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For example</a:t>
            </a:r>
            <a:r>
              <a:rPr lang="en-US" sz="2400" dirty="0" smtClean="0"/>
              <a:t>, a UML class diagram can be used to depict a </a:t>
            </a:r>
            <a:r>
              <a:rPr lang="en-US" sz="2400" b="1" dirty="0" smtClean="0"/>
              <a:t>Sensor class for the </a:t>
            </a:r>
            <a:r>
              <a:rPr lang="en-US" sz="2400" b="1" i="1" dirty="0" err="1" smtClean="0">
                <a:solidFill>
                  <a:srgbClr val="FF0000"/>
                </a:solidFill>
              </a:rPr>
              <a:t>SafeHome</a:t>
            </a:r>
            <a:r>
              <a:rPr lang="en-US" sz="2400" b="1" i="1" dirty="0" smtClean="0"/>
              <a:t> </a:t>
            </a:r>
            <a:r>
              <a:rPr lang="en-US" sz="2400" dirty="0" smtClean="0"/>
              <a:t>security function.</a:t>
            </a:r>
          </a:p>
          <a:p>
            <a:pPr algn="just"/>
            <a:endParaRPr lang="en-US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53454"/>
            <a:ext cx="1219200" cy="37120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54" y="53454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178" y="551672"/>
            <a:ext cx="5105400" cy="591312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/>
              <a:t>Class diagram for sensor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43200" y="1356528"/>
            <a:ext cx="3100387" cy="342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85800" y="4800600"/>
            <a:ext cx="7848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diagram lists </a:t>
            </a:r>
            <a:r>
              <a:rPr lang="en-US" sz="2400" dirty="0" smtClean="0">
                <a:solidFill>
                  <a:srgbClr val="FF0000"/>
                </a:solidFill>
              </a:rPr>
              <a:t>the attributes</a:t>
            </a:r>
            <a:r>
              <a:rPr lang="en-US" sz="2400" dirty="0" smtClean="0"/>
              <a:t> of sensors (e.g., name, type) and the</a:t>
            </a:r>
            <a:r>
              <a:rPr lang="en-US" sz="2400" dirty="0" smtClean="0">
                <a:solidFill>
                  <a:srgbClr val="FF0000"/>
                </a:solidFill>
              </a:rPr>
              <a:t> operations </a:t>
            </a:r>
            <a:r>
              <a:rPr lang="en-US" sz="2400" dirty="0" smtClean="0"/>
              <a:t>(e.g., </a:t>
            </a:r>
            <a:r>
              <a:rPr lang="en-US" sz="2400" i="1" dirty="0" smtClean="0"/>
              <a:t>identify, enable)</a:t>
            </a:r>
            <a:endParaRPr lang="en-US" sz="2400" dirty="0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7961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774" y="609600"/>
            <a:ext cx="8763000" cy="3886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i="1" dirty="0" smtClean="0"/>
              <a:t> </a:t>
            </a:r>
            <a:r>
              <a:rPr lang="en-US" sz="2400" b="1" i="1" u="sng" dirty="0" smtClean="0">
                <a:solidFill>
                  <a:srgbClr val="FF0000"/>
                </a:solidFill>
              </a:rPr>
              <a:t>Behavioral elements: </a:t>
            </a:r>
            <a:r>
              <a:rPr lang="en-US" sz="2400" b="1" i="1" dirty="0" smtClean="0"/>
              <a:t>	</a:t>
            </a:r>
            <a:r>
              <a:rPr lang="en-US" sz="2400" dirty="0" smtClean="0"/>
              <a:t> Requirements model must provide modeling elements that </a:t>
            </a:r>
            <a:r>
              <a:rPr lang="en-US" sz="2400" dirty="0" smtClean="0">
                <a:solidFill>
                  <a:srgbClr val="FF0000"/>
                </a:solidFill>
              </a:rPr>
              <a:t>depict behavior.</a:t>
            </a:r>
          </a:p>
          <a:p>
            <a:pPr algn="just"/>
            <a:r>
              <a:rPr lang="en-US" sz="2400" dirty="0" smtClean="0"/>
              <a:t>The </a:t>
            </a:r>
            <a:r>
              <a:rPr lang="en-US" sz="2400" b="1" i="1" dirty="0" smtClean="0">
                <a:solidFill>
                  <a:srgbClr val="FF0000"/>
                </a:solidFill>
              </a:rPr>
              <a:t>state diagram </a:t>
            </a:r>
            <a:r>
              <a:rPr lang="en-US" sz="2400" i="1" dirty="0" smtClean="0"/>
              <a:t>is one </a:t>
            </a:r>
            <a:r>
              <a:rPr lang="en-US" sz="2400" i="1" dirty="0" smtClean="0">
                <a:solidFill>
                  <a:srgbClr val="FF0000"/>
                </a:solidFill>
              </a:rPr>
              <a:t>method for representing the behavior of a system</a:t>
            </a:r>
            <a:r>
              <a:rPr lang="en-US" sz="2400" i="1" dirty="0" smtClean="0"/>
              <a:t> by depicting </a:t>
            </a:r>
            <a:r>
              <a:rPr lang="en-US" sz="2400" dirty="0" smtClean="0">
                <a:solidFill>
                  <a:srgbClr val="FF0000"/>
                </a:solidFill>
              </a:rPr>
              <a:t>its states and the events </a:t>
            </a:r>
            <a:r>
              <a:rPr lang="en-US" sz="2400" dirty="0" smtClean="0"/>
              <a:t>that cause the system to change state.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i="1" dirty="0" smtClean="0">
                <a:solidFill>
                  <a:srgbClr val="FF0000"/>
                </a:solidFill>
              </a:rPr>
              <a:t>state is any </a:t>
            </a:r>
            <a:r>
              <a:rPr lang="en-US" sz="2400" u="sng" dirty="0" smtClean="0">
                <a:solidFill>
                  <a:srgbClr val="FF0000"/>
                </a:solidFill>
              </a:rPr>
              <a:t>externally observable mode of behavior</a:t>
            </a:r>
            <a:r>
              <a:rPr lang="en-US" sz="2400" dirty="0" smtClean="0"/>
              <a:t>. In addition, the </a:t>
            </a:r>
            <a:r>
              <a:rPr lang="en-US" sz="2400" dirty="0" smtClean="0">
                <a:solidFill>
                  <a:srgbClr val="FF0000"/>
                </a:solidFill>
              </a:rPr>
              <a:t>state diagram indicates actions </a:t>
            </a:r>
            <a:r>
              <a:rPr lang="en-US" sz="2400" dirty="0" smtClean="0"/>
              <a:t>(e.g., process activation) taken as a consequence of a particular event.</a:t>
            </a:r>
          </a:p>
          <a:p>
            <a:pPr algn="just"/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 descr="Image result for state diagram example in uml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038600"/>
            <a:ext cx="70485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7"/>
          <p:cNvSpPr txBox="1">
            <a:spLocks/>
          </p:cNvSpPr>
          <p:nvPr/>
        </p:nvSpPr>
        <p:spPr>
          <a:xfrm>
            <a:off x="0" y="39687"/>
            <a:ext cx="1219200" cy="384969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9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571480"/>
            <a:ext cx="8610600" cy="57150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Flow-oriented elements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Information is transformed as it </a:t>
            </a:r>
            <a:r>
              <a:rPr lang="en-US" sz="2400" dirty="0" smtClean="0">
                <a:solidFill>
                  <a:srgbClr val="FF0000"/>
                </a:solidFill>
              </a:rPr>
              <a:t>flows through a computer-based system.  </a:t>
            </a:r>
          </a:p>
          <a:p>
            <a:pPr algn="just"/>
            <a:r>
              <a:rPr lang="en-US" sz="2400" dirty="0" smtClean="0"/>
              <a:t>The system accepts </a:t>
            </a:r>
            <a:r>
              <a:rPr lang="en-US" sz="2400" dirty="0" smtClean="0">
                <a:solidFill>
                  <a:srgbClr val="FF0000"/>
                </a:solidFill>
              </a:rPr>
              <a:t>input in a variety of forms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applies functions to transform it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produces output in a variety of forms.</a:t>
            </a: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DFD </a:t>
            </a:r>
            <a:r>
              <a:rPr lang="en-IN" sz="2400" dirty="0" smtClean="0"/>
              <a:t>(Data Flow Diagrams)</a:t>
            </a:r>
            <a:endParaRPr lang="en-US" sz="2400" dirty="0" smtClean="0"/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35257" y="35375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36" y="9028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033727"/>
            <a:ext cx="5929354" cy="3324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785918" y="6417254"/>
            <a:ext cx="5482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CONTEXT FLOW DIAGRAM – SAFEHOME SYSTEM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14362"/>
            <a:ext cx="8610600" cy="5743596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 smtClean="0">
                <a:cs typeface="Calibri" pitchFamily="34" charset="0"/>
              </a:rPr>
              <a:t>Inception</a:t>
            </a:r>
            <a:r>
              <a:rPr lang="en-US" sz="2000" dirty="0" smtClean="0">
                <a:cs typeface="Calibri" pitchFamily="34" charset="0"/>
              </a:rPr>
              <a:t>—ask a set of questions that establish …</a:t>
            </a:r>
          </a:p>
          <a:p>
            <a:pPr marL="723900" lvl="2" indent="-246063" algn="just"/>
            <a:r>
              <a:rPr lang="en-US" sz="2000" dirty="0" smtClean="0">
                <a:cs typeface="Calibri" pitchFamily="34" charset="0"/>
              </a:rPr>
              <a:t>basic </a:t>
            </a: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understanding of the problem</a:t>
            </a:r>
          </a:p>
          <a:p>
            <a:pPr marL="723900" lvl="2" indent="-246063" algn="just"/>
            <a:r>
              <a:rPr lang="en-US" sz="2000" dirty="0" smtClean="0">
                <a:cs typeface="Calibri" pitchFamily="34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people who want a solution</a:t>
            </a:r>
          </a:p>
          <a:p>
            <a:pPr marL="723900" lvl="2" indent="-246063" algn="just"/>
            <a:r>
              <a:rPr lang="en-US" sz="2000" dirty="0" smtClean="0">
                <a:cs typeface="Calibri" pitchFamily="34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nature of the solution </a:t>
            </a:r>
            <a:r>
              <a:rPr lang="en-US" sz="2000" dirty="0" smtClean="0">
                <a:cs typeface="Calibri" pitchFamily="34" charset="0"/>
              </a:rPr>
              <a:t>that is desired, and </a:t>
            </a:r>
          </a:p>
          <a:p>
            <a:pPr marL="723900" lvl="2" indent="-246063" algn="just"/>
            <a:r>
              <a:rPr lang="en-US" sz="2000" dirty="0" smtClean="0">
                <a:cs typeface="Calibri" pitchFamily="34" charset="0"/>
              </a:rPr>
              <a:t>the </a:t>
            </a: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effectiveness of preliminary communication </a:t>
            </a:r>
            <a:r>
              <a:rPr lang="en-US" sz="2000" dirty="0" smtClean="0">
                <a:cs typeface="Calibri" pitchFamily="34" charset="0"/>
              </a:rPr>
              <a:t>and </a:t>
            </a: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collaboration between the customer and the developer.</a:t>
            </a:r>
            <a:endParaRPr lang="en-US" sz="1800" dirty="0" smtClean="0">
              <a:solidFill>
                <a:srgbClr val="FF0000"/>
              </a:solidFill>
              <a:cs typeface="Calibri" pitchFamily="34" charset="0"/>
            </a:endParaRPr>
          </a:p>
          <a:p>
            <a:pPr algn="just"/>
            <a:r>
              <a:rPr lang="en-US" sz="2400" dirty="0" smtClean="0">
                <a:cs typeface="Calibri" pitchFamily="34" charset="0"/>
              </a:rPr>
              <a:t> </a:t>
            </a:r>
            <a:r>
              <a:rPr lang="en-US" sz="2000" b="1" dirty="0" smtClean="0">
                <a:cs typeface="Calibri" pitchFamily="34" charset="0"/>
              </a:rPr>
              <a:t>Elicitation</a:t>
            </a:r>
            <a:endParaRPr lang="en-US" sz="2400" b="1" dirty="0" smtClean="0">
              <a:cs typeface="Calibri" pitchFamily="34" charset="0"/>
            </a:endParaRPr>
          </a:p>
          <a:p>
            <a:pPr lvl="1" algn="just"/>
            <a:r>
              <a:rPr lang="en-US" sz="2000" dirty="0" smtClean="0">
                <a:cs typeface="Calibri" pitchFamily="34" charset="0"/>
              </a:rPr>
              <a:t>Elicit requirements from all </a:t>
            </a:r>
            <a:r>
              <a:rPr lang="en-US" sz="2000" dirty="0" smtClean="0">
                <a:solidFill>
                  <a:srgbClr val="FF0000"/>
                </a:solidFill>
                <a:cs typeface="Calibri" pitchFamily="34" charset="0"/>
              </a:rPr>
              <a:t>stakeholders</a:t>
            </a:r>
            <a:r>
              <a:rPr lang="en-US" sz="2000" dirty="0" smtClean="0">
                <a:cs typeface="Calibri" pitchFamily="34" charset="0"/>
              </a:rPr>
              <a:t> (customer, users, etc.)</a:t>
            </a:r>
          </a:p>
          <a:p>
            <a:pPr lvl="1" algn="just"/>
            <a:r>
              <a:rPr lang="en-US" sz="2000" dirty="0" smtClean="0">
                <a:cs typeface="Calibri" pitchFamily="34" charset="0"/>
              </a:rPr>
              <a:t>Why requirement elicitation is difficult?</a:t>
            </a:r>
          </a:p>
          <a:p>
            <a:pPr marL="900113" lvl="3" indent="-209550" algn="just"/>
            <a:r>
              <a:rPr lang="en-US" b="1" dirty="0" smtClean="0">
                <a:cs typeface="Calibri" pitchFamily="34" charset="0"/>
              </a:rPr>
              <a:t>Problem of Scope</a:t>
            </a:r>
            <a:r>
              <a:rPr lang="en-US" dirty="0" smtClean="0">
                <a:cs typeface="Calibri" pitchFamily="34" charset="0"/>
              </a:rPr>
              <a:t>: The 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boundary </a:t>
            </a:r>
            <a:r>
              <a:rPr lang="en-US" dirty="0" smtClean="0">
                <a:cs typeface="Calibri" pitchFamily="34" charset="0"/>
              </a:rPr>
              <a:t>of the system 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is ill-defined</a:t>
            </a:r>
            <a:r>
              <a:rPr lang="en-US" dirty="0" smtClean="0">
                <a:cs typeface="Calibri" pitchFamily="34" charset="0"/>
              </a:rPr>
              <a:t>.</a:t>
            </a:r>
          </a:p>
          <a:p>
            <a:pPr marL="900113" lvl="3" indent="-209550" algn="just"/>
            <a:r>
              <a:rPr lang="en-US" b="1" dirty="0" smtClean="0">
                <a:cs typeface="Calibri" pitchFamily="34" charset="0"/>
              </a:rPr>
              <a:t>Problems of Understanding</a:t>
            </a:r>
            <a:r>
              <a:rPr lang="en-US" dirty="0" smtClean="0">
                <a:cs typeface="Calibri" pitchFamily="34" charset="0"/>
              </a:rPr>
              <a:t>: The customer/users </a:t>
            </a:r>
            <a:r>
              <a:rPr lang="en-US" u="sng" dirty="0" smtClean="0">
                <a:cs typeface="Calibri" pitchFamily="34" charset="0"/>
              </a:rPr>
              <a:t>are not sure of what is needed.</a:t>
            </a:r>
            <a:r>
              <a:rPr lang="en-US" dirty="0" smtClean="0">
                <a:cs typeface="Calibri" pitchFamily="34" charset="0"/>
              </a:rPr>
              <a:t> They may have a 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poor understanding </a:t>
            </a:r>
            <a:r>
              <a:rPr lang="en-US" dirty="0" smtClean="0">
                <a:cs typeface="Calibri" pitchFamily="34" charset="0"/>
              </a:rPr>
              <a:t>of the 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capabilities and limitations of their</a:t>
            </a:r>
            <a:r>
              <a:rPr lang="en-US" sz="2400" dirty="0" smtClean="0">
                <a:solidFill>
                  <a:srgbClr val="FF0000"/>
                </a:solidFill>
                <a:cs typeface="Calibri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computing environment</a:t>
            </a:r>
            <a:r>
              <a:rPr lang="en-US" dirty="0" smtClean="0">
                <a:cs typeface="Calibri" pitchFamily="34" charset="0"/>
              </a:rPr>
              <a:t>, don’t have a full understanding of the problem domain.</a:t>
            </a:r>
            <a:endParaRPr lang="en-US" sz="2400" dirty="0" smtClean="0">
              <a:cs typeface="Calibri" pitchFamily="34" charset="0"/>
            </a:endParaRPr>
          </a:p>
          <a:p>
            <a:pPr marL="900113" lvl="3" indent="-209550" algn="just"/>
            <a:r>
              <a:rPr lang="en-US" b="1" dirty="0" smtClean="0">
                <a:cs typeface="Calibri" pitchFamily="34" charset="0"/>
              </a:rPr>
              <a:t>Problems of Volatility</a:t>
            </a:r>
            <a:r>
              <a:rPr lang="en-US" dirty="0" smtClean="0">
                <a:cs typeface="Calibri" pitchFamily="34" charset="0"/>
              </a:rPr>
              <a:t>: The </a:t>
            </a:r>
            <a:r>
              <a:rPr lang="en-US" dirty="0" smtClean="0">
                <a:solidFill>
                  <a:srgbClr val="FF0000"/>
                </a:solidFill>
                <a:cs typeface="Calibri" pitchFamily="34" charset="0"/>
              </a:rPr>
              <a:t>requirements change over time</a:t>
            </a:r>
            <a:r>
              <a:rPr lang="en-US" dirty="0" smtClean="0">
                <a:cs typeface="Calibri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24262"/>
            <a:ext cx="2057400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4262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35257" y="35375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36" y="9028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85918" y="6215082"/>
            <a:ext cx="5629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LEVEL 1 DFD – SECURITY FUNCTION IN SAFEHOME SYSTEM</a:t>
            </a:r>
            <a:endParaRPr lang="en-US" dirty="0">
              <a:latin typeface="+mj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657219"/>
            <a:ext cx="8358246" cy="555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35257" y="35375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36" y="9028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28794" y="6072206"/>
            <a:ext cx="519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+mj-lt"/>
              </a:rPr>
              <a:t>LEVEL 2 DFD – </a:t>
            </a:r>
            <a:r>
              <a:rPr lang="en-US" dirty="0" smtClean="0"/>
              <a:t> refines the monitor sensors process</a:t>
            </a:r>
            <a:endParaRPr lang="en-US" dirty="0"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642919"/>
            <a:ext cx="7929617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575" y="714356"/>
            <a:ext cx="8610600" cy="571504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Flow-oriented elements</a:t>
            </a:r>
            <a:r>
              <a:rPr lang="en-US" sz="2400" b="1" dirty="0" smtClean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Information is transformed as it </a:t>
            </a:r>
            <a:r>
              <a:rPr lang="en-US" sz="2400" dirty="0" smtClean="0">
                <a:solidFill>
                  <a:srgbClr val="FF0000"/>
                </a:solidFill>
              </a:rPr>
              <a:t>flows through a computer-based system.  </a:t>
            </a:r>
          </a:p>
          <a:p>
            <a:pPr algn="just"/>
            <a:r>
              <a:rPr lang="en-US" sz="2400" dirty="0" smtClean="0"/>
              <a:t>The system accepts </a:t>
            </a:r>
            <a:r>
              <a:rPr lang="en-US" sz="2400" dirty="0" smtClean="0">
                <a:solidFill>
                  <a:srgbClr val="FF0000"/>
                </a:solidFill>
              </a:rPr>
              <a:t>input in a variety of forms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applies functions to transform it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produces output in a variety of forms.</a:t>
            </a:r>
          </a:p>
          <a:p>
            <a:pPr algn="just"/>
            <a:r>
              <a:rPr lang="en-IN" sz="2400" dirty="0" smtClean="0">
                <a:solidFill>
                  <a:srgbClr val="FF0000"/>
                </a:solidFill>
              </a:rPr>
              <a:t>DFD </a:t>
            </a:r>
            <a:r>
              <a:rPr lang="en-IN" sz="2400" dirty="0" smtClean="0"/>
              <a:t>(Data Flow Diagrams)</a:t>
            </a:r>
            <a:endParaRPr lang="en-US" sz="2400" dirty="0" smtClean="0"/>
          </a:p>
          <a:p>
            <a:pPr>
              <a:buNone/>
            </a:pPr>
            <a:r>
              <a:rPr lang="en-US" sz="2400" b="1" i="1" u="sng" dirty="0" smtClean="0">
                <a:solidFill>
                  <a:srgbClr val="FF0000"/>
                </a:solidFill>
              </a:rPr>
              <a:t>Analysis Patterns</a:t>
            </a:r>
          </a:p>
          <a:p>
            <a:pPr lvl="1" algn="just"/>
            <a:r>
              <a:rPr lang="en-US" dirty="0" smtClean="0"/>
              <a:t>certain problems reoccur </a:t>
            </a:r>
            <a:r>
              <a:rPr lang="en-US" dirty="0" smtClean="0">
                <a:solidFill>
                  <a:srgbClr val="FF0000"/>
                </a:solidFill>
              </a:rPr>
              <a:t>across all projects within a specific application domain</a:t>
            </a:r>
          </a:p>
          <a:p>
            <a:pPr lvl="1" algn="just"/>
            <a:r>
              <a:rPr lang="en-US" dirty="0" smtClean="0"/>
              <a:t>Analysis patterns  </a:t>
            </a:r>
            <a:r>
              <a:rPr lang="en-US" dirty="0" smtClean="0">
                <a:solidFill>
                  <a:srgbClr val="FF0000"/>
                </a:solidFill>
              </a:rPr>
              <a:t>suggest solutions </a:t>
            </a:r>
            <a:r>
              <a:rPr lang="en-US" dirty="0" smtClean="0"/>
              <a:t>(e.g., a class, a function, a behavior) within the application domain that can be reused when modeling many applications.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35257" y="35375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436" y="9028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257800"/>
          </a:xfrm>
        </p:spPr>
        <p:txBody>
          <a:bodyPr>
            <a:normAutofit/>
          </a:bodyPr>
          <a:lstStyle/>
          <a:p>
            <a:pPr marL="449263" lvl="1" indent="-246063" algn="just">
              <a:buNone/>
            </a:pPr>
            <a:r>
              <a:rPr lang="en-US" i="1" dirty="0" smtClean="0"/>
              <a:t>Geyer-Schulz and </a:t>
            </a:r>
            <a:r>
              <a:rPr lang="en-US" i="1" dirty="0" err="1" smtClean="0"/>
              <a:t>Hahsler</a:t>
            </a:r>
            <a:r>
              <a:rPr lang="en-US" i="1" dirty="0" smtClean="0"/>
              <a:t>  </a:t>
            </a:r>
            <a:r>
              <a:rPr lang="en-US" dirty="0" smtClean="0"/>
              <a:t>suggest </a:t>
            </a:r>
            <a:r>
              <a:rPr lang="en-US" dirty="0" smtClean="0">
                <a:solidFill>
                  <a:srgbClr val="FF0000"/>
                </a:solidFill>
              </a:rPr>
              <a:t>two benefits </a:t>
            </a:r>
            <a:r>
              <a:rPr lang="en-US" dirty="0" smtClean="0"/>
              <a:t>that can be associated with the use of analysis patterns:</a:t>
            </a:r>
          </a:p>
          <a:p>
            <a:pPr marL="723900" lvl="3" indent="-209550" algn="just" defTabSz="804863"/>
            <a:r>
              <a:rPr lang="en-US" sz="2400" dirty="0" smtClean="0"/>
              <a:t>First, analysis patterns </a:t>
            </a:r>
            <a:r>
              <a:rPr lang="en-US" sz="2400" dirty="0" smtClean="0">
                <a:solidFill>
                  <a:srgbClr val="FF0000"/>
                </a:solidFill>
              </a:rPr>
              <a:t>speed up the development of abstract analysis models</a:t>
            </a:r>
            <a:r>
              <a:rPr lang="en-US" sz="2400" dirty="0" smtClean="0"/>
              <a:t> that capture the main </a:t>
            </a:r>
            <a:r>
              <a:rPr lang="en-US" sz="2400" dirty="0" smtClean="0">
                <a:solidFill>
                  <a:srgbClr val="FF0000"/>
                </a:solidFill>
              </a:rPr>
              <a:t>requirements of the concrete problem by providing reusable analysis models</a:t>
            </a:r>
            <a:endParaRPr lang="en-US" sz="2400" dirty="0" smtClean="0"/>
          </a:p>
          <a:p>
            <a:pPr marL="723900" lvl="3" indent="-209550" algn="just" defTabSz="804863"/>
            <a:r>
              <a:rPr lang="en-US" sz="2400" dirty="0" smtClean="0"/>
              <a:t>Second, analysis patterns </a:t>
            </a:r>
            <a:r>
              <a:rPr lang="en-US" sz="2400" dirty="0" smtClean="0">
                <a:solidFill>
                  <a:srgbClr val="FF0000"/>
                </a:solidFill>
              </a:rPr>
              <a:t>facilitate the transformation of the analysis model into a design model </a:t>
            </a:r>
            <a:r>
              <a:rPr lang="en-US" sz="2400" dirty="0" smtClean="0"/>
              <a:t>by suggesting design patterns and reliable solutions for </a:t>
            </a:r>
            <a:r>
              <a:rPr lang="en-US" sz="2400" dirty="0" smtClean="0">
                <a:solidFill>
                  <a:srgbClr val="FF0000"/>
                </a:solidFill>
              </a:rPr>
              <a:t>common problems.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30707" y="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515112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Negotiating Requirements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2578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In an ideal requirements engineering context, </a:t>
            </a:r>
            <a:r>
              <a:rPr lang="en-US" sz="2400" dirty="0">
                <a:solidFill>
                  <a:srgbClr val="FF0000"/>
                </a:solidFill>
              </a:rPr>
              <a:t>the inception, elicitation, and </a:t>
            </a:r>
            <a:r>
              <a:rPr lang="en-US" sz="2400" dirty="0" smtClean="0">
                <a:solidFill>
                  <a:srgbClr val="FF0000"/>
                </a:solidFill>
              </a:rPr>
              <a:t>elaboration tasks </a:t>
            </a:r>
            <a:r>
              <a:rPr lang="en-US" sz="2400" dirty="0">
                <a:solidFill>
                  <a:srgbClr val="FF0000"/>
                </a:solidFill>
              </a:rPr>
              <a:t>determine customer requirements</a:t>
            </a:r>
            <a:r>
              <a:rPr lang="en-US" sz="2400" dirty="0"/>
              <a:t> in sufficient detail </a:t>
            </a:r>
            <a:r>
              <a:rPr lang="en-US" sz="2400" dirty="0">
                <a:solidFill>
                  <a:srgbClr val="FF0000"/>
                </a:solidFill>
              </a:rPr>
              <a:t>to proceed to </a:t>
            </a:r>
            <a:r>
              <a:rPr lang="en-US" sz="2400" dirty="0" smtClean="0">
                <a:solidFill>
                  <a:srgbClr val="FF0000"/>
                </a:solidFill>
              </a:rPr>
              <a:t>subsequent </a:t>
            </a:r>
            <a:r>
              <a:rPr lang="en-US" sz="2400" dirty="0" smtClean="0"/>
              <a:t>software </a:t>
            </a:r>
            <a:r>
              <a:rPr lang="en-US" sz="2400" dirty="0"/>
              <a:t>engineering </a:t>
            </a:r>
            <a:r>
              <a:rPr lang="en-US" sz="2400" dirty="0">
                <a:solidFill>
                  <a:srgbClr val="FF0000"/>
                </a:solidFill>
              </a:rPr>
              <a:t>activities.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/>
              <a:t>Unfortunately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this rarely happens</a:t>
            </a:r>
            <a:r>
              <a:rPr lang="en-US" sz="2400" dirty="0"/>
              <a:t>. In reality</a:t>
            </a:r>
            <a:r>
              <a:rPr lang="en-US" sz="2400" dirty="0" smtClean="0"/>
              <a:t>, you </a:t>
            </a:r>
            <a:r>
              <a:rPr lang="en-US" sz="2400" dirty="0"/>
              <a:t>may have to </a:t>
            </a:r>
            <a:r>
              <a:rPr lang="en-US" sz="2400" dirty="0">
                <a:solidFill>
                  <a:srgbClr val="FF0000"/>
                </a:solidFill>
              </a:rPr>
              <a:t>enter into a negotiation with one or more stakeholders</a:t>
            </a:r>
            <a:r>
              <a:rPr lang="en-US" sz="2400" dirty="0"/>
              <a:t>. </a:t>
            </a:r>
            <a:endParaRPr lang="en-US" sz="2400" dirty="0" smtClean="0"/>
          </a:p>
          <a:p>
            <a:pPr algn="just"/>
            <a:r>
              <a:rPr lang="en-US" sz="2400" dirty="0" smtClean="0"/>
              <a:t>In most cases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stakeholders are asked to balance functionality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</a:rPr>
              <a:t>performance</a:t>
            </a:r>
            <a:r>
              <a:rPr lang="en-US" sz="2400" dirty="0"/>
              <a:t>, and other </a:t>
            </a:r>
            <a:r>
              <a:rPr lang="en-US" sz="2400" dirty="0" smtClean="0">
                <a:solidFill>
                  <a:srgbClr val="FF0000"/>
                </a:solidFill>
              </a:rPr>
              <a:t>product or </a:t>
            </a:r>
            <a:r>
              <a:rPr lang="en-US" sz="2400" dirty="0">
                <a:solidFill>
                  <a:srgbClr val="FF0000"/>
                </a:solidFill>
              </a:rPr>
              <a:t>system characteristics against cost and time-to-market</a:t>
            </a:r>
            <a:r>
              <a:rPr lang="en-US" sz="2400" dirty="0"/>
              <a:t>. The </a:t>
            </a:r>
            <a:r>
              <a:rPr lang="en-US" sz="2400" dirty="0">
                <a:solidFill>
                  <a:srgbClr val="FF0000"/>
                </a:solidFill>
              </a:rPr>
              <a:t>intent of </a:t>
            </a:r>
            <a:r>
              <a:rPr lang="en-US" sz="2400" dirty="0" smtClean="0">
                <a:solidFill>
                  <a:srgbClr val="FF0000"/>
                </a:solidFill>
              </a:rPr>
              <a:t>this </a:t>
            </a:r>
            <a:r>
              <a:rPr lang="en-US" sz="2400" dirty="0" smtClean="0"/>
              <a:t>negotiation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to develop a project plan </a:t>
            </a:r>
            <a:r>
              <a:rPr lang="en-US" sz="2400" dirty="0"/>
              <a:t>that </a:t>
            </a:r>
            <a:r>
              <a:rPr lang="en-US" sz="2400" dirty="0">
                <a:solidFill>
                  <a:srgbClr val="FF0000"/>
                </a:solidFill>
              </a:rPr>
              <a:t>meets stakeholder needs </a:t>
            </a:r>
            <a:r>
              <a:rPr lang="en-US" sz="2400" dirty="0"/>
              <a:t>while at </a:t>
            </a:r>
            <a:r>
              <a:rPr lang="en-US" sz="2400" dirty="0" smtClean="0"/>
              <a:t>the </a:t>
            </a:r>
            <a:r>
              <a:rPr lang="en-US" sz="2400" dirty="0"/>
              <a:t>same time </a:t>
            </a:r>
            <a:r>
              <a:rPr lang="en-US" sz="2400" dirty="0">
                <a:solidFill>
                  <a:srgbClr val="FF0000"/>
                </a:solidFill>
              </a:rPr>
              <a:t>reflecting the real-world constraints </a:t>
            </a:r>
            <a:r>
              <a:rPr lang="en-US" sz="2400" dirty="0"/>
              <a:t>(e.g., </a:t>
            </a:r>
            <a:r>
              <a:rPr lang="en-US" sz="2400" dirty="0">
                <a:solidFill>
                  <a:srgbClr val="FF0000"/>
                </a:solidFill>
              </a:rPr>
              <a:t>time, people, budget</a:t>
            </a:r>
            <a:r>
              <a:rPr lang="en-US" sz="2400" dirty="0"/>
              <a:t>) that </a:t>
            </a:r>
            <a:r>
              <a:rPr lang="en-US" sz="2400" dirty="0" smtClean="0">
                <a:solidFill>
                  <a:srgbClr val="FF0000"/>
                </a:solidFill>
              </a:rPr>
              <a:t>have been </a:t>
            </a:r>
            <a:r>
              <a:rPr lang="en-US" sz="2400" dirty="0">
                <a:solidFill>
                  <a:srgbClr val="FF0000"/>
                </a:solidFill>
              </a:rPr>
              <a:t>placed on the software team.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21609" y="0"/>
            <a:ext cx="1165225" cy="42465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84053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1480"/>
            <a:ext cx="8610600" cy="5638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best negotiations strive </a:t>
            </a:r>
            <a:r>
              <a:rPr lang="en-US" dirty="0"/>
              <a:t>for a </a:t>
            </a:r>
            <a:r>
              <a:rPr lang="en-US" dirty="0">
                <a:solidFill>
                  <a:srgbClr val="FF0000"/>
                </a:solidFill>
              </a:rPr>
              <a:t>“win-win” </a:t>
            </a:r>
            <a:r>
              <a:rPr lang="en-US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. </a:t>
            </a:r>
          </a:p>
          <a:p>
            <a:pPr algn="just">
              <a:buNone/>
            </a:pPr>
            <a:r>
              <a:rPr lang="en-US" dirty="0" smtClean="0"/>
              <a:t>    - stakeholders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win </a:t>
            </a:r>
            <a:r>
              <a:rPr lang="en-US" dirty="0" smtClean="0"/>
              <a:t>by</a:t>
            </a:r>
            <a:r>
              <a:rPr lang="en-US" dirty="0" smtClean="0">
                <a:solidFill>
                  <a:srgbClr val="FF0000"/>
                </a:solidFill>
              </a:rPr>
              <a:t> getting </a:t>
            </a:r>
            <a:r>
              <a:rPr lang="en-US" dirty="0">
                <a:solidFill>
                  <a:srgbClr val="FF0000"/>
                </a:solidFill>
              </a:rPr>
              <a:t>the system or product that satisfies the majority of their needs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  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software team member win </a:t>
            </a:r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working to realistic and achievable </a:t>
            </a:r>
            <a:r>
              <a:rPr lang="en-US" dirty="0" smtClean="0">
                <a:solidFill>
                  <a:srgbClr val="FF0000"/>
                </a:solidFill>
              </a:rPr>
              <a:t>budgets </a:t>
            </a:r>
            <a:r>
              <a:rPr lang="en-US" dirty="0" smtClean="0"/>
              <a:t>and </a:t>
            </a:r>
            <a:r>
              <a:rPr lang="en-US" dirty="0">
                <a:solidFill>
                  <a:srgbClr val="FF0000"/>
                </a:solidFill>
              </a:rPr>
              <a:t>deadlines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Boehm </a:t>
            </a:r>
            <a:r>
              <a:rPr lang="en-US" dirty="0" smtClean="0"/>
              <a:t>defines </a:t>
            </a:r>
            <a:r>
              <a:rPr lang="en-US" dirty="0"/>
              <a:t>a set of negotiation activities at the beginning of each </a:t>
            </a:r>
            <a:r>
              <a:rPr lang="en-US" dirty="0" smtClean="0"/>
              <a:t>software process </a:t>
            </a:r>
            <a:r>
              <a:rPr lang="en-US" dirty="0"/>
              <a:t>iteration. </a:t>
            </a:r>
          </a:p>
          <a:p>
            <a:pPr marL="0" indent="0" algn="just">
              <a:buNone/>
            </a:pPr>
            <a:r>
              <a:rPr lang="en-US" b="1" dirty="0"/>
              <a:t>1. </a:t>
            </a:r>
            <a:r>
              <a:rPr lang="en-US" dirty="0">
                <a:solidFill>
                  <a:srgbClr val="FF0000"/>
                </a:solidFill>
              </a:rPr>
              <a:t>Identification</a:t>
            </a:r>
            <a:r>
              <a:rPr lang="en-US" dirty="0"/>
              <a:t> of the system or subsystem’s key </a:t>
            </a:r>
            <a:r>
              <a:rPr lang="en-US" dirty="0">
                <a:solidFill>
                  <a:srgbClr val="FF0000"/>
                </a:solidFill>
              </a:rPr>
              <a:t>stakeholders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2. </a:t>
            </a:r>
            <a:r>
              <a:rPr lang="en-US" dirty="0">
                <a:solidFill>
                  <a:srgbClr val="FF0000"/>
                </a:solidFill>
              </a:rPr>
              <a:t>Determination</a:t>
            </a:r>
            <a:r>
              <a:rPr lang="en-US" dirty="0"/>
              <a:t> of the stakeholders’ </a:t>
            </a:r>
            <a:r>
              <a:rPr lang="en-US" dirty="0">
                <a:solidFill>
                  <a:srgbClr val="FF0000"/>
                </a:solidFill>
              </a:rPr>
              <a:t>“win conditions.”</a:t>
            </a:r>
          </a:p>
          <a:p>
            <a:pPr marL="0" indent="0" algn="just">
              <a:buNone/>
            </a:pPr>
            <a:r>
              <a:rPr lang="en-US" b="1" dirty="0"/>
              <a:t>3. </a:t>
            </a:r>
            <a:r>
              <a:rPr lang="en-US" dirty="0">
                <a:solidFill>
                  <a:srgbClr val="FF0000"/>
                </a:solidFill>
              </a:rPr>
              <a:t>Negotiation of the stakeholders’ win conditions </a:t>
            </a:r>
            <a:r>
              <a:rPr lang="en-US" dirty="0"/>
              <a:t>to reconcile them into a </a:t>
            </a:r>
            <a:r>
              <a:rPr lang="en-US" dirty="0" smtClean="0"/>
              <a:t>set of </a:t>
            </a:r>
            <a:r>
              <a:rPr lang="en-US" dirty="0">
                <a:solidFill>
                  <a:srgbClr val="FF0000"/>
                </a:solidFill>
              </a:rPr>
              <a:t>win-win conditions </a:t>
            </a:r>
            <a:r>
              <a:rPr lang="en-US" dirty="0"/>
              <a:t>for all concerned (including the software team).</a:t>
            </a:r>
          </a:p>
          <a:p>
            <a:pPr algn="just"/>
            <a:r>
              <a:rPr lang="en-US" dirty="0"/>
              <a:t>Successful completion of these initial </a:t>
            </a:r>
            <a:r>
              <a:rPr lang="en-US" dirty="0">
                <a:solidFill>
                  <a:srgbClr val="FF0000"/>
                </a:solidFill>
              </a:rPr>
              <a:t>steps achieves a win-win result,</a:t>
            </a:r>
            <a:r>
              <a:rPr lang="en-US" dirty="0"/>
              <a:t> which </a:t>
            </a:r>
            <a:r>
              <a:rPr lang="en-US" dirty="0" smtClean="0"/>
              <a:t>becomes the </a:t>
            </a:r>
            <a:r>
              <a:rPr lang="en-US" dirty="0">
                <a:solidFill>
                  <a:srgbClr val="FF0000"/>
                </a:solidFill>
              </a:rPr>
              <a:t>key criterion for proceeding </a:t>
            </a:r>
            <a:r>
              <a:rPr lang="en-US" dirty="0"/>
              <a:t>to subsequent software engineering activities.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6941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309" y="72644"/>
            <a:ext cx="5993642" cy="743712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  <a:ea typeface="Times New Roman"/>
                <a:cs typeface="Calibri"/>
              </a:rPr>
              <a:t>Validating Requirements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76800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As each element of the </a:t>
            </a:r>
            <a:r>
              <a:rPr lang="en-US" dirty="0" smtClean="0">
                <a:solidFill>
                  <a:srgbClr val="FF0000"/>
                </a:solidFill>
              </a:rPr>
              <a:t>requirements model is</a:t>
            </a:r>
            <a:r>
              <a:rPr lang="en-US" dirty="0" smtClean="0"/>
              <a:t> created, it is </a:t>
            </a:r>
            <a:r>
              <a:rPr lang="en-US" dirty="0" smtClean="0">
                <a:solidFill>
                  <a:srgbClr val="FF0000"/>
                </a:solidFill>
              </a:rPr>
              <a:t>examined for inconsistency, omissions, and ambiguity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requirements </a:t>
            </a:r>
            <a:r>
              <a:rPr lang="en-US" dirty="0" smtClean="0"/>
              <a:t>represented by the model </a:t>
            </a:r>
            <a:r>
              <a:rPr lang="en-US" dirty="0" smtClean="0">
                <a:solidFill>
                  <a:srgbClr val="FF0000"/>
                </a:solidFill>
              </a:rPr>
              <a:t>are prioritized by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stakeholders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grouped within requirements packages</a:t>
            </a:r>
            <a:r>
              <a:rPr lang="en-US" dirty="0" smtClean="0"/>
              <a:t> that will be implemented as software increments.</a:t>
            </a:r>
          </a:p>
          <a:p>
            <a:pPr algn="just"/>
            <a:r>
              <a:rPr lang="en-US" dirty="0" smtClean="0"/>
              <a:t>A </a:t>
            </a:r>
            <a:r>
              <a:rPr lang="en-US" u="sng" dirty="0" smtClean="0">
                <a:solidFill>
                  <a:srgbClr val="FF0000"/>
                </a:solidFill>
              </a:rPr>
              <a:t>review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of the requirements model addresses</a:t>
            </a:r>
            <a:r>
              <a:rPr lang="en-US" dirty="0" smtClean="0"/>
              <a:t> the following </a:t>
            </a:r>
            <a:r>
              <a:rPr lang="en-US" dirty="0" smtClean="0">
                <a:solidFill>
                  <a:srgbClr val="FF0000"/>
                </a:solidFill>
              </a:rPr>
              <a:t>questions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Is each </a:t>
            </a:r>
            <a:r>
              <a:rPr lang="en-US" dirty="0" smtClean="0">
                <a:solidFill>
                  <a:srgbClr val="FF0000"/>
                </a:solidFill>
              </a:rPr>
              <a:t>requirement consistent </a:t>
            </a:r>
            <a:r>
              <a:rPr lang="en-US" dirty="0" smtClean="0"/>
              <a:t>with the </a:t>
            </a:r>
            <a:r>
              <a:rPr lang="en-US" dirty="0" smtClean="0">
                <a:solidFill>
                  <a:srgbClr val="FF0000"/>
                </a:solidFill>
              </a:rPr>
              <a:t>overall objectives </a:t>
            </a:r>
            <a:r>
              <a:rPr lang="en-US" dirty="0" smtClean="0"/>
              <a:t>for the system/product?</a:t>
            </a:r>
          </a:p>
          <a:p>
            <a:pPr lvl="1"/>
            <a:r>
              <a:rPr lang="en-US" dirty="0" smtClean="0"/>
              <a:t>Have </a:t>
            </a:r>
            <a:r>
              <a:rPr lang="en-US" dirty="0" smtClean="0">
                <a:solidFill>
                  <a:srgbClr val="FF0000"/>
                </a:solidFill>
              </a:rPr>
              <a:t>all requirements </a:t>
            </a:r>
            <a:r>
              <a:rPr lang="en-US" dirty="0" smtClean="0"/>
              <a:t>been </a:t>
            </a:r>
            <a:r>
              <a:rPr lang="en-US" dirty="0" smtClean="0">
                <a:solidFill>
                  <a:srgbClr val="FF0000"/>
                </a:solidFill>
              </a:rPr>
              <a:t>specified at the proper level of abstraction</a:t>
            </a:r>
            <a:r>
              <a:rPr lang="en-US" dirty="0" smtClean="0"/>
              <a:t>? That is, do some requirements provide a level of technical detail that is inappropriate at this stage?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Title 7"/>
          <p:cNvSpPr txBox="1">
            <a:spLocks/>
          </p:cNvSpPr>
          <p:nvPr/>
        </p:nvSpPr>
        <p:spPr>
          <a:xfrm>
            <a:off x="21609" y="12700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2918"/>
            <a:ext cx="8763000" cy="55626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Is the </a:t>
            </a:r>
            <a:r>
              <a:rPr lang="en-US" sz="2400" dirty="0" smtClean="0">
                <a:solidFill>
                  <a:srgbClr val="FF0000"/>
                </a:solidFill>
              </a:rPr>
              <a:t>requirement really necessary </a:t>
            </a:r>
            <a:r>
              <a:rPr lang="en-US" sz="2400" dirty="0" smtClean="0"/>
              <a:t>or does it </a:t>
            </a:r>
            <a:r>
              <a:rPr lang="en-US" sz="2400" dirty="0" smtClean="0">
                <a:solidFill>
                  <a:srgbClr val="FF0000"/>
                </a:solidFill>
              </a:rPr>
              <a:t>represent an add-on feature </a:t>
            </a:r>
            <a:r>
              <a:rPr lang="en-US" sz="2400" dirty="0" smtClean="0"/>
              <a:t>that </a:t>
            </a:r>
            <a:r>
              <a:rPr lang="en-US" sz="2400" dirty="0" smtClean="0">
                <a:solidFill>
                  <a:srgbClr val="FF0000"/>
                </a:solidFill>
              </a:rPr>
              <a:t>may not be essential</a:t>
            </a:r>
            <a:r>
              <a:rPr lang="en-US" sz="2400" dirty="0" smtClean="0"/>
              <a:t> to the objective of the system?</a:t>
            </a:r>
          </a:p>
          <a:p>
            <a:pPr algn="just"/>
            <a:r>
              <a:rPr lang="en-US" sz="2400" dirty="0" smtClean="0"/>
              <a:t> Is each </a:t>
            </a:r>
            <a:r>
              <a:rPr lang="en-US" sz="2400" dirty="0" smtClean="0">
                <a:solidFill>
                  <a:srgbClr val="FF0000"/>
                </a:solidFill>
              </a:rPr>
              <a:t>requirement bounded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unambiguous</a:t>
            </a:r>
            <a:r>
              <a:rPr lang="en-US" sz="2400" dirty="0" smtClean="0"/>
              <a:t>?</a:t>
            </a:r>
          </a:p>
          <a:p>
            <a:pPr algn="just"/>
            <a:r>
              <a:rPr lang="en-US" sz="2400" dirty="0" smtClean="0"/>
              <a:t>Does each </a:t>
            </a:r>
            <a:r>
              <a:rPr lang="en-US" sz="2400" dirty="0" smtClean="0">
                <a:solidFill>
                  <a:srgbClr val="FF0000"/>
                </a:solidFill>
              </a:rPr>
              <a:t>requirement have attribution</a:t>
            </a:r>
            <a:r>
              <a:rPr lang="en-US" sz="2400" dirty="0" smtClean="0"/>
              <a:t>? That is, is a </a:t>
            </a:r>
            <a:r>
              <a:rPr lang="en-US" sz="2400" dirty="0" smtClean="0">
                <a:solidFill>
                  <a:srgbClr val="FF0000"/>
                </a:solidFill>
              </a:rPr>
              <a:t>source</a:t>
            </a:r>
            <a:r>
              <a:rPr lang="en-US" sz="2400" dirty="0" smtClean="0"/>
              <a:t> (generally, a </a:t>
            </a:r>
            <a:r>
              <a:rPr lang="en-US" sz="2400" dirty="0" smtClean="0">
                <a:solidFill>
                  <a:srgbClr val="FF0000"/>
                </a:solidFill>
              </a:rPr>
              <a:t>specific individual</a:t>
            </a:r>
            <a:r>
              <a:rPr lang="en-US" sz="2400" dirty="0" smtClean="0"/>
              <a:t>) noted for each requirement?</a:t>
            </a:r>
          </a:p>
          <a:p>
            <a:pPr algn="just"/>
            <a:r>
              <a:rPr lang="en-US" sz="2400" dirty="0" smtClean="0"/>
              <a:t>Do any </a:t>
            </a:r>
            <a:r>
              <a:rPr lang="en-US" sz="2400" dirty="0" smtClean="0">
                <a:solidFill>
                  <a:srgbClr val="FF0000"/>
                </a:solidFill>
              </a:rPr>
              <a:t>requirements conflict with other requirements</a:t>
            </a:r>
            <a:r>
              <a:rPr lang="en-US" sz="2400" dirty="0" smtClean="0"/>
              <a:t>?</a:t>
            </a:r>
          </a:p>
          <a:p>
            <a:pPr algn="just"/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each requirement achievable in the technical environment </a:t>
            </a:r>
            <a:r>
              <a:rPr lang="en-US" sz="2400" dirty="0" smtClean="0"/>
              <a:t>that will house the system or product?</a:t>
            </a:r>
          </a:p>
          <a:p>
            <a:pPr algn="just"/>
            <a:r>
              <a:rPr lang="en-US" sz="2400" dirty="0" smtClean="0"/>
              <a:t>Is </a:t>
            </a:r>
            <a:r>
              <a:rPr lang="en-US" sz="2400" dirty="0" smtClean="0">
                <a:solidFill>
                  <a:srgbClr val="FF0000"/>
                </a:solidFill>
              </a:rPr>
              <a:t>each requirement testable</a:t>
            </a:r>
            <a:r>
              <a:rPr lang="en-US" sz="2400" dirty="0" smtClean="0"/>
              <a:t>, once implemented?</a:t>
            </a:r>
          </a:p>
          <a:p>
            <a:pPr algn="just"/>
            <a:r>
              <a:rPr lang="en-US" sz="2400" dirty="0" smtClean="0"/>
              <a:t>Does the </a:t>
            </a:r>
            <a:r>
              <a:rPr lang="en-US" sz="2400" dirty="0" smtClean="0">
                <a:solidFill>
                  <a:srgbClr val="FF0000"/>
                </a:solidFill>
              </a:rPr>
              <a:t>requirements model properly reflect the information, function, and behavior</a:t>
            </a:r>
            <a:r>
              <a:rPr lang="en-US" sz="2400" dirty="0" smtClean="0"/>
              <a:t> of the system to be built?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1609" y="50800"/>
            <a:ext cx="1028700" cy="37385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575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2984"/>
            <a:ext cx="8686800" cy="3733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Has the </a:t>
            </a:r>
            <a:r>
              <a:rPr lang="en-US" sz="2400" dirty="0" smtClean="0">
                <a:solidFill>
                  <a:srgbClr val="FF0000"/>
                </a:solidFill>
              </a:rPr>
              <a:t>requirements model been “partitioned” in a way that </a:t>
            </a:r>
            <a:r>
              <a:rPr lang="en-US" sz="2400" dirty="0" smtClean="0"/>
              <a:t>exposes</a:t>
            </a:r>
            <a:r>
              <a:rPr lang="en-US" sz="2400" dirty="0" smtClean="0">
                <a:solidFill>
                  <a:srgbClr val="FF0000"/>
                </a:solidFill>
              </a:rPr>
              <a:t> progressively more detailed information </a:t>
            </a:r>
            <a:r>
              <a:rPr lang="en-US" sz="2400" dirty="0" smtClean="0"/>
              <a:t>about the system?</a:t>
            </a:r>
          </a:p>
          <a:p>
            <a:r>
              <a:rPr lang="en-US" sz="2400" dirty="0" smtClean="0"/>
              <a:t>Have </a:t>
            </a:r>
            <a:r>
              <a:rPr lang="en-US" sz="2400" dirty="0" smtClean="0">
                <a:solidFill>
                  <a:srgbClr val="FF0000"/>
                </a:solidFill>
              </a:rPr>
              <a:t>requirements patterns been used to simplify the requirements model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Have </a:t>
            </a:r>
            <a:r>
              <a:rPr lang="en-US" sz="2400" dirty="0" smtClean="0">
                <a:solidFill>
                  <a:srgbClr val="FF0000"/>
                </a:solidFill>
              </a:rPr>
              <a:t>all patterns been properly validated</a:t>
            </a:r>
            <a:r>
              <a:rPr lang="en-US" sz="2400" dirty="0" smtClean="0"/>
              <a:t>? Are all </a:t>
            </a:r>
            <a:r>
              <a:rPr lang="en-US" sz="2400" dirty="0" smtClean="0">
                <a:solidFill>
                  <a:srgbClr val="FF0000"/>
                </a:solidFill>
              </a:rPr>
              <a:t>patterns consistent with customer requirements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39687"/>
            <a:ext cx="936625" cy="290513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96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4978" y="132616"/>
            <a:ext cx="5181600" cy="667512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tx1"/>
                </a:solidFill>
              </a:rPr>
              <a:t>Requirements Analysis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7630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Requirements analysis allows you </a:t>
            </a:r>
            <a:r>
              <a:rPr lang="en-US" i="1" dirty="0" smtClean="0"/>
              <a:t>to </a:t>
            </a:r>
            <a:r>
              <a:rPr lang="en-US" i="1" dirty="0" smtClean="0">
                <a:solidFill>
                  <a:srgbClr val="FF0000"/>
                </a:solidFill>
              </a:rPr>
              <a:t>elaborate on </a:t>
            </a:r>
            <a:r>
              <a:rPr lang="en-US" dirty="0" smtClean="0">
                <a:solidFill>
                  <a:srgbClr val="FF0000"/>
                </a:solidFill>
              </a:rPr>
              <a:t>basic requirements</a:t>
            </a:r>
            <a:r>
              <a:rPr lang="en-US" dirty="0" smtClean="0"/>
              <a:t> established during the </a:t>
            </a:r>
            <a:r>
              <a:rPr lang="en-US" dirty="0" smtClean="0">
                <a:solidFill>
                  <a:srgbClr val="FF0000"/>
                </a:solidFill>
              </a:rPr>
              <a:t>inception, elicitation, and negotiation</a:t>
            </a:r>
            <a:r>
              <a:rPr lang="en-US" dirty="0" smtClean="0"/>
              <a:t> tasks that are part of requirements engineering.</a:t>
            </a:r>
          </a:p>
          <a:p>
            <a:pPr algn="just"/>
            <a:r>
              <a:rPr lang="en-US" b="1" dirty="0" smtClean="0"/>
              <a:t>IEEE </a:t>
            </a:r>
            <a:r>
              <a:rPr lang="en-US" dirty="0" smtClean="0"/>
              <a:t>defines </a:t>
            </a:r>
            <a:r>
              <a:rPr lang="en-US" dirty="0" smtClean="0">
                <a:solidFill>
                  <a:srgbClr val="FF0000"/>
                </a:solidFill>
              </a:rPr>
              <a:t>requirements analysis as the process of studying user needs to arrive at a definition of a system, hardware or software requirements.</a:t>
            </a:r>
          </a:p>
          <a:p>
            <a:pPr algn="just"/>
            <a:r>
              <a:rPr lang="en-US" dirty="0" smtClean="0"/>
              <a:t>Various other tasks performed using requirements analysis are listed below.</a:t>
            </a:r>
          </a:p>
          <a:p>
            <a:pPr lvl="1" algn="just"/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detect and resolve conflicts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arise due to unclear and unspecified requirements</a:t>
            </a:r>
          </a:p>
          <a:p>
            <a:pPr lvl="1" algn="just"/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determine operational characteristics of the software </a:t>
            </a:r>
            <a:r>
              <a:rPr lang="en-US" dirty="0" smtClean="0"/>
              <a:t>and how </a:t>
            </a:r>
            <a:r>
              <a:rPr lang="en-US" dirty="0" smtClean="0">
                <a:solidFill>
                  <a:srgbClr val="FF0000"/>
                </a:solidFill>
              </a:rPr>
              <a:t>they interact with the environment</a:t>
            </a:r>
          </a:p>
          <a:p>
            <a:pPr lvl="1" algn="just"/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understand the problem for which the software</a:t>
            </a:r>
            <a:r>
              <a:rPr lang="en-US" dirty="0" smtClean="0"/>
              <a:t> is to be developed</a:t>
            </a:r>
          </a:p>
          <a:p>
            <a:pPr lvl="1" algn="just"/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develop an analysis model to analyze the requirements </a:t>
            </a:r>
            <a:r>
              <a:rPr lang="en-US" dirty="0" smtClean="0"/>
              <a:t>in the software. </a:t>
            </a:r>
          </a:p>
          <a:p>
            <a:pPr algn="just"/>
            <a:endParaRPr lang="en-US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0"/>
            <a:ext cx="1028700" cy="2794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118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79454"/>
            <a:ext cx="8686800" cy="5207000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Elaboration</a:t>
            </a:r>
          </a:p>
          <a:p>
            <a:pPr marL="627063" lvl="2" indent="-246063" algn="just"/>
            <a:r>
              <a:rPr lang="en-US" sz="2000" dirty="0" smtClean="0">
                <a:solidFill>
                  <a:srgbClr val="FF0000"/>
                </a:solidFill>
              </a:rPr>
              <a:t>Create an analysis model </a:t>
            </a:r>
            <a:r>
              <a:rPr lang="en-US" sz="2000" dirty="0" smtClean="0"/>
              <a:t>that </a:t>
            </a:r>
            <a:r>
              <a:rPr lang="en-US" sz="2000" dirty="0" smtClean="0">
                <a:solidFill>
                  <a:srgbClr val="FF0000"/>
                </a:solidFill>
              </a:rPr>
              <a:t>identifies data, function and behavioral </a:t>
            </a:r>
            <a:r>
              <a:rPr lang="en-US" sz="2000" dirty="0" smtClean="0"/>
              <a:t>requirements.</a:t>
            </a:r>
          </a:p>
          <a:p>
            <a:pPr marL="627063" lvl="2" indent="-246063" algn="just"/>
            <a:r>
              <a:rPr lang="en-US" sz="2000" dirty="0" smtClean="0"/>
              <a:t>It is </a:t>
            </a:r>
            <a:r>
              <a:rPr lang="en-US" sz="2000" dirty="0" smtClean="0">
                <a:solidFill>
                  <a:srgbClr val="FF0000"/>
                </a:solidFill>
              </a:rPr>
              <a:t>driven by the creation </a:t>
            </a:r>
            <a:r>
              <a:rPr lang="en-US" sz="2000" dirty="0" smtClean="0"/>
              <a:t>and </a:t>
            </a:r>
            <a:r>
              <a:rPr lang="en-US" sz="2000" dirty="0" smtClean="0">
                <a:solidFill>
                  <a:srgbClr val="FF0000"/>
                </a:solidFill>
              </a:rPr>
              <a:t>refinement of user scenarios </a:t>
            </a:r>
            <a:r>
              <a:rPr lang="en-US" sz="2000" dirty="0" smtClean="0"/>
              <a:t>that describe how the </a:t>
            </a:r>
            <a:r>
              <a:rPr lang="en-US" sz="2000" dirty="0" smtClean="0">
                <a:solidFill>
                  <a:srgbClr val="FF0000"/>
                </a:solidFill>
              </a:rPr>
              <a:t>end-user will act with the system</a:t>
            </a:r>
            <a:r>
              <a:rPr lang="en-US" sz="2000" dirty="0" smtClean="0"/>
              <a:t>.</a:t>
            </a:r>
            <a:endParaRPr lang="en-US" sz="3600" dirty="0" smtClean="0"/>
          </a:p>
          <a:p>
            <a:r>
              <a:rPr lang="en-US" sz="2800" b="1" dirty="0" smtClean="0"/>
              <a:t>Negotiation</a:t>
            </a:r>
          </a:p>
          <a:p>
            <a:pPr marL="627063" lvl="2" indent="-246063" algn="just"/>
            <a:r>
              <a:rPr lang="en-US" sz="2000" dirty="0" smtClean="0"/>
              <a:t>It is relatively common for different customers or users to propose </a:t>
            </a:r>
            <a:r>
              <a:rPr lang="en-US" sz="2000" dirty="0" smtClean="0">
                <a:solidFill>
                  <a:srgbClr val="FF0000"/>
                </a:solidFill>
              </a:rPr>
              <a:t>conflicting requirements</a:t>
            </a:r>
            <a:endParaRPr lang="en-US" sz="2000" dirty="0" smtClean="0"/>
          </a:p>
          <a:p>
            <a:pPr marL="627063" lvl="2" indent="-246063" algn="just"/>
            <a:r>
              <a:rPr lang="en-US" sz="2000" dirty="0" smtClean="0">
                <a:solidFill>
                  <a:srgbClr val="FF0000"/>
                </a:solidFill>
              </a:rPr>
              <a:t>Customers, users,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rgbClr val="FF0000"/>
                </a:solidFill>
              </a:rPr>
              <a:t>other stakeholders are asked to rank requirements </a:t>
            </a:r>
            <a:r>
              <a:rPr lang="en-US" sz="2000" dirty="0" smtClean="0"/>
              <a:t>and then </a:t>
            </a:r>
            <a:r>
              <a:rPr lang="en-US" sz="2000" dirty="0" smtClean="0">
                <a:solidFill>
                  <a:srgbClr val="FF0000"/>
                </a:solidFill>
              </a:rPr>
              <a:t>discuss conflicts in priority.</a:t>
            </a:r>
          </a:p>
          <a:p>
            <a:pPr marL="627063" lvl="2" indent="-246063" algn="just"/>
            <a:r>
              <a:rPr lang="en-US" sz="2000" dirty="0" smtClean="0">
                <a:solidFill>
                  <a:srgbClr val="FF0000"/>
                </a:solidFill>
              </a:rPr>
              <a:t>Risks </a:t>
            </a:r>
            <a:r>
              <a:rPr lang="en-US" sz="2000" dirty="0" smtClean="0"/>
              <a:t>in each requirement </a:t>
            </a:r>
            <a:r>
              <a:rPr lang="en-US" sz="2000" dirty="0" smtClean="0">
                <a:solidFill>
                  <a:srgbClr val="FF0000"/>
                </a:solidFill>
              </a:rPr>
              <a:t>are identified and analyzed.</a:t>
            </a:r>
          </a:p>
          <a:p>
            <a:pPr marL="627063" lvl="2" indent="-246063" algn="just"/>
            <a:r>
              <a:rPr lang="en-US" sz="2000" dirty="0" smtClean="0">
                <a:solidFill>
                  <a:srgbClr val="FF0000"/>
                </a:solidFill>
              </a:rPr>
              <a:t>Agree on a deliverable system </a:t>
            </a:r>
            <a:r>
              <a:rPr lang="en-US" sz="2000" dirty="0" smtClean="0"/>
              <a:t>that is realistic for developers and customers.</a:t>
            </a:r>
          </a:p>
          <a:p>
            <a:endParaRPr lang="en-US" sz="2000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17060" y="12700"/>
            <a:ext cx="112594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2387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486400"/>
          </a:xfrm>
        </p:spPr>
        <p:txBody>
          <a:bodyPr>
            <a:noAutofit/>
          </a:bodyPr>
          <a:lstStyle/>
          <a:p>
            <a:pPr algn="just"/>
            <a:r>
              <a:rPr lang="en-US" sz="2200" dirty="0" smtClean="0"/>
              <a:t>An analysis model created for the software facilitates the software development team to understand what is required in the software and then they develop it. </a:t>
            </a:r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analysis model connects the system description and design model. </a:t>
            </a:r>
          </a:p>
          <a:p>
            <a:pPr algn="just"/>
            <a:r>
              <a:rPr lang="en-US" sz="2200" dirty="0" smtClean="0">
                <a:solidFill>
                  <a:srgbClr val="FF0000"/>
                </a:solidFill>
              </a:rPr>
              <a:t>System description provides </a:t>
            </a:r>
            <a:r>
              <a:rPr lang="en-US" sz="2200" dirty="0" smtClean="0"/>
              <a:t>information about the entire functionality of the system, which is achieved </a:t>
            </a:r>
            <a:r>
              <a:rPr lang="en-US" sz="2200" dirty="0" smtClean="0">
                <a:solidFill>
                  <a:srgbClr val="FF0000"/>
                </a:solidFill>
              </a:rPr>
              <a:t>by implementing the software, hardware and data. </a:t>
            </a:r>
          </a:p>
        </p:txBody>
      </p:sp>
      <p:pic>
        <p:nvPicPr>
          <p:cNvPr id="4" name="Picture 3" descr="http://ecomputernotes.com/images/Analysis-Model-as-Connector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828800"/>
            <a:ext cx="358140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1137" y="42518"/>
            <a:ext cx="1218063" cy="382137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045" y="37529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1480"/>
            <a:ext cx="8763000" cy="5753120"/>
          </a:xfrm>
        </p:spPr>
        <p:txBody>
          <a:bodyPr>
            <a:normAutofit fontScale="85000" lnSpcReduction="10000"/>
          </a:bodyPr>
          <a:lstStyle/>
          <a:p>
            <a:pPr algn="just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Design model</a:t>
            </a:r>
            <a:r>
              <a:rPr lang="en-US" sz="2800" dirty="0" smtClean="0"/>
              <a:t> provides information about the </a:t>
            </a:r>
            <a:r>
              <a:rPr lang="en-US" sz="2800" dirty="0" smtClean="0">
                <a:solidFill>
                  <a:srgbClr val="FF0000"/>
                </a:solidFill>
              </a:rPr>
              <a:t>software's architecture, user interface, and component level structure</a:t>
            </a:r>
            <a:r>
              <a:rPr lang="en-US" sz="2800" dirty="0" smtClean="0"/>
              <a:t>.   </a:t>
            </a:r>
          </a:p>
          <a:p>
            <a:pPr algn="just"/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FF0000"/>
                </a:solidFill>
              </a:rPr>
              <a:t>guidelines followed </a:t>
            </a:r>
            <a:r>
              <a:rPr lang="en-US" sz="2800" dirty="0" smtClean="0"/>
              <a:t>while creating an </a:t>
            </a:r>
            <a:r>
              <a:rPr lang="en-US" sz="2800" dirty="0" smtClean="0">
                <a:solidFill>
                  <a:srgbClr val="FF0000"/>
                </a:solidFill>
              </a:rPr>
              <a:t>analysis model </a:t>
            </a:r>
            <a:r>
              <a:rPr lang="en-US" sz="2800" dirty="0" smtClean="0"/>
              <a:t>are listed below. </a:t>
            </a:r>
          </a:p>
          <a:p>
            <a:pPr lvl="1" algn="just"/>
            <a:r>
              <a:rPr lang="en-US" dirty="0" smtClean="0"/>
              <a:t>The model </a:t>
            </a:r>
            <a:r>
              <a:rPr lang="en-US" b="1" dirty="0" smtClean="0">
                <a:solidFill>
                  <a:srgbClr val="FF0000"/>
                </a:solidFill>
              </a:rPr>
              <a:t>should concentrate on requirements in the problem </a:t>
            </a:r>
            <a:r>
              <a:rPr lang="en-US" dirty="0" smtClean="0"/>
              <a:t>domain that are to be accomplished. However, it </a:t>
            </a:r>
            <a:r>
              <a:rPr lang="en-US" b="1" dirty="0" smtClean="0">
                <a:solidFill>
                  <a:srgbClr val="FF0000"/>
                </a:solidFill>
              </a:rPr>
              <a:t>should not describe the procedure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to accomplish the requirements in the system.</a:t>
            </a:r>
          </a:p>
          <a:p>
            <a:pPr lvl="1" algn="just"/>
            <a:r>
              <a:rPr lang="en-US" dirty="0" smtClean="0">
                <a:solidFill>
                  <a:srgbClr val="FF0000"/>
                </a:solidFill>
              </a:rPr>
              <a:t>Every element </a:t>
            </a:r>
            <a:r>
              <a:rPr lang="en-US" dirty="0" smtClean="0"/>
              <a:t>of the analysis model </a:t>
            </a:r>
            <a:r>
              <a:rPr lang="en-US" dirty="0" smtClean="0">
                <a:solidFill>
                  <a:srgbClr val="FF0000"/>
                </a:solidFill>
              </a:rPr>
              <a:t>should help in </a:t>
            </a:r>
            <a:r>
              <a:rPr lang="en-US" b="1" dirty="0" smtClean="0">
                <a:solidFill>
                  <a:srgbClr val="FF0000"/>
                </a:solidFill>
              </a:rPr>
              <a:t>understanding the software requirements</a:t>
            </a:r>
            <a:r>
              <a:rPr lang="en-US" dirty="0" smtClean="0"/>
              <a:t>. This model should </a:t>
            </a:r>
            <a:r>
              <a:rPr lang="en-US" dirty="0" smtClean="0">
                <a:solidFill>
                  <a:srgbClr val="FF0000"/>
                </a:solidFill>
              </a:rPr>
              <a:t>also describe</a:t>
            </a:r>
            <a:r>
              <a:rPr lang="en-US" dirty="0" smtClean="0"/>
              <a:t> the information </a:t>
            </a:r>
            <a:r>
              <a:rPr lang="en-US" dirty="0" smtClean="0">
                <a:solidFill>
                  <a:srgbClr val="FF0000"/>
                </a:solidFill>
              </a:rPr>
              <a:t>domain, function, and behavior </a:t>
            </a:r>
            <a:r>
              <a:rPr lang="en-US" dirty="0" smtClean="0"/>
              <a:t>of the system.</a:t>
            </a:r>
          </a:p>
          <a:p>
            <a:pPr lvl="1" algn="just"/>
            <a:r>
              <a:rPr lang="en-US" dirty="0" smtClean="0"/>
              <a:t>The analysis model </a:t>
            </a:r>
            <a:r>
              <a:rPr lang="en-US" b="1" dirty="0" smtClean="0">
                <a:solidFill>
                  <a:srgbClr val="FF0000"/>
                </a:solidFill>
              </a:rPr>
              <a:t>should be useful to all stakeholders</a:t>
            </a:r>
            <a:r>
              <a:rPr lang="en-US" b="1" dirty="0" smtClean="0"/>
              <a:t> </a:t>
            </a:r>
            <a:r>
              <a:rPr lang="en-US" dirty="0" smtClean="0"/>
              <a:t>because every stakeholder uses this model in his own manner. For example, </a:t>
            </a:r>
            <a:r>
              <a:rPr lang="en-US" b="1" dirty="0" smtClean="0"/>
              <a:t>business stakeholders use this model to validate requirements </a:t>
            </a:r>
            <a:r>
              <a:rPr lang="en-US" dirty="0" smtClean="0"/>
              <a:t>whereas </a:t>
            </a:r>
            <a:r>
              <a:rPr lang="en-US" b="1" dirty="0" smtClean="0"/>
              <a:t>software designers view this model as a basis for design.</a:t>
            </a:r>
          </a:p>
          <a:p>
            <a:pPr lvl="1" algn="just"/>
            <a:r>
              <a:rPr lang="en-US" dirty="0" smtClean="0"/>
              <a:t>The analysis model </a:t>
            </a:r>
            <a:r>
              <a:rPr lang="en-US" b="1" dirty="0" smtClean="0">
                <a:solidFill>
                  <a:srgbClr val="FF0000"/>
                </a:solidFill>
              </a:rPr>
              <a:t>should be as simple as possible</a:t>
            </a:r>
            <a:r>
              <a:rPr lang="en-US" dirty="0" smtClean="0"/>
              <a:t>. For this, additional diagrams that depict no new or unnecessary information should be avoided.</a:t>
            </a:r>
          </a:p>
          <a:p>
            <a:pPr algn="just"/>
            <a:endParaRPr lang="en-US" sz="2800" dirty="0" smtClean="0"/>
          </a:p>
          <a:p>
            <a:pPr algn="just"/>
            <a:endParaRPr lang="en-US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37531" y="26158"/>
            <a:ext cx="1028700" cy="398498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501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9662"/>
            <a:ext cx="8763000" cy="487679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Also, </a:t>
            </a:r>
            <a:r>
              <a:rPr lang="en-US" sz="2400" dirty="0" smtClean="0">
                <a:solidFill>
                  <a:srgbClr val="FF0000"/>
                </a:solidFill>
              </a:rPr>
              <a:t>abbreviations and acronyms </a:t>
            </a:r>
            <a:r>
              <a:rPr lang="en-US" sz="2400" dirty="0" smtClean="0"/>
              <a:t>should be used instead of complete notations.</a:t>
            </a:r>
          </a:p>
          <a:p>
            <a:pPr>
              <a:buNone/>
            </a:pPr>
            <a:r>
              <a:rPr lang="en-US" b="1" dirty="0" smtClean="0"/>
              <a:t>Domain Analysis:</a:t>
            </a:r>
          </a:p>
          <a:p>
            <a:pPr marL="627063" lvl="2" indent="-271463" algn="just"/>
            <a:r>
              <a:rPr lang="en-US" sz="2400" dirty="0" smtClean="0"/>
              <a:t>Software domain analysis is the </a:t>
            </a:r>
            <a:r>
              <a:rPr lang="en-US" sz="2400" dirty="0" smtClean="0">
                <a:solidFill>
                  <a:srgbClr val="FF0000"/>
                </a:solidFill>
              </a:rPr>
              <a:t>identification, analysis, and specification of common requirements </a:t>
            </a:r>
            <a:r>
              <a:rPr lang="en-US" sz="2400" dirty="0" smtClean="0"/>
              <a:t>from a specific application domain, typically for reuse on multiple projects within that application domain. . </a:t>
            </a:r>
          </a:p>
          <a:p>
            <a:pPr marL="627063" lvl="2" indent="-271463" algn="just"/>
            <a:r>
              <a:rPr lang="en-US" sz="2400" dirty="0" smtClean="0">
                <a:solidFill>
                  <a:srgbClr val="FF0000"/>
                </a:solidFill>
              </a:rPr>
              <a:t>Object-oriented domain analysis </a:t>
            </a:r>
            <a:r>
              <a:rPr lang="en-US" sz="2400" dirty="0" smtClean="0"/>
              <a:t>is the </a:t>
            </a:r>
            <a:r>
              <a:rPr lang="en-US" sz="2400" dirty="0" smtClean="0">
                <a:solidFill>
                  <a:srgbClr val="FF0000"/>
                </a:solidFill>
              </a:rPr>
              <a:t>identification, analysis, and specification of common, reusable capabilities </a:t>
            </a:r>
            <a:r>
              <a:rPr lang="en-US" sz="2400" dirty="0" smtClean="0"/>
              <a:t>within a specific application domain, in terms of common </a:t>
            </a:r>
            <a:r>
              <a:rPr lang="en-US" sz="2400" dirty="0" smtClean="0">
                <a:solidFill>
                  <a:srgbClr val="FF0000"/>
                </a:solidFill>
              </a:rPr>
              <a:t>objects, classes, subassemblies, and frameworks</a:t>
            </a:r>
            <a:r>
              <a:rPr lang="en-US" sz="2400" dirty="0" smtClean="0"/>
              <a:t>.</a:t>
            </a:r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282575" y="12680"/>
            <a:ext cx="2057400" cy="558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733" y="424656"/>
            <a:ext cx="7315200" cy="667512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Input and output for domain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677150" cy="2438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7"/>
          <p:cNvSpPr txBox="1">
            <a:spLocks/>
          </p:cNvSpPr>
          <p:nvPr/>
        </p:nvSpPr>
        <p:spPr>
          <a:xfrm>
            <a:off x="-22746" y="50800"/>
            <a:ext cx="1165746" cy="373856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8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0187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666" y="225044"/>
            <a:ext cx="5638800" cy="66751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 Elements of  the analysis model</a:t>
            </a:r>
            <a:endParaRPr lang="en-US" sz="3200" b="1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500" y="1143000"/>
            <a:ext cx="8039100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7"/>
          <p:cNvSpPr txBox="1">
            <a:spLocks/>
          </p:cNvSpPr>
          <p:nvPr/>
        </p:nvSpPr>
        <p:spPr>
          <a:xfrm>
            <a:off x="0" y="0"/>
            <a:ext cx="1143000" cy="558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2082"/>
            <a:ext cx="6781800" cy="743712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Requirements Modeling Strategies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8670"/>
            <a:ext cx="8610600" cy="5105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One view of requirements modeling, called </a:t>
            </a:r>
            <a:r>
              <a:rPr lang="en-US" sz="2400" b="1" i="1" u="sng" dirty="0" smtClean="0"/>
              <a:t>structured analysis</a:t>
            </a:r>
            <a:r>
              <a:rPr lang="en-US" sz="2400" i="1" u="sng" dirty="0" smtClean="0"/>
              <a:t>,</a:t>
            </a:r>
            <a:r>
              <a:rPr lang="en-US" sz="2400" i="1" dirty="0" smtClean="0"/>
              <a:t> </a:t>
            </a:r>
            <a:r>
              <a:rPr lang="en-US" sz="2400" i="1" dirty="0" smtClean="0">
                <a:solidFill>
                  <a:srgbClr val="FF0000"/>
                </a:solidFill>
              </a:rPr>
              <a:t>considers data and </a:t>
            </a:r>
            <a:r>
              <a:rPr lang="en-US" sz="2400" dirty="0" smtClean="0">
                <a:solidFill>
                  <a:srgbClr val="FF0000"/>
                </a:solidFill>
              </a:rPr>
              <a:t>the processes that transform the data </a:t>
            </a:r>
            <a:r>
              <a:rPr lang="en-US" sz="2400" dirty="0" smtClean="0"/>
              <a:t>as </a:t>
            </a:r>
            <a:r>
              <a:rPr lang="en-US" sz="2400" dirty="0" smtClean="0">
                <a:solidFill>
                  <a:srgbClr val="FF0000"/>
                </a:solidFill>
              </a:rPr>
              <a:t>separate entities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Data objects are modeled </a:t>
            </a:r>
            <a:r>
              <a:rPr lang="en-US" sz="2400" dirty="0" smtClean="0"/>
              <a:t>in a way that </a:t>
            </a:r>
            <a:r>
              <a:rPr lang="en-US" sz="2400" dirty="0" smtClean="0">
                <a:solidFill>
                  <a:srgbClr val="FF0000"/>
                </a:solidFill>
              </a:rPr>
              <a:t>defines their attributes and  relationships.</a:t>
            </a:r>
            <a:r>
              <a:rPr lang="en-US" sz="2400" dirty="0" smtClean="0"/>
              <a:t>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Processes that manipulate data objects </a:t>
            </a:r>
            <a:r>
              <a:rPr lang="en-US" sz="2400" dirty="0" smtClean="0"/>
              <a:t>are modeled in a manner that </a:t>
            </a:r>
            <a:r>
              <a:rPr lang="en-US" sz="2400" dirty="0" smtClean="0">
                <a:solidFill>
                  <a:srgbClr val="FF0000"/>
                </a:solidFill>
              </a:rPr>
              <a:t>shows how they transform data as data objects flow through the system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A </a:t>
            </a:r>
            <a:r>
              <a:rPr lang="en-US" sz="2400" b="1" dirty="0" smtClean="0"/>
              <a:t>second approach </a:t>
            </a:r>
            <a:r>
              <a:rPr lang="en-US" sz="2400" dirty="0" smtClean="0"/>
              <a:t>to analysis modeling, called </a:t>
            </a:r>
            <a:r>
              <a:rPr lang="en-US" sz="2400" b="1" i="1" u="sng" dirty="0" smtClean="0"/>
              <a:t>object-oriented analysis</a:t>
            </a:r>
            <a:r>
              <a:rPr lang="en-US" sz="2400" i="1" dirty="0" smtClean="0"/>
              <a:t>, focuses </a:t>
            </a:r>
            <a:r>
              <a:rPr lang="en-US" sz="2400" dirty="0" smtClean="0"/>
              <a:t>on the </a:t>
            </a:r>
            <a:r>
              <a:rPr lang="en-US" sz="2400" dirty="0" smtClean="0">
                <a:solidFill>
                  <a:srgbClr val="FF0000"/>
                </a:solidFill>
              </a:rPr>
              <a:t>definition of classes and the manner in which they collaborate with one another </a:t>
            </a:r>
            <a:r>
              <a:rPr lang="en-US" sz="2400" dirty="0" smtClean="0"/>
              <a:t>to effect customer requirements.</a:t>
            </a:r>
          </a:p>
          <a:p>
            <a:pPr algn="just"/>
            <a:endParaRPr lang="en-US" sz="2400" b="1" dirty="0" smtClean="0"/>
          </a:p>
          <a:p>
            <a:endParaRPr lang="en-US" sz="2400" dirty="0"/>
          </a:p>
        </p:txBody>
      </p:sp>
      <p:sp>
        <p:nvSpPr>
          <p:cNvPr id="4" name="Title 7"/>
          <p:cNvSpPr txBox="1">
            <a:spLocks/>
          </p:cNvSpPr>
          <p:nvPr/>
        </p:nvSpPr>
        <p:spPr>
          <a:xfrm>
            <a:off x="0" y="2654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6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42341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146" name="Picture 2" descr="F:\Thank you slide\images (1)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6172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070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00042"/>
            <a:ext cx="8610600" cy="5786478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Specification (</a:t>
            </a:r>
            <a:r>
              <a:rPr lang="en-US" sz="2400" dirty="0" smtClean="0"/>
              <a:t>means </a:t>
            </a:r>
            <a:r>
              <a:rPr lang="en-US" sz="2400" u="sng" dirty="0" smtClean="0"/>
              <a:t>different things to different people</a:t>
            </a:r>
            <a:r>
              <a:rPr lang="en-US" sz="2400" dirty="0" smtClean="0"/>
              <a:t>)</a:t>
            </a:r>
            <a:endParaRPr lang="en-US" sz="2400" b="1" dirty="0" smtClean="0"/>
          </a:p>
          <a:p>
            <a:pPr marL="627063" lvl="2" indent="-246063" algn="just"/>
            <a:r>
              <a:rPr lang="en-US" sz="2400" dirty="0" smtClean="0"/>
              <a:t>Can be any one (or more) of the following:</a:t>
            </a:r>
          </a:p>
          <a:p>
            <a:pPr lvl="2" algn="just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written document</a:t>
            </a:r>
          </a:p>
          <a:p>
            <a:pPr lvl="2" algn="just"/>
            <a:r>
              <a:rPr lang="en-US" sz="2400" dirty="0" smtClean="0"/>
              <a:t>A set of </a:t>
            </a:r>
            <a:r>
              <a:rPr lang="en-US" sz="2400" dirty="0" smtClean="0">
                <a:solidFill>
                  <a:srgbClr val="FF0000"/>
                </a:solidFill>
              </a:rPr>
              <a:t>models</a:t>
            </a:r>
          </a:p>
          <a:p>
            <a:pPr lvl="2" algn="just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formal mathematical</a:t>
            </a:r>
          </a:p>
          <a:p>
            <a:pPr lvl="2" algn="just"/>
            <a:r>
              <a:rPr lang="en-US" sz="2400" dirty="0" smtClean="0"/>
              <a:t>A collection of </a:t>
            </a:r>
            <a:r>
              <a:rPr lang="en-US" sz="2400" dirty="0" smtClean="0">
                <a:solidFill>
                  <a:srgbClr val="FF0000"/>
                </a:solidFill>
              </a:rPr>
              <a:t>user scenarios </a:t>
            </a:r>
            <a:r>
              <a:rPr lang="en-US" sz="2400" dirty="0" smtClean="0"/>
              <a:t>(use-cases)</a:t>
            </a:r>
          </a:p>
          <a:p>
            <a:pPr lvl="2" algn="just"/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prototype</a:t>
            </a:r>
          </a:p>
          <a:p>
            <a:pPr marL="273050" lvl="2" indent="-246063" algn="just"/>
            <a:r>
              <a:rPr lang="en-US" sz="2400" b="1" dirty="0" smtClean="0"/>
              <a:t>Validation</a:t>
            </a:r>
          </a:p>
          <a:p>
            <a:pPr marL="547370" lvl="3" indent="-246063" algn="just"/>
            <a:r>
              <a:rPr lang="en-US" sz="2400" dirty="0" smtClean="0"/>
              <a:t>Requirements validation </a:t>
            </a:r>
            <a:r>
              <a:rPr lang="en-US" sz="2400" dirty="0" smtClean="0">
                <a:solidFill>
                  <a:srgbClr val="FF0000"/>
                </a:solidFill>
              </a:rPr>
              <a:t>examines the specification</a:t>
            </a:r>
          </a:p>
          <a:p>
            <a:pPr marL="821690" lvl="4" indent="-246063" algn="just"/>
            <a:r>
              <a:rPr lang="en-US" sz="2400" dirty="0" smtClean="0"/>
              <a:t>to ensure that all software requirements have been</a:t>
            </a:r>
            <a:endParaRPr lang="en-US" sz="2300" b="1" dirty="0" smtClean="0"/>
          </a:p>
          <a:p>
            <a:pPr marL="273050" lvl="2" indent="-246063" algn="just">
              <a:buNone/>
            </a:pPr>
            <a:r>
              <a:rPr lang="en-US" sz="2800" b="1" dirty="0" smtClean="0"/>
              <a:t>		 </a:t>
            </a:r>
            <a:r>
              <a:rPr lang="en-US" sz="2400" dirty="0" smtClean="0"/>
              <a:t>stated </a:t>
            </a:r>
            <a:r>
              <a:rPr lang="en-US" sz="2400" dirty="0" smtClean="0">
                <a:solidFill>
                  <a:srgbClr val="FF0000"/>
                </a:solidFill>
              </a:rPr>
              <a:t>unambiguously; inconsistencies, omissions</a:t>
            </a:r>
            <a:r>
              <a:rPr lang="en-US" sz="2400" dirty="0" smtClean="0"/>
              <a:t>, and  </a:t>
            </a:r>
          </a:p>
          <a:p>
            <a:pPr marL="273050" lvl="2" indent="-246063" algn="just">
              <a:buNone/>
            </a:pPr>
            <a:r>
              <a:rPr lang="en-US" sz="2400" dirty="0" smtClean="0"/>
              <a:t>            </a:t>
            </a:r>
            <a:r>
              <a:rPr lang="en-US" sz="2400" dirty="0" smtClean="0">
                <a:solidFill>
                  <a:srgbClr val="FF0000"/>
                </a:solidFill>
              </a:rPr>
              <a:t> errors </a:t>
            </a:r>
            <a:r>
              <a:rPr lang="en-US" sz="2400" dirty="0" smtClean="0"/>
              <a:t>have been </a:t>
            </a:r>
            <a:r>
              <a:rPr lang="en-US" sz="2400" dirty="0" smtClean="0">
                <a:solidFill>
                  <a:srgbClr val="FF0000"/>
                </a:solidFill>
              </a:rPr>
              <a:t>detected and corrected</a:t>
            </a:r>
            <a:r>
              <a:rPr lang="en-US" sz="2400" dirty="0" smtClean="0"/>
              <a:t>;</a:t>
            </a:r>
          </a:p>
          <a:p>
            <a:pPr>
              <a:lnSpc>
                <a:spcPct val="90000"/>
              </a:lnSpc>
            </a:pPr>
            <a:endParaRPr lang="en-US" sz="2400" b="1" dirty="0" smtClean="0"/>
          </a:p>
          <a:p>
            <a:pPr lvl="2" algn="just">
              <a:lnSpc>
                <a:spcPct val="90000"/>
              </a:lnSpc>
            </a:pP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50800"/>
            <a:ext cx="1851025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08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42918"/>
            <a:ext cx="8610600" cy="54292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 smtClean="0"/>
              <a:t>Validation (contd..)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 smtClean="0"/>
              <a:t>	- mechanism is the </a:t>
            </a:r>
            <a:r>
              <a:rPr lang="en-US" sz="2400" dirty="0" smtClean="0">
                <a:solidFill>
                  <a:srgbClr val="FF0000"/>
                </a:solidFill>
              </a:rPr>
              <a:t>technical review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- </a:t>
            </a:r>
            <a:r>
              <a:rPr lang="en-US" sz="2400" dirty="0" smtClean="0"/>
              <a:t>review team that validates requirements includes 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looking for </a:t>
            </a:r>
            <a:r>
              <a:rPr lang="en-US" sz="2400" dirty="0" smtClean="0">
                <a:solidFill>
                  <a:srgbClr val="FF0000"/>
                </a:solidFill>
              </a:rPr>
              <a:t>errors</a:t>
            </a:r>
            <a:r>
              <a:rPr lang="en-US" sz="2400" dirty="0" smtClean="0"/>
              <a:t> in content or </a:t>
            </a:r>
            <a:r>
              <a:rPr lang="en-US" sz="2400" dirty="0" smtClean="0">
                <a:solidFill>
                  <a:srgbClr val="FF0000"/>
                </a:solidFill>
              </a:rPr>
              <a:t>interpretation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dirty="0" smtClean="0"/>
              <a:t>areas where </a:t>
            </a:r>
            <a:r>
              <a:rPr lang="en-US" sz="2400" dirty="0" smtClean="0">
                <a:solidFill>
                  <a:srgbClr val="FF0000"/>
                </a:solidFill>
              </a:rPr>
              <a:t>clarification</a:t>
            </a:r>
            <a:r>
              <a:rPr lang="en-US" sz="2400" dirty="0" smtClean="0"/>
              <a:t> may be required,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missing information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inconsistencies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smtClean="0"/>
              <a:t>		</a:t>
            </a:r>
            <a:r>
              <a:rPr lang="en-US" sz="2400" dirty="0" smtClean="0">
                <a:solidFill>
                  <a:srgbClr val="FF0000"/>
                </a:solidFill>
              </a:rPr>
              <a:t>conflicting requirements</a:t>
            </a:r>
            <a:r>
              <a:rPr lang="en-US" sz="2400" dirty="0" smtClean="0"/>
              <a:t>, or unrealistic requirements</a:t>
            </a:r>
            <a:endParaRPr lang="en-US" sz="2400" b="1" dirty="0" smtClean="0"/>
          </a:p>
          <a:p>
            <a:pPr>
              <a:lnSpc>
                <a:spcPct val="90000"/>
              </a:lnSpc>
            </a:pPr>
            <a:r>
              <a:rPr lang="en-US" sz="2400" b="1" dirty="0" smtClean="0"/>
              <a:t>Requirements management</a:t>
            </a:r>
          </a:p>
          <a:p>
            <a:pPr lvl="1" algn="just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Set of activities </a:t>
            </a:r>
            <a:r>
              <a:rPr lang="en-US" dirty="0" smtClean="0"/>
              <a:t>that help the project team </a:t>
            </a:r>
            <a:r>
              <a:rPr lang="en-US" dirty="0" smtClean="0">
                <a:solidFill>
                  <a:srgbClr val="FF0000"/>
                </a:solidFill>
              </a:rPr>
              <a:t>identify, control, and track requirements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changes to requirements </a:t>
            </a:r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any time </a:t>
            </a:r>
            <a:r>
              <a:rPr lang="en-US" dirty="0" smtClean="0"/>
              <a:t>as the project proceeds. </a:t>
            </a:r>
          </a:p>
          <a:p>
            <a:pPr lvl="2" algn="just">
              <a:lnSpc>
                <a:spcPct val="90000"/>
              </a:lnSpc>
            </a:pPr>
            <a:endParaRPr lang="en-US" sz="19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7"/>
          <p:cNvSpPr txBox="1">
            <a:spLocks/>
          </p:cNvSpPr>
          <p:nvPr/>
        </p:nvSpPr>
        <p:spPr>
          <a:xfrm>
            <a:off x="0" y="50800"/>
            <a:ext cx="1851025" cy="3556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508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1" y="533400"/>
            <a:ext cx="8839199" cy="5867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7"/>
          <p:cNvSpPr txBox="1">
            <a:spLocks/>
          </p:cNvSpPr>
          <p:nvPr/>
        </p:nvSpPr>
        <p:spPr>
          <a:xfrm>
            <a:off x="17060" y="50800"/>
            <a:ext cx="2057400" cy="279400"/>
          </a:xfrm>
          <a:prstGeom prst="rect">
            <a:avLst/>
          </a:prstGeom>
        </p:spPr>
        <p:txBody>
          <a:bodyPr vert="horz" lIns="0" rIns="0" bIns="0" anchor="b">
            <a:normAutofit fontScale="92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10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50800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71462"/>
            <a:ext cx="5257800" cy="573086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</a:rPr>
              <a:t>Establishing the Groundwork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349" y="714356"/>
            <a:ext cx="8529851" cy="5572164"/>
          </a:xfrm>
        </p:spPr>
        <p:txBody>
          <a:bodyPr>
            <a:normAutofit/>
          </a:bodyPr>
          <a:lstStyle/>
          <a:p>
            <a:r>
              <a:rPr lang="en-US" b="1" dirty="0" smtClean="0"/>
              <a:t>Steps for understanding the software requirements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FF0000"/>
                </a:solidFill>
              </a:rPr>
              <a:t>Identifying Stakeholders</a:t>
            </a:r>
          </a:p>
          <a:p>
            <a:pPr marL="449263" lvl="1" indent="-246063" algn="just"/>
            <a:r>
              <a:rPr lang="en-US" sz="2600" dirty="0" smtClean="0"/>
              <a:t>Stakeholder - “</a:t>
            </a:r>
            <a:r>
              <a:rPr lang="en-US" sz="2600" dirty="0" smtClean="0">
                <a:solidFill>
                  <a:srgbClr val="FF0000"/>
                </a:solidFill>
              </a:rPr>
              <a:t>anyone who benefits in a direct or indirect way</a:t>
            </a:r>
            <a:r>
              <a:rPr lang="en-US" sz="2600" dirty="0" smtClean="0"/>
              <a:t> from the system</a:t>
            </a:r>
          </a:p>
          <a:p>
            <a:pPr marL="449263" lvl="1" indent="-246063" algn="just"/>
            <a:r>
              <a:rPr lang="en-US" sz="2600" dirty="0" smtClean="0"/>
              <a:t>Operations managers, product managers, marketing people, internal and external customers, end-users, consultants, product engineers, software engineers, support and maintenance engineers, etc.</a:t>
            </a:r>
          </a:p>
          <a:p>
            <a:pPr marL="449263" lvl="1" indent="-246063" algn="just"/>
            <a:r>
              <a:rPr lang="en-US" sz="2600" dirty="0" smtClean="0"/>
              <a:t>At inception, the </a:t>
            </a:r>
            <a:r>
              <a:rPr lang="en-US" sz="2600" dirty="0" smtClean="0">
                <a:solidFill>
                  <a:srgbClr val="FF0000"/>
                </a:solidFill>
              </a:rPr>
              <a:t>requirements engineer should create a list of people</a:t>
            </a:r>
            <a:r>
              <a:rPr lang="en-US" sz="2600" dirty="0" smtClean="0"/>
              <a:t> who will contribute input as requirements are elicited.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15922" y="103306"/>
            <a:ext cx="1028700" cy="4318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7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633" y="93709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28604"/>
            <a:ext cx="8763000" cy="600079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b="1" u="sng" dirty="0" smtClean="0">
                <a:solidFill>
                  <a:srgbClr val="FF0000"/>
                </a:solidFill>
              </a:rPr>
              <a:t>Recognizing Multiple Viewpoints</a:t>
            </a:r>
          </a:p>
          <a:p>
            <a:pPr marL="463550" lvl="2" indent="-246063"/>
            <a:r>
              <a:rPr lang="en-US" sz="2400" dirty="0" smtClean="0"/>
              <a:t>Different stakeholders exist - </a:t>
            </a:r>
            <a:r>
              <a:rPr lang="en-US" sz="2400" dirty="0" smtClean="0">
                <a:solidFill>
                  <a:srgbClr val="FF0000"/>
                </a:solidFill>
              </a:rPr>
              <a:t>the requirements </a:t>
            </a:r>
            <a:r>
              <a:rPr lang="en-US" sz="2400" dirty="0" smtClean="0"/>
              <a:t>of the system will be explored from </a:t>
            </a:r>
            <a:r>
              <a:rPr lang="en-US" sz="2400" dirty="0" smtClean="0">
                <a:solidFill>
                  <a:srgbClr val="FF0000"/>
                </a:solidFill>
              </a:rPr>
              <a:t>many different points of view</a:t>
            </a:r>
            <a:endParaRPr lang="en-US" sz="2800" b="1" dirty="0" smtClean="0">
              <a:solidFill>
                <a:srgbClr val="FF0000"/>
              </a:solidFill>
            </a:endParaRPr>
          </a:p>
          <a:p>
            <a:pPr marL="341313" indent="-95250" algn="just"/>
            <a:r>
              <a:rPr lang="en-US" dirty="0" smtClean="0"/>
              <a:t> As information from multiple viewpoints is collected, </a:t>
            </a:r>
            <a:r>
              <a:rPr lang="en-US" dirty="0" smtClean="0">
                <a:solidFill>
                  <a:srgbClr val="FF0000"/>
                </a:solidFill>
              </a:rPr>
              <a:t>emerging requirements may be inconsistent</a:t>
            </a:r>
            <a:r>
              <a:rPr lang="en-US" dirty="0" smtClean="0"/>
              <a:t> or may conflict with one another.</a:t>
            </a:r>
          </a:p>
          <a:p>
            <a:pPr marL="463550" indent="-217488" algn="just"/>
            <a:r>
              <a:rPr lang="en-US" dirty="0" smtClean="0"/>
              <a:t>The requirements engineer is to </a:t>
            </a:r>
            <a:r>
              <a:rPr lang="en-US" dirty="0" smtClean="0">
                <a:solidFill>
                  <a:srgbClr val="FF0000"/>
                </a:solidFill>
              </a:rPr>
              <a:t>categorize</a:t>
            </a:r>
            <a:r>
              <a:rPr lang="en-US" dirty="0" smtClean="0"/>
              <a:t> all stakeholder information including </a:t>
            </a:r>
            <a:r>
              <a:rPr lang="en-US" dirty="0" smtClean="0">
                <a:solidFill>
                  <a:srgbClr val="FF0000"/>
                </a:solidFill>
              </a:rPr>
              <a:t>inconsistencies and conflicting requirements</a:t>
            </a:r>
            <a:r>
              <a:rPr lang="en-US" dirty="0" smtClean="0"/>
              <a:t> in a way that will </a:t>
            </a:r>
            <a:r>
              <a:rPr lang="en-US" dirty="0" smtClean="0">
                <a:solidFill>
                  <a:srgbClr val="FF0000"/>
                </a:solidFill>
              </a:rPr>
              <a:t>allow decision makers to choose an internally consistent set of requirements </a:t>
            </a:r>
            <a:r>
              <a:rPr lang="en-US" dirty="0" smtClean="0"/>
              <a:t>for the system.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</a:rPr>
              <a:t>Working toward Collaboration</a:t>
            </a:r>
            <a:endParaRPr lang="en-US" u="sng" dirty="0" smtClean="0">
              <a:solidFill>
                <a:srgbClr val="FF0000"/>
              </a:solidFill>
            </a:endParaRPr>
          </a:p>
          <a:p>
            <a:pPr marL="519113" lvl="2" indent="-246063" algn="just"/>
            <a:r>
              <a:rPr lang="en-US" sz="2600" dirty="0" smtClean="0"/>
              <a:t>Collaboration </a:t>
            </a:r>
            <a:r>
              <a:rPr lang="en-US" sz="2600" dirty="0" smtClean="0">
                <a:solidFill>
                  <a:srgbClr val="FF0000"/>
                </a:solidFill>
              </a:rPr>
              <a:t>does not necessarily mean that requirements are defined by committee. </a:t>
            </a:r>
          </a:p>
          <a:p>
            <a:pPr marL="463550" lvl="2" indent="-246063" algn="just"/>
            <a:r>
              <a:rPr lang="en-US" sz="2400" dirty="0" smtClean="0"/>
              <a:t> </a:t>
            </a:r>
            <a:r>
              <a:rPr lang="en-US" sz="2600" dirty="0" smtClean="0"/>
              <a:t>In many cases, stakeholders collaborate by providing their view of requirements, but a strong “project champion” (</a:t>
            </a:r>
            <a:r>
              <a:rPr lang="en-US" sz="2600" dirty="0" smtClean="0">
                <a:solidFill>
                  <a:srgbClr val="FF0000"/>
                </a:solidFill>
              </a:rPr>
              <a:t>business manager, or a senior technologist</a:t>
            </a:r>
            <a:r>
              <a:rPr lang="en-US" sz="2600" dirty="0" smtClean="0"/>
              <a:t>) may </a:t>
            </a:r>
            <a:r>
              <a:rPr lang="en-US" sz="2600" dirty="0" smtClean="0">
                <a:solidFill>
                  <a:srgbClr val="FF0000"/>
                </a:solidFill>
              </a:rPr>
              <a:t>make the final decision</a:t>
            </a:r>
            <a:r>
              <a:rPr lang="en-US" sz="2600" dirty="0" smtClean="0"/>
              <a:t> about which requirements make the final cut</a:t>
            </a:r>
            <a:r>
              <a:rPr lang="en-US" sz="2400" dirty="0" smtClean="0"/>
              <a:t>.</a:t>
            </a:r>
          </a:p>
          <a:p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791200" y="6858000"/>
            <a:ext cx="3352800" cy="365125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</a:rPr>
              <a:t>Haripriya</a:t>
            </a:r>
            <a:r>
              <a:rPr lang="en-US" b="1" dirty="0" smtClean="0">
                <a:solidFill>
                  <a:schemeClr val="tx1"/>
                </a:solidFill>
              </a:rPr>
              <a:t> V </a:t>
            </a:r>
            <a:r>
              <a:rPr lang="en-US" b="1" dirty="0" err="1" smtClean="0">
                <a:solidFill>
                  <a:schemeClr val="tx1"/>
                </a:solidFill>
              </a:rPr>
              <a:t>Dept.of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MSc</a:t>
            </a:r>
            <a:r>
              <a:rPr lang="en-US" b="1" dirty="0" smtClean="0">
                <a:solidFill>
                  <a:schemeClr val="tx1"/>
                </a:solidFill>
              </a:rPr>
              <a:t>(IT)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07365-2991-45B2-94AB-D8AEB64B22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7"/>
          <p:cNvSpPr txBox="1">
            <a:spLocks/>
          </p:cNvSpPr>
          <p:nvPr/>
        </p:nvSpPr>
        <p:spPr>
          <a:xfrm>
            <a:off x="38100" y="2654"/>
            <a:ext cx="1409700" cy="42200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1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: II</a:t>
            </a:r>
          </a:p>
        </p:txBody>
      </p:sp>
      <p:pic>
        <p:nvPicPr>
          <p:cNvPr id="8" name="Picture 9" descr="C:\Users\ADMIN\Desktop\June - Dec 2020\logo\csit logo or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2543"/>
            <a:ext cx="20574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2164</TotalTime>
  <Words>3077</Words>
  <Application>Microsoft Office PowerPoint</Application>
  <PresentationFormat>On-screen Show (4:3)</PresentationFormat>
  <Paragraphs>313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Calibri</vt:lpstr>
      <vt:lpstr>Constantia</vt:lpstr>
      <vt:lpstr>Times New Roman</vt:lpstr>
      <vt:lpstr>Wingdings 2</vt:lpstr>
      <vt:lpstr>Flow</vt:lpstr>
      <vt:lpstr>UNIT II - SOFTWARE REQUIREMENTS AND ANALYSIS</vt:lpstr>
      <vt:lpstr>Requirements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Establishing the Groundwork</vt:lpstr>
      <vt:lpstr>PowerPoint Presentation</vt:lpstr>
      <vt:lpstr>PowerPoint Presentation</vt:lpstr>
      <vt:lpstr>PowerPoint Presentation</vt:lpstr>
      <vt:lpstr>PowerPoint Presentation</vt:lpstr>
      <vt:lpstr>Eliciting Requirements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Developing Use cases</vt:lpstr>
      <vt:lpstr>PowerPoint Presentation</vt:lpstr>
      <vt:lpstr>User and the Actor</vt:lpstr>
      <vt:lpstr>PowerPoint Presentation</vt:lpstr>
      <vt:lpstr>PowerPoint Presentation</vt:lpstr>
      <vt:lpstr>BUILDING THE REQUIREMENTS MODEL</vt:lpstr>
      <vt:lpstr>                                                              UML use case diagram for Safe Home  security function</vt:lpstr>
      <vt:lpstr>PowerPoint Presentation</vt:lpstr>
      <vt:lpstr>Class diagram for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Negotiating Requirements</vt:lpstr>
      <vt:lpstr>PowerPoint Presentation</vt:lpstr>
      <vt:lpstr>Validating Requirements</vt:lpstr>
      <vt:lpstr>PowerPoint Presentation</vt:lpstr>
      <vt:lpstr>PowerPoint Presentation</vt:lpstr>
      <vt:lpstr>Requirements Analysis</vt:lpstr>
      <vt:lpstr>PowerPoint Presentation</vt:lpstr>
      <vt:lpstr>PowerPoint Presentation</vt:lpstr>
      <vt:lpstr>PowerPoint Presentation</vt:lpstr>
      <vt:lpstr>Input and output for domain analysis</vt:lpstr>
      <vt:lpstr>  Elements of  the analysis model</vt:lpstr>
      <vt:lpstr>Requirements Modeling Strategies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II - SOFTWARE REQUIREMENTS AND ANALYSIS</dc:title>
  <dc:creator>suchithra1</dc:creator>
  <cp:lastModifiedBy>Rahul Pawar</cp:lastModifiedBy>
  <cp:revision>153</cp:revision>
  <dcterms:created xsi:type="dcterms:W3CDTF">2019-02-06T08:15:10Z</dcterms:created>
  <dcterms:modified xsi:type="dcterms:W3CDTF">2024-10-21T11:31:49Z</dcterms:modified>
</cp:coreProperties>
</file>