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Default Extension="jpeg" ContentType="image/jpeg"/>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2"/>
  </p:notesMasterIdLst>
  <p:sldIdLst>
    <p:sldId id="256" r:id="rId2"/>
    <p:sldId id="257" r:id="rId3"/>
    <p:sldId id="258" r:id="rId4"/>
    <p:sldId id="259" r:id="rId5"/>
    <p:sldId id="261" r:id="rId6"/>
    <p:sldId id="262" r:id="rId7"/>
    <p:sldId id="263" r:id="rId8"/>
    <p:sldId id="264" r:id="rId9"/>
    <p:sldId id="265"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2" r:id="rId24"/>
    <p:sldId id="283"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1" r:id="rId72"/>
    <p:sldId id="332" r:id="rId73"/>
    <p:sldId id="333" r:id="rId74"/>
    <p:sldId id="334" r:id="rId75"/>
    <p:sldId id="335" r:id="rId76"/>
    <p:sldId id="336" r:id="rId77"/>
    <p:sldId id="337" r:id="rId78"/>
    <p:sldId id="338" r:id="rId79"/>
    <p:sldId id="339" r:id="rId80"/>
    <p:sldId id="340" r:id="rId81"/>
  </p:sldIdLst>
  <p:sldSz cx="9144000" cy="6858000" type="screen4x3"/>
  <p:notesSz cx="6858000" cy="9144000"/>
  <p:embeddedFontLst>
    <p:embeddedFont>
      <p:font typeface="Calibri" pitchFamily="34" charset="0"/>
      <p:regular r:id="rId83"/>
      <p:bold r:id="rId84"/>
      <p:italic r:id="rId85"/>
      <p:boldItalic r:id="rId86"/>
    </p:embeddedFont>
    <p:embeddedFont>
      <p:font typeface="verdana" pitchFamily="34" charset="0"/>
      <p:regular r:id="rId87"/>
      <p:bold r:id="rId88"/>
      <p:italic r:id="rId89"/>
      <p:boldItalic r:id="rId90"/>
    </p:embeddedFont>
    <p:embeddedFont>
      <p:font typeface="Inter" charset="0"/>
      <p:regular r:id="rId91"/>
      <p:bold r:id="rId92"/>
      <p:italic r:id="rId93"/>
      <p:boldItalic r:id="rId9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8C99099-EEB6-40EC-B819-943A7E3D23B3}">
  <a:tblStyle styleId="{F8C99099-EEB6-40EC-B819-943A7E3D23B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6D1F0DFD-D657-412F-81C9-1A2524C27631}"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4F11261E-6027-4921-A93A-8B8DBA0D3594}"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5" d="100"/>
          <a:sy n="65" d="100"/>
        </p:scale>
        <p:origin x="-145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font" Target="fonts/font2.fntdata"/><Relationship Id="rId89" Type="http://schemas.openxmlformats.org/officeDocument/2006/relationships/font" Target="fonts/font7.fntdata"/><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font" Target="fonts/font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90" Type="http://schemas.openxmlformats.org/officeDocument/2006/relationships/font" Target="fonts/font8.fntdata"/><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font" Target="fonts/font11.fntdata"/><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r" rtl="1">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pPr marL="0" marR="0" lvl="0" indent="0" algn="r" rtl="0">
                <a:spcBef>
                  <a:spcPts val="0"/>
                </a:spcBef>
                <a:spcAft>
                  <a:spcPts val="0"/>
                </a:spcAft>
                <a:buNone/>
              </a:p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9" name="Google Shape;1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0" name="Google Shape;20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7" name="Google Shape;20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4" name="Google Shape;21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5" name="Google Shape;23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3" name="Google Shape;24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8" name="Google Shape;278;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7" name="Google Shape;287;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5" name="Google Shape;30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4" name="Google Shape;31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3" name="Google Shape;32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1" name="Google Shape;33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9" name="Google Shape;33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7" name="Google Shape;347;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5" name="Google Shape;35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1" name="Google Shape;37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8" name="Google Shape;378;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6" name="Google Shape;38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4" name="Google Shape;39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0" name="Google Shape;40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8" name="Google Shape;40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6" name="Google Shape;41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5" name="Google Shape;10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4" name="Google Shape;42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2" name="Google Shape;43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0" name="Google Shape;4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8" name="Google Shape;448;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6" name="Google Shape;45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4" name="Google Shape;46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2" name="Google Shape;472;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0" name="Google Shape;48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8" name="Google Shape;48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6" name="Google Shape;49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4" name="Google Shape;50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1" name="Google Shape;51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9" name="Google Shape;519;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7" name="Google Shape;52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5" name="Google Shape;535;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3" name="Google Shape;54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1" name="Google Shape;551;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9" name="Google Shape;559;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7" name="Google Shape;567;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5" name="Google Shape;575;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8" name="Google Shape;1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3" name="Google Shape;583;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1" name="Google Shape;59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9" name="Google Shape;599;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5" name="Google Shape;60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0" name="Google Shape;610;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6" name="Google Shape;616;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1" name="Google Shape;621;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6" name="Google Shape;626;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1" name="Google Shape;631;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9" name="Google Shape;639;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7" name="Google Shape;647;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2" name="Google Shape;652;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57" name="Google Shape;657;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2" name="Google Shape;662;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67" name="Google Shape;66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2" name="Google Shape;672;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77" name="Google Shape;677;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5" name="Google Shape;68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93" name="Google Shape;693;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0" name="Google Shape;700;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6" name="Google Shape;1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07" name="Google Shape;707;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5"/>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5" name="Google Shape;35;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41" name="Google Shape;41;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hevodata.com/learn/data-warehouse-tools/" TargetMode="External"/><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hyperlink" Target="http://www.kimballgroup.com/data-warehouse-business-intelligence-resources/kimball-techniques/dw-bi-lifecycle-method/" TargetMode="External"/><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152400" y="1454200"/>
            <a:ext cx="9144000" cy="6045886"/>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CC"/>
              </a:buClr>
              <a:buSzPts val="2800"/>
              <a:buFont typeface="Times New Roman"/>
              <a:buNone/>
            </a:pP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Department of CS &amp; IT</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Module 1</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rPr>
              <a:t> Data Warehousing and Data </a:t>
            </a:r>
            <a:r>
              <a:rPr lang="en-US" sz="2800" b="1" dirty="0" smtClean="0">
                <a:solidFill>
                  <a:srgbClr val="0000CC"/>
                </a:solidFill>
              </a:rPr>
              <a:t>Mining</a:t>
            </a: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dirty="0">
                <a:solidFill>
                  <a:srgbClr val="0000CC"/>
                </a:solidFill>
              </a:rPr>
              <a:t>23MCAG203 </a:t>
            </a:r>
            <a:br>
              <a:rPr lang="en-US" sz="2800" dirty="0">
                <a:solidFill>
                  <a:srgbClr val="0000CC"/>
                </a:solidFill>
              </a:rPr>
            </a:b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by</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Dr. S.K. </a:t>
            </a:r>
            <a:r>
              <a:rPr lang="en-US" sz="2800" b="1" dirty="0" err="1">
                <a:solidFill>
                  <a:srgbClr val="0000CC"/>
                </a:solidFill>
                <a:latin typeface="Times New Roman"/>
                <a:ea typeface="Times New Roman"/>
                <a:cs typeface="Times New Roman"/>
                <a:sym typeface="Times New Roman"/>
              </a:rPr>
              <a:t>Manju</a:t>
            </a:r>
            <a:r>
              <a:rPr lang="en-US" sz="2800" b="1" dirty="0">
                <a:solidFill>
                  <a:srgbClr val="0000CC"/>
                </a:solidFill>
                <a:latin typeface="Times New Roman"/>
                <a:ea typeface="Times New Roman"/>
                <a:cs typeface="Times New Roman"/>
                <a:sym typeface="Times New Roman"/>
              </a:rPr>
              <a:t> </a:t>
            </a:r>
            <a:r>
              <a:rPr lang="en-US" sz="2800" b="1" dirty="0" err="1">
                <a:solidFill>
                  <a:srgbClr val="0000CC"/>
                </a:solidFill>
                <a:latin typeface="Times New Roman"/>
                <a:ea typeface="Times New Roman"/>
                <a:cs typeface="Times New Roman"/>
                <a:sym typeface="Times New Roman"/>
              </a:rPr>
              <a:t>bargavi</a:t>
            </a: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Professor</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Jain University</a:t>
            </a:r>
            <a:br>
              <a:rPr lang="en-US" sz="2800" b="1" dirty="0">
                <a:solidFill>
                  <a:srgbClr val="0000CC"/>
                </a:solidFill>
                <a:latin typeface="Times New Roman"/>
                <a:ea typeface="Times New Roman"/>
                <a:cs typeface="Times New Roman"/>
                <a:sym typeface="Times New Roman"/>
              </a:rPr>
            </a:br>
            <a:r>
              <a:rPr lang="en-US" sz="2800" b="1" dirty="0">
                <a:solidFill>
                  <a:srgbClr val="0000CC"/>
                </a:solidFill>
                <a:latin typeface="Times New Roman"/>
                <a:ea typeface="Times New Roman"/>
                <a:cs typeface="Times New Roman"/>
                <a:sym typeface="Times New Roman"/>
              </a:rPr>
              <a:t/>
            </a:r>
            <a:br>
              <a:rPr lang="en-US" sz="2800" b="1" dirty="0">
                <a:solidFill>
                  <a:srgbClr val="0000CC"/>
                </a:solidFill>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89" name="Google Shape;89;p13"/>
          <p:cNvSpPr txBox="1">
            <a:spLocks noGrp="1"/>
          </p:cNvSpPr>
          <p:nvPr>
            <p:ph type="sldNum" idx="12"/>
          </p:nvPr>
        </p:nvSpPr>
        <p:spPr>
          <a:xfrm>
            <a:off x="6457950" y="6356351"/>
            <a:ext cx="2057400" cy="365125"/>
          </a:xfrm>
          <a:prstGeom prst="rect">
            <a:avLst/>
          </a:prstGeom>
          <a:noFill/>
          <a:ln>
            <a:noFill/>
          </a:ln>
        </p:spPr>
        <p:txBody>
          <a:bodyPr spcFirstLastPara="1" wrap="square" lIns="0" tIns="0" rIns="0" bIns="0" anchor="ctr" anchorCtr="0">
            <a:spAutoFit/>
          </a:bodyPr>
          <a:lstStyle/>
          <a:p>
            <a:pPr marL="38100" marR="0" lvl="0" indent="0" algn="l" rtl="0">
              <a:lnSpc>
                <a:spcPct val="114500"/>
              </a:lnSpc>
              <a:spcBef>
                <a:spcPts val="0"/>
              </a:spcBef>
              <a:spcAft>
                <a:spcPts val="0"/>
              </a:spcAft>
              <a:buNone/>
            </a:pPr>
            <a:fld id="{00000000-1234-1234-1234-123412341234}" type="slidenum">
              <a:rPr lang="en-US" sz="2000" b="0" i="0" u="none" strike="noStrike" cap="none">
                <a:solidFill>
                  <a:schemeClr val="dk1"/>
                </a:solidFill>
                <a:latin typeface="Times New Roman"/>
                <a:ea typeface="Times New Roman"/>
                <a:cs typeface="Times New Roman"/>
                <a:sym typeface="Times New Roman"/>
              </a:rPr>
              <a:pPr marL="38100" marR="0" lvl="0" indent="0" algn="l" rtl="0">
                <a:lnSpc>
                  <a:spcPct val="114500"/>
                </a:lnSpc>
                <a:spcBef>
                  <a:spcPts val="0"/>
                </a:spcBef>
                <a:spcAft>
                  <a:spcPts val="0"/>
                </a:spcAft>
                <a:buNone/>
              </a:pPr>
              <a:t>1</a:t>
            </a:fld>
            <a:endParaRPr sz="2000" b="0" i="0" u="none" strike="noStrike" cap="none">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l="29166" t="17407" r="36667" b="69259"/>
          <a:stretch/>
        </p:blipFill>
        <p:spPr>
          <a:xfrm>
            <a:off x="2209800" y="228601"/>
            <a:ext cx="3962400"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 Warehouse</a:t>
            </a:r>
            <a:endParaRPr/>
          </a:p>
        </p:txBody>
      </p:sp>
      <p:sp>
        <p:nvSpPr>
          <p:cNvPr id="178" name="Google Shape;178;p25"/>
          <p:cNvSpPr txBox="1">
            <a:spLocks noGrp="1"/>
          </p:cNvSpPr>
          <p:nvPr>
            <p:ph type="body" idx="1"/>
          </p:nvPr>
        </p:nvSpPr>
        <p:spPr>
          <a:xfrm>
            <a:off x="595952" y="1570037"/>
            <a:ext cx="8153400" cy="4525963"/>
          </a:xfrm>
          <a:prstGeom prst="rect">
            <a:avLst/>
          </a:prstGeom>
          <a:noFill/>
          <a:ln>
            <a:noFill/>
          </a:ln>
        </p:spPr>
        <p:txBody>
          <a:bodyPr spcFirstLastPara="1" wrap="square" lIns="91425" tIns="45700" rIns="91425" bIns="45700" anchor="t" anchorCtr="0">
            <a:normAutofit/>
          </a:bodyPr>
          <a:lstStyle/>
          <a:p>
            <a:pPr marL="514350" lvl="1" indent="-171450" algn="just" rtl="0">
              <a:lnSpc>
                <a:spcPct val="90000"/>
              </a:lnSpc>
              <a:spcBef>
                <a:spcPts val="0"/>
              </a:spcBef>
              <a:spcAft>
                <a:spcPts val="0"/>
              </a:spcAft>
              <a:buClr>
                <a:schemeClr val="dk1"/>
              </a:buClr>
              <a:buSzPts val="2400"/>
              <a:buChar char="•"/>
            </a:pPr>
            <a:r>
              <a:rPr lang="en-US" sz="2400"/>
              <a:t>A data warehouse can be defined as a collection of organizational data and information extracted from operational sources and external data sources. </a:t>
            </a:r>
            <a:endParaRPr/>
          </a:p>
          <a:p>
            <a:pPr marL="514350" lvl="1" indent="-171450" algn="just" rtl="0">
              <a:lnSpc>
                <a:spcPct val="90000"/>
              </a:lnSpc>
              <a:spcBef>
                <a:spcPts val="375"/>
              </a:spcBef>
              <a:spcAft>
                <a:spcPts val="0"/>
              </a:spcAft>
              <a:buClr>
                <a:schemeClr val="dk1"/>
              </a:buClr>
              <a:buSzPts val="2400"/>
              <a:buChar char="•"/>
            </a:pPr>
            <a:r>
              <a:rPr lang="en-US" sz="2400"/>
              <a:t>The data is periodically pulled from various internal applications like sales, marketing, and finance; customer-interface applications; as well as external partner systems. This data is then made available for decision-makers to access and analyze. </a:t>
            </a:r>
            <a:endParaRPr/>
          </a:p>
          <a:p>
            <a:pPr marL="514350" lvl="1" indent="-171450" algn="just" rtl="0">
              <a:lnSpc>
                <a:spcPct val="90000"/>
              </a:lnSpc>
              <a:spcBef>
                <a:spcPts val="375"/>
              </a:spcBef>
              <a:spcAft>
                <a:spcPts val="0"/>
              </a:spcAft>
              <a:buClr>
                <a:schemeClr val="dk1"/>
              </a:buClr>
              <a:buSzPts val="2400"/>
              <a:buChar char="•"/>
            </a:pPr>
            <a:r>
              <a:rPr lang="en-US" sz="2400"/>
              <a:t>So what is data warehouse? For a start, it is a comprehensive repository of current and historical information that is designed to enhance an organization’s performance. </a:t>
            </a:r>
            <a:endParaRPr/>
          </a:p>
        </p:txBody>
      </p:sp>
      <p:sp>
        <p:nvSpPr>
          <p:cNvPr id="179" name="Google Shape;179;p2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80" name="Google Shape;180;p2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10</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 warehouse</a:t>
            </a:r>
            <a:endParaRPr/>
          </a:p>
        </p:txBody>
      </p:sp>
      <p:sp>
        <p:nvSpPr>
          <p:cNvPr id="163" name="Google Shape;163;p2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a:t>A data warehouse is a subject-oriented, integrated, time-variant and non-volatile collection of data in support of managements decision making process.  </a:t>
            </a:r>
            <a:endParaRPr/>
          </a:p>
          <a:p>
            <a:pPr marL="171450" lvl="0" indent="-171450" algn="just" rtl="0">
              <a:lnSpc>
                <a:spcPct val="90000"/>
              </a:lnSpc>
              <a:spcBef>
                <a:spcPts val="750"/>
              </a:spcBef>
              <a:spcAft>
                <a:spcPts val="0"/>
              </a:spcAft>
              <a:buClr>
                <a:schemeClr val="dk1"/>
              </a:buClr>
              <a:buSzPts val="2100"/>
              <a:buChar char="•"/>
            </a:pPr>
            <a:r>
              <a:rPr lang="en-US"/>
              <a:t>It is the process whereby organizations extract value from their informational assets through use of special stores called data warehouses</a:t>
            </a:r>
            <a:endParaRPr/>
          </a:p>
          <a:p>
            <a:pPr marL="171450" lvl="0" indent="-38100" algn="l" rtl="0">
              <a:lnSpc>
                <a:spcPct val="90000"/>
              </a:lnSpc>
              <a:spcBef>
                <a:spcPts val="750"/>
              </a:spcBef>
              <a:spcAft>
                <a:spcPts val="0"/>
              </a:spcAft>
              <a:buClr>
                <a:schemeClr val="dk1"/>
              </a:buClr>
              <a:buSzPts val="2100"/>
              <a:buNone/>
            </a:pPr>
            <a:endParaRPr/>
          </a:p>
        </p:txBody>
      </p:sp>
      <p:sp>
        <p:nvSpPr>
          <p:cNvPr id="164" name="Google Shape;164;p2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65" name="Google Shape;165;p2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224912" y="959637"/>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10B38"/>
              </a:buClr>
              <a:buSzPts val="3300"/>
              <a:buFont typeface="Arial"/>
              <a:buNone/>
            </a:pPr>
            <a:r>
              <a:rPr lang="en-US" b="0" i="0">
                <a:solidFill>
                  <a:srgbClr val="610B38"/>
                </a:solidFill>
                <a:latin typeface="Arial"/>
                <a:ea typeface="Arial"/>
                <a:cs typeface="Arial"/>
                <a:sym typeface="Arial"/>
              </a:rPr>
              <a:t>Characteristics of Data Warehouse</a:t>
            </a:r>
            <a:endParaRPr/>
          </a:p>
        </p:txBody>
      </p:sp>
      <p:pic>
        <p:nvPicPr>
          <p:cNvPr id="186" name="Google Shape;186;p26" descr="Data Warehouse"/>
          <p:cNvPicPr preferRelativeResize="0">
            <a:picLocks noGrp="1"/>
          </p:cNvPicPr>
          <p:nvPr>
            <p:ph type="body" idx="1"/>
          </p:nvPr>
        </p:nvPicPr>
        <p:blipFill rotWithShape="1">
          <a:blip r:embed="rId3">
            <a:alphaModFix/>
          </a:blip>
          <a:srcRect/>
          <a:stretch/>
        </p:blipFill>
        <p:spPr>
          <a:xfrm>
            <a:off x="1032389" y="1953808"/>
            <a:ext cx="6418659" cy="3678482"/>
          </a:xfrm>
          <a:prstGeom prst="rect">
            <a:avLst/>
          </a:prstGeom>
          <a:noFill/>
          <a:ln>
            <a:noFill/>
          </a:ln>
        </p:spPr>
      </p:pic>
      <p:pic>
        <p:nvPicPr>
          <p:cNvPr id="4"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Times New Roman"/>
              <a:buNone/>
            </a:pPr>
            <a:r>
              <a:rPr lang="en-US" b="0" i="0">
                <a:latin typeface="Times New Roman"/>
                <a:ea typeface="Times New Roman"/>
                <a:cs typeface="Times New Roman"/>
                <a:sym typeface="Times New Roman"/>
              </a:rPr>
              <a:t>Subject-Oriented </a:t>
            </a:r>
            <a:endParaRPr/>
          </a:p>
        </p:txBody>
      </p:sp>
      <p:sp>
        <p:nvSpPr>
          <p:cNvPr id="192" name="Google Shape;192;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A data warehouse target on the modeling and analysis of data for </a:t>
            </a:r>
            <a:r>
              <a:rPr lang="en-US" b="0" i="0">
                <a:solidFill>
                  <a:srgbClr val="FF0000"/>
                </a:solidFill>
                <a:latin typeface="Times New Roman"/>
                <a:ea typeface="Times New Roman"/>
                <a:cs typeface="Times New Roman"/>
                <a:sym typeface="Times New Roman"/>
              </a:rPr>
              <a:t>decision-makers. </a:t>
            </a:r>
            <a:r>
              <a:rPr lang="en-US" b="0" i="0">
                <a:solidFill>
                  <a:srgbClr val="000000"/>
                </a:solidFill>
                <a:latin typeface="Times New Roman"/>
                <a:ea typeface="Times New Roman"/>
                <a:cs typeface="Times New Roman"/>
                <a:sym typeface="Times New Roman"/>
              </a:rPr>
              <a:t>Therefore, data warehouses typically provide a concise and straightforward view around a particular subject, such as customer, product, or sales, instead of the global organization's ongoing operations. </a:t>
            </a:r>
            <a:endParaRPr/>
          </a:p>
          <a:p>
            <a:pPr marL="171450" lvl="0" indent="-38100" algn="just" rtl="0">
              <a:lnSpc>
                <a:spcPct val="90000"/>
              </a:lnSpc>
              <a:spcBef>
                <a:spcPts val="750"/>
              </a:spcBef>
              <a:spcAft>
                <a:spcPts val="0"/>
              </a:spcAft>
              <a:buClr>
                <a:schemeClr val="dk1"/>
              </a:buClr>
              <a:buSzPts val="2100"/>
              <a:buNone/>
            </a:pPr>
            <a:endParaRPr b="0" i="0">
              <a:solidFill>
                <a:srgbClr val="000000"/>
              </a:solidFill>
              <a:latin typeface="Times New Roman"/>
              <a:ea typeface="Times New Roman"/>
              <a:cs typeface="Times New Roman"/>
              <a:sym typeface="Times New Roman"/>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This is done by excluding data that are not useful concerning the subject and including all data needed by the users to understand the subject.</a:t>
            </a:r>
            <a:endParaRPr/>
          </a:p>
          <a:p>
            <a:pPr marL="171450" lvl="0" indent="-38100" algn="l" rtl="0">
              <a:lnSpc>
                <a:spcPct val="90000"/>
              </a:lnSpc>
              <a:spcBef>
                <a:spcPts val="750"/>
              </a:spcBef>
              <a:spcAft>
                <a:spcPts val="0"/>
              </a:spcAft>
              <a:buClr>
                <a:schemeClr val="dk1"/>
              </a:buClr>
              <a:buSzPts val="2100"/>
              <a:buNone/>
            </a:pPr>
            <a:endParaRPr/>
          </a:p>
        </p:txBody>
      </p:sp>
      <p:pic>
        <p:nvPicPr>
          <p:cNvPr id="4"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8" descr="Data Warehouse"/>
          <p:cNvPicPr preferRelativeResize="0">
            <a:picLocks noGrp="1"/>
          </p:cNvPicPr>
          <p:nvPr>
            <p:ph type="body" idx="1"/>
          </p:nvPr>
        </p:nvPicPr>
        <p:blipFill rotWithShape="1">
          <a:blip r:embed="rId3">
            <a:alphaModFix/>
          </a:blip>
          <a:srcRect/>
          <a:stretch/>
        </p:blipFill>
        <p:spPr>
          <a:xfrm>
            <a:off x="776605" y="1358696"/>
            <a:ext cx="6273123" cy="4131277"/>
          </a:xfrm>
          <a:prstGeom prst="rect">
            <a:avLst/>
          </a:prstGeom>
          <a:noFill/>
          <a:ln>
            <a:noFill/>
          </a:ln>
        </p:spPr>
      </p:pic>
      <p:pic>
        <p:nvPicPr>
          <p:cNvPr id="3"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385301" y="857251"/>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a:buNone/>
            </a:pPr>
            <a:r>
              <a:rPr lang="en-US" b="0" i="0">
                <a:latin typeface="Arial"/>
                <a:ea typeface="Arial"/>
                <a:cs typeface="Arial"/>
                <a:sym typeface="Arial"/>
              </a:rPr>
              <a:t>Integrated</a:t>
            </a:r>
            <a:endParaRPr/>
          </a:p>
        </p:txBody>
      </p:sp>
      <p:sp>
        <p:nvSpPr>
          <p:cNvPr id="203" name="Google Shape;203;p29"/>
          <p:cNvSpPr txBox="1">
            <a:spLocks noGrp="1"/>
          </p:cNvSpPr>
          <p:nvPr>
            <p:ph type="body" idx="1"/>
          </p:nvPr>
        </p:nvSpPr>
        <p:spPr>
          <a:xfrm>
            <a:off x="628650" y="1857759"/>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rgbClr val="000000"/>
              </a:buClr>
              <a:buSzPts val="1500"/>
              <a:buChar char="•"/>
            </a:pPr>
            <a:r>
              <a:rPr lang="en-US" sz="1500">
                <a:solidFill>
                  <a:srgbClr val="000000"/>
                </a:solidFill>
                <a:latin typeface="verdana"/>
                <a:ea typeface="verdana"/>
                <a:cs typeface="verdana"/>
                <a:sym typeface="verdana"/>
              </a:rPr>
              <a:t>A data warehouse integrates various heterogeneous data sources like RDBMS, flat files, and online transaction records. It requires performing data cleaning and integration during data warehousing to ensure consistency in naming conventions, attributes types, etc., among different data sources.</a:t>
            </a:r>
            <a:endParaRPr/>
          </a:p>
          <a:p>
            <a:pPr marL="171450" lvl="0" indent="-38100" algn="l" rtl="0">
              <a:lnSpc>
                <a:spcPct val="90000"/>
              </a:lnSpc>
              <a:spcBef>
                <a:spcPts val="750"/>
              </a:spcBef>
              <a:spcAft>
                <a:spcPts val="0"/>
              </a:spcAft>
              <a:buClr>
                <a:schemeClr val="dk1"/>
              </a:buClr>
              <a:buSzPts val="2100"/>
              <a:buNone/>
            </a:pPr>
            <a:endParaRPr/>
          </a:p>
        </p:txBody>
      </p:sp>
      <p:pic>
        <p:nvPicPr>
          <p:cNvPr id="204" name="Google Shape;204;p29" descr="Data Warehouse"/>
          <p:cNvPicPr preferRelativeResize="0"/>
          <p:nvPr/>
        </p:nvPicPr>
        <p:blipFill rotWithShape="1">
          <a:blip r:embed="rId3">
            <a:alphaModFix/>
          </a:blip>
          <a:srcRect/>
          <a:stretch/>
        </p:blipFill>
        <p:spPr>
          <a:xfrm>
            <a:off x="2544098" y="2834155"/>
            <a:ext cx="3514149" cy="3166595"/>
          </a:xfrm>
          <a:prstGeom prst="rect">
            <a:avLst/>
          </a:prstGeom>
          <a:noFill/>
          <a:ln>
            <a:noFill/>
          </a:ln>
        </p:spPr>
      </p:pic>
      <p:pic>
        <p:nvPicPr>
          <p:cNvPr id="5"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628650" y="1131094"/>
            <a:ext cx="7886700" cy="481936"/>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Arial"/>
              <a:buNone/>
            </a:pPr>
            <a:r>
              <a:rPr lang="en-US" b="0" i="0">
                <a:latin typeface="Arial"/>
                <a:ea typeface="Arial"/>
                <a:cs typeface="Arial"/>
                <a:sym typeface="Arial"/>
              </a:rPr>
              <a:t>Time-Variant</a:t>
            </a:r>
            <a:endParaRPr/>
          </a:p>
        </p:txBody>
      </p:sp>
      <p:sp>
        <p:nvSpPr>
          <p:cNvPr id="210" name="Google Shape;210;p30"/>
          <p:cNvSpPr txBox="1">
            <a:spLocks noGrp="1"/>
          </p:cNvSpPr>
          <p:nvPr>
            <p:ph type="body" idx="1"/>
          </p:nvPr>
        </p:nvSpPr>
        <p:spPr>
          <a:xfrm>
            <a:off x="565669" y="1613029"/>
            <a:ext cx="7886700" cy="3263504"/>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Historical information is kept in a data warehouse. For example, one can retrieve files from 3 months, 6 months, 12 months, or even previous data from a data warehouse. These variations with a transactions system, where often only the most current file is kept.</a:t>
            </a:r>
            <a:endParaRPr/>
          </a:p>
          <a:p>
            <a:pPr marL="171450" lvl="0" indent="-38100" algn="l" rtl="0">
              <a:lnSpc>
                <a:spcPct val="90000"/>
              </a:lnSpc>
              <a:spcBef>
                <a:spcPts val="750"/>
              </a:spcBef>
              <a:spcAft>
                <a:spcPts val="0"/>
              </a:spcAft>
              <a:buClr>
                <a:schemeClr val="dk1"/>
              </a:buClr>
              <a:buSzPts val="2100"/>
              <a:buNone/>
            </a:pPr>
            <a:endParaRPr/>
          </a:p>
        </p:txBody>
      </p:sp>
      <p:pic>
        <p:nvPicPr>
          <p:cNvPr id="211" name="Google Shape;211;p30" descr="Data Warehouse"/>
          <p:cNvPicPr preferRelativeResize="0"/>
          <p:nvPr/>
        </p:nvPicPr>
        <p:blipFill rotWithShape="1">
          <a:blip r:embed="rId3">
            <a:alphaModFix/>
          </a:blip>
          <a:srcRect/>
          <a:stretch/>
        </p:blipFill>
        <p:spPr>
          <a:xfrm>
            <a:off x="2646103" y="3101845"/>
            <a:ext cx="3968426" cy="2381056"/>
          </a:xfrm>
          <a:prstGeom prst="rect">
            <a:avLst/>
          </a:prstGeom>
          <a:noFill/>
          <a:ln>
            <a:noFill/>
          </a:ln>
        </p:spPr>
      </p:pic>
      <p:pic>
        <p:nvPicPr>
          <p:cNvPr id="5"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287594" y="434987"/>
            <a:ext cx="7886700" cy="9798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000"/>
              <a:buFont typeface="Arial"/>
              <a:buNone/>
            </a:pPr>
            <a:r>
              <a:rPr lang="en-US" sz="3000">
                <a:latin typeface="Arial"/>
                <a:ea typeface="Arial"/>
                <a:cs typeface="Arial"/>
                <a:sym typeface="Arial"/>
              </a:rPr>
              <a:t>Non-Volatile</a:t>
            </a:r>
            <a:br>
              <a:rPr lang="en-US" sz="3000">
                <a:latin typeface="Arial"/>
                <a:ea typeface="Arial"/>
                <a:cs typeface="Arial"/>
                <a:sym typeface="Arial"/>
              </a:rPr>
            </a:br>
            <a:endParaRPr sz="3000"/>
          </a:p>
        </p:txBody>
      </p:sp>
      <p:sp>
        <p:nvSpPr>
          <p:cNvPr id="217" name="Google Shape;217;p31"/>
          <p:cNvSpPr txBox="1">
            <a:spLocks noGrp="1"/>
          </p:cNvSpPr>
          <p:nvPr>
            <p:ph type="body" idx="1"/>
          </p:nvPr>
        </p:nvSpPr>
        <p:spPr>
          <a:xfrm>
            <a:off x="287594" y="1524000"/>
            <a:ext cx="4145722" cy="3930067"/>
          </a:xfrm>
          <a:prstGeom prst="rect">
            <a:avLst/>
          </a:prstGeom>
          <a:noFill/>
          <a:ln>
            <a:noFill/>
          </a:ln>
        </p:spPr>
        <p:txBody>
          <a:bodyPr spcFirstLastPara="1" wrap="square" lIns="91425" tIns="45700" rIns="91425" bIns="45700" anchor="t" anchorCtr="0">
            <a:normAutofit fontScale="92500" lnSpcReduction="20000"/>
          </a:bodyPr>
          <a:lstStyle/>
          <a:p>
            <a:pPr marL="171450" lvl="0" indent="-171450" algn="just" rtl="0">
              <a:lnSpc>
                <a:spcPct val="90000"/>
              </a:lnSpc>
              <a:spcBef>
                <a:spcPts val="0"/>
              </a:spcBef>
              <a:spcAft>
                <a:spcPts val="0"/>
              </a:spcAft>
              <a:buClr>
                <a:schemeClr val="dk1"/>
              </a:buClr>
              <a:buSzPct val="100000"/>
              <a:buChar char="•"/>
            </a:pPr>
            <a:r>
              <a:rPr lang="en-US" sz="1800"/>
              <a:t>The data warehouse is a physically separate data storage, which is transformed from the source operational RDBMS. </a:t>
            </a:r>
            <a:endParaRPr/>
          </a:p>
          <a:p>
            <a:pPr marL="171450" lvl="0" indent="-65722" algn="just" rtl="0">
              <a:lnSpc>
                <a:spcPct val="90000"/>
              </a:lnSpc>
              <a:spcBef>
                <a:spcPts val="750"/>
              </a:spcBef>
              <a:spcAft>
                <a:spcPts val="0"/>
              </a:spcAft>
              <a:buClr>
                <a:schemeClr val="dk1"/>
              </a:buClr>
              <a:buSzPct val="100000"/>
              <a:buNone/>
            </a:pPr>
            <a:endParaRPr sz="1800"/>
          </a:p>
          <a:p>
            <a:pPr marL="171450" lvl="0" indent="-171450" algn="just" rtl="0">
              <a:lnSpc>
                <a:spcPct val="90000"/>
              </a:lnSpc>
              <a:spcBef>
                <a:spcPts val="750"/>
              </a:spcBef>
              <a:spcAft>
                <a:spcPts val="0"/>
              </a:spcAft>
              <a:buClr>
                <a:schemeClr val="dk1"/>
              </a:buClr>
              <a:buSzPct val="100000"/>
              <a:buChar char="•"/>
            </a:pPr>
            <a:r>
              <a:rPr lang="en-US" sz="1800"/>
              <a:t>It usually requires only two procedures in data accessing: Initial loading of data and access to data. Therefore, the DW does not require transaction processing, recovery, and concurrency capabilities, which allows for substantial speedup of data retrieval. </a:t>
            </a:r>
            <a:endParaRPr/>
          </a:p>
          <a:p>
            <a:pPr marL="171450" lvl="0" indent="-65722" algn="just" rtl="0">
              <a:lnSpc>
                <a:spcPct val="90000"/>
              </a:lnSpc>
              <a:spcBef>
                <a:spcPts val="750"/>
              </a:spcBef>
              <a:spcAft>
                <a:spcPts val="0"/>
              </a:spcAft>
              <a:buClr>
                <a:schemeClr val="dk1"/>
              </a:buClr>
              <a:buSzPct val="100000"/>
              <a:buNone/>
            </a:pPr>
            <a:endParaRPr sz="1800"/>
          </a:p>
          <a:p>
            <a:pPr marL="171450" lvl="0" indent="-171450" algn="just" rtl="0">
              <a:lnSpc>
                <a:spcPct val="90000"/>
              </a:lnSpc>
              <a:spcBef>
                <a:spcPts val="750"/>
              </a:spcBef>
              <a:spcAft>
                <a:spcPts val="0"/>
              </a:spcAft>
              <a:buClr>
                <a:schemeClr val="dk1"/>
              </a:buClr>
              <a:buSzPct val="100000"/>
              <a:buChar char="•"/>
            </a:pPr>
            <a:r>
              <a:rPr lang="en-US" sz="1800"/>
              <a:t>Non-Volatile defines that once entered the warehouse, and data should not change.</a:t>
            </a:r>
            <a:endParaRPr/>
          </a:p>
          <a:p>
            <a:pPr marL="0" lvl="0" indent="0" algn="l" rtl="0">
              <a:lnSpc>
                <a:spcPct val="90000"/>
              </a:lnSpc>
              <a:spcBef>
                <a:spcPts val="750"/>
              </a:spcBef>
              <a:spcAft>
                <a:spcPts val="0"/>
              </a:spcAft>
              <a:buClr>
                <a:schemeClr val="dk1"/>
              </a:buClr>
              <a:buSzPct val="100000"/>
              <a:buNone/>
            </a:pPr>
            <a:r>
              <a:rPr lang="en-US" sz="1275"/>
              <a:t/>
            </a:r>
            <a:br>
              <a:rPr lang="en-US" sz="1275"/>
            </a:br>
            <a:endParaRPr sz="1275"/>
          </a:p>
        </p:txBody>
      </p:sp>
      <p:pic>
        <p:nvPicPr>
          <p:cNvPr id="218" name="Google Shape;218;p31" descr="Data Warehouse"/>
          <p:cNvPicPr preferRelativeResize="0"/>
          <p:nvPr/>
        </p:nvPicPr>
        <p:blipFill rotWithShape="1">
          <a:blip r:embed="rId3">
            <a:alphaModFix/>
          </a:blip>
          <a:srcRect l="4328" r="13464" b="2"/>
          <a:stretch/>
        </p:blipFill>
        <p:spPr>
          <a:xfrm>
            <a:off x="4433316" y="1844697"/>
            <a:ext cx="4627724" cy="3168606"/>
          </a:xfrm>
          <a:prstGeom prst="rect">
            <a:avLst/>
          </a:prstGeom>
          <a:noFill/>
          <a:ln>
            <a:noFill/>
          </a:ln>
        </p:spPr>
      </p:pic>
      <p:pic>
        <p:nvPicPr>
          <p:cNvPr id="5"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609600" y="427038"/>
            <a:ext cx="8915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0"/>
              <a:t>Key Characteristics of Data Warehouse</a:t>
            </a:r>
            <a:br>
              <a:rPr lang="en-US" b="0"/>
            </a:br>
            <a:endParaRPr/>
          </a:p>
        </p:txBody>
      </p:sp>
      <p:sp>
        <p:nvSpPr>
          <p:cNvPr id="224" name="Google Shape;224;p32"/>
          <p:cNvSpPr txBox="1">
            <a:spLocks noGrp="1"/>
          </p:cNvSpPr>
          <p:nvPr>
            <p:ph type="body" idx="1"/>
          </p:nvPr>
        </p:nvSpPr>
        <p:spPr>
          <a:xfrm>
            <a:off x="1143000" y="1447800"/>
            <a:ext cx="7696200" cy="5135563"/>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a:t>Data Granularity</a:t>
            </a:r>
            <a:endParaRPr/>
          </a:p>
          <a:p>
            <a:pPr marL="514350" lvl="1" indent="-171450" algn="just" rtl="0">
              <a:lnSpc>
                <a:spcPct val="90000"/>
              </a:lnSpc>
              <a:spcBef>
                <a:spcPts val="375"/>
              </a:spcBef>
              <a:spcAft>
                <a:spcPts val="0"/>
              </a:spcAft>
              <a:buClr>
                <a:schemeClr val="dk1"/>
              </a:buClr>
              <a:buSzPts val="2400"/>
              <a:buChar char="•"/>
            </a:pPr>
            <a:r>
              <a:rPr lang="en-US" sz="2400"/>
              <a:t>In a data warehouse, </a:t>
            </a:r>
            <a:r>
              <a:rPr lang="en-US" sz="2400" b="1"/>
              <a:t>data granularity</a:t>
            </a:r>
            <a:r>
              <a:rPr lang="en-US" sz="2400"/>
              <a:t> is the level of detail in a model or decision making process. It tells you how detailed your data is: Lower levels of detail equal finer, more detailed, data granularity. Finer, more granulated data will allow you to perform more precise data analysis.</a:t>
            </a:r>
            <a:endParaRPr/>
          </a:p>
          <a:p>
            <a:pPr marL="514350" lvl="1" indent="-171450" algn="just" rtl="0">
              <a:lnSpc>
                <a:spcPct val="90000"/>
              </a:lnSpc>
              <a:spcBef>
                <a:spcPts val="375"/>
              </a:spcBef>
              <a:spcAft>
                <a:spcPts val="0"/>
              </a:spcAft>
              <a:buClr>
                <a:schemeClr val="dk1"/>
              </a:buClr>
              <a:buSzPts val="2400"/>
              <a:buChar char="•"/>
            </a:pPr>
            <a:r>
              <a:rPr lang="en-US" sz="2400"/>
              <a:t>For example, time-series data for sales volume can be measured in years, months, weeks, or days — with days as the lowest level of granularity. Performing data analysis on the more granular daily data will result in better insights on sales than yearly data.                          .</a:t>
            </a:r>
            <a:r>
              <a:rPr lang="en-US"/>
              <a:t/>
            </a:r>
            <a:br>
              <a:rPr lang="en-US"/>
            </a:br>
            <a:endParaRPr/>
          </a:p>
        </p:txBody>
      </p:sp>
      <p:sp>
        <p:nvSpPr>
          <p:cNvPr id="225" name="Google Shape;225;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26" name="Google Shape;226;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18</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a:spLocks noGrp="1"/>
          </p:cNvSpPr>
          <p:nvPr>
            <p:ph type="title"/>
          </p:nvPr>
        </p:nvSpPr>
        <p:spPr>
          <a:xfrm>
            <a:off x="391886" y="921156"/>
            <a:ext cx="7886700" cy="99417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610B4B"/>
              </a:buClr>
              <a:buSzPts val="3300"/>
              <a:buFont typeface="Arial"/>
              <a:buNone/>
            </a:pPr>
            <a:r>
              <a:rPr lang="en-US" b="0" i="0">
                <a:solidFill>
                  <a:srgbClr val="610B4B"/>
                </a:solidFill>
                <a:latin typeface="Arial"/>
                <a:ea typeface="Arial"/>
                <a:cs typeface="Arial"/>
                <a:sym typeface="Arial"/>
              </a:rPr>
              <a:t>Benefits of Data Warehouse</a:t>
            </a:r>
            <a:endParaRPr/>
          </a:p>
        </p:txBody>
      </p:sp>
      <p:sp>
        <p:nvSpPr>
          <p:cNvPr id="232" name="Google Shape;232;p33"/>
          <p:cNvSpPr txBox="1">
            <a:spLocks noGrp="1"/>
          </p:cNvSpPr>
          <p:nvPr>
            <p:ph type="body" idx="1"/>
          </p:nvPr>
        </p:nvSpPr>
        <p:spPr>
          <a:xfrm>
            <a:off x="391885" y="1829966"/>
            <a:ext cx="8123465" cy="3660006"/>
          </a:xfrm>
          <a:prstGeom prst="rect">
            <a:avLst/>
          </a:prstGeom>
          <a:noFill/>
          <a:ln>
            <a:noFill/>
          </a:ln>
        </p:spPr>
        <p:txBody>
          <a:bodyPr spcFirstLastPara="1" wrap="square" lIns="91425" tIns="45700" rIns="91425" bIns="45700" anchor="t" anchorCtr="0">
            <a:normAutofit fontScale="77500" lnSpcReduction="20000"/>
          </a:bodyPr>
          <a:lstStyle/>
          <a:p>
            <a:pPr marL="171450" lvl="0" indent="-171481" algn="just" rtl="0">
              <a:lnSpc>
                <a:spcPct val="90000"/>
              </a:lnSpc>
              <a:spcBef>
                <a:spcPts val="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Understand business trends and make better forecasting decisions.</a:t>
            </a:r>
            <a:endParaRPr/>
          </a:p>
          <a:p>
            <a:pPr marL="171450" lvl="0" indent="-68135" algn="just" rtl="0">
              <a:lnSpc>
                <a:spcPct val="90000"/>
              </a:lnSpc>
              <a:spcBef>
                <a:spcPts val="750"/>
              </a:spcBef>
              <a:spcAft>
                <a:spcPts val="0"/>
              </a:spcAft>
              <a:buClr>
                <a:schemeClr val="dk1"/>
              </a:buClr>
              <a:buSzPct val="100000"/>
              <a:buNone/>
            </a:pPr>
            <a:endParaRPr b="0" i="0">
              <a:solidFill>
                <a:srgbClr val="000000"/>
              </a:solidFill>
              <a:latin typeface="Times New Roman"/>
              <a:ea typeface="Times New Roman"/>
              <a:cs typeface="Times New Roman"/>
              <a:sym typeface="Times New Roman"/>
            </a:endParaRPr>
          </a:p>
          <a:p>
            <a:pPr marL="171450" lvl="0" indent="-171481" algn="just" rtl="0">
              <a:lnSpc>
                <a:spcPct val="90000"/>
              </a:lnSpc>
              <a:spcBef>
                <a:spcPts val="75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Data Warehouses are designed to perform well enormous amounts of data.</a:t>
            </a:r>
            <a:endParaRPr/>
          </a:p>
          <a:p>
            <a:pPr marL="0" lvl="0" indent="0" algn="just" rtl="0">
              <a:lnSpc>
                <a:spcPct val="90000"/>
              </a:lnSpc>
              <a:spcBef>
                <a:spcPts val="750"/>
              </a:spcBef>
              <a:spcAft>
                <a:spcPts val="0"/>
              </a:spcAft>
              <a:buClr>
                <a:schemeClr val="dk1"/>
              </a:buClr>
              <a:buSzPct val="100000"/>
              <a:buNone/>
            </a:pPr>
            <a:endParaRPr b="0" i="0">
              <a:solidFill>
                <a:srgbClr val="000000"/>
              </a:solidFill>
              <a:latin typeface="Times New Roman"/>
              <a:ea typeface="Times New Roman"/>
              <a:cs typeface="Times New Roman"/>
              <a:sym typeface="Times New Roman"/>
            </a:endParaRPr>
          </a:p>
          <a:p>
            <a:pPr marL="171450" lvl="0" indent="-171481" algn="just" rtl="0">
              <a:lnSpc>
                <a:spcPct val="90000"/>
              </a:lnSpc>
              <a:spcBef>
                <a:spcPts val="75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The structure of data warehouses is more accessible for end-users to navigate, understand, and query.</a:t>
            </a:r>
            <a:endParaRPr/>
          </a:p>
          <a:p>
            <a:pPr marL="0" lvl="0" indent="0" algn="just" rtl="0">
              <a:lnSpc>
                <a:spcPct val="90000"/>
              </a:lnSpc>
              <a:spcBef>
                <a:spcPts val="750"/>
              </a:spcBef>
              <a:spcAft>
                <a:spcPts val="0"/>
              </a:spcAft>
              <a:buClr>
                <a:schemeClr val="dk1"/>
              </a:buClr>
              <a:buSzPct val="100000"/>
              <a:buNone/>
            </a:pPr>
            <a:endParaRPr b="0" i="0">
              <a:solidFill>
                <a:srgbClr val="000000"/>
              </a:solidFill>
              <a:latin typeface="Times New Roman"/>
              <a:ea typeface="Times New Roman"/>
              <a:cs typeface="Times New Roman"/>
              <a:sym typeface="Times New Roman"/>
            </a:endParaRPr>
          </a:p>
          <a:p>
            <a:pPr marL="171450" lvl="0" indent="-171481" algn="just" rtl="0">
              <a:lnSpc>
                <a:spcPct val="90000"/>
              </a:lnSpc>
              <a:spcBef>
                <a:spcPts val="75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Queries that would be complex in many normalized databases could be easier to build and maintain in data warehouses.</a:t>
            </a:r>
            <a:endParaRPr/>
          </a:p>
          <a:p>
            <a:pPr marL="0" lvl="0" indent="0" algn="just" rtl="0">
              <a:lnSpc>
                <a:spcPct val="90000"/>
              </a:lnSpc>
              <a:spcBef>
                <a:spcPts val="750"/>
              </a:spcBef>
              <a:spcAft>
                <a:spcPts val="0"/>
              </a:spcAft>
              <a:buClr>
                <a:schemeClr val="dk1"/>
              </a:buClr>
              <a:buSzPct val="100000"/>
              <a:buNone/>
            </a:pPr>
            <a:endParaRPr b="0" i="0">
              <a:solidFill>
                <a:srgbClr val="000000"/>
              </a:solidFill>
              <a:latin typeface="Times New Roman"/>
              <a:ea typeface="Times New Roman"/>
              <a:cs typeface="Times New Roman"/>
              <a:sym typeface="Times New Roman"/>
            </a:endParaRPr>
          </a:p>
          <a:p>
            <a:pPr marL="171450" lvl="0" indent="-171481" algn="just" rtl="0">
              <a:lnSpc>
                <a:spcPct val="90000"/>
              </a:lnSpc>
              <a:spcBef>
                <a:spcPts val="75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Data warehousing is an efficient method to manage demand for lots of information from lots of users.</a:t>
            </a:r>
            <a:endParaRPr/>
          </a:p>
          <a:p>
            <a:pPr marL="0" lvl="0" indent="0" algn="just" rtl="0">
              <a:lnSpc>
                <a:spcPct val="90000"/>
              </a:lnSpc>
              <a:spcBef>
                <a:spcPts val="750"/>
              </a:spcBef>
              <a:spcAft>
                <a:spcPts val="0"/>
              </a:spcAft>
              <a:buClr>
                <a:schemeClr val="dk1"/>
              </a:buClr>
              <a:buSzPct val="100000"/>
              <a:buNone/>
            </a:pPr>
            <a:endParaRPr b="0" i="0">
              <a:solidFill>
                <a:srgbClr val="000000"/>
              </a:solidFill>
              <a:latin typeface="Times New Roman"/>
              <a:ea typeface="Times New Roman"/>
              <a:cs typeface="Times New Roman"/>
              <a:sym typeface="Times New Roman"/>
            </a:endParaRPr>
          </a:p>
          <a:p>
            <a:pPr marL="171450" lvl="0" indent="-171481" algn="just" rtl="0">
              <a:lnSpc>
                <a:spcPct val="90000"/>
              </a:lnSpc>
              <a:spcBef>
                <a:spcPts val="750"/>
              </a:spcBef>
              <a:spcAft>
                <a:spcPts val="0"/>
              </a:spcAft>
              <a:buClr>
                <a:srgbClr val="000000"/>
              </a:buClr>
              <a:buSzPct val="100000"/>
              <a:buChar char="•"/>
            </a:pPr>
            <a:r>
              <a:rPr lang="en-US" b="0" i="0">
                <a:solidFill>
                  <a:srgbClr val="000000"/>
                </a:solidFill>
                <a:latin typeface="Times New Roman"/>
                <a:ea typeface="Times New Roman"/>
                <a:cs typeface="Times New Roman"/>
                <a:sym typeface="Times New Roman"/>
              </a:rPr>
              <a:t>Data warehousing provide the capabilities to analyze a large amount of historical data.</a:t>
            </a:r>
            <a:endParaRPr/>
          </a:p>
          <a:p>
            <a:pPr marL="171450" lvl="0" indent="-68135" algn="l" rtl="0">
              <a:lnSpc>
                <a:spcPct val="90000"/>
              </a:lnSpc>
              <a:spcBef>
                <a:spcPts val="750"/>
              </a:spcBef>
              <a:spcAft>
                <a:spcPts val="0"/>
              </a:spcAft>
              <a:buClr>
                <a:schemeClr val="dk1"/>
              </a:buClr>
              <a:buSzPct val="100000"/>
              <a:buNone/>
            </a:pPr>
            <a:endParaRPr/>
          </a:p>
        </p:txBody>
      </p:sp>
      <p:pic>
        <p:nvPicPr>
          <p:cNvPr id="4"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graphicFrame>
        <p:nvGraphicFramePr>
          <p:cNvPr id="95" name="Google Shape;95;p14"/>
          <p:cNvGraphicFramePr/>
          <p:nvPr/>
        </p:nvGraphicFramePr>
        <p:xfrm>
          <a:off x="381000" y="1143000"/>
          <a:ext cx="8124475" cy="5047725"/>
        </p:xfrm>
        <a:graphic>
          <a:graphicData uri="http://schemas.openxmlformats.org/drawingml/2006/table">
            <a:tbl>
              <a:tblPr firstRow="1" firstCol="1" bandRow="1">
                <a:noFill/>
                <a:tableStyleId>{F8C99099-EEB6-40EC-B819-943A7E3D23B3}</a:tableStyleId>
              </a:tblPr>
              <a:tblGrid>
                <a:gridCol w="1981200"/>
                <a:gridCol w="6143275"/>
              </a:tblGrid>
              <a:tr h="441225">
                <a:tc gridSpan="2">
                  <a:txBody>
                    <a:bodyPr/>
                    <a:lstStyle/>
                    <a:p>
                      <a:pPr marL="0" marR="0" lvl="0" indent="0" algn="l" rtl="0">
                        <a:lnSpc>
                          <a:spcPct val="107000"/>
                        </a:lnSpc>
                        <a:spcBef>
                          <a:spcPts val="0"/>
                        </a:spcBef>
                        <a:spcAft>
                          <a:spcPts val="0"/>
                        </a:spcAft>
                        <a:buNone/>
                      </a:pPr>
                      <a:r>
                        <a:rPr lang="en-US" sz="1400" u="none" strike="noStrike" cap="none"/>
                        <a:t>Text Books</a:t>
                      </a:r>
                      <a:endParaRPr sz="1400" u="none" strike="noStrike" cap="none">
                        <a:latin typeface="Calibri"/>
                        <a:ea typeface="Calibri"/>
                        <a:cs typeface="Calibri"/>
                        <a:sym typeface="Calibri"/>
                      </a:endParaRPr>
                    </a:p>
                  </a:txBody>
                  <a:tcPr marL="9500" marR="9500" marT="9500" marB="9500"/>
                </a:tc>
                <a:tc hMerge="1">
                  <a:txBody>
                    <a:bodyPr/>
                    <a:lstStyle/>
                    <a:p>
                      <a:endParaRPr lang="en-US"/>
                    </a:p>
                  </a:txBody>
                  <a:tcPr/>
                </a:tc>
              </a:tr>
              <a:tr h="809000">
                <a:tc>
                  <a:txBody>
                    <a:bodyPr/>
                    <a:lstStyle/>
                    <a:p>
                      <a:pPr marL="64770" marR="0" lvl="0" indent="0" algn="l" rtl="0">
                        <a:lnSpc>
                          <a:spcPct val="107000"/>
                        </a:lnSpc>
                        <a:spcBef>
                          <a:spcPts val="0"/>
                        </a:spcBef>
                        <a:spcAft>
                          <a:spcPts val="0"/>
                        </a:spcAft>
                        <a:buNone/>
                      </a:pPr>
                      <a:r>
                        <a:rPr lang="en-US" sz="1400" u="none" strike="noStrike" cap="none"/>
                        <a:t>TB-1</a:t>
                      </a:r>
                      <a:endParaRPr sz="1400" u="none" strike="noStrike" cap="none">
                        <a:latin typeface="Calibri"/>
                        <a:ea typeface="Calibri"/>
                        <a:cs typeface="Calibri"/>
                        <a:sym typeface="Calibri"/>
                      </a:endParaRPr>
                    </a:p>
                  </a:txBody>
                  <a:tcPr marL="9500" marR="9500" marT="9500" marB="9500"/>
                </a:tc>
                <a:tc>
                  <a:txBody>
                    <a:bodyPr/>
                    <a:lstStyle/>
                    <a:p>
                      <a:pPr marL="0" marR="0" lvl="0" indent="0" algn="l" rtl="0">
                        <a:lnSpc>
                          <a:spcPct val="107000"/>
                        </a:lnSpc>
                        <a:spcBef>
                          <a:spcPts val="0"/>
                        </a:spcBef>
                        <a:spcAft>
                          <a:spcPts val="0"/>
                        </a:spcAft>
                        <a:buNone/>
                      </a:pPr>
                      <a:r>
                        <a:rPr lang="en-US" sz="1400" u="none" strike="noStrike" cap="none"/>
                        <a:t>Data Warehousing Fundamentals, Paulraj Ponnaiah,  Wiley Student Edition. 2001</a:t>
                      </a:r>
                      <a:endParaRPr/>
                    </a:p>
                    <a:p>
                      <a:pPr marL="0" marR="0" lvl="0" indent="0" algn="l" rtl="0">
                        <a:lnSpc>
                          <a:spcPct val="107000"/>
                        </a:lnSpc>
                        <a:spcBef>
                          <a:spcPts val="800"/>
                        </a:spcBef>
                        <a:spcAft>
                          <a:spcPts val="0"/>
                        </a:spcAft>
                        <a:buNone/>
                      </a:pPr>
                      <a:r>
                        <a:rPr lang="en-US" sz="1400" u="none" strike="noStrike" cap="none"/>
                        <a:t>(Module 1 to 3)</a:t>
                      </a:r>
                      <a:endParaRPr sz="1100" u="none" strike="noStrike" cap="none">
                        <a:latin typeface="Calibri"/>
                        <a:ea typeface="Calibri"/>
                        <a:cs typeface="Calibri"/>
                        <a:sym typeface="Calibri"/>
                      </a:endParaRPr>
                    </a:p>
                  </a:txBody>
                  <a:tcPr marL="9500" marR="9500" marT="9500" marB="9500"/>
                </a:tc>
              </a:tr>
              <a:tr h="809000">
                <a:tc>
                  <a:txBody>
                    <a:bodyPr/>
                    <a:lstStyle/>
                    <a:p>
                      <a:pPr marL="64770" marR="0" lvl="0" indent="0" algn="l" rtl="0">
                        <a:lnSpc>
                          <a:spcPct val="107000"/>
                        </a:lnSpc>
                        <a:spcBef>
                          <a:spcPts val="0"/>
                        </a:spcBef>
                        <a:spcAft>
                          <a:spcPts val="0"/>
                        </a:spcAft>
                        <a:buNone/>
                      </a:pPr>
                      <a:r>
                        <a:rPr lang="en-US" sz="1400" u="none" strike="noStrike" cap="none"/>
                        <a:t>TB-2</a:t>
                      </a:r>
                      <a:endParaRPr sz="1400" u="none" strike="noStrike" cap="none">
                        <a:latin typeface="Calibri"/>
                        <a:ea typeface="Calibri"/>
                        <a:cs typeface="Calibri"/>
                        <a:sym typeface="Calibri"/>
                      </a:endParaRPr>
                    </a:p>
                  </a:txBody>
                  <a:tcPr marL="9500" marR="9500" marT="9500" marB="9500"/>
                </a:tc>
                <a:tc>
                  <a:txBody>
                    <a:bodyPr/>
                    <a:lstStyle/>
                    <a:p>
                      <a:pPr marL="0" marR="0" lvl="0" indent="0" algn="l" rtl="0">
                        <a:lnSpc>
                          <a:spcPct val="107000"/>
                        </a:lnSpc>
                        <a:spcBef>
                          <a:spcPts val="0"/>
                        </a:spcBef>
                        <a:spcAft>
                          <a:spcPts val="0"/>
                        </a:spcAft>
                        <a:buNone/>
                      </a:pPr>
                      <a:r>
                        <a:rPr lang="en-US" sz="1400" u="none" strike="noStrike" cap="none"/>
                        <a:t>Data Mining Introductory and advanced topics, Margaret H Dunham, Pearson Education, 1</a:t>
                      </a:r>
                      <a:r>
                        <a:rPr lang="en-US" sz="1400" u="none" strike="noStrike" cap="none" baseline="30000"/>
                        <a:t>st</a:t>
                      </a:r>
                      <a:r>
                        <a:rPr lang="en-US" sz="1400" u="none" strike="noStrike" cap="none"/>
                        <a:t> Edition, 2002</a:t>
                      </a:r>
                      <a:endParaRPr/>
                    </a:p>
                    <a:p>
                      <a:pPr marL="0" marR="0" lvl="0" indent="0" algn="l" rtl="0">
                        <a:lnSpc>
                          <a:spcPct val="107000"/>
                        </a:lnSpc>
                        <a:spcBef>
                          <a:spcPts val="800"/>
                        </a:spcBef>
                        <a:spcAft>
                          <a:spcPts val="0"/>
                        </a:spcAft>
                        <a:buNone/>
                      </a:pPr>
                      <a:r>
                        <a:rPr lang="en-US" sz="1400" u="none" strike="noStrike" cap="none"/>
                        <a:t>Module (4 and 5)</a:t>
                      </a:r>
                      <a:endParaRPr sz="1100" u="none" strike="noStrike" cap="none">
                        <a:latin typeface="Calibri"/>
                        <a:ea typeface="Calibri"/>
                        <a:cs typeface="Calibri"/>
                        <a:sym typeface="Calibri"/>
                      </a:endParaRPr>
                    </a:p>
                  </a:txBody>
                  <a:tcPr marL="9500" marR="9500" marT="9500" marB="9500"/>
                </a:tc>
              </a:tr>
              <a:tr h="441225">
                <a:tc gridSpan="2">
                  <a:txBody>
                    <a:bodyPr/>
                    <a:lstStyle/>
                    <a:p>
                      <a:pPr marL="0" marR="0" lvl="0" indent="0" algn="l" rtl="0">
                        <a:lnSpc>
                          <a:spcPct val="107000"/>
                        </a:lnSpc>
                        <a:spcBef>
                          <a:spcPts val="0"/>
                        </a:spcBef>
                        <a:spcAft>
                          <a:spcPts val="0"/>
                        </a:spcAft>
                        <a:buNone/>
                      </a:pPr>
                      <a:r>
                        <a:rPr lang="en-US" sz="1400" u="none" strike="noStrike" cap="none"/>
                        <a:t>Reference Books</a:t>
                      </a:r>
                      <a:endParaRPr sz="1400" u="none" strike="noStrike" cap="none">
                        <a:latin typeface="Calibri"/>
                        <a:ea typeface="Calibri"/>
                        <a:cs typeface="Calibri"/>
                        <a:sym typeface="Calibri"/>
                      </a:endParaRPr>
                    </a:p>
                  </a:txBody>
                  <a:tcPr marL="9500" marR="9500" marT="9500" marB="9500"/>
                </a:tc>
                <a:tc hMerge="1">
                  <a:txBody>
                    <a:bodyPr/>
                    <a:lstStyle/>
                    <a:p>
                      <a:endParaRPr lang="en-US"/>
                    </a:p>
                  </a:txBody>
                  <a:tcPr/>
                </a:tc>
              </a:tr>
              <a:tr h="464950">
                <a:tc>
                  <a:txBody>
                    <a:bodyPr/>
                    <a:lstStyle/>
                    <a:p>
                      <a:pPr marL="64770" marR="0" lvl="0" indent="0" algn="l" rtl="0">
                        <a:lnSpc>
                          <a:spcPct val="107000"/>
                        </a:lnSpc>
                        <a:spcBef>
                          <a:spcPts val="0"/>
                        </a:spcBef>
                        <a:spcAft>
                          <a:spcPts val="0"/>
                        </a:spcAft>
                        <a:buNone/>
                      </a:pPr>
                      <a:r>
                        <a:rPr lang="en-US" sz="1400" u="none" strike="noStrike" cap="none"/>
                        <a:t>RB-1</a:t>
                      </a:r>
                      <a:endParaRPr sz="1400" u="none" strike="noStrike" cap="none">
                        <a:latin typeface="Calibri"/>
                        <a:ea typeface="Calibri"/>
                        <a:cs typeface="Calibri"/>
                        <a:sym typeface="Calibri"/>
                      </a:endParaRPr>
                    </a:p>
                  </a:txBody>
                  <a:tcPr marL="9500" marR="9500" marT="9500" marB="9500"/>
                </a:tc>
                <a:tc>
                  <a:txBody>
                    <a:bodyPr/>
                    <a:lstStyle/>
                    <a:p>
                      <a:pPr marL="0" marR="0" lvl="0" indent="0" algn="l" rtl="0">
                        <a:spcBef>
                          <a:spcPts val="0"/>
                        </a:spcBef>
                        <a:spcAft>
                          <a:spcPts val="0"/>
                        </a:spcAft>
                        <a:buNone/>
                      </a:pPr>
                      <a:r>
                        <a:rPr lang="en-US" sz="1400" u="none" strike="noStrike" cap="none"/>
                        <a:t>Data Warehousing in the Real World, Sam Anahory and Dennis Murray. Pearson Education Asia, 1</a:t>
                      </a:r>
                      <a:r>
                        <a:rPr lang="en-US" sz="1400" u="none" strike="noStrike" cap="none" baseline="30000"/>
                        <a:t>st</a:t>
                      </a:r>
                      <a:r>
                        <a:rPr lang="en-US" sz="1400" u="none" strike="noStrike" cap="none"/>
                        <a:t> Edition, 1997</a:t>
                      </a:r>
                      <a:endParaRPr sz="1400"/>
                    </a:p>
                  </a:txBody>
                  <a:tcPr marL="9500" marR="9500" marT="9500" marB="9500"/>
                </a:tc>
              </a:tr>
              <a:tr h="464950">
                <a:tc>
                  <a:txBody>
                    <a:bodyPr/>
                    <a:lstStyle/>
                    <a:p>
                      <a:pPr marL="64770" marR="0" lvl="0" indent="0" algn="l" rtl="0">
                        <a:lnSpc>
                          <a:spcPct val="107000"/>
                        </a:lnSpc>
                        <a:spcBef>
                          <a:spcPts val="0"/>
                        </a:spcBef>
                        <a:spcAft>
                          <a:spcPts val="0"/>
                        </a:spcAft>
                        <a:buNone/>
                      </a:pPr>
                      <a:r>
                        <a:rPr lang="en-US" sz="1400"/>
                        <a:t>RB-2</a:t>
                      </a:r>
                      <a:endParaRPr sz="1400">
                        <a:latin typeface="Calibri"/>
                        <a:ea typeface="Calibri"/>
                        <a:cs typeface="Calibri"/>
                        <a:sym typeface="Calibri"/>
                      </a:endParaRPr>
                    </a:p>
                  </a:txBody>
                  <a:tcPr marL="9500" marR="9500" marT="9500" marB="9500"/>
                </a:tc>
                <a:tc>
                  <a:txBody>
                    <a:bodyPr/>
                    <a:lstStyle/>
                    <a:p>
                      <a:pPr marL="0" marR="0" lvl="0" indent="0" algn="l" rtl="0">
                        <a:spcBef>
                          <a:spcPts val="0"/>
                        </a:spcBef>
                        <a:spcAft>
                          <a:spcPts val="0"/>
                        </a:spcAft>
                        <a:buNone/>
                      </a:pPr>
                      <a:r>
                        <a:rPr lang="en-US" sz="1400"/>
                        <a:t>The Data Warehouse Life Cycle Tool kit, Ralph Kimball, Wiley, 2</a:t>
                      </a:r>
                      <a:r>
                        <a:rPr lang="en-US" sz="1400" baseline="30000"/>
                        <a:t>nd</a:t>
                      </a:r>
                      <a:r>
                        <a:rPr lang="en-US" sz="1400"/>
                        <a:t> Edition, 2008.</a:t>
                      </a:r>
                      <a:endParaRPr sz="1400"/>
                    </a:p>
                  </a:txBody>
                  <a:tcPr marL="9500" marR="9500" marT="9500" marB="9500"/>
                </a:tc>
              </a:tr>
              <a:tr h="464950">
                <a:tc>
                  <a:txBody>
                    <a:bodyPr/>
                    <a:lstStyle/>
                    <a:p>
                      <a:pPr marL="64770" marR="0" lvl="0" indent="0" algn="l" rtl="0">
                        <a:lnSpc>
                          <a:spcPct val="107000"/>
                        </a:lnSpc>
                        <a:spcBef>
                          <a:spcPts val="0"/>
                        </a:spcBef>
                        <a:spcAft>
                          <a:spcPts val="0"/>
                        </a:spcAft>
                        <a:buNone/>
                      </a:pPr>
                      <a:r>
                        <a:rPr lang="en-US" sz="1400"/>
                        <a:t>RB-3</a:t>
                      </a:r>
                      <a:endParaRPr sz="1400">
                        <a:latin typeface="Calibri"/>
                        <a:ea typeface="Calibri"/>
                        <a:cs typeface="Calibri"/>
                        <a:sym typeface="Calibri"/>
                      </a:endParaRPr>
                    </a:p>
                  </a:txBody>
                  <a:tcPr marL="9500" marR="9500" marT="9500" marB="9500"/>
                </a:tc>
                <a:tc>
                  <a:txBody>
                    <a:bodyPr/>
                    <a:lstStyle/>
                    <a:p>
                      <a:pPr marL="0" marR="0" lvl="0" indent="0" algn="l" rtl="0">
                        <a:spcBef>
                          <a:spcPts val="0"/>
                        </a:spcBef>
                        <a:spcAft>
                          <a:spcPts val="0"/>
                        </a:spcAft>
                        <a:buNone/>
                      </a:pPr>
                      <a:r>
                        <a:rPr lang="en-US" sz="1400"/>
                        <a:t>The Data Mining Techniques, Arun K Pujari, University Press, 3</a:t>
                      </a:r>
                      <a:r>
                        <a:rPr lang="en-US" sz="1400" baseline="30000"/>
                        <a:t>rd</a:t>
                      </a:r>
                      <a:r>
                        <a:rPr lang="en-US" sz="1400"/>
                        <a:t> Edition, 2003</a:t>
                      </a:r>
                      <a:endParaRPr sz="1400"/>
                    </a:p>
                  </a:txBody>
                  <a:tcPr marL="9500" marR="9500" marT="9500" marB="9500"/>
                </a:tc>
              </a:tr>
              <a:tr h="464950">
                <a:tc>
                  <a:txBody>
                    <a:bodyPr/>
                    <a:lstStyle/>
                    <a:p>
                      <a:pPr marL="64770" marR="0" lvl="0" indent="0" algn="l" rtl="0">
                        <a:lnSpc>
                          <a:spcPct val="107000"/>
                        </a:lnSpc>
                        <a:spcBef>
                          <a:spcPts val="0"/>
                        </a:spcBef>
                        <a:spcAft>
                          <a:spcPts val="0"/>
                        </a:spcAft>
                        <a:buNone/>
                      </a:pPr>
                      <a:r>
                        <a:rPr lang="en-US" sz="1400"/>
                        <a:t>RB 4</a:t>
                      </a:r>
                      <a:endParaRPr sz="1400">
                        <a:latin typeface="Calibri"/>
                        <a:ea typeface="Calibri"/>
                        <a:cs typeface="Calibri"/>
                        <a:sym typeface="Calibri"/>
                      </a:endParaRPr>
                    </a:p>
                  </a:txBody>
                  <a:tcPr marL="9500" marR="9500" marT="9500" marB="9500"/>
                </a:tc>
                <a:tc>
                  <a:txBody>
                    <a:bodyPr/>
                    <a:lstStyle/>
                    <a:p>
                      <a:pPr marL="0" marR="0" lvl="0" indent="0" algn="l" rtl="0">
                        <a:spcBef>
                          <a:spcPts val="0"/>
                        </a:spcBef>
                        <a:spcAft>
                          <a:spcPts val="0"/>
                        </a:spcAft>
                        <a:buNone/>
                      </a:pPr>
                      <a:r>
                        <a:rPr lang="en-US" sz="1400"/>
                        <a:t>Data Mining – Concepts and Techniques, Jiawei Han  and Micheline Kamber, Harcourt India, 2</a:t>
                      </a:r>
                      <a:r>
                        <a:rPr lang="en-US" sz="1400" baseline="30000"/>
                        <a:t>nd</a:t>
                      </a:r>
                      <a:r>
                        <a:rPr lang="en-US" sz="1400"/>
                        <a:t>  Edition,  2006</a:t>
                      </a:r>
                      <a:endParaRPr sz="1400"/>
                    </a:p>
                  </a:txBody>
                  <a:tcPr marL="9500" marR="9500" marT="9500" marB="9500"/>
                </a:tc>
              </a:tr>
              <a:tr h="687475">
                <a:tc>
                  <a:txBody>
                    <a:bodyPr/>
                    <a:lstStyle/>
                    <a:p>
                      <a:pPr marL="64770" marR="0" lvl="0" indent="0" algn="l" rtl="0">
                        <a:lnSpc>
                          <a:spcPct val="107000"/>
                        </a:lnSpc>
                        <a:spcBef>
                          <a:spcPts val="0"/>
                        </a:spcBef>
                        <a:spcAft>
                          <a:spcPts val="0"/>
                        </a:spcAft>
                        <a:buNone/>
                      </a:pPr>
                      <a:r>
                        <a:rPr lang="en-US" sz="1400"/>
                        <a:t>RB 5</a:t>
                      </a:r>
                      <a:endParaRPr sz="1400">
                        <a:latin typeface="Calibri"/>
                        <a:ea typeface="Calibri"/>
                        <a:cs typeface="Calibri"/>
                        <a:sym typeface="Calibri"/>
                      </a:endParaRPr>
                    </a:p>
                  </a:txBody>
                  <a:tcPr marL="9500" marR="9500" marT="9500" marB="9500"/>
                </a:tc>
                <a:tc>
                  <a:txBody>
                    <a:bodyPr/>
                    <a:lstStyle/>
                    <a:p>
                      <a:pPr marL="0" marR="0" lvl="0" indent="0" algn="l" rtl="0">
                        <a:spcBef>
                          <a:spcPts val="0"/>
                        </a:spcBef>
                        <a:spcAft>
                          <a:spcPts val="0"/>
                        </a:spcAft>
                        <a:buNone/>
                      </a:pPr>
                      <a:r>
                        <a:rPr lang="en-US" sz="1400"/>
                        <a:t>Introduction to Data Mining, Pang-Ning Tan, Micheal Steinbach and Vipin Kumar, Pearson Education, 1</a:t>
                      </a:r>
                      <a:r>
                        <a:rPr lang="en-US" sz="1400" baseline="30000"/>
                        <a:t>st</a:t>
                      </a:r>
                      <a:r>
                        <a:rPr lang="en-US" sz="1400"/>
                        <a:t> Edition, 2006.</a:t>
                      </a:r>
                      <a:endParaRPr sz="1400"/>
                    </a:p>
                  </a:txBody>
                  <a:tcPr marL="9500" marR="9500" marT="9500" marB="9500"/>
                </a:tc>
              </a:tr>
            </a:tbl>
          </a:graphicData>
        </a:graphic>
      </p:graphicFrame>
      <p:pic>
        <p:nvPicPr>
          <p:cNvPr id="3"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Types</a:t>
            </a:r>
            <a:endParaRPr/>
          </a:p>
        </p:txBody>
      </p:sp>
      <p:sp>
        <p:nvSpPr>
          <p:cNvPr id="238" name="Google Shape;238;p34"/>
          <p:cNvSpPr txBox="1">
            <a:spLocks noGrp="1"/>
          </p:cNvSpPr>
          <p:nvPr>
            <p:ph type="body" idx="1"/>
          </p:nvPr>
        </p:nvSpPr>
        <p:spPr>
          <a:xfrm>
            <a:off x="1295400" y="1752600"/>
            <a:ext cx="7391400" cy="4525963"/>
          </a:xfrm>
          <a:prstGeom prst="rect">
            <a:avLst/>
          </a:prstGeom>
          <a:noFill/>
          <a:ln>
            <a:noFill/>
          </a:ln>
        </p:spPr>
        <p:txBody>
          <a:bodyPr spcFirstLastPara="1" wrap="square" lIns="91425" tIns="45700" rIns="91425" bIns="45700" anchor="t" anchorCtr="0">
            <a:normAutofit lnSpcReduction="10000"/>
          </a:bodyPr>
          <a:lstStyle/>
          <a:p>
            <a:pPr marL="171450" lvl="0" indent="-203200" algn="l" rtl="0">
              <a:lnSpc>
                <a:spcPct val="90000"/>
              </a:lnSpc>
              <a:spcBef>
                <a:spcPts val="0"/>
              </a:spcBef>
              <a:spcAft>
                <a:spcPts val="0"/>
              </a:spcAft>
              <a:buClr>
                <a:schemeClr val="dk1"/>
              </a:buClr>
              <a:buSzPts val="3200"/>
              <a:buChar char="•"/>
            </a:pPr>
            <a:r>
              <a:rPr lang="en-US" sz="3200"/>
              <a:t>Enterprise Data Warehouse (EDW)</a:t>
            </a:r>
            <a:endParaRPr/>
          </a:p>
          <a:p>
            <a:pPr marL="514350" lvl="1" indent="-203200" algn="just" rtl="0">
              <a:lnSpc>
                <a:spcPct val="90000"/>
              </a:lnSpc>
              <a:spcBef>
                <a:spcPts val="375"/>
              </a:spcBef>
              <a:spcAft>
                <a:spcPts val="0"/>
              </a:spcAft>
              <a:buClr>
                <a:schemeClr val="dk1"/>
              </a:buClr>
              <a:buSzPts val="3200"/>
              <a:buChar char="•"/>
            </a:pPr>
            <a:r>
              <a:rPr lang="en-US" sz="3200"/>
              <a:t>This type of warehouse serves as a key or central database that facilitates decision-support services throughout the enterprise. The advantage to this type of warehouse is that it provides access to cross-organizational information, offers a unified approach to data representation, and allows running complex queries.</a:t>
            </a:r>
            <a:r>
              <a:rPr lang="en-US"/>
              <a:t> </a:t>
            </a:r>
            <a:endParaRPr/>
          </a:p>
        </p:txBody>
      </p:sp>
      <p:sp>
        <p:nvSpPr>
          <p:cNvPr id="239" name="Google Shape;239;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40" name="Google Shape;240;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20</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Types</a:t>
            </a:r>
            <a:endParaRPr/>
          </a:p>
        </p:txBody>
      </p:sp>
      <p:sp>
        <p:nvSpPr>
          <p:cNvPr id="246" name="Google Shape;246;p35"/>
          <p:cNvSpPr txBox="1">
            <a:spLocks noGrp="1"/>
          </p:cNvSpPr>
          <p:nvPr>
            <p:ph type="body" idx="1"/>
          </p:nvPr>
        </p:nvSpPr>
        <p:spPr>
          <a:xfrm>
            <a:off x="1295400" y="1752600"/>
            <a:ext cx="7391400" cy="4525963"/>
          </a:xfrm>
          <a:prstGeom prst="rect">
            <a:avLst/>
          </a:prstGeom>
          <a:noFill/>
          <a:ln>
            <a:noFill/>
          </a:ln>
        </p:spPr>
        <p:txBody>
          <a:bodyPr spcFirstLastPara="1" wrap="square" lIns="91425" tIns="45700" rIns="91425" bIns="45700" anchor="t" anchorCtr="0">
            <a:normAutofit/>
          </a:bodyPr>
          <a:lstStyle/>
          <a:p>
            <a:pPr marL="171450" lvl="0" indent="-228600" algn="l" rtl="0">
              <a:lnSpc>
                <a:spcPct val="90000"/>
              </a:lnSpc>
              <a:spcBef>
                <a:spcPts val="0"/>
              </a:spcBef>
              <a:spcAft>
                <a:spcPts val="0"/>
              </a:spcAft>
              <a:buClr>
                <a:schemeClr val="dk1"/>
              </a:buClr>
              <a:buSzPts val="3600"/>
              <a:buChar char="•"/>
            </a:pPr>
            <a:r>
              <a:rPr lang="en-US" sz="3600"/>
              <a:t>Operational Data Store (ODS)</a:t>
            </a:r>
            <a:endParaRPr/>
          </a:p>
          <a:p>
            <a:pPr marL="514350" lvl="1" indent="-228600" algn="just" rtl="0">
              <a:lnSpc>
                <a:spcPct val="90000"/>
              </a:lnSpc>
              <a:spcBef>
                <a:spcPts val="375"/>
              </a:spcBef>
              <a:spcAft>
                <a:spcPts val="0"/>
              </a:spcAft>
              <a:buClr>
                <a:schemeClr val="dk1"/>
              </a:buClr>
              <a:buSzPts val="3600"/>
              <a:buChar char="•"/>
            </a:pPr>
            <a:r>
              <a:rPr lang="en-US" sz="3600"/>
              <a:t>This type of data warehouse refreshes in real-time. It is often preferred for routine activities like storing employee records. It is required when data warehouse systems do not support reporting needs of the business</a:t>
            </a:r>
            <a:r>
              <a:rPr lang="en-US"/>
              <a:t>. </a:t>
            </a:r>
            <a:endParaRPr/>
          </a:p>
        </p:txBody>
      </p:sp>
      <p:sp>
        <p:nvSpPr>
          <p:cNvPr id="247" name="Google Shape;247;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48" name="Google Shape;248;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21</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Types</a:t>
            </a:r>
            <a:endParaRPr/>
          </a:p>
        </p:txBody>
      </p:sp>
      <p:sp>
        <p:nvSpPr>
          <p:cNvPr id="254" name="Google Shape;254;p36"/>
          <p:cNvSpPr txBox="1">
            <a:spLocks noGrp="1"/>
          </p:cNvSpPr>
          <p:nvPr>
            <p:ph type="body" idx="1"/>
          </p:nvPr>
        </p:nvSpPr>
        <p:spPr>
          <a:xfrm>
            <a:off x="1295400" y="1752600"/>
            <a:ext cx="7391400" cy="4525963"/>
          </a:xfrm>
          <a:prstGeom prst="rect">
            <a:avLst/>
          </a:prstGeom>
          <a:noFill/>
          <a:ln>
            <a:noFill/>
          </a:ln>
        </p:spPr>
        <p:txBody>
          <a:bodyPr spcFirstLastPara="1" wrap="square" lIns="91425" tIns="45700" rIns="91425" bIns="45700" anchor="t" anchorCtr="0">
            <a:normAutofit/>
          </a:bodyPr>
          <a:lstStyle/>
          <a:p>
            <a:pPr marL="171450" lvl="0" indent="-177800" algn="l" rtl="0">
              <a:lnSpc>
                <a:spcPct val="90000"/>
              </a:lnSpc>
              <a:spcBef>
                <a:spcPts val="0"/>
              </a:spcBef>
              <a:spcAft>
                <a:spcPts val="0"/>
              </a:spcAft>
              <a:buClr>
                <a:schemeClr val="dk1"/>
              </a:buClr>
              <a:buSzPts val="2800"/>
              <a:buChar char="•"/>
            </a:pPr>
            <a:r>
              <a:rPr lang="en-US" sz="2800"/>
              <a:t>Data Mart</a:t>
            </a:r>
            <a:endParaRPr/>
          </a:p>
          <a:p>
            <a:pPr marL="514350" lvl="1" indent="-177800" algn="just" rtl="0">
              <a:lnSpc>
                <a:spcPct val="90000"/>
              </a:lnSpc>
              <a:spcBef>
                <a:spcPts val="375"/>
              </a:spcBef>
              <a:spcAft>
                <a:spcPts val="0"/>
              </a:spcAft>
              <a:buClr>
                <a:schemeClr val="dk1"/>
              </a:buClr>
              <a:buSzPts val="2800"/>
              <a:buChar char="•"/>
            </a:pPr>
            <a:r>
              <a:rPr lang="en-US" sz="2800"/>
              <a:t>A data mart is a subset of a data warehouse built to maintain a particular department, region, or business unit. Every department of a business has a central repository or data mart to store data. The data from the data mart is stored in the ODS periodically. The ODS then sends the data to the EDW, where it is stored and used.</a:t>
            </a:r>
            <a:endParaRPr/>
          </a:p>
        </p:txBody>
      </p:sp>
      <p:sp>
        <p:nvSpPr>
          <p:cNvPr id="255" name="Google Shape;255;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56" name="Google Shape;256;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22</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What is OLTP?</a:t>
            </a:r>
            <a:endParaRPr/>
          </a:p>
        </p:txBody>
      </p:sp>
      <p:sp>
        <p:nvSpPr>
          <p:cNvPr id="281" name="Google Shape;281;p3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US" sz="2800"/>
              <a:t>OLTP or online transactional processing is a software program or operating system that supports transaction-oriented applications in a three-tier architecture. It facilitates and supports the execution of a large number of real-time transactions in a database. </a:t>
            </a:r>
            <a:endParaRPr/>
          </a:p>
          <a:p>
            <a:pPr marL="171450" lvl="0" indent="-38100" algn="just" rtl="0">
              <a:lnSpc>
                <a:spcPct val="90000"/>
              </a:lnSpc>
              <a:spcBef>
                <a:spcPts val="750"/>
              </a:spcBef>
              <a:spcAft>
                <a:spcPts val="0"/>
              </a:spcAft>
              <a:buClr>
                <a:schemeClr val="dk1"/>
              </a:buClr>
              <a:buSzPts val="2100"/>
              <a:buNone/>
            </a:pPr>
            <a:endParaRPr/>
          </a:p>
        </p:txBody>
      </p:sp>
      <p:sp>
        <p:nvSpPr>
          <p:cNvPr id="282" name="Google Shape;282;p3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83" name="Google Shape;283;p3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23</a:t>
            </a:fld>
            <a:endParaRPr/>
          </a:p>
        </p:txBody>
      </p:sp>
      <p:sp>
        <p:nvSpPr>
          <p:cNvPr id="284" name="Google Shape;284;p39"/>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7"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What is OLTP?</a:t>
            </a:r>
            <a:endParaRPr/>
          </a:p>
        </p:txBody>
      </p:sp>
      <p:sp>
        <p:nvSpPr>
          <p:cNvPr id="290" name="Google Shape;290;p4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dirty="0"/>
              <a:t>The defining characteristic of OLTP transactions is atomicity and concurrency. </a:t>
            </a:r>
            <a:endParaRPr lang="en-US" dirty="0" smtClean="0"/>
          </a:p>
          <a:p>
            <a:pPr marL="171450" lvl="0" indent="-171450" algn="just" rtl="0">
              <a:lnSpc>
                <a:spcPct val="90000"/>
              </a:lnSpc>
              <a:spcBef>
                <a:spcPts val="0"/>
              </a:spcBef>
              <a:spcAft>
                <a:spcPts val="0"/>
              </a:spcAft>
              <a:buClr>
                <a:schemeClr val="dk1"/>
              </a:buClr>
              <a:buSzPts val="2100"/>
              <a:buChar char="•"/>
            </a:pPr>
            <a:endParaRPr lang="en-US" dirty="0" smtClean="0"/>
          </a:p>
          <a:p>
            <a:pPr marL="171450" lvl="0" indent="-171450" algn="just" rtl="0">
              <a:lnSpc>
                <a:spcPct val="90000"/>
              </a:lnSpc>
              <a:spcBef>
                <a:spcPts val="0"/>
              </a:spcBef>
              <a:spcAft>
                <a:spcPts val="0"/>
              </a:spcAft>
              <a:buClr>
                <a:schemeClr val="dk1"/>
              </a:buClr>
              <a:buSzPts val="2100"/>
              <a:buChar char="•"/>
            </a:pPr>
            <a:r>
              <a:rPr lang="en-US" dirty="0" smtClean="0"/>
              <a:t>Concurrency </a:t>
            </a:r>
            <a:r>
              <a:rPr lang="en-US" dirty="0"/>
              <a:t>prevents multiple users from changing the same data simultaneously. Atomicity (or indivisibility) ensures that all transactional steps are completed for the transaction to be successful. If one step fails or is incomplete, the entire transaction fails. </a:t>
            </a:r>
            <a:endParaRPr lang="en-US" dirty="0" smtClean="0"/>
          </a:p>
          <a:p>
            <a:pPr marL="171450" lvl="0" indent="-171450" algn="just" rtl="0">
              <a:lnSpc>
                <a:spcPct val="90000"/>
              </a:lnSpc>
              <a:spcBef>
                <a:spcPts val="0"/>
              </a:spcBef>
              <a:spcAft>
                <a:spcPts val="0"/>
              </a:spcAft>
              <a:buClr>
                <a:schemeClr val="dk1"/>
              </a:buClr>
              <a:buSzPts val="2100"/>
              <a:buChar char="•"/>
            </a:pPr>
            <a:endParaRPr lang="en-US" dirty="0" smtClean="0"/>
          </a:p>
          <a:p>
            <a:pPr marL="171450" indent="-171450" algn="just">
              <a:spcBef>
                <a:spcPts val="0"/>
              </a:spcBef>
              <a:buSzPts val="2100"/>
            </a:pPr>
            <a:r>
              <a:rPr lang="en-US" dirty="0" smtClean="0"/>
              <a:t>Atomic </a:t>
            </a:r>
            <a:r>
              <a:rPr lang="en-US" dirty="0" err="1" smtClean="0"/>
              <a:t>statefulness</a:t>
            </a:r>
            <a:r>
              <a:rPr lang="en-US" dirty="0" smtClean="0"/>
              <a:t> is a computing condition in which database changes are permanent, requiring transactions to be completed successfully. OLTP systems enable inserting, deleting, changing, and querying data in a database.</a:t>
            </a:r>
          </a:p>
          <a:p>
            <a:pPr marL="171450" lvl="0" indent="-171450" algn="just" rtl="0">
              <a:lnSpc>
                <a:spcPct val="90000"/>
              </a:lnSpc>
              <a:spcBef>
                <a:spcPts val="0"/>
              </a:spcBef>
              <a:spcAft>
                <a:spcPts val="0"/>
              </a:spcAft>
              <a:buClr>
                <a:schemeClr val="dk1"/>
              </a:buClr>
              <a:buSzPts val="2100"/>
              <a:buChar char="•"/>
            </a:pPr>
            <a:endParaRPr/>
          </a:p>
          <a:p>
            <a:pPr marL="171450" lvl="0" indent="-38100" algn="just" rtl="0">
              <a:lnSpc>
                <a:spcPct val="90000"/>
              </a:lnSpc>
              <a:spcBef>
                <a:spcPts val="750"/>
              </a:spcBef>
              <a:spcAft>
                <a:spcPts val="0"/>
              </a:spcAft>
              <a:buClr>
                <a:schemeClr val="dk1"/>
              </a:buClr>
              <a:buSzPts val="2100"/>
              <a:buNone/>
            </a:pPr>
            <a:endParaRPr/>
          </a:p>
        </p:txBody>
      </p:sp>
      <p:sp>
        <p:nvSpPr>
          <p:cNvPr id="291" name="Google Shape;291;p4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92" name="Google Shape;292;p4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24</a:t>
            </a:fld>
            <a:endParaRPr/>
          </a:p>
        </p:txBody>
      </p:sp>
      <p:sp>
        <p:nvSpPr>
          <p:cNvPr id="293" name="Google Shape;293;p40"/>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7"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What is OLTP?</a:t>
            </a:r>
            <a:endParaRPr/>
          </a:p>
        </p:txBody>
      </p:sp>
      <p:sp>
        <p:nvSpPr>
          <p:cNvPr id="308" name="Google Shape;308;p4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a:t>OLTP systems activities consist of gathering input data, processing the data, and updating it using the data collected. OLTP is usually supported by a database management system (DBMS) and operates in a client-server system. It also relies on advanced transaction management systems to facilitate multiple concurrent updates.</a:t>
            </a:r>
            <a:endParaRPr/>
          </a:p>
        </p:txBody>
      </p:sp>
      <p:sp>
        <p:nvSpPr>
          <p:cNvPr id="309" name="Google Shape;309;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10" name="Google Shape;310;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25</a:t>
            </a:fld>
            <a:endParaRPr/>
          </a:p>
        </p:txBody>
      </p:sp>
      <p:sp>
        <p:nvSpPr>
          <p:cNvPr id="311" name="Google Shape;311;p42"/>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7"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Transaction Examples</a:t>
            </a:r>
            <a:endParaRPr/>
          </a:p>
        </p:txBody>
      </p:sp>
      <p:sp>
        <p:nvSpPr>
          <p:cNvPr id="317" name="Google Shape;317;p43"/>
          <p:cNvSpPr txBox="1">
            <a:spLocks noGrp="1"/>
          </p:cNvSpPr>
          <p:nvPr>
            <p:ph type="body" idx="1"/>
          </p:nvPr>
        </p:nvSpPr>
        <p:spPr>
          <a:xfrm>
            <a:off x="762000" y="1447800"/>
            <a:ext cx="8382000" cy="54102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dirty="0"/>
              <a:t> OLTP systems facilitate many types of financial </a:t>
            </a:r>
            <a:r>
              <a:rPr lang="en-US" sz="2400" dirty="0" smtClean="0"/>
              <a:t>and non-financial </a:t>
            </a:r>
            <a:r>
              <a:rPr lang="en-US" sz="2400" dirty="0"/>
              <a:t>transactions such as: </a:t>
            </a:r>
            <a:endParaRPr/>
          </a:p>
          <a:p>
            <a:pPr marL="857250" lvl="2" indent="-171450" algn="l" rtl="0">
              <a:lnSpc>
                <a:spcPct val="150000"/>
              </a:lnSpc>
              <a:spcBef>
                <a:spcPts val="375"/>
              </a:spcBef>
              <a:spcAft>
                <a:spcPts val="0"/>
              </a:spcAft>
              <a:buClr>
                <a:schemeClr val="dk1"/>
              </a:buClr>
              <a:buSzPts val="1500"/>
              <a:buChar char="•"/>
            </a:pPr>
            <a:r>
              <a:rPr lang="en-US" dirty="0">
                <a:latin typeface="+mn-lt"/>
              </a:rPr>
              <a:t>Automated teller machines (ATMs)</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Online banking applications</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Online bookings for airline ticketing, hotel reservations, etc.</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Online and in-store credit card payment processing</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Order entry</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E-commerce and in-store purchases</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Password changes and sending text messages</a:t>
            </a:r>
            <a:endParaRPr>
              <a:latin typeface="+mn-lt"/>
            </a:endParaRPr>
          </a:p>
          <a:p>
            <a:pPr marL="857250" lvl="2" indent="-171450" algn="l" rtl="0">
              <a:lnSpc>
                <a:spcPct val="150000"/>
              </a:lnSpc>
              <a:spcBef>
                <a:spcPts val="375"/>
              </a:spcBef>
              <a:spcAft>
                <a:spcPts val="0"/>
              </a:spcAft>
              <a:buClr>
                <a:schemeClr val="dk1"/>
              </a:buClr>
              <a:buSzPts val="1500"/>
              <a:buChar char="•"/>
            </a:pPr>
            <a:r>
              <a:rPr lang="en-US" dirty="0">
                <a:latin typeface="+mn-lt"/>
              </a:rPr>
              <a:t>OLTP systems are found in a broad spectrum of industries with a concentration in client-facing environments.</a:t>
            </a:r>
            <a:endParaRPr>
              <a:latin typeface="+mn-lt"/>
            </a:endParaRPr>
          </a:p>
          <a:p>
            <a:pPr marL="514350" lvl="1" indent="-19050" algn="just" rtl="0">
              <a:lnSpc>
                <a:spcPct val="90000"/>
              </a:lnSpc>
              <a:spcBef>
                <a:spcPts val="375"/>
              </a:spcBef>
              <a:spcAft>
                <a:spcPts val="0"/>
              </a:spcAft>
              <a:buClr>
                <a:schemeClr val="dk1"/>
              </a:buClr>
              <a:buSzPts val="2400"/>
              <a:buNone/>
            </a:pPr>
            <a:endParaRPr sz="2400"/>
          </a:p>
        </p:txBody>
      </p:sp>
      <p:sp>
        <p:nvSpPr>
          <p:cNvPr id="318" name="Google Shape;318;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19" name="Google Shape;319;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26</a:t>
            </a:fld>
            <a:endParaRPr/>
          </a:p>
        </p:txBody>
      </p:sp>
      <p:sp>
        <p:nvSpPr>
          <p:cNvPr id="320" name="Google Shape;320;p43"/>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7"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dirty="0"/>
              <a:t>OLTP Characteristics</a:t>
            </a:r>
            <a:endParaRPr/>
          </a:p>
        </p:txBody>
      </p:sp>
      <p:sp>
        <p:nvSpPr>
          <p:cNvPr id="326" name="Google Shape;326;p44"/>
          <p:cNvSpPr txBox="1">
            <a:spLocks noGrp="1"/>
          </p:cNvSpPr>
          <p:nvPr>
            <p:ph type="body" idx="1"/>
          </p:nvPr>
        </p:nvSpPr>
        <p:spPr>
          <a:xfrm>
            <a:off x="1066800" y="1417637"/>
            <a:ext cx="8077200" cy="45259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sz="2800" b="1"/>
              <a:t>1. Short response time</a:t>
            </a:r>
            <a:endParaRPr/>
          </a:p>
          <a:p>
            <a:pPr marL="514350" lvl="1" indent="-171450" algn="just" rtl="0">
              <a:lnSpc>
                <a:spcPct val="90000"/>
              </a:lnSpc>
              <a:spcBef>
                <a:spcPts val="0"/>
              </a:spcBef>
              <a:spcAft>
                <a:spcPts val="0"/>
              </a:spcAft>
              <a:buClr>
                <a:schemeClr val="dk1"/>
              </a:buClr>
              <a:buSzPts val="2400"/>
              <a:buChar char="•"/>
            </a:pPr>
            <a:r>
              <a:rPr lang="en-US" sz="2400"/>
              <a:t>OLTP systems maintain very short response times to be effective for users. For example, responses from an ATM operation need to be quick to make the process effective, worthwhile, and convenient.</a:t>
            </a:r>
            <a:endParaRPr/>
          </a:p>
          <a:p>
            <a:pPr marL="0" lvl="0" indent="0" algn="l" rtl="0">
              <a:lnSpc>
                <a:spcPct val="90000"/>
              </a:lnSpc>
              <a:spcBef>
                <a:spcPts val="0"/>
              </a:spcBef>
              <a:spcAft>
                <a:spcPts val="0"/>
              </a:spcAft>
              <a:buClr>
                <a:schemeClr val="dk1"/>
              </a:buClr>
              <a:buSzPts val="2800"/>
              <a:buNone/>
            </a:pPr>
            <a:r>
              <a:rPr lang="en-US" sz="2800" b="1"/>
              <a:t>2. Process small transactions</a:t>
            </a:r>
            <a:endParaRPr/>
          </a:p>
          <a:p>
            <a:pPr marL="514350" lvl="1" indent="-171450" algn="just" rtl="0">
              <a:lnSpc>
                <a:spcPct val="90000"/>
              </a:lnSpc>
              <a:spcBef>
                <a:spcPts val="375"/>
              </a:spcBef>
              <a:spcAft>
                <a:spcPts val="0"/>
              </a:spcAft>
              <a:buClr>
                <a:schemeClr val="dk1"/>
              </a:buClr>
              <a:buSzPts val="2400"/>
              <a:buChar char="•"/>
            </a:pPr>
            <a:r>
              <a:rPr lang="en-US" sz="2400"/>
              <a:t>OLTP systems support numerous small transactions with a small amount of data executed simultaneously over the network. It can be a mixture of queries and Data Manipulation Language (DML) overload. The queries normally include insertions, deletions, updates, and related actions. Response time measures the effectiveness of OLTP transactions, and millisecond responses are becoming common.</a:t>
            </a:r>
            <a:endParaRPr/>
          </a:p>
          <a:p>
            <a:pPr marL="171450" lvl="0" indent="-38100" algn="just" rtl="0">
              <a:lnSpc>
                <a:spcPct val="90000"/>
              </a:lnSpc>
              <a:spcBef>
                <a:spcPts val="750"/>
              </a:spcBef>
              <a:spcAft>
                <a:spcPts val="0"/>
              </a:spcAft>
              <a:buClr>
                <a:schemeClr val="dk1"/>
              </a:buClr>
              <a:buSzPts val="2100"/>
              <a:buNone/>
            </a:pPr>
            <a:endParaRPr/>
          </a:p>
        </p:txBody>
      </p:sp>
      <p:sp>
        <p:nvSpPr>
          <p:cNvPr id="327" name="Google Shape;327;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28" name="Google Shape;328;p44"/>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Characteristics</a:t>
            </a:r>
            <a:endParaRPr/>
          </a:p>
        </p:txBody>
      </p:sp>
      <p:sp>
        <p:nvSpPr>
          <p:cNvPr id="334" name="Google Shape;334;p45"/>
          <p:cNvSpPr txBox="1">
            <a:spLocks noGrp="1"/>
          </p:cNvSpPr>
          <p:nvPr>
            <p:ph type="body" idx="1"/>
          </p:nvPr>
        </p:nvSpPr>
        <p:spPr>
          <a:xfrm>
            <a:off x="1066800" y="1417637"/>
            <a:ext cx="8001000" cy="45259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n-US" sz="2800" b="1"/>
              <a:t>3. Data maintenance operations</a:t>
            </a:r>
            <a:endParaRPr/>
          </a:p>
          <a:p>
            <a:pPr marL="514350" lvl="1" indent="-171450" algn="just" rtl="0">
              <a:lnSpc>
                <a:spcPct val="90000"/>
              </a:lnSpc>
              <a:spcBef>
                <a:spcPts val="0"/>
              </a:spcBef>
              <a:spcAft>
                <a:spcPts val="0"/>
              </a:spcAft>
              <a:buClr>
                <a:schemeClr val="dk1"/>
              </a:buClr>
              <a:buSzPts val="2400"/>
              <a:buChar char="•"/>
            </a:pPr>
            <a:r>
              <a:rPr lang="en-US" sz="2400"/>
              <a:t>Data maintenance operations are data-intensive computational reporting and data update programs that run alongside OLTP systems without interfering with user queries.</a:t>
            </a:r>
            <a:endParaRPr/>
          </a:p>
          <a:p>
            <a:pPr marL="0" lvl="0" indent="0" algn="l" rtl="0">
              <a:lnSpc>
                <a:spcPct val="90000"/>
              </a:lnSpc>
              <a:spcBef>
                <a:spcPts val="0"/>
              </a:spcBef>
              <a:spcAft>
                <a:spcPts val="0"/>
              </a:spcAft>
              <a:buClr>
                <a:schemeClr val="dk1"/>
              </a:buClr>
              <a:buSzPts val="2800"/>
              <a:buNone/>
            </a:pPr>
            <a:r>
              <a:rPr lang="en-US" sz="2800" b="1"/>
              <a:t>4. High-level transaction volume and multi-user access</a:t>
            </a:r>
            <a:endParaRPr/>
          </a:p>
          <a:p>
            <a:pPr marL="514350" lvl="1" indent="-171450" algn="just" rtl="0">
              <a:lnSpc>
                <a:spcPct val="90000"/>
              </a:lnSpc>
              <a:spcBef>
                <a:spcPts val="375"/>
              </a:spcBef>
              <a:spcAft>
                <a:spcPts val="0"/>
              </a:spcAft>
              <a:buClr>
                <a:schemeClr val="dk1"/>
              </a:buClr>
              <a:buSzPts val="2400"/>
              <a:buChar char="•"/>
            </a:pPr>
            <a:r>
              <a:rPr lang="en-US" sz="2400"/>
              <a:t>OLTP systems are synonymous with a large number of users accessing the same data at the same time. Online purchases of a popular or trending gadget such as an iPhone may involve an enormous number of users all vying for the same product. The system is built to handle such situations expertly.</a:t>
            </a:r>
            <a:endParaRPr/>
          </a:p>
          <a:p>
            <a:pPr marL="457200" lvl="1" indent="0" algn="just" rtl="0">
              <a:lnSpc>
                <a:spcPct val="90000"/>
              </a:lnSpc>
              <a:spcBef>
                <a:spcPts val="375"/>
              </a:spcBef>
              <a:spcAft>
                <a:spcPts val="0"/>
              </a:spcAft>
              <a:buClr>
                <a:schemeClr val="dk1"/>
              </a:buClr>
              <a:buSzPts val="2400"/>
              <a:buNone/>
            </a:pPr>
            <a:endParaRPr sz="2400"/>
          </a:p>
          <a:p>
            <a:pPr marL="171450" lvl="0" indent="-38100" algn="just" rtl="0">
              <a:lnSpc>
                <a:spcPct val="90000"/>
              </a:lnSpc>
              <a:spcBef>
                <a:spcPts val="750"/>
              </a:spcBef>
              <a:spcAft>
                <a:spcPts val="0"/>
              </a:spcAft>
              <a:buClr>
                <a:schemeClr val="dk1"/>
              </a:buClr>
              <a:buSzPts val="2100"/>
              <a:buNone/>
            </a:pPr>
            <a:endParaRPr/>
          </a:p>
        </p:txBody>
      </p:sp>
      <p:sp>
        <p:nvSpPr>
          <p:cNvPr id="335" name="Google Shape;335;p4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36" name="Google Shape;336;p45"/>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Characteristics</a:t>
            </a:r>
            <a:endParaRPr/>
          </a:p>
        </p:txBody>
      </p:sp>
      <p:sp>
        <p:nvSpPr>
          <p:cNvPr id="342" name="Google Shape;342;p46"/>
          <p:cNvSpPr txBox="1">
            <a:spLocks noGrp="1"/>
          </p:cNvSpPr>
          <p:nvPr>
            <p:ph type="body" idx="1"/>
          </p:nvPr>
        </p:nvSpPr>
        <p:spPr>
          <a:xfrm>
            <a:off x="1066800" y="1417637"/>
            <a:ext cx="79248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5. Very high concurrency</a:t>
            </a:r>
            <a:endParaRPr/>
          </a:p>
          <a:p>
            <a:pPr marL="514350" lvl="1" indent="-171450" algn="just" rtl="0">
              <a:lnSpc>
                <a:spcPct val="90000"/>
              </a:lnSpc>
              <a:spcBef>
                <a:spcPts val="375"/>
              </a:spcBef>
              <a:spcAft>
                <a:spcPts val="0"/>
              </a:spcAft>
              <a:buClr>
                <a:schemeClr val="dk1"/>
              </a:buClr>
              <a:buSzPts val="2400"/>
              <a:buChar char="•"/>
            </a:pPr>
            <a:r>
              <a:rPr lang="en-US" sz="2400"/>
              <a:t>An OLTP environment experiences very high concurrency due to the large user population, small transactions, and very short response times. However, data integrity is maintained by a concurrency algorithm, which prevents two or more users from altering the same data at the same time. It prevents double bookings or allocations in online ticketing and sales, respectively.</a:t>
            </a:r>
            <a:endParaRPr/>
          </a:p>
          <a:p>
            <a:pPr marL="514350" lvl="1" indent="-171450" algn="just" rtl="0">
              <a:lnSpc>
                <a:spcPct val="90000"/>
              </a:lnSpc>
              <a:spcBef>
                <a:spcPts val="375"/>
              </a:spcBef>
              <a:spcAft>
                <a:spcPts val="0"/>
              </a:spcAft>
              <a:buClr>
                <a:schemeClr val="dk1"/>
              </a:buClr>
              <a:buSzPts val="2400"/>
              <a:buChar char="•"/>
            </a:pPr>
            <a:r>
              <a:rPr lang="en-US" sz="2400"/>
              <a:t>A mobile money transfer application is a good example where concurrency is very high as thousands of users can be making transfers simultaneously on the platform at every time of the day.</a:t>
            </a:r>
            <a:endParaRPr/>
          </a:p>
          <a:p>
            <a:pPr marL="0" lvl="0" indent="0" algn="just" rtl="0">
              <a:lnSpc>
                <a:spcPct val="90000"/>
              </a:lnSpc>
              <a:spcBef>
                <a:spcPts val="750"/>
              </a:spcBef>
              <a:spcAft>
                <a:spcPts val="0"/>
              </a:spcAft>
              <a:buClr>
                <a:schemeClr val="dk1"/>
              </a:buClr>
              <a:buSzPts val="2100"/>
              <a:buNone/>
            </a:pPr>
            <a:endParaRPr/>
          </a:p>
        </p:txBody>
      </p:sp>
      <p:sp>
        <p:nvSpPr>
          <p:cNvPr id="343" name="Google Shape;343;p4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44" name="Google Shape;344;p46"/>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 Information, Knowledge</a:t>
            </a:r>
            <a:endParaRPr/>
          </a:p>
        </p:txBody>
      </p:sp>
      <p:sp>
        <p:nvSpPr>
          <p:cNvPr id="101" name="Google Shape;101;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US" sz="2800"/>
              <a:t>Data</a:t>
            </a:r>
            <a:endParaRPr/>
          </a:p>
          <a:p>
            <a:pPr marL="514350" lvl="1" indent="-171450" algn="just" rtl="0">
              <a:lnSpc>
                <a:spcPct val="90000"/>
              </a:lnSpc>
              <a:spcBef>
                <a:spcPts val="375"/>
              </a:spcBef>
              <a:spcAft>
                <a:spcPts val="0"/>
              </a:spcAft>
              <a:buClr>
                <a:schemeClr val="dk1"/>
              </a:buClr>
              <a:buSzPts val="2400"/>
              <a:buChar char="•"/>
            </a:pPr>
            <a:r>
              <a:rPr lang="en-US" sz="2400"/>
              <a:t>Items that are the most elementary descriptions of things, events, activities, and transactions</a:t>
            </a:r>
            <a:endParaRPr/>
          </a:p>
          <a:p>
            <a:pPr marL="514350" lvl="1" indent="-171450" algn="just" rtl="0">
              <a:lnSpc>
                <a:spcPct val="90000"/>
              </a:lnSpc>
              <a:spcBef>
                <a:spcPts val="375"/>
              </a:spcBef>
              <a:spcAft>
                <a:spcPts val="0"/>
              </a:spcAft>
              <a:buClr>
                <a:schemeClr val="dk1"/>
              </a:buClr>
              <a:buSzPts val="2400"/>
              <a:buChar char="•"/>
            </a:pPr>
            <a:r>
              <a:rPr lang="en-US" sz="2400"/>
              <a:t>May be internal or external</a:t>
            </a:r>
            <a:endParaRPr/>
          </a:p>
          <a:p>
            <a:pPr marL="171450" lvl="0" indent="-177800" algn="just" rtl="0">
              <a:lnSpc>
                <a:spcPct val="90000"/>
              </a:lnSpc>
              <a:spcBef>
                <a:spcPts val="750"/>
              </a:spcBef>
              <a:spcAft>
                <a:spcPts val="0"/>
              </a:spcAft>
              <a:buClr>
                <a:schemeClr val="dk1"/>
              </a:buClr>
              <a:buSzPts val="2800"/>
              <a:buChar char="•"/>
            </a:pPr>
            <a:r>
              <a:rPr lang="en-US" sz="2800"/>
              <a:t>Information</a:t>
            </a:r>
            <a:endParaRPr/>
          </a:p>
          <a:p>
            <a:pPr marL="514350" lvl="1" indent="-171450" algn="just" rtl="0">
              <a:lnSpc>
                <a:spcPct val="90000"/>
              </a:lnSpc>
              <a:spcBef>
                <a:spcPts val="375"/>
              </a:spcBef>
              <a:spcAft>
                <a:spcPts val="0"/>
              </a:spcAft>
              <a:buClr>
                <a:schemeClr val="dk1"/>
              </a:buClr>
              <a:buSzPts val="2400"/>
              <a:buChar char="•"/>
            </a:pPr>
            <a:r>
              <a:rPr lang="en-US" sz="2400"/>
              <a:t>Organized data that has meaning and value</a:t>
            </a:r>
            <a:endParaRPr/>
          </a:p>
          <a:p>
            <a:pPr marL="171450" lvl="0" indent="-177800" algn="just" rtl="0">
              <a:lnSpc>
                <a:spcPct val="90000"/>
              </a:lnSpc>
              <a:spcBef>
                <a:spcPts val="750"/>
              </a:spcBef>
              <a:spcAft>
                <a:spcPts val="0"/>
              </a:spcAft>
              <a:buClr>
                <a:schemeClr val="dk1"/>
              </a:buClr>
              <a:buSzPts val="2800"/>
              <a:buChar char="•"/>
            </a:pPr>
            <a:r>
              <a:rPr lang="en-US" sz="2800"/>
              <a:t>Knowledge</a:t>
            </a:r>
            <a:endParaRPr/>
          </a:p>
          <a:p>
            <a:pPr marL="514350" lvl="1" indent="-171450" algn="just" rtl="0">
              <a:lnSpc>
                <a:spcPct val="90000"/>
              </a:lnSpc>
              <a:spcBef>
                <a:spcPts val="375"/>
              </a:spcBef>
              <a:spcAft>
                <a:spcPts val="0"/>
              </a:spcAft>
              <a:buClr>
                <a:schemeClr val="dk1"/>
              </a:buClr>
              <a:buSzPts val="2400"/>
              <a:buChar char="•"/>
            </a:pPr>
            <a:r>
              <a:rPr lang="en-US" sz="2400"/>
              <a:t>Processed data or information that conveys understanding or learning applicable to a problem or activity</a:t>
            </a:r>
            <a:endParaRPr/>
          </a:p>
        </p:txBody>
      </p:sp>
      <p:sp>
        <p:nvSpPr>
          <p:cNvPr id="102" name="Google Shape;102;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pic>
        <p:nvPicPr>
          <p:cNvPr id="5"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Characteristics</a:t>
            </a:r>
            <a:endParaRPr/>
          </a:p>
        </p:txBody>
      </p:sp>
      <p:sp>
        <p:nvSpPr>
          <p:cNvPr id="350" name="Google Shape;350;p47"/>
          <p:cNvSpPr txBox="1">
            <a:spLocks noGrp="1"/>
          </p:cNvSpPr>
          <p:nvPr>
            <p:ph type="body" idx="1"/>
          </p:nvPr>
        </p:nvSpPr>
        <p:spPr>
          <a:xfrm>
            <a:off x="1143000" y="1570037"/>
            <a:ext cx="79248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6. Round-the-clock availability</a:t>
            </a:r>
            <a:endParaRPr/>
          </a:p>
          <a:p>
            <a:pPr marL="514350" lvl="1" indent="-171450" algn="just" rtl="0">
              <a:lnSpc>
                <a:spcPct val="90000"/>
              </a:lnSpc>
              <a:spcBef>
                <a:spcPts val="375"/>
              </a:spcBef>
              <a:spcAft>
                <a:spcPts val="0"/>
              </a:spcAft>
              <a:buClr>
                <a:schemeClr val="dk1"/>
              </a:buClr>
              <a:buSzPts val="2400"/>
              <a:buChar char="•"/>
            </a:pPr>
            <a:r>
              <a:rPr lang="en-US" sz="2400"/>
              <a:t>OLTP systems often need to be available round the clock, 24/7, without interruption. A small period of unavailability or offline operations can significantly impact a large number of people and an equally huge transaction quantity.</a:t>
            </a:r>
            <a:endParaRPr/>
          </a:p>
          <a:p>
            <a:pPr marL="514350" lvl="1" indent="-171450" algn="just" rtl="0">
              <a:lnSpc>
                <a:spcPct val="90000"/>
              </a:lnSpc>
              <a:spcBef>
                <a:spcPts val="375"/>
              </a:spcBef>
              <a:spcAft>
                <a:spcPts val="0"/>
              </a:spcAft>
              <a:buClr>
                <a:schemeClr val="dk1"/>
              </a:buClr>
              <a:buSzPts val="2400"/>
              <a:buChar char="•"/>
            </a:pPr>
            <a:r>
              <a:rPr lang="en-US" sz="2400"/>
              <a:t>Downtimes can also pose potential losses to organizations, e.g., an online banking system downtime has adverse consequences to the bank’s bottom line.  Therefore, an OLTP system requires frequent, regular, and incremental backup.</a:t>
            </a:r>
            <a:endParaRPr/>
          </a:p>
          <a:p>
            <a:pPr marL="0" lvl="0" indent="0" algn="just" rtl="0">
              <a:lnSpc>
                <a:spcPct val="90000"/>
              </a:lnSpc>
              <a:spcBef>
                <a:spcPts val="750"/>
              </a:spcBef>
              <a:spcAft>
                <a:spcPts val="0"/>
              </a:spcAft>
              <a:buClr>
                <a:schemeClr val="dk1"/>
              </a:buClr>
              <a:buSzPts val="2100"/>
              <a:buNone/>
            </a:pPr>
            <a:endParaRPr/>
          </a:p>
        </p:txBody>
      </p:sp>
      <p:sp>
        <p:nvSpPr>
          <p:cNvPr id="351" name="Google Shape;351;p4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52" name="Google Shape;352;p47"/>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Characteristics</a:t>
            </a:r>
            <a:endParaRPr/>
          </a:p>
        </p:txBody>
      </p:sp>
      <p:sp>
        <p:nvSpPr>
          <p:cNvPr id="358" name="Google Shape;358;p48"/>
          <p:cNvSpPr txBox="1">
            <a:spLocks noGrp="1"/>
          </p:cNvSpPr>
          <p:nvPr>
            <p:ph type="body" idx="1"/>
          </p:nvPr>
        </p:nvSpPr>
        <p:spPr>
          <a:xfrm>
            <a:off x="990600" y="1417637"/>
            <a:ext cx="7924800" cy="45259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 7. Data usage patterns</a:t>
            </a:r>
            <a:endParaRPr/>
          </a:p>
          <a:p>
            <a:pPr marL="514350" lvl="1" indent="-171450" algn="just" rtl="0">
              <a:lnSpc>
                <a:spcPct val="90000"/>
              </a:lnSpc>
              <a:spcBef>
                <a:spcPts val="375"/>
              </a:spcBef>
              <a:spcAft>
                <a:spcPts val="0"/>
              </a:spcAft>
              <a:buClr>
                <a:schemeClr val="dk1"/>
              </a:buClr>
              <a:buSzPts val="2400"/>
              <a:buChar char="•"/>
            </a:pPr>
            <a:r>
              <a:rPr lang="en-US" sz="2400"/>
              <a:t>OLTP systems experience periods of both high data usage and low data usage. Finance-related OLTP systems typically see high data usage during month ends when financial obligations are settled.</a:t>
            </a:r>
            <a:endParaRPr/>
          </a:p>
          <a:p>
            <a:pPr marL="0" lvl="0" indent="0" algn="just" rtl="0">
              <a:lnSpc>
                <a:spcPct val="90000"/>
              </a:lnSpc>
              <a:spcBef>
                <a:spcPts val="750"/>
              </a:spcBef>
              <a:spcAft>
                <a:spcPts val="0"/>
              </a:spcAft>
              <a:buClr>
                <a:schemeClr val="dk1"/>
              </a:buClr>
              <a:buSzPts val="2800"/>
              <a:buNone/>
            </a:pPr>
            <a:r>
              <a:rPr lang="en-US" sz="2800" b="1"/>
              <a:t> 8. Indexed data sets</a:t>
            </a:r>
            <a:endParaRPr/>
          </a:p>
          <a:p>
            <a:pPr marL="514350" lvl="1" indent="-171450" algn="just" rtl="0">
              <a:lnSpc>
                <a:spcPct val="90000"/>
              </a:lnSpc>
              <a:spcBef>
                <a:spcPts val="375"/>
              </a:spcBef>
              <a:spcAft>
                <a:spcPts val="0"/>
              </a:spcAft>
              <a:buClr>
                <a:schemeClr val="dk1"/>
              </a:buClr>
              <a:buSzPts val="2400"/>
              <a:buChar char="•"/>
            </a:pPr>
            <a:r>
              <a:rPr lang="en-US" sz="2400"/>
              <a:t>Index data sets are used to facilitate rapid query, search, and retrieval.</a:t>
            </a:r>
            <a:endParaRPr/>
          </a:p>
        </p:txBody>
      </p:sp>
      <p:sp>
        <p:nvSpPr>
          <p:cNvPr id="359" name="Google Shape;359;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60" name="Google Shape;360;p48"/>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OLTP Characteristics</a:t>
            </a:r>
            <a:endParaRPr/>
          </a:p>
        </p:txBody>
      </p:sp>
      <p:sp>
        <p:nvSpPr>
          <p:cNvPr id="366" name="Google Shape;366;p49"/>
          <p:cNvSpPr txBox="1">
            <a:spLocks noGrp="1"/>
          </p:cNvSpPr>
          <p:nvPr>
            <p:ph type="body" idx="1"/>
          </p:nvPr>
        </p:nvSpPr>
        <p:spPr>
          <a:xfrm>
            <a:off x="1066800" y="1417637"/>
            <a:ext cx="7924800" cy="45259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b="1"/>
              <a:t> 9. Normalized schema</a:t>
            </a:r>
            <a:endParaRPr/>
          </a:p>
          <a:p>
            <a:pPr marL="514350" lvl="1" indent="-171450" algn="just" rtl="0">
              <a:lnSpc>
                <a:spcPct val="90000"/>
              </a:lnSpc>
              <a:spcBef>
                <a:spcPts val="375"/>
              </a:spcBef>
              <a:spcAft>
                <a:spcPts val="0"/>
              </a:spcAft>
              <a:buClr>
                <a:schemeClr val="dk1"/>
              </a:buClr>
              <a:buSzPts val="2400"/>
              <a:buChar char="•"/>
            </a:pPr>
            <a:r>
              <a:rPr lang="en-US" sz="2400"/>
              <a:t>OLTP systems utilize a fully normalized schema for database consistency.</a:t>
            </a:r>
            <a:endParaRPr/>
          </a:p>
          <a:p>
            <a:pPr marL="0" lvl="0" indent="0" algn="just" rtl="0">
              <a:lnSpc>
                <a:spcPct val="90000"/>
              </a:lnSpc>
              <a:spcBef>
                <a:spcPts val="750"/>
              </a:spcBef>
              <a:spcAft>
                <a:spcPts val="0"/>
              </a:spcAft>
              <a:buClr>
                <a:schemeClr val="dk1"/>
              </a:buClr>
              <a:buSzPts val="2800"/>
              <a:buNone/>
            </a:pPr>
            <a:r>
              <a:rPr lang="en-US" sz="2800" b="1"/>
              <a:t> 10. Storage</a:t>
            </a:r>
            <a:endParaRPr/>
          </a:p>
          <a:p>
            <a:pPr marL="514350" lvl="1" indent="-171450" algn="just" rtl="0">
              <a:lnSpc>
                <a:spcPct val="90000"/>
              </a:lnSpc>
              <a:spcBef>
                <a:spcPts val="375"/>
              </a:spcBef>
              <a:spcAft>
                <a:spcPts val="0"/>
              </a:spcAft>
              <a:buClr>
                <a:schemeClr val="dk1"/>
              </a:buClr>
              <a:buSzPts val="2400"/>
              <a:buChar char="•"/>
            </a:pPr>
            <a:r>
              <a:rPr lang="en-US" sz="2400"/>
              <a:t>OLTP stores data records for the past few days or about a week. It supports sophisticated data models and tables.</a:t>
            </a:r>
            <a:endParaRPr/>
          </a:p>
          <a:p>
            <a:pPr marL="0" lvl="0" indent="0" algn="just" rtl="0">
              <a:lnSpc>
                <a:spcPct val="90000"/>
              </a:lnSpc>
              <a:spcBef>
                <a:spcPts val="750"/>
              </a:spcBef>
              <a:spcAft>
                <a:spcPts val="0"/>
              </a:spcAft>
              <a:buClr>
                <a:schemeClr val="dk1"/>
              </a:buClr>
              <a:buSzPts val="2100"/>
              <a:buNone/>
            </a:pPr>
            <a:endParaRPr/>
          </a:p>
        </p:txBody>
      </p:sp>
      <p:sp>
        <p:nvSpPr>
          <p:cNvPr id="367" name="Google Shape;367;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68" name="Google Shape;368;p49"/>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OLTP Architecture &amp; System Design</a:t>
            </a:r>
            <a:endParaRPr/>
          </a:p>
        </p:txBody>
      </p:sp>
      <p:sp>
        <p:nvSpPr>
          <p:cNvPr id="374" name="Google Shape;374;p5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33</a:t>
            </a:fld>
            <a:endParaRPr/>
          </a:p>
        </p:txBody>
      </p:sp>
      <p:pic>
        <p:nvPicPr>
          <p:cNvPr id="375" name="Google Shape;375;p50" descr="OLTP Architecture and System Design"/>
          <p:cNvPicPr preferRelativeResize="0"/>
          <p:nvPr/>
        </p:nvPicPr>
        <p:blipFill rotWithShape="1">
          <a:blip r:embed="rId3">
            <a:alphaModFix/>
          </a:blip>
          <a:srcRect l="1735" t="2921" r="1910" b="2731"/>
          <a:stretch/>
        </p:blipFill>
        <p:spPr>
          <a:xfrm>
            <a:off x="1158923" y="1524000"/>
            <a:ext cx="7451677" cy="4844955"/>
          </a:xfrm>
          <a:prstGeom prst="rect">
            <a:avLst/>
          </a:prstGeom>
          <a:noFill/>
          <a:ln>
            <a:noFill/>
          </a:ln>
        </p:spPr>
      </p:pic>
      <p:pic>
        <p:nvPicPr>
          <p:cNvPr id="5"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OLTP Architecture &amp; System Design</a:t>
            </a:r>
            <a:endParaRPr/>
          </a:p>
        </p:txBody>
      </p:sp>
      <p:sp>
        <p:nvSpPr>
          <p:cNvPr id="381" name="Google Shape;381;p51"/>
          <p:cNvSpPr txBox="1">
            <a:spLocks noGrp="1"/>
          </p:cNvSpPr>
          <p:nvPr>
            <p:ph type="body" idx="1"/>
          </p:nvPr>
        </p:nvSpPr>
        <p:spPr>
          <a:xfrm>
            <a:off x="1219200" y="1524000"/>
            <a:ext cx="73914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1. Business Strategy</a:t>
            </a:r>
            <a:endParaRPr/>
          </a:p>
          <a:p>
            <a:pPr marL="514350" lvl="1" indent="-171450" algn="just" rtl="0">
              <a:lnSpc>
                <a:spcPct val="90000"/>
              </a:lnSpc>
              <a:spcBef>
                <a:spcPts val="375"/>
              </a:spcBef>
              <a:spcAft>
                <a:spcPts val="0"/>
              </a:spcAft>
              <a:buClr>
                <a:schemeClr val="dk1"/>
              </a:buClr>
              <a:buSzPts val="2400"/>
              <a:buChar char="•"/>
            </a:pPr>
            <a:r>
              <a:rPr lang="en-US" sz="2400"/>
              <a:t>The business strategy influences the OLTP systems design. The strategy is formulated at the senior management and the level of the board of directors.</a:t>
            </a:r>
            <a:endParaRPr/>
          </a:p>
          <a:p>
            <a:pPr marL="0" lvl="0" indent="0" algn="l" rtl="0">
              <a:lnSpc>
                <a:spcPct val="90000"/>
              </a:lnSpc>
              <a:spcBef>
                <a:spcPts val="750"/>
              </a:spcBef>
              <a:spcAft>
                <a:spcPts val="0"/>
              </a:spcAft>
              <a:buClr>
                <a:schemeClr val="dk1"/>
              </a:buClr>
              <a:buSzPts val="2800"/>
              <a:buNone/>
            </a:pPr>
            <a:r>
              <a:rPr lang="en-US" sz="2800" b="1"/>
              <a:t>2. Business Process</a:t>
            </a:r>
            <a:endParaRPr/>
          </a:p>
          <a:p>
            <a:pPr marL="514350" lvl="1" indent="-171450" algn="just" rtl="0">
              <a:lnSpc>
                <a:spcPct val="90000"/>
              </a:lnSpc>
              <a:spcBef>
                <a:spcPts val="375"/>
              </a:spcBef>
              <a:spcAft>
                <a:spcPts val="0"/>
              </a:spcAft>
              <a:buClr>
                <a:schemeClr val="dk1"/>
              </a:buClr>
              <a:buSzPts val="2400"/>
              <a:buChar char="•"/>
            </a:pPr>
            <a:r>
              <a:rPr lang="en-US" sz="2400"/>
              <a:t>They are processes by the OLTP system that will accomplish the goals set by the business strategy. The processes comprise a set of activities, tasks, and actions.</a:t>
            </a:r>
            <a:endParaRPr/>
          </a:p>
        </p:txBody>
      </p:sp>
      <p:sp>
        <p:nvSpPr>
          <p:cNvPr id="382" name="Google Shape;382;p5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83" name="Google Shape;383;p5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34</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OLTP Architecture &amp; System Design</a:t>
            </a:r>
            <a:endParaRPr/>
          </a:p>
        </p:txBody>
      </p:sp>
      <p:sp>
        <p:nvSpPr>
          <p:cNvPr id="389" name="Google Shape;389;p52"/>
          <p:cNvSpPr txBox="1">
            <a:spLocks noGrp="1"/>
          </p:cNvSpPr>
          <p:nvPr>
            <p:ph type="body" idx="1"/>
          </p:nvPr>
        </p:nvSpPr>
        <p:spPr>
          <a:xfrm>
            <a:off x="1102056" y="1493837"/>
            <a:ext cx="79248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3. Product, Customer/Supplier, Transactions, Employees</a:t>
            </a:r>
            <a:endParaRPr/>
          </a:p>
          <a:p>
            <a:pPr marL="514350" lvl="1" indent="-171450" algn="just" rtl="0">
              <a:lnSpc>
                <a:spcPct val="90000"/>
              </a:lnSpc>
              <a:spcBef>
                <a:spcPts val="375"/>
              </a:spcBef>
              <a:spcAft>
                <a:spcPts val="0"/>
              </a:spcAft>
              <a:buClr>
                <a:schemeClr val="dk1"/>
              </a:buClr>
              <a:buSzPts val="2400"/>
              <a:buChar char="•"/>
            </a:pPr>
            <a:r>
              <a:rPr lang="en-US" sz="2400"/>
              <a:t>The OLTP database contains information on products, transactions, employees, and customers, and suppliers.</a:t>
            </a:r>
            <a:endParaRPr/>
          </a:p>
          <a:p>
            <a:pPr marL="0" lvl="0" indent="0" algn="l" rtl="0">
              <a:lnSpc>
                <a:spcPct val="90000"/>
              </a:lnSpc>
              <a:spcBef>
                <a:spcPts val="750"/>
              </a:spcBef>
              <a:spcAft>
                <a:spcPts val="0"/>
              </a:spcAft>
              <a:buClr>
                <a:schemeClr val="dk1"/>
              </a:buClr>
              <a:buSzPts val="2800"/>
              <a:buNone/>
            </a:pPr>
            <a:r>
              <a:rPr lang="en-US" sz="2800" b="1"/>
              <a:t>4. Extract, Transform, Load (ETL) Process</a:t>
            </a:r>
            <a:endParaRPr/>
          </a:p>
          <a:p>
            <a:pPr marL="514350" lvl="1" indent="-171450" algn="just" rtl="0">
              <a:lnSpc>
                <a:spcPct val="90000"/>
              </a:lnSpc>
              <a:spcBef>
                <a:spcPts val="375"/>
              </a:spcBef>
              <a:spcAft>
                <a:spcPts val="0"/>
              </a:spcAft>
              <a:buClr>
                <a:schemeClr val="dk1"/>
              </a:buClr>
              <a:buSzPts val="2400"/>
              <a:buChar char="•"/>
            </a:pPr>
            <a:r>
              <a:rPr lang="en-US" sz="2400"/>
              <a:t>The ETL process extracts data from the OLTP database and transforms it into the staging area, which includes data cleansing and optimizing the data for analysis. The transformed data is then loaded into the online analytical processing (OLAP) database, which is synonymous with the data warehouse environment.</a:t>
            </a:r>
            <a:endParaRPr/>
          </a:p>
        </p:txBody>
      </p:sp>
      <p:sp>
        <p:nvSpPr>
          <p:cNvPr id="390" name="Google Shape;390;p5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391" name="Google Shape;391;p5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35</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3"/>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OLTP Architecture &amp; System Design</a:t>
            </a:r>
            <a:endParaRPr/>
          </a:p>
        </p:txBody>
      </p:sp>
      <p:sp>
        <p:nvSpPr>
          <p:cNvPr id="397" name="Google Shape;397;p53"/>
          <p:cNvSpPr txBox="1">
            <a:spLocks noGrp="1"/>
          </p:cNvSpPr>
          <p:nvPr>
            <p:ph type="body" idx="1"/>
          </p:nvPr>
        </p:nvSpPr>
        <p:spPr>
          <a:xfrm>
            <a:off x="1143000" y="1447800"/>
            <a:ext cx="7772400" cy="45259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2800" b="1"/>
              <a:t>5. Data Warehouse and Data Mart</a:t>
            </a:r>
            <a:endParaRPr/>
          </a:p>
          <a:p>
            <a:pPr marL="514350" lvl="1" indent="-171450" algn="just" rtl="0">
              <a:lnSpc>
                <a:spcPct val="90000"/>
              </a:lnSpc>
              <a:spcBef>
                <a:spcPts val="0"/>
              </a:spcBef>
              <a:spcAft>
                <a:spcPts val="0"/>
              </a:spcAft>
              <a:buClr>
                <a:schemeClr val="dk1"/>
              </a:buClr>
              <a:buSzPts val="2400"/>
              <a:buChar char="•"/>
            </a:pPr>
            <a:r>
              <a:rPr lang="en-US" sz="2400"/>
              <a:t>Data warehouses are central repositories of integrated data from one or more incongruent sources. A data mart is an access layer of the data warehouse that is used to access specific/summarized information of a unit or department.</a:t>
            </a:r>
            <a:endParaRPr/>
          </a:p>
          <a:p>
            <a:pPr marL="0" lvl="0" indent="0" algn="l" rtl="0">
              <a:lnSpc>
                <a:spcPct val="90000"/>
              </a:lnSpc>
              <a:spcBef>
                <a:spcPts val="0"/>
              </a:spcBef>
              <a:spcAft>
                <a:spcPts val="0"/>
              </a:spcAft>
              <a:buClr>
                <a:schemeClr val="dk1"/>
              </a:buClr>
              <a:buSzPts val="2800"/>
              <a:buNone/>
            </a:pPr>
            <a:r>
              <a:rPr lang="en-US" sz="2800" b="1"/>
              <a:t>6. Data Mining, Analytics, and Decision Making</a:t>
            </a:r>
            <a:endParaRPr/>
          </a:p>
          <a:p>
            <a:pPr marL="514350" lvl="1" indent="-171450" algn="just" rtl="0">
              <a:lnSpc>
                <a:spcPct val="90000"/>
              </a:lnSpc>
              <a:spcBef>
                <a:spcPts val="0"/>
              </a:spcBef>
              <a:spcAft>
                <a:spcPts val="0"/>
              </a:spcAft>
              <a:buClr>
                <a:schemeClr val="dk1"/>
              </a:buClr>
              <a:buSzPts val="2400"/>
              <a:buChar char="•"/>
            </a:pPr>
            <a:r>
              <a:rPr lang="en-US" sz="2400"/>
              <a:t>The data stored in the data warehouse and data mart is used for analysis, data mining, and decision making.</a:t>
            </a:r>
            <a:endParaRPr/>
          </a:p>
          <a:p>
            <a:pPr marL="171450" lvl="0" indent="0" algn="l" rtl="0">
              <a:lnSpc>
                <a:spcPct val="90000"/>
              </a:lnSpc>
              <a:spcBef>
                <a:spcPts val="750"/>
              </a:spcBef>
              <a:spcAft>
                <a:spcPts val="0"/>
              </a:spcAft>
              <a:buClr>
                <a:schemeClr val="dk1"/>
              </a:buClr>
              <a:buSzPts val="2800"/>
              <a:buNone/>
            </a:pPr>
            <a:endParaRPr sz="2800"/>
          </a:p>
        </p:txBody>
      </p:sp>
      <p:pic>
        <p:nvPicPr>
          <p:cNvPr id="4"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Advantages of Data Warehouse</a:t>
            </a:r>
            <a:endParaRPr/>
          </a:p>
        </p:txBody>
      </p:sp>
      <p:sp>
        <p:nvSpPr>
          <p:cNvPr id="403" name="Google Shape;403;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US" sz="2800"/>
              <a:t>Now that we are aware of data warehouse meaning and how they work, it is time to know the benefits of data warehouses and how exactly they can help your business grow and scale. Whether you own a digital marketing agency or have a traditional brick-and-mortar setup, data warehousing can yield several benefits for your business.</a:t>
            </a:r>
            <a:endParaRPr sz="2800"/>
          </a:p>
        </p:txBody>
      </p:sp>
      <p:sp>
        <p:nvSpPr>
          <p:cNvPr id="404" name="Google Shape;404;p5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05" name="Google Shape;405;p5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37</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5"/>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Advantages of Data Warehouse</a:t>
            </a:r>
            <a:endParaRPr/>
          </a:p>
        </p:txBody>
      </p:sp>
      <p:sp>
        <p:nvSpPr>
          <p:cNvPr id="411" name="Google Shape;411;p55"/>
          <p:cNvSpPr txBox="1">
            <a:spLocks noGrp="1"/>
          </p:cNvSpPr>
          <p:nvPr>
            <p:ph type="ftr" idx="11"/>
          </p:nvPr>
        </p:nvSpPr>
        <p:spPr>
          <a:xfrm>
            <a:off x="1295400" y="6324600"/>
            <a:ext cx="7010400" cy="3206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0"/>
              <a:t>Photo taken from intellipaat.com/blog/tutorial/data-warehouse-tutorial/data-warehouse-quality-management/</a:t>
            </a:r>
            <a:endParaRPr/>
          </a:p>
        </p:txBody>
      </p:sp>
      <p:sp>
        <p:nvSpPr>
          <p:cNvPr id="412" name="Google Shape;412;p5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38</a:t>
            </a:fld>
            <a:endParaRPr/>
          </a:p>
        </p:txBody>
      </p:sp>
      <p:pic>
        <p:nvPicPr>
          <p:cNvPr id="413" name="Google Shape;413;p55" descr="Improve data quality in a data warehouse"/>
          <p:cNvPicPr preferRelativeResize="0"/>
          <p:nvPr/>
        </p:nvPicPr>
        <p:blipFill rotWithShape="1">
          <a:blip r:embed="rId3">
            <a:alphaModFix/>
          </a:blip>
          <a:srcRect/>
          <a:stretch/>
        </p:blipFill>
        <p:spPr>
          <a:xfrm>
            <a:off x="2133600" y="1447800"/>
            <a:ext cx="4876800" cy="4751754"/>
          </a:xfrm>
          <a:prstGeom prst="rect">
            <a:avLst/>
          </a:prstGeom>
          <a:noFill/>
          <a:ln>
            <a:noFill/>
          </a:ln>
        </p:spPr>
      </p:pic>
      <p:pic>
        <p:nvPicPr>
          <p:cNvPr id="6" name="Google Shape;90;p13"/>
          <p:cNvPicPr preferRelativeResize="0"/>
          <p:nvPr/>
        </p:nvPicPr>
        <p:blipFill rotWithShape="1">
          <a:blip r:embed="rId4">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Advantages of Data Warehouse</a:t>
            </a:r>
            <a:endParaRPr/>
          </a:p>
        </p:txBody>
      </p:sp>
      <p:sp>
        <p:nvSpPr>
          <p:cNvPr id="419" name="Google Shape;419;p5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a:t>1. Saves Time</a:t>
            </a:r>
            <a:endParaRPr/>
          </a:p>
          <a:p>
            <a:pPr marL="514350" lvl="1" indent="-171450" algn="just" rtl="0">
              <a:lnSpc>
                <a:spcPct val="90000"/>
              </a:lnSpc>
              <a:spcBef>
                <a:spcPts val="375"/>
              </a:spcBef>
              <a:spcAft>
                <a:spcPts val="0"/>
              </a:spcAft>
              <a:buClr>
                <a:schemeClr val="dk1"/>
              </a:buClr>
              <a:buSzPts val="2000"/>
              <a:buChar char="•"/>
            </a:pPr>
            <a:r>
              <a:rPr lang="en-US" sz="2000"/>
              <a:t>In the modern fast-paced world of cut-throat competition, your capacity as a business to swiftly make refined decisions is essential to outpace your opponents.</a:t>
            </a:r>
            <a:endParaRPr/>
          </a:p>
          <a:p>
            <a:pPr marL="514350" lvl="1" indent="-171450" algn="just" rtl="0">
              <a:lnSpc>
                <a:spcPct val="90000"/>
              </a:lnSpc>
              <a:spcBef>
                <a:spcPts val="375"/>
              </a:spcBef>
              <a:spcAft>
                <a:spcPts val="0"/>
              </a:spcAft>
              <a:buClr>
                <a:schemeClr val="dk1"/>
              </a:buClr>
              <a:buSzPts val="2000"/>
              <a:buChar char="•"/>
            </a:pPr>
            <a:r>
              <a:rPr lang="en-US" sz="2000"/>
              <a:t>A DWH provides you access to all your required data in a matter of minutes, so you and your employees don’t have to dread an approaching deadline. All you need to do is deploy your data model to acquire data within seconds. Most warehousing solutions allow you to do that without using a complex query or machine learning.</a:t>
            </a:r>
            <a:endParaRPr/>
          </a:p>
          <a:p>
            <a:pPr marL="514350" lvl="1" indent="-171450" algn="just" rtl="0">
              <a:lnSpc>
                <a:spcPct val="90000"/>
              </a:lnSpc>
              <a:spcBef>
                <a:spcPts val="375"/>
              </a:spcBef>
              <a:spcAft>
                <a:spcPts val="0"/>
              </a:spcAft>
              <a:buClr>
                <a:schemeClr val="dk1"/>
              </a:buClr>
              <a:buSzPts val="2000"/>
              <a:buChar char="•"/>
            </a:pPr>
            <a:r>
              <a:rPr lang="en-US" sz="2000"/>
              <a:t>With data warehousing, your business won’t have to rely on the 24/7 availability of a technical expert to troubleshoot problems associated with retrieving information. This way, you can save plenty of time.</a:t>
            </a:r>
            <a:endParaRPr/>
          </a:p>
          <a:p>
            <a:pPr marL="171450" lvl="0" indent="-19050" algn="just" rtl="0">
              <a:lnSpc>
                <a:spcPct val="90000"/>
              </a:lnSpc>
              <a:spcBef>
                <a:spcPts val="750"/>
              </a:spcBef>
              <a:spcAft>
                <a:spcPts val="0"/>
              </a:spcAft>
              <a:buClr>
                <a:schemeClr val="dk1"/>
              </a:buClr>
              <a:buSzPts val="2400"/>
              <a:buNone/>
            </a:pPr>
            <a:endParaRPr sz="2400"/>
          </a:p>
        </p:txBody>
      </p:sp>
      <p:sp>
        <p:nvSpPr>
          <p:cNvPr id="420" name="Google Shape;420;p5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21" name="Google Shape;421;p5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39</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 </a:t>
            </a:r>
            <a:endParaRPr/>
          </a:p>
        </p:txBody>
      </p:sp>
      <p:sp>
        <p:nvSpPr>
          <p:cNvPr id="108" name="Google Shape;108;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l" rtl="0">
              <a:lnSpc>
                <a:spcPct val="90000"/>
              </a:lnSpc>
              <a:spcBef>
                <a:spcPts val="0"/>
              </a:spcBef>
              <a:spcAft>
                <a:spcPts val="0"/>
              </a:spcAft>
              <a:buClr>
                <a:schemeClr val="dk1"/>
              </a:buClr>
              <a:buSzPts val="2800"/>
              <a:buChar char="•"/>
            </a:pPr>
            <a:r>
              <a:rPr lang="en-US" sz="2800"/>
              <a:t>Raw data collected manually or by instruments</a:t>
            </a:r>
            <a:endParaRPr/>
          </a:p>
          <a:p>
            <a:pPr marL="171450" lvl="0" indent="-177800" algn="l" rtl="0">
              <a:lnSpc>
                <a:spcPct val="90000"/>
              </a:lnSpc>
              <a:spcBef>
                <a:spcPts val="750"/>
              </a:spcBef>
              <a:spcAft>
                <a:spcPts val="0"/>
              </a:spcAft>
              <a:buClr>
                <a:schemeClr val="dk1"/>
              </a:buClr>
              <a:buSzPts val="2800"/>
              <a:buChar char="•"/>
            </a:pPr>
            <a:r>
              <a:rPr lang="en-US" sz="2800"/>
              <a:t>Quality is critical</a:t>
            </a:r>
            <a:endParaRPr/>
          </a:p>
          <a:p>
            <a:pPr marL="514350" lvl="1" indent="-171450" algn="l" rtl="0">
              <a:lnSpc>
                <a:spcPct val="90000"/>
              </a:lnSpc>
              <a:spcBef>
                <a:spcPts val="375"/>
              </a:spcBef>
              <a:spcAft>
                <a:spcPts val="0"/>
              </a:spcAft>
              <a:buClr>
                <a:schemeClr val="dk1"/>
              </a:buClr>
              <a:buSzPts val="2400"/>
              <a:buChar char="•"/>
            </a:pPr>
            <a:r>
              <a:rPr lang="en-US" sz="2400"/>
              <a:t>Quality determines usefulness</a:t>
            </a:r>
            <a:endParaRPr/>
          </a:p>
          <a:p>
            <a:pPr marL="857250" lvl="2" indent="-171450" algn="l" rtl="0">
              <a:lnSpc>
                <a:spcPct val="90000"/>
              </a:lnSpc>
              <a:spcBef>
                <a:spcPts val="375"/>
              </a:spcBef>
              <a:spcAft>
                <a:spcPts val="0"/>
              </a:spcAft>
              <a:buClr>
                <a:schemeClr val="dk1"/>
              </a:buClr>
              <a:buSzPts val="2000"/>
              <a:buChar char="•"/>
            </a:pPr>
            <a:r>
              <a:rPr lang="en-US" sz="2000"/>
              <a:t>Contextual data quality</a:t>
            </a:r>
            <a:endParaRPr/>
          </a:p>
          <a:p>
            <a:pPr marL="857250" lvl="2" indent="-171450" algn="l" rtl="0">
              <a:lnSpc>
                <a:spcPct val="90000"/>
              </a:lnSpc>
              <a:spcBef>
                <a:spcPts val="375"/>
              </a:spcBef>
              <a:spcAft>
                <a:spcPts val="0"/>
              </a:spcAft>
              <a:buClr>
                <a:schemeClr val="dk1"/>
              </a:buClr>
              <a:buSzPts val="2000"/>
              <a:buChar char="•"/>
            </a:pPr>
            <a:r>
              <a:rPr lang="en-US" sz="2000"/>
              <a:t>Intrinsic data quality</a:t>
            </a:r>
            <a:endParaRPr/>
          </a:p>
          <a:p>
            <a:pPr marL="857250" lvl="2" indent="-171450" algn="l" rtl="0">
              <a:lnSpc>
                <a:spcPct val="90000"/>
              </a:lnSpc>
              <a:spcBef>
                <a:spcPts val="375"/>
              </a:spcBef>
              <a:spcAft>
                <a:spcPts val="0"/>
              </a:spcAft>
              <a:buClr>
                <a:schemeClr val="dk1"/>
              </a:buClr>
              <a:buSzPts val="2000"/>
              <a:buChar char="•"/>
            </a:pPr>
            <a:r>
              <a:rPr lang="en-US" sz="2000"/>
              <a:t>Accessibility data quality</a:t>
            </a:r>
            <a:endParaRPr/>
          </a:p>
          <a:p>
            <a:pPr marL="857250" lvl="2" indent="-171450" algn="l" rtl="0">
              <a:lnSpc>
                <a:spcPct val="90000"/>
              </a:lnSpc>
              <a:spcBef>
                <a:spcPts val="375"/>
              </a:spcBef>
              <a:spcAft>
                <a:spcPts val="0"/>
              </a:spcAft>
              <a:buClr>
                <a:schemeClr val="dk1"/>
              </a:buClr>
              <a:buSzPts val="2000"/>
              <a:buChar char="•"/>
            </a:pPr>
            <a:r>
              <a:rPr lang="en-US" sz="2000"/>
              <a:t>Representation data quality</a:t>
            </a:r>
            <a:endParaRPr/>
          </a:p>
          <a:p>
            <a:pPr marL="514350" lvl="1" indent="-171450" algn="l" rtl="0">
              <a:lnSpc>
                <a:spcPct val="90000"/>
              </a:lnSpc>
              <a:spcBef>
                <a:spcPts val="375"/>
              </a:spcBef>
              <a:spcAft>
                <a:spcPts val="0"/>
              </a:spcAft>
              <a:buClr>
                <a:schemeClr val="dk1"/>
              </a:buClr>
              <a:buSzPts val="2400"/>
              <a:buChar char="•"/>
            </a:pPr>
            <a:r>
              <a:rPr lang="en-US" sz="2400"/>
              <a:t>Often neglected or casually handled</a:t>
            </a:r>
            <a:endParaRPr/>
          </a:p>
          <a:p>
            <a:pPr marL="514350" lvl="1" indent="-171450" algn="l" rtl="0">
              <a:lnSpc>
                <a:spcPct val="90000"/>
              </a:lnSpc>
              <a:spcBef>
                <a:spcPts val="375"/>
              </a:spcBef>
              <a:spcAft>
                <a:spcPts val="0"/>
              </a:spcAft>
              <a:buClr>
                <a:schemeClr val="dk1"/>
              </a:buClr>
              <a:buSzPts val="2400"/>
              <a:buChar char="•"/>
            </a:pPr>
            <a:r>
              <a:rPr lang="en-US" sz="2400"/>
              <a:t>Problems exposed when data is summarized</a:t>
            </a:r>
            <a:endParaRPr/>
          </a:p>
          <a:p>
            <a:pPr marL="514350" lvl="1" indent="-19050" algn="l" rtl="0">
              <a:lnSpc>
                <a:spcPct val="90000"/>
              </a:lnSpc>
              <a:spcBef>
                <a:spcPts val="375"/>
              </a:spcBef>
              <a:spcAft>
                <a:spcPts val="0"/>
              </a:spcAft>
              <a:buClr>
                <a:schemeClr val="dk1"/>
              </a:buClr>
              <a:buSzPts val="2400"/>
              <a:buNone/>
            </a:pPr>
            <a:endParaRPr sz="2400"/>
          </a:p>
          <a:p>
            <a:pPr marL="514350" lvl="1" indent="-19050" algn="l" rtl="0">
              <a:lnSpc>
                <a:spcPct val="90000"/>
              </a:lnSpc>
              <a:spcBef>
                <a:spcPts val="375"/>
              </a:spcBef>
              <a:spcAft>
                <a:spcPts val="0"/>
              </a:spcAft>
              <a:buClr>
                <a:schemeClr val="dk1"/>
              </a:buClr>
              <a:buSzPts val="2400"/>
              <a:buNone/>
            </a:pPr>
            <a:endParaRPr sz="2400"/>
          </a:p>
        </p:txBody>
      </p:sp>
      <p:sp>
        <p:nvSpPr>
          <p:cNvPr id="109" name="Google Shape;109;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10" name="Google Shape;110;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1066800" y="381000"/>
            <a:ext cx="7772400" cy="102076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Advantages of Data Warehouse</a:t>
            </a:r>
            <a:endParaRPr/>
          </a:p>
        </p:txBody>
      </p:sp>
      <p:sp>
        <p:nvSpPr>
          <p:cNvPr id="427" name="Google Shape;427;p57"/>
          <p:cNvSpPr txBox="1">
            <a:spLocks noGrp="1"/>
          </p:cNvSpPr>
          <p:nvPr>
            <p:ph type="body" idx="1"/>
          </p:nvPr>
        </p:nvSpPr>
        <p:spPr>
          <a:xfrm>
            <a:off x="1143000" y="1600200"/>
            <a:ext cx="7848600" cy="5029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a:t>2. Improves Data Quality</a:t>
            </a:r>
            <a:endParaRPr/>
          </a:p>
          <a:p>
            <a:pPr marL="514350" lvl="1" indent="-171450" algn="just" rtl="0">
              <a:lnSpc>
                <a:spcPct val="90000"/>
              </a:lnSpc>
              <a:spcBef>
                <a:spcPts val="375"/>
              </a:spcBef>
              <a:spcAft>
                <a:spcPts val="0"/>
              </a:spcAft>
              <a:buClr>
                <a:schemeClr val="dk1"/>
              </a:buClr>
              <a:buSzPts val="2000"/>
              <a:buChar char="•"/>
            </a:pPr>
            <a:r>
              <a:rPr lang="en-US" sz="2000"/>
              <a:t>The refined quality of data helps guarantee that your company’s policies are based on precise information about your corporate exertions.</a:t>
            </a:r>
            <a:endParaRPr/>
          </a:p>
          <a:p>
            <a:pPr marL="514350" lvl="1" indent="-171450" algn="just" rtl="0">
              <a:lnSpc>
                <a:spcPct val="90000"/>
              </a:lnSpc>
              <a:spcBef>
                <a:spcPts val="375"/>
              </a:spcBef>
              <a:spcAft>
                <a:spcPts val="0"/>
              </a:spcAft>
              <a:buClr>
                <a:schemeClr val="dk1"/>
              </a:buClr>
              <a:buSzPts val="2000"/>
              <a:buChar char="•"/>
            </a:pPr>
            <a:r>
              <a:rPr lang="en-US" sz="2000"/>
              <a:t>By understanding the data warehousing meaning, you can transform data from multiple sources into a shared arrangement. Consequently, you can ensure the reliability and quality of your corporate data. This way, you can identify and remove replicated data, poorly recorded data, and any other errors.</a:t>
            </a:r>
            <a:endParaRPr/>
          </a:p>
          <a:p>
            <a:pPr marL="514350" lvl="1" indent="-171450" algn="l" rtl="0">
              <a:lnSpc>
                <a:spcPct val="90000"/>
              </a:lnSpc>
              <a:spcBef>
                <a:spcPts val="375"/>
              </a:spcBef>
              <a:spcAft>
                <a:spcPts val="0"/>
              </a:spcAft>
              <a:buClr>
                <a:schemeClr val="dk1"/>
              </a:buClr>
              <a:buSzPts val="2000"/>
              <a:buChar char="•"/>
            </a:pPr>
            <a:r>
              <a:rPr lang="en-US" sz="2000"/>
              <a:t>Implementing a data quality management program and improving data integrity can be both costly and laborious for your company. You can easily use a data warehouse to eliminate a number of these annoyances while saving money and boosting your organization’s overall efficiency.</a:t>
            </a:r>
            <a:endParaRPr/>
          </a:p>
          <a:p>
            <a:pPr marL="0" lvl="0" indent="0" algn="just" rtl="0">
              <a:lnSpc>
                <a:spcPct val="90000"/>
              </a:lnSpc>
              <a:spcBef>
                <a:spcPts val="750"/>
              </a:spcBef>
              <a:spcAft>
                <a:spcPts val="0"/>
              </a:spcAft>
              <a:buClr>
                <a:schemeClr val="dk1"/>
              </a:buClr>
              <a:buSzPts val="2400"/>
              <a:buNone/>
            </a:pPr>
            <a:r>
              <a:rPr lang="en-US" sz="2400"/>
              <a:t/>
            </a:r>
            <a:br>
              <a:rPr lang="en-US" sz="2400"/>
            </a:br>
            <a:endParaRPr sz="2400"/>
          </a:p>
        </p:txBody>
      </p:sp>
      <p:sp>
        <p:nvSpPr>
          <p:cNvPr id="428" name="Google Shape;428;p5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29" name="Google Shape;429;p5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40</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8"/>
          <p:cNvSpPr txBox="1">
            <a:spLocks noGrp="1"/>
          </p:cNvSpPr>
          <p:nvPr>
            <p:ph type="body" idx="1"/>
          </p:nvPr>
        </p:nvSpPr>
        <p:spPr>
          <a:xfrm>
            <a:off x="1295400" y="1600200"/>
            <a:ext cx="7543800" cy="45259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a:t>3. Improves Business Intelligence</a:t>
            </a:r>
            <a:endParaRPr/>
          </a:p>
          <a:p>
            <a:pPr marL="514350" lvl="1" indent="-171450" algn="just" rtl="0">
              <a:lnSpc>
                <a:spcPct val="90000"/>
              </a:lnSpc>
              <a:spcBef>
                <a:spcPts val="375"/>
              </a:spcBef>
              <a:spcAft>
                <a:spcPts val="0"/>
              </a:spcAft>
              <a:buClr>
                <a:schemeClr val="dk1"/>
              </a:buClr>
              <a:buSzPts val="2400"/>
              <a:buChar char="•"/>
            </a:pPr>
            <a:r>
              <a:rPr lang="en-US" sz="2400"/>
              <a:t>You can use a data warehouse to gather, assimilate, and derive data from any source and set up a process to leverage business analytics. As a result, your BI will improve by leaps and bounds, owing to the capability of effortlessly integrating data from distinct sources.</a:t>
            </a:r>
            <a:endParaRPr/>
          </a:p>
          <a:p>
            <a:pPr marL="514350" lvl="1" indent="-171450" algn="just" rtl="0">
              <a:lnSpc>
                <a:spcPct val="90000"/>
              </a:lnSpc>
              <a:spcBef>
                <a:spcPts val="375"/>
              </a:spcBef>
              <a:spcAft>
                <a:spcPts val="0"/>
              </a:spcAft>
              <a:buClr>
                <a:schemeClr val="dk1"/>
              </a:buClr>
              <a:buSzPts val="2400"/>
              <a:buChar char="•"/>
            </a:pPr>
            <a:r>
              <a:rPr lang="en-US" sz="2400"/>
              <a:t>Let’s face it: cross-checking numerous databanks can be tough, and at times, inconvenient. But, with a data warehouse in place, everyone on your team can have an integrated understanding of all the relevant information in a timely manner.</a:t>
            </a:r>
            <a:endParaRPr/>
          </a:p>
        </p:txBody>
      </p:sp>
      <p:sp>
        <p:nvSpPr>
          <p:cNvPr id="435" name="Google Shape;435;p5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a:t> </a:t>
            </a:r>
            <a:endParaRPr/>
          </a:p>
        </p:txBody>
      </p:sp>
      <p:sp>
        <p:nvSpPr>
          <p:cNvPr id="436" name="Google Shape;436;p5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a:t> </a:t>
            </a:r>
            <a:fld id="{00000000-1234-1234-1234-123412341234}" type="slidenum">
              <a:rPr lang="en-US"/>
              <a:pPr marL="0" lvl="0" indent="0" algn="just" rtl="0">
                <a:spcBef>
                  <a:spcPts val="0"/>
                </a:spcBef>
                <a:spcAft>
                  <a:spcPts val="0"/>
                </a:spcAft>
                <a:buNone/>
              </a:pPr>
              <a:t>41</a:t>
            </a:fld>
            <a:endParaRPr/>
          </a:p>
        </p:txBody>
      </p:sp>
      <p:sp>
        <p:nvSpPr>
          <p:cNvPr id="437" name="Google Shape;437;p58"/>
          <p:cNvSpPr txBox="1"/>
          <p:nvPr/>
        </p:nvSpPr>
        <p:spPr>
          <a:xfrm>
            <a:off x="1066800" y="3810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59"/>
          <p:cNvSpPr txBox="1">
            <a:spLocks noGrp="1"/>
          </p:cNvSpPr>
          <p:nvPr>
            <p:ph type="body" idx="1"/>
          </p:nvPr>
        </p:nvSpPr>
        <p:spPr>
          <a:xfrm>
            <a:off x="1143000" y="1447800"/>
            <a:ext cx="7620000" cy="4525963"/>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chemeClr val="dk1"/>
              </a:buClr>
              <a:buSzPts val="2800"/>
              <a:buNone/>
            </a:pPr>
            <a:r>
              <a:rPr lang="en-US" sz="2800"/>
              <a:t>4. Leads to Data Consistency</a:t>
            </a:r>
            <a:endParaRPr/>
          </a:p>
          <a:p>
            <a:pPr marL="514350" lvl="1" indent="-171450" algn="just" rtl="0">
              <a:lnSpc>
                <a:spcPct val="90000"/>
              </a:lnSpc>
              <a:spcBef>
                <a:spcPts val="375"/>
              </a:spcBef>
              <a:spcAft>
                <a:spcPts val="0"/>
              </a:spcAft>
              <a:buClr>
                <a:schemeClr val="dk1"/>
              </a:buClr>
              <a:buSzPts val="2400"/>
              <a:buChar char="•"/>
            </a:pPr>
            <a:r>
              <a:rPr lang="en-US" sz="2400"/>
              <a:t>Another important benefit of using central data stores is the evenness of big data. Your business can benefit from a data storage or data mart in a similar arrangement. As data warehousing stores large amounts of data from diverse sources, such as a transactional system, in a consistent fashion, each source will generate outcomes that are synchronized with other sources.</a:t>
            </a:r>
            <a:endParaRPr/>
          </a:p>
          <a:p>
            <a:pPr marL="514350" lvl="1" indent="-171450" algn="just" rtl="0">
              <a:lnSpc>
                <a:spcPct val="90000"/>
              </a:lnSpc>
              <a:spcBef>
                <a:spcPts val="375"/>
              </a:spcBef>
              <a:spcAft>
                <a:spcPts val="0"/>
              </a:spcAft>
              <a:buClr>
                <a:schemeClr val="dk1"/>
              </a:buClr>
              <a:buSzPts val="2400"/>
              <a:buChar char="•"/>
            </a:pPr>
            <a:r>
              <a:rPr lang="en-US" sz="2400"/>
              <a:t>This guarantees improved quality and consistency of data. Consequently, you and your team can feel assured that your data is correct, which will result in more cognizant corporate decisions.</a:t>
            </a:r>
            <a:endParaRPr/>
          </a:p>
        </p:txBody>
      </p:sp>
      <p:sp>
        <p:nvSpPr>
          <p:cNvPr id="443" name="Google Shape;443;p5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44" name="Google Shape;444;p5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42</a:t>
            </a:fld>
            <a:endParaRPr/>
          </a:p>
        </p:txBody>
      </p:sp>
      <p:sp>
        <p:nvSpPr>
          <p:cNvPr id="445" name="Google Shape;445;p59"/>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1066800" y="1447800"/>
            <a:ext cx="7924800" cy="47545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a:t>5. Stores Historical Data</a:t>
            </a:r>
            <a:endParaRPr/>
          </a:p>
          <a:p>
            <a:pPr marL="514350" lvl="1" indent="-171450" algn="just" rtl="0">
              <a:lnSpc>
                <a:spcPct val="90000"/>
              </a:lnSpc>
              <a:spcBef>
                <a:spcPts val="375"/>
              </a:spcBef>
              <a:spcAft>
                <a:spcPts val="0"/>
              </a:spcAft>
              <a:buClr>
                <a:schemeClr val="dk1"/>
              </a:buClr>
              <a:buSzPts val="2400"/>
              <a:buChar char="•"/>
            </a:pPr>
            <a:r>
              <a:rPr lang="en-US" sz="2400"/>
              <a:t>As a data warehouse allows you to store large volumes of historical data from databases, you can easily investigate different time phases and inclinations that can be ground-breaking for your company. Thus, with the right and real-time data in your hands, you can make superior corporate decisions concerning your business strategies.</a:t>
            </a:r>
            <a:endParaRPr/>
          </a:p>
          <a:p>
            <a:pPr marL="514350" lvl="1" indent="-171450" algn="just" rtl="0">
              <a:lnSpc>
                <a:spcPct val="90000"/>
              </a:lnSpc>
              <a:spcBef>
                <a:spcPts val="375"/>
              </a:spcBef>
              <a:spcAft>
                <a:spcPts val="0"/>
              </a:spcAft>
              <a:buClr>
                <a:schemeClr val="dk1"/>
              </a:buClr>
              <a:buSzPts val="2400"/>
              <a:buChar char="•"/>
            </a:pPr>
            <a:r>
              <a:rPr lang="en-US" sz="2400"/>
              <a:t>Moreover, predicting the results of your business processes is a significant aspect of being a resourceful business person. It can be challenging to forecast the future without a tangible understanding of your historical achievements and letdowns.</a:t>
            </a:r>
            <a:endParaRPr/>
          </a:p>
        </p:txBody>
      </p:sp>
      <p:sp>
        <p:nvSpPr>
          <p:cNvPr id="451" name="Google Shape;451;p6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52" name="Google Shape;452;p6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43</a:t>
            </a:fld>
            <a:endParaRPr/>
          </a:p>
        </p:txBody>
      </p:sp>
      <p:sp>
        <p:nvSpPr>
          <p:cNvPr id="453" name="Google Shape;453;p60"/>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1"/>
          <p:cNvSpPr txBox="1">
            <a:spLocks noGrp="1"/>
          </p:cNvSpPr>
          <p:nvPr>
            <p:ph type="body" idx="1"/>
          </p:nvPr>
        </p:nvSpPr>
        <p:spPr>
          <a:xfrm>
            <a:off x="1066800" y="1371600"/>
            <a:ext cx="7543800" cy="51816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sz="2800"/>
              <a:t>6. Increases Data Security</a:t>
            </a:r>
            <a:endParaRPr/>
          </a:p>
          <a:p>
            <a:pPr marL="514350" lvl="1" indent="-171450" algn="just" rtl="0">
              <a:lnSpc>
                <a:spcPct val="90000"/>
              </a:lnSpc>
              <a:spcBef>
                <a:spcPts val="375"/>
              </a:spcBef>
              <a:spcAft>
                <a:spcPts val="0"/>
              </a:spcAft>
              <a:buClr>
                <a:schemeClr val="dk1"/>
              </a:buClr>
              <a:buSzPts val="2400"/>
              <a:buChar char="•"/>
            </a:pPr>
            <a:r>
              <a:rPr lang="en-US" sz="2400"/>
              <a:t>But, with data warehousing, you can save yourself from the hassle of additional data security. (5 Million US Dollars)</a:t>
            </a:r>
            <a:endParaRPr/>
          </a:p>
          <a:p>
            <a:pPr marL="514350" lvl="1" indent="-171450" algn="just" rtl="0">
              <a:lnSpc>
                <a:spcPct val="90000"/>
              </a:lnSpc>
              <a:spcBef>
                <a:spcPts val="375"/>
              </a:spcBef>
              <a:spcAft>
                <a:spcPts val="0"/>
              </a:spcAft>
              <a:buClr>
                <a:schemeClr val="dk1"/>
              </a:buClr>
              <a:buSzPts val="2400"/>
              <a:buChar char="•"/>
            </a:pPr>
            <a:r>
              <a:rPr lang="en-US" sz="2400"/>
              <a:t>As a business that deals with customer information regularly, your first and foremost priority is to protect your existing and prospective consumers’ information. Hence, to evade all future nuisances, you take all the necessary actions to escape data breaches. Using a warehousing solution, you can keep all your data sources consolidated and protected. This will significantly decrease the threat of a data breach</a:t>
            </a:r>
            <a:endParaRPr/>
          </a:p>
          <a:p>
            <a:pPr marL="0" lvl="0" indent="0" algn="just" rtl="0">
              <a:lnSpc>
                <a:spcPct val="90000"/>
              </a:lnSpc>
              <a:spcBef>
                <a:spcPts val="750"/>
              </a:spcBef>
              <a:spcAft>
                <a:spcPts val="0"/>
              </a:spcAft>
              <a:buClr>
                <a:schemeClr val="dk1"/>
              </a:buClr>
              <a:buSzPts val="2100"/>
              <a:buNone/>
            </a:pPr>
            <a:endParaRPr/>
          </a:p>
        </p:txBody>
      </p:sp>
      <p:sp>
        <p:nvSpPr>
          <p:cNvPr id="459" name="Google Shape;459;p6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60" name="Google Shape;460;p6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44</a:t>
            </a:fld>
            <a:endParaRPr/>
          </a:p>
        </p:txBody>
      </p:sp>
      <p:sp>
        <p:nvSpPr>
          <p:cNvPr id="461" name="Google Shape;461;p61"/>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b="0"/>
              <a:t>Photo taken from www.cleveroad.com/blog/bi-developer-roles-and-responsibilities</a:t>
            </a:r>
            <a:endParaRPr/>
          </a:p>
        </p:txBody>
      </p:sp>
      <p:sp>
        <p:nvSpPr>
          <p:cNvPr id="467" name="Google Shape;467;p6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45</a:t>
            </a:fld>
            <a:endParaRPr/>
          </a:p>
        </p:txBody>
      </p:sp>
      <p:pic>
        <p:nvPicPr>
          <p:cNvPr id="468" name="Google Shape;468;p62" descr="Different layers in a Business Intelligence system-data warehouse definition"/>
          <p:cNvPicPr preferRelativeResize="0"/>
          <p:nvPr/>
        </p:nvPicPr>
        <p:blipFill rotWithShape="1">
          <a:blip r:embed="rId3">
            <a:alphaModFix/>
          </a:blip>
          <a:srcRect l="4352" r="4398" b="6182"/>
          <a:stretch/>
        </p:blipFill>
        <p:spPr>
          <a:xfrm>
            <a:off x="914400" y="1219200"/>
            <a:ext cx="8202304" cy="5004179"/>
          </a:xfrm>
          <a:prstGeom prst="rect">
            <a:avLst/>
          </a:prstGeom>
          <a:noFill/>
          <a:ln>
            <a:noFill/>
          </a:ln>
        </p:spPr>
      </p:pic>
      <p:sp>
        <p:nvSpPr>
          <p:cNvPr id="469" name="Google Shape;469;p62"/>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body" idx="1"/>
          </p:nvPr>
        </p:nvSpPr>
        <p:spPr>
          <a:xfrm>
            <a:off x="1295400" y="1600200"/>
            <a:ext cx="7543800" cy="4525963"/>
          </a:xfrm>
          <a:prstGeom prst="rect">
            <a:avLst/>
          </a:prstGeom>
          <a:noFill/>
          <a:ln>
            <a:noFill/>
          </a:ln>
        </p:spPr>
        <p:txBody>
          <a:bodyPr spcFirstLastPara="1" wrap="square" lIns="91425" tIns="45700" rIns="91425" bIns="45700" anchor="t" anchorCtr="0">
            <a:normAutofit/>
          </a:bodyPr>
          <a:lstStyle/>
          <a:p>
            <a:pPr marL="514350" lvl="1" indent="-171450" algn="just" rtl="0">
              <a:lnSpc>
                <a:spcPct val="90000"/>
              </a:lnSpc>
              <a:spcBef>
                <a:spcPts val="0"/>
              </a:spcBef>
              <a:spcAft>
                <a:spcPts val="0"/>
              </a:spcAft>
              <a:buClr>
                <a:schemeClr val="dk1"/>
              </a:buClr>
              <a:buSzPts val="2400"/>
              <a:buChar char="•"/>
            </a:pPr>
            <a:r>
              <a:rPr lang="en-US" sz="2400"/>
              <a:t>For example, suppose you own a fashion brand. You plan to launch a promotional campaign for your new clothing line. Setting up a central repository enables you to access and analyze historical data from your previous campaigns in order to identify which approach worked the best, and how you might emulate it in upcoming promotions.</a:t>
            </a:r>
            <a:endParaRPr/>
          </a:p>
          <a:p>
            <a:pPr marL="514350" lvl="1" indent="-171450" algn="just" rtl="0">
              <a:lnSpc>
                <a:spcPct val="90000"/>
              </a:lnSpc>
              <a:spcBef>
                <a:spcPts val="375"/>
              </a:spcBef>
              <a:spcAft>
                <a:spcPts val="0"/>
              </a:spcAft>
              <a:buClr>
                <a:schemeClr val="dk1"/>
              </a:buClr>
              <a:buSzPts val="2400"/>
              <a:buChar char="•"/>
            </a:pPr>
            <a:r>
              <a:rPr lang="en-US" sz="2400"/>
              <a:t>You can’t expect to store and analyze such comprehensive past data in any conventional databank. Thus, using EDW gives you an advantage in your business procedures.</a:t>
            </a:r>
            <a:endParaRPr/>
          </a:p>
        </p:txBody>
      </p:sp>
      <p:sp>
        <p:nvSpPr>
          <p:cNvPr id="475" name="Google Shape;475;p6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76" name="Google Shape;476;p6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46</a:t>
            </a:fld>
            <a:endParaRPr/>
          </a:p>
        </p:txBody>
      </p:sp>
      <p:sp>
        <p:nvSpPr>
          <p:cNvPr id="477" name="Google Shape;477;p63"/>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4"/>
          <p:cNvSpPr txBox="1">
            <a:spLocks noGrp="1"/>
          </p:cNvSpPr>
          <p:nvPr>
            <p:ph type="body" idx="1"/>
          </p:nvPr>
        </p:nvSpPr>
        <p:spPr>
          <a:xfrm>
            <a:off x="1143000" y="1600200"/>
            <a:ext cx="7543800" cy="4525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A data warehouse allows improved security by offering cutting-edge safety characteristics erected into its setup. Consumer information is a valuable resource for any company. But once safety becomes a problem, this information becomes your main burden.</a:t>
            </a:r>
            <a:endParaRPr/>
          </a:p>
          <a:p>
            <a:pPr marL="171450" lvl="0" indent="-171450" algn="just" rtl="0">
              <a:lnSpc>
                <a:spcPct val="90000"/>
              </a:lnSpc>
              <a:spcBef>
                <a:spcPts val="750"/>
              </a:spcBef>
              <a:spcAft>
                <a:spcPts val="0"/>
              </a:spcAft>
              <a:buClr>
                <a:schemeClr val="dk1"/>
              </a:buClr>
              <a:buSzPts val="2400"/>
              <a:buChar char="•"/>
            </a:pPr>
            <a:r>
              <a:rPr lang="en-US" sz="2400"/>
              <a:t>These are just a few advantages that data warehousing has to offer for your business. It provides you with improved business intelligence, robust decision support, superior business practices, and effective analytics processing.</a:t>
            </a:r>
            <a:endParaRPr/>
          </a:p>
        </p:txBody>
      </p:sp>
      <p:sp>
        <p:nvSpPr>
          <p:cNvPr id="483" name="Google Shape;483;p6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84" name="Google Shape;484;p6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47</a:t>
            </a:fld>
            <a:endParaRPr/>
          </a:p>
        </p:txBody>
      </p:sp>
      <p:sp>
        <p:nvSpPr>
          <p:cNvPr id="485" name="Google Shape;485;p64"/>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Advantages of Data Warehouse</a:t>
            </a:r>
            <a:endParaRPr sz="3600" b="1">
              <a:solidFill>
                <a:srgbClr val="6633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491" name="Google Shape;491;p6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48</a:t>
            </a:fld>
            <a:endParaRPr/>
          </a:p>
        </p:txBody>
      </p:sp>
      <p:sp>
        <p:nvSpPr>
          <p:cNvPr id="492" name="Google Shape;492;p65"/>
          <p:cNvSpPr txBox="1"/>
          <p:nvPr/>
        </p:nvSpPr>
        <p:spPr>
          <a:xfrm>
            <a:off x="1066800" y="228600"/>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Tools for Data Warehouse</a:t>
            </a:r>
            <a:endParaRPr sz="3600" b="1">
              <a:solidFill>
                <a:srgbClr val="663300"/>
              </a:solidFill>
              <a:latin typeface="Calibri"/>
              <a:ea typeface="Calibri"/>
              <a:cs typeface="Calibri"/>
              <a:sym typeface="Calibri"/>
            </a:endParaRPr>
          </a:p>
        </p:txBody>
      </p:sp>
      <p:pic>
        <p:nvPicPr>
          <p:cNvPr id="493" name="Google Shape;493;p65" descr="https://media.geeksforgeeks.org/wp-content/uploads/20210720152617/datawarehouse-660x315.jpg"/>
          <p:cNvPicPr preferRelativeResize="0"/>
          <p:nvPr/>
        </p:nvPicPr>
        <p:blipFill rotWithShape="1">
          <a:blip r:embed="rId3">
            <a:alphaModFix/>
          </a:blip>
          <a:srcRect/>
          <a:stretch/>
        </p:blipFill>
        <p:spPr>
          <a:xfrm>
            <a:off x="1102057" y="1524000"/>
            <a:ext cx="7982854" cy="51054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6"/>
          <p:cNvSpPr txBox="1">
            <a:spLocks noGrp="1"/>
          </p:cNvSpPr>
          <p:nvPr>
            <p:ph type="body" idx="1"/>
          </p:nvPr>
        </p:nvSpPr>
        <p:spPr>
          <a:xfrm>
            <a:off x="1143000" y="1600200"/>
            <a:ext cx="7543800" cy="48768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As discussed before, a data warehouse helps business executives to organize, analyze, and use their data for decision making. A data warehouse serves as a sole part of a plan-execute-assess "closed-loop" feedback system for the enterprise management. Data warehouses are widely used in the following fields −</a:t>
            </a:r>
            <a:endParaRPr/>
          </a:p>
          <a:p>
            <a:pPr marL="171450" lvl="0" indent="-171450" algn="l" rtl="0">
              <a:lnSpc>
                <a:spcPct val="90000"/>
              </a:lnSpc>
              <a:spcBef>
                <a:spcPts val="750"/>
              </a:spcBef>
              <a:spcAft>
                <a:spcPts val="0"/>
              </a:spcAft>
              <a:buClr>
                <a:schemeClr val="dk1"/>
              </a:buClr>
              <a:buSzPts val="2400"/>
              <a:buChar char="•"/>
            </a:pPr>
            <a:r>
              <a:rPr lang="en-US" sz="2400"/>
              <a:t>Financial services</a:t>
            </a:r>
            <a:endParaRPr/>
          </a:p>
          <a:p>
            <a:pPr marL="171450" lvl="0" indent="-171450" algn="l" rtl="0">
              <a:lnSpc>
                <a:spcPct val="90000"/>
              </a:lnSpc>
              <a:spcBef>
                <a:spcPts val="750"/>
              </a:spcBef>
              <a:spcAft>
                <a:spcPts val="0"/>
              </a:spcAft>
              <a:buClr>
                <a:schemeClr val="dk1"/>
              </a:buClr>
              <a:buSzPts val="2400"/>
              <a:buChar char="•"/>
            </a:pPr>
            <a:r>
              <a:rPr lang="en-US" sz="2400"/>
              <a:t>Banking services</a:t>
            </a:r>
            <a:endParaRPr/>
          </a:p>
          <a:p>
            <a:pPr marL="171450" lvl="0" indent="-171450" algn="l" rtl="0">
              <a:lnSpc>
                <a:spcPct val="90000"/>
              </a:lnSpc>
              <a:spcBef>
                <a:spcPts val="750"/>
              </a:spcBef>
              <a:spcAft>
                <a:spcPts val="0"/>
              </a:spcAft>
              <a:buClr>
                <a:schemeClr val="dk1"/>
              </a:buClr>
              <a:buSzPts val="2400"/>
              <a:buChar char="•"/>
            </a:pPr>
            <a:r>
              <a:rPr lang="en-US" sz="2400"/>
              <a:t>Consumer goods</a:t>
            </a:r>
            <a:endParaRPr/>
          </a:p>
          <a:p>
            <a:pPr marL="171450" lvl="0" indent="-171450" algn="l" rtl="0">
              <a:lnSpc>
                <a:spcPct val="90000"/>
              </a:lnSpc>
              <a:spcBef>
                <a:spcPts val="750"/>
              </a:spcBef>
              <a:spcAft>
                <a:spcPts val="0"/>
              </a:spcAft>
              <a:buClr>
                <a:schemeClr val="dk1"/>
              </a:buClr>
              <a:buSzPts val="2400"/>
              <a:buChar char="•"/>
            </a:pPr>
            <a:r>
              <a:rPr lang="en-US" sz="2400"/>
              <a:t>Retail sectors</a:t>
            </a:r>
            <a:endParaRPr/>
          </a:p>
          <a:p>
            <a:pPr marL="171450" lvl="0" indent="-171450" algn="l" rtl="0">
              <a:lnSpc>
                <a:spcPct val="90000"/>
              </a:lnSpc>
              <a:spcBef>
                <a:spcPts val="750"/>
              </a:spcBef>
              <a:spcAft>
                <a:spcPts val="0"/>
              </a:spcAft>
              <a:buClr>
                <a:schemeClr val="dk1"/>
              </a:buClr>
              <a:buSzPts val="2400"/>
              <a:buChar char="•"/>
            </a:pPr>
            <a:r>
              <a:rPr lang="en-US" sz="2400"/>
              <a:t>Controlled manufacturing</a:t>
            </a:r>
            <a:endParaRPr/>
          </a:p>
        </p:txBody>
      </p:sp>
      <p:sp>
        <p:nvSpPr>
          <p:cNvPr id="499" name="Google Shape;499;p6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00" name="Google Shape;500;p6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49</a:t>
            </a:fld>
            <a:endParaRPr/>
          </a:p>
        </p:txBody>
      </p:sp>
      <p:sp>
        <p:nvSpPr>
          <p:cNvPr id="501" name="Google Shape;501;p66"/>
          <p:cNvSpPr txBox="1"/>
          <p:nvPr/>
        </p:nvSpPr>
        <p:spPr>
          <a:xfrm>
            <a:off x="1143000" y="198438"/>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Data Warehouse Applications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a:t>
            </a:r>
            <a:endParaRPr/>
          </a:p>
        </p:txBody>
      </p:sp>
      <p:sp>
        <p:nvSpPr>
          <p:cNvPr id="123" name="Google Shape;123;p18"/>
          <p:cNvSpPr txBox="1">
            <a:spLocks noGrp="1"/>
          </p:cNvSpPr>
          <p:nvPr>
            <p:ph type="body" idx="1"/>
          </p:nvPr>
        </p:nvSpPr>
        <p:spPr>
          <a:xfrm>
            <a:off x="838200" y="1265237"/>
            <a:ext cx="8458200" cy="5364163"/>
          </a:xfrm>
          <a:prstGeom prst="rect">
            <a:avLst/>
          </a:prstGeom>
          <a:noFill/>
          <a:ln>
            <a:noFill/>
          </a:ln>
        </p:spPr>
        <p:txBody>
          <a:bodyPr spcFirstLastPara="1" wrap="square" lIns="91425" tIns="45700" rIns="91425" bIns="45700" anchor="t" anchorCtr="0">
            <a:normAutofit/>
          </a:bodyPr>
          <a:lstStyle/>
          <a:p>
            <a:pPr marL="514350" lvl="1" indent="-171450" algn="l" rtl="0">
              <a:lnSpc>
                <a:spcPct val="80000"/>
              </a:lnSpc>
              <a:spcBef>
                <a:spcPts val="0"/>
              </a:spcBef>
              <a:spcAft>
                <a:spcPts val="0"/>
              </a:spcAft>
              <a:buClr>
                <a:schemeClr val="dk1"/>
              </a:buClr>
              <a:buSzPts val="2400"/>
              <a:buFont typeface="Calibri"/>
              <a:buNone/>
            </a:pPr>
            <a:endParaRPr sz="2400"/>
          </a:p>
          <a:p>
            <a:pPr marL="171450" lvl="0" indent="-177800" algn="l" rtl="0">
              <a:lnSpc>
                <a:spcPct val="80000"/>
              </a:lnSpc>
              <a:spcBef>
                <a:spcPts val="750"/>
              </a:spcBef>
              <a:spcAft>
                <a:spcPts val="0"/>
              </a:spcAft>
              <a:buClr>
                <a:schemeClr val="dk1"/>
              </a:buClr>
              <a:buSzPts val="2800"/>
              <a:buChar char="•"/>
            </a:pPr>
            <a:r>
              <a:rPr lang="en-US" sz="2800"/>
              <a:t>Cleanse data</a:t>
            </a:r>
            <a:endParaRPr/>
          </a:p>
          <a:p>
            <a:pPr marL="514350" lvl="1" indent="-171450" algn="l" rtl="0">
              <a:lnSpc>
                <a:spcPct val="80000"/>
              </a:lnSpc>
              <a:spcBef>
                <a:spcPts val="375"/>
              </a:spcBef>
              <a:spcAft>
                <a:spcPts val="0"/>
              </a:spcAft>
              <a:buClr>
                <a:schemeClr val="dk1"/>
              </a:buClr>
              <a:buSzPts val="2400"/>
              <a:buChar char="•"/>
            </a:pPr>
            <a:r>
              <a:rPr lang="en-US" sz="2400"/>
              <a:t>When populating warehouse</a:t>
            </a:r>
            <a:endParaRPr/>
          </a:p>
          <a:p>
            <a:pPr marL="514350" lvl="1" indent="-171450" algn="l" rtl="0">
              <a:lnSpc>
                <a:spcPct val="80000"/>
              </a:lnSpc>
              <a:spcBef>
                <a:spcPts val="375"/>
              </a:spcBef>
              <a:spcAft>
                <a:spcPts val="0"/>
              </a:spcAft>
              <a:buClr>
                <a:schemeClr val="dk1"/>
              </a:buClr>
              <a:buSzPts val="2400"/>
              <a:buChar char="•"/>
            </a:pPr>
            <a:r>
              <a:rPr lang="en-US" sz="2400"/>
              <a:t>Data quality action plan</a:t>
            </a:r>
            <a:endParaRPr/>
          </a:p>
          <a:p>
            <a:pPr marL="514350" lvl="1" indent="-171450" algn="l" rtl="0">
              <a:lnSpc>
                <a:spcPct val="80000"/>
              </a:lnSpc>
              <a:spcBef>
                <a:spcPts val="375"/>
              </a:spcBef>
              <a:spcAft>
                <a:spcPts val="0"/>
              </a:spcAft>
              <a:buClr>
                <a:schemeClr val="dk1"/>
              </a:buClr>
              <a:buSzPts val="2400"/>
              <a:buChar char="•"/>
            </a:pPr>
            <a:r>
              <a:rPr lang="en-US" sz="2400"/>
              <a:t>Best practices for data quality</a:t>
            </a:r>
            <a:endParaRPr/>
          </a:p>
          <a:p>
            <a:pPr marL="514350" lvl="1" indent="-171450" algn="l" rtl="0">
              <a:lnSpc>
                <a:spcPct val="80000"/>
              </a:lnSpc>
              <a:spcBef>
                <a:spcPts val="375"/>
              </a:spcBef>
              <a:spcAft>
                <a:spcPts val="0"/>
              </a:spcAft>
              <a:buClr>
                <a:schemeClr val="dk1"/>
              </a:buClr>
              <a:buSzPts val="2400"/>
              <a:buChar char="•"/>
            </a:pPr>
            <a:r>
              <a:rPr lang="en-US" sz="2400"/>
              <a:t>Measure results</a:t>
            </a:r>
            <a:endParaRPr/>
          </a:p>
          <a:p>
            <a:pPr marL="171450" lvl="0" indent="-69850" algn="l" rtl="0">
              <a:lnSpc>
                <a:spcPct val="80000"/>
              </a:lnSpc>
              <a:spcBef>
                <a:spcPts val="750"/>
              </a:spcBef>
              <a:spcAft>
                <a:spcPts val="0"/>
              </a:spcAft>
              <a:buClr>
                <a:schemeClr val="dk1"/>
              </a:buClr>
              <a:buSzPts val="1600"/>
              <a:buNone/>
            </a:pPr>
            <a:endParaRPr sz="1600"/>
          </a:p>
          <a:p>
            <a:pPr marL="171450" lvl="0" indent="-177800" algn="l" rtl="0">
              <a:lnSpc>
                <a:spcPct val="80000"/>
              </a:lnSpc>
              <a:spcBef>
                <a:spcPts val="750"/>
              </a:spcBef>
              <a:spcAft>
                <a:spcPts val="0"/>
              </a:spcAft>
              <a:buClr>
                <a:schemeClr val="dk1"/>
              </a:buClr>
              <a:buSzPts val="2800"/>
              <a:buChar char="•"/>
            </a:pPr>
            <a:r>
              <a:rPr lang="en-US" sz="2800"/>
              <a:t>Data integrity issues</a:t>
            </a:r>
            <a:endParaRPr/>
          </a:p>
          <a:p>
            <a:pPr marL="514350" lvl="1" indent="-171450" algn="l" rtl="0">
              <a:lnSpc>
                <a:spcPct val="80000"/>
              </a:lnSpc>
              <a:spcBef>
                <a:spcPts val="375"/>
              </a:spcBef>
              <a:spcAft>
                <a:spcPts val="0"/>
              </a:spcAft>
              <a:buClr>
                <a:schemeClr val="dk1"/>
              </a:buClr>
              <a:buSzPts val="2400"/>
              <a:buChar char="•"/>
            </a:pPr>
            <a:r>
              <a:rPr lang="en-US" sz="2400"/>
              <a:t>Uniformity :- Sample conforms to a uniform distribution</a:t>
            </a:r>
            <a:endParaRPr/>
          </a:p>
          <a:p>
            <a:pPr marL="514350" lvl="1" indent="-171450" algn="l" rtl="0">
              <a:lnSpc>
                <a:spcPct val="80000"/>
              </a:lnSpc>
              <a:spcBef>
                <a:spcPts val="375"/>
              </a:spcBef>
              <a:spcAft>
                <a:spcPts val="0"/>
              </a:spcAft>
              <a:buClr>
                <a:schemeClr val="dk1"/>
              </a:buClr>
              <a:buSzPts val="2400"/>
              <a:buChar char="•"/>
            </a:pPr>
            <a:r>
              <a:rPr lang="en-US" sz="2400"/>
              <a:t>Version :- Versioning of Data </a:t>
            </a:r>
            <a:endParaRPr/>
          </a:p>
          <a:p>
            <a:pPr marL="514350" lvl="1" indent="-171450" algn="l" rtl="0">
              <a:lnSpc>
                <a:spcPct val="80000"/>
              </a:lnSpc>
              <a:spcBef>
                <a:spcPts val="375"/>
              </a:spcBef>
              <a:spcAft>
                <a:spcPts val="0"/>
              </a:spcAft>
              <a:buClr>
                <a:schemeClr val="dk1"/>
              </a:buClr>
              <a:buSzPts val="2400"/>
              <a:buChar char="•"/>
            </a:pPr>
            <a:r>
              <a:rPr lang="en-US" sz="2400"/>
              <a:t>Completeness check :- The degree to which all data in a data set is available</a:t>
            </a:r>
            <a:endParaRPr/>
          </a:p>
          <a:p>
            <a:pPr marL="514350" lvl="1" indent="-171450" algn="l" rtl="0">
              <a:lnSpc>
                <a:spcPct val="80000"/>
              </a:lnSpc>
              <a:spcBef>
                <a:spcPts val="375"/>
              </a:spcBef>
              <a:spcAft>
                <a:spcPts val="0"/>
              </a:spcAft>
              <a:buClr>
                <a:schemeClr val="dk1"/>
              </a:buClr>
              <a:buSzPts val="2400"/>
              <a:buChar char="•"/>
            </a:pPr>
            <a:r>
              <a:rPr lang="en-US" sz="2400"/>
              <a:t>Conformity check :- the data values of the same attributes must be represented in a uniform format and data types.</a:t>
            </a:r>
            <a:endParaRPr/>
          </a:p>
        </p:txBody>
      </p:sp>
      <p:sp>
        <p:nvSpPr>
          <p:cNvPr id="124" name="Google Shape;124;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25" name="Google Shape;125;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7"/>
          <p:cNvSpPr txBox="1">
            <a:spLocks noGrp="1"/>
          </p:cNvSpPr>
          <p:nvPr>
            <p:ph type="body" idx="1"/>
          </p:nvPr>
        </p:nvSpPr>
        <p:spPr>
          <a:xfrm>
            <a:off x="1157785" y="1666164"/>
            <a:ext cx="7543800" cy="4887036"/>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A data warehouse is a single data repository where a record from multiple data sources is integrated for online business analytical processing (OLAP). This implies a data warehouse needs to meet the requirements from all the business stages within the entire organization. </a:t>
            </a:r>
            <a:endParaRPr/>
          </a:p>
          <a:p>
            <a:pPr marL="171450" lvl="0" indent="-171450" algn="just" rtl="0">
              <a:lnSpc>
                <a:spcPct val="90000"/>
              </a:lnSpc>
              <a:spcBef>
                <a:spcPts val="750"/>
              </a:spcBef>
              <a:spcAft>
                <a:spcPts val="0"/>
              </a:spcAft>
              <a:buClr>
                <a:schemeClr val="dk1"/>
              </a:buClr>
              <a:buSzPts val="2400"/>
              <a:buChar char="•"/>
            </a:pPr>
            <a:r>
              <a:rPr lang="en-US" sz="2400"/>
              <a:t>Thus, data warehouse design is a hugely complex, lengthy, and hence error-prone process. Furthermore, business analytical functions change over time, which results in changes in the requirements for the systems. Therefore, data warehouse and OLAP systems are dynamic, and the design process is continuous.</a:t>
            </a:r>
            <a:endParaRPr sz="2400"/>
          </a:p>
        </p:txBody>
      </p:sp>
      <p:sp>
        <p:nvSpPr>
          <p:cNvPr id="507" name="Google Shape;507;p6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50</a:t>
            </a:fld>
            <a:endParaRPr/>
          </a:p>
        </p:txBody>
      </p:sp>
      <p:sp>
        <p:nvSpPr>
          <p:cNvPr id="508" name="Google Shape;508;p67"/>
          <p:cNvSpPr txBox="1"/>
          <p:nvPr/>
        </p:nvSpPr>
        <p:spPr>
          <a:xfrm>
            <a:off x="10668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Data Warehousing</a:t>
            </a:r>
            <a:endParaRPr sz="3600" b="1">
              <a:solidFill>
                <a:srgbClr val="663300"/>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8"/>
          <p:cNvSpPr txBox="1">
            <a:spLocks noGrp="1"/>
          </p:cNvSpPr>
          <p:nvPr>
            <p:ph type="body" idx="1"/>
          </p:nvPr>
        </p:nvSpPr>
        <p:spPr>
          <a:xfrm>
            <a:off x="1157785" y="1666164"/>
            <a:ext cx="7543800" cy="4525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Data warehouse design takes a method different from view materialization in the industries. It sees data warehouses as database systems with particular needs such as answering management related queries. </a:t>
            </a:r>
            <a:endParaRPr/>
          </a:p>
          <a:p>
            <a:pPr marL="171450" lvl="0" indent="-171450" algn="just" rtl="0">
              <a:lnSpc>
                <a:spcPct val="90000"/>
              </a:lnSpc>
              <a:spcBef>
                <a:spcPts val="750"/>
              </a:spcBef>
              <a:spcAft>
                <a:spcPts val="0"/>
              </a:spcAft>
              <a:buClr>
                <a:schemeClr val="dk1"/>
              </a:buClr>
              <a:buSzPts val="2400"/>
              <a:buChar char="•"/>
            </a:pPr>
            <a:r>
              <a:rPr lang="en-US" sz="2400"/>
              <a:t>The target of the design becomes how the record from multiple data sources should be extracted, transformed, and loaded (ETL) to be organized in a database as the data warehouse.</a:t>
            </a:r>
            <a:endParaRPr/>
          </a:p>
          <a:p>
            <a:pPr marL="171450" lvl="0" indent="-171450" algn="l" rtl="0">
              <a:lnSpc>
                <a:spcPct val="90000"/>
              </a:lnSpc>
              <a:spcBef>
                <a:spcPts val="750"/>
              </a:spcBef>
              <a:spcAft>
                <a:spcPts val="0"/>
              </a:spcAft>
              <a:buClr>
                <a:schemeClr val="dk1"/>
              </a:buClr>
              <a:buSzPts val="2400"/>
              <a:buChar char="•"/>
            </a:pPr>
            <a:r>
              <a:rPr lang="en-US" sz="2400"/>
              <a:t>There are two approaches</a:t>
            </a:r>
            <a:endParaRPr/>
          </a:p>
          <a:p>
            <a:pPr marL="514350" lvl="1" indent="-171450" algn="l" rtl="0">
              <a:lnSpc>
                <a:spcPct val="90000"/>
              </a:lnSpc>
              <a:spcBef>
                <a:spcPts val="375"/>
              </a:spcBef>
              <a:spcAft>
                <a:spcPts val="0"/>
              </a:spcAft>
              <a:buClr>
                <a:schemeClr val="dk1"/>
              </a:buClr>
              <a:buSzPts val="2000"/>
              <a:buChar char="•"/>
            </a:pPr>
            <a:r>
              <a:rPr lang="en-US" sz="2000"/>
              <a:t>"top-down" approach</a:t>
            </a:r>
            <a:endParaRPr/>
          </a:p>
          <a:p>
            <a:pPr marL="514350" lvl="1" indent="-171450" algn="l" rtl="0">
              <a:lnSpc>
                <a:spcPct val="90000"/>
              </a:lnSpc>
              <a:spcBef>
                <a:spcPts val="375"/>
              </a:spcBef>
              <a:spcAft>
                <a:spcPts val="0"/>
              </a:spcAft>
              <a:buClr>
                <a:schemeClr val="dk1"/>
              </a:buClr>
              <a:buSzPts val="2000"/>
              <a:buChar char="•"/>
            </a:pPr>
            <a:r>
              <a:rPr lang="en-US" sz="2000"/>
              <a:t>"bottom-up" approach</a:t>
            </a:r>
            <a:endParaRPr/>
          </a:p>
          <a:p>
            <a:pPr marL="171450" lvl="0" indent="-19050" algn="l" rtl="0">
              <a:lnSpc>
                <a:spcPct val="90000"/>
              </a:lnSpc>
              <a:spcBef>
                <a:spcPts val="750"/>
              </a:spcBef>
              <a:spcAft>
                <a:spcPts val="0"/>
              </a:spcAft>
              <a:buClr>
                <a:schemeClr val="dk1"/>
              </a:buClr>
              <a:buSzPts val="2400"/>
              <a:buNone/>
            </a:pPr>
            <a:endParaRPr sz="2400"/>
          </a:p>
        </p:txBody>
      </p:sp>
      <p:sp>
        <p:nvSpPr>
          <p:cNvPr id="514" name="Google Shape;514;p6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15" name="Google Shape;515;p6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51</a:t>
            </a:fld>
            <a:endParaRPr/>
          </a:p>
        </p:txBody>
      </p:sp>
      <p:sp>
        <p:nvSpPr>
          <p:cNvPr id="516" name="Google Shape;516;p68"/>
          <p:cNvSpPr txBox="1"/>
          <p:nvPr/>
        </p:nvSpPr>
        <p:spPr>
          <a:xfrm>
            <a:off x="10668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Data Warehousing</a:t>
            </a:r>
            <a:endParaRPr sz="3600" b="1">
              <a:solidFill>
                <a:srgbClr val="6633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22" name="Google Shape;522;p6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52</a:t>
            </a:fld>
            <a:endParaRPr/>
          </a:p>
        </p:txBody>
      </p:sp>
      <p:sp>
        <p:nvSpPr>
          <p:cNvPr id="523" name="Google Shape;523;p69"/>
          <p:cNvSpPr txBox="1"/>
          <p:nvPr/>
        </p:nvSpPr>
        <p:spPr>
          <a:xfrm>
            <a:off x="1219200" y="274638"/>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Top-down Design Approach</a:t>
            </a:r>
            <a:endParaRPr sz="3600" b="1">
              <a:solidFill>
                <a:srgbClr val="663300"/>
              </a:solidFill>
              <a:latin typeface="Calibri"/>
              <a:ea typeface="Calibri"/>
              <a:cs typeface="Calibri"/>
              <a:sym typeface="Calibri"/>
            </a:endParaRPr>
          </a:p>
        </p:txBody>
      </p:sp>
      <p:pic>
        <p:nvPicPr>
          <p:cNvPr id="524" name="Google Shape;524;p69" descr="Data Warehouse Design"/>
          <p:cNvPicPr preferRelativeResize="0"/>
          <p:nvPr/>
        </p:nvPicPr>
        <p:blipFill rotWithShape="1">
          <a:blip r:embed="rId3">
            <a:alphaModFix/>
          </a:blip>
          <a:srcRect/>
          <a:stretch/>
        </p:blipFill>
        <p:spPr>
          <a:xfrm>
            <a:off x="2141537" y="1524000"/>
            <a:ext cx="5707063" cy="518160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0"/>
          <p:cNvSpPr txBox="1">
            <a:spLocks noGrp="1"/>
          </p:cNvSpPr>
          <p:nvPr>
            <p:ph type="body" idx="1"/>
          </p:nvPr>
        </p:nvSpPr>
        <p:spPr>
          <a:xfrm>
            <a:off x="1157785" y="1666164"/>
            <a:ext cx="7543800" cy="4525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000"/>
              <a:buChar char="•"/>
            </a:pPr>
            <a:r>
              <a:rPr lang="en-US" sz="2000"/>
              <a:t>In the "Top-Down" design approach, a data warehouse is described as a subject-oriented, time-variant, non-volatile and integrated data repository for the entire enterprise data from different sources are validated, reformatted and saved in a normalized (up to 3NF) database as the data warehouse. </a:t>
            </a:r>
            <a:endParaRPr/>
          </a:p>
          <a:p>
            <a:pPr marL="171450" lvl="0" indent="-171450" algn="just" rtl="0">
              <a:lnSpc>
                <a:spcPct val="90000"/>
              </a:lnSpc>
              <a:spcBef>
                <a:spcPts val="750"/>
              </a:spcBef>
              <a:spcAft>
                <a:spcPts val="0"/>
              </a:spcAft>
              <a:buClr>
                <a:schemeClr val="dk1"/>
              </a:buClr>
              <a:buSzPts val="2000"/>
              <a:buChar char="•"/>
            </a:pPr>
            <a:r>
              <a:rPr lang="en-US" sz="2000"/>
              <a:t>The data warehouse stores "atomic" information, the data at the lowest level of granularity, from where dimensional data marts can be built by selecting the data required for specific business subjects or particular departments. This approach is a data-driven approach as the information is gathered and integrated first and then business requirements by subjects for building data marts are formulated.</a:t>
            </a:r>
            <a:endParaRPr/>
          </a:p>
          <a:p>
            <a:pPr marL="171450" lvl="0" indent="-171450" algn="just" rtl="0">
              <a:lnSpc>
                <a:spcPct val="90000"/>
              </a:lnSpc>
              <a:spcBef>
                <a:spcPts val="750"/>
              </a:spcBef>
              <a:spcAft>
                <a:spcPts val="0"/>
              </a:spcAft>
              <a:buClr>
                <a:schemeClr val="dk1"/>
              </a:buClr>
              <a:buSzPts val="2000"/>
              <a:buChar char="•"/>
            </a:pPr>
            <a:r>
              <a:rPr lang="en-US" sz="2000"/>
              <a:t>The advantage of this method is which it supports a single integrated data source. Thus data marts built from it will have consistency when they overlap.</a:t>
            </a:r>
            <a:endParaRPr sz="2000"/>
          </a:p>
        </p:txBody>
      </p:sp>
      <p:sp>
        <p:nvSpPr>
          <p:cNvPr id="530" name="Google Shape;530;p7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31" name="Google Shape;531;p7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53</a:t>
            </a:fld>
            <a:endParaRPr/>
          </a:p>
        </p:txBody>
      </p:sp>
      <p:sp>
        <p:nvSpPr>
          <p:cNvPr id="532" name="Google Shape;532;p70"/>
          <p:cNvSpPr txBox="1"/>
          <p:nvPr/>
        </p:nvSpPr>
        <p:spPr>
          <a:xfrm>
            <a:off x="1219200" y="274638"/>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Top-down Design Approach</a:t>
            </a:r>
            <a:endParaRPr sz="3600" b="1">
              <a:solidFill>
                <a:srgbClr val="663300"/>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71"/>
          <p:cNvSpPr txBox="1">
            <a:spLocks noGrp="1"/>
          </p:cNvSpPr>
          <p:nvPr>
            <p:ph type="body" idx="1"/>
          </p:nvPr>
        </p:nvSpPr>
        <p:spPr>
          <a:xfrm>
            <a:off x="1157785" y="1666164"/>
            <a:ext cx="7543800" cy="4525963"/>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US" sz="2800" b="1"/>
              <a:t>Advantages of top-down design</a:t>
            </a:r>
            <a:endParaRPr sz="2800"/>
          </a:p>
          <a:p>
            <a:pPr marL="514350" lvl="1" indent="-171450" algn="just" rtl="0">
              <a:lnSpc>
                <a:spcPct val="90000"/>
              </a:lnSpc>
              <a:spcBef>
                <a:spcPts val="375"/>
              </a:spcBef>
              <a:spcAft>
                <a:spcPts val="0"/>
              </a:spcAft>
              <a:buClr>
                <a:schemeClr val="dk1"/>
              </a:buClr>
              <a:buSzPts val="2000"/>
              <a:buChar char="•"/>
            </a:pPr>
            <a:r>
              <a:rPr lang="en-US" sz="2000"/>
              <a:t>Data Marts are loaded from the data warehouses.</a:t>
            </a:r>
            <a:endParaRPr/>
          </a:p>
          <a:p>
            <a:pPr marL="514350" lvl="1" indent="-171450" algn="just" rtl="0">
              <a:lnSpc>
                <a:spcPct val="90000"/>
              </a:lnSpc>
              <a:spcBef>
                <a:spcPts val="375"/>
              </a:spcBef>
              <a:spcAft>
                <a:spcPts val="0"/>
              </a:spcAft>
              <a:buClr>
                <a:schemeClr val="dk1"/>
              </a:buClr>
              <a:buSzPts val="2000"/>
              <a:buChar char="•"/>
            </a:pPr>
            <a:r>
              <a:rPr lang="en-US" sz="2000"/>
              <a:t>Developing new data mart from the data warehouse is very easy.</a:t>
            </a:r>
            <a:endParaRPr/>
          </a:p>
          <a:p>
            <a:pPr marL="171450" lvl="0" indent="-177800" algn="just" rtl="0">
              <a:lnSpc>
                <a:spcPct val="90000"/>
              </a:lnSpc>
              <a:spcBef>
                <a:spcPts val="750"/>
              </a:spcBef>
              <a:spcAft>
                <a:spcPts val="0"/>
              </a:spcAft>
              <a:buClr>
                <a:schemeClr val="dk1"/>
              </a:buClr>
              <a:buSzPts val="2800"/>
              <a:buChar char="•"/>
            </a:pPr>
            <a:r>
              <a:rPr lang="en-US" sz="2800" b="1"/>
              <a:t>Disadvantages of top-down design</a:t>
            </a:r>
            <a:endParaRPr sz="2800"/>
          </a:p>
          <a:p>
            <a:pPr marL="514350" lvl="1" indent="-171450" algn="just" rtl="0">
              <a:lnSpc>
                <a:spcPct val="90000"/>
              </a:lnSpc>
              <a:spcBef>
                <a:spcPts val="375"/>
              </a:spcBef>
              <a:spcAft>
                <a:spcPts val="0"/>
              </a:spcAft>
              <a:buClr>
                <a:schemeClr val="dk1"/>
              </a:buClr>
              <a:buSzPts val="2000"/>
              <a:buChar char="•"/>
            </a:pPr>
            <a:r>
              <a:rPr lang="en-US" sz="2000"/>
              <a:t>This technique is inflexible to changing departmental needs.</a:t>
            </a:r>
            <a:endParaRPr/>
          </a:p>
          <a:p>
            <a:pPr marL="514350" lvl="1" indent="-171450" algn="just" rtl="0">
              <a:lnSpc>
                <a:spcPct val="90000"/>
              </a:lnSpc>
              <a:spcBef>
                <a:spcPts val="375"/>
              </a:spcBef>
              <a:spcAft>
                <a:spcPts val="0"/>
              </a:spcAft>
              <a:buClr>
                <a:schemeClr val="dk1"/>
              </a:buClr>
              <a:buSzPts val="2000"/>
              <a:buChar char="•"/>
            </a:pPr>
            <a:r>
              <a:rPr lang="en-US" sz="2000"/>
              <a:t>The cost of implementing the project is high.</a:t>
            </a:r>
            <a:endParaRPr/>
          </a:p>
          <a:p>
            <a:pPr marL="0" lvl="0" indent="0" algn="just" rtl="0">
              <a:lnSpc>
                <a:spcPct val="90000"/>
              </a:lnSpc>
              <a:spcBef>
                <a:spcPts val="750"/>
              </a:spcBef>
              <a:spcAft>
                <a:spcPts val="0"/>
              </a:spcAft>
              <a:buClr>
                <a:schemeClr val="dk1"/>
              </a:buClr>
              <a:buSzPts val="2800"/>
              <a:buNone/>
            </a:pPr>
            <a:endParaRPr sz="2800"/>
          </a:p>
        </p:txBody>
      </p:sp>
      <p:sp>
        <p:nvSpPr>
          <p:cNvPr id="538" name="Google Shape;538;p7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39" name="Google Shape;539;p7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54</a:t>
            </a:fld>
            <a:endParaRPr/>
          </a:p>
        </p:txBody>
      </p:sp>
      <p:sp>
        <p:nvSpPr>
          <p:cNvPr id="540" name="Google Shape;540;p71"/>
          <p:cNvSpPr txBox="1"/>
          <p:nvPr/>
        </p:nvSpPr>
        <p:spPr>
          <a:xfrm>
            <a:off x="1219200" y="274638"/>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Top-down Design Approach</a:t>
            </a:r>
            <a:endParaRPr sz="3600" b="1">
              <a:solidFill>
                <a:srgbClr val="663300"/>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7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46" name="Google Shape;546;p7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55</a:t>
            </a:fld>
            <a:endParaRPr/>
          </a:p>
        </p:txBody>
      </p:sp>
      <p:sp>
        <p:nvSpPr>
          <p:cNvPr id="547" name="Google Shape;547;p72"/>
          <p:cNvSpPr txBox="1"/>
          <p:nvPr/>
        </p:nvSpPr>
        <p:spPr>
          <a:xfrm>
            <a:off x="11430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Bottom-Up Design Approach</a:t>
            </a:r>
            <a:endParaRPr sz="3600" b="1">
              <a:solidFill>
                <a:srgbClr val="663300"/>
              </a:solidFill>
              <a:latin typeface="Calibri"/>
              <a:ea typeface="Calibri"/>
              <a:cs typeface="Calibri"/>
              <a:sym typeface="Calibri"/>
            </a:endParaRPr>
          </a:p>
        </p:txBody>
      </p:sp>
      <p:pic>
        <p:nvPicPr>
          <p:cNvPr id="548" name="Google Shape;548;p72" descr="Data Warehouse Design"/>
          <p:cNvPicPr preferRelativeResize="0"/>
          <p:nvPr/>
        </p:nvPicPr>
        <p:blipFill rotWithShape="1">
          <a:blip r:embed="rId3">
            <a:alphaModFix/>
          </a:blip>
          <a:srcRect/>
          <a:stretch/>
        </p:blipFill>
        <p:spPr>
          <a:xfrm>
            <a:off x="1676400" y="1502392"/>
            <a:ext cx="6096000" cy="51244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body" idx="1"/>
          </p:nvPr>
        </p:nvSpPr>
        <p:spPr>
          <a:xfrm>
            <a:off x="1157785" y="1493837"/>
            <a:ext cx="7543800" cy="4525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In the "Bottom-Up" approach, a data warehouse is described as "a copy of transaction data specifically architecture for query and analysis," term the star schema. In this approach, a data mart is created first to necessary reporting and analytical capabilities for particular business processes (or subjects). Thus it is needed to be a business-driven approach in contrast to data-driven approach. </a:t>
            </a:r>
            <a:endParaRPr/>
          </a:p>
          <a:p>
            <a:pPr marL="171450" lvl="0" indent="-171450" algn="just" rtl="0">
              <a:lnSpc>
                <a:spcPct val="90000"/>
              </a:lnSpc>
              <a:spcBef>
                <a:spcPts val="750"/>
              </a:spcBef>
              <a:spcAft>
                <a:spcPts val="0"/>
              </a:spcAft>
              <a:buClr>
                <a:schemeClr val="dk1"/>
              </a:buClr>
              <a:buSzPts val="2400"/>
              <a:buChar char="•"/>
            </a:pPr>
            <a:r>
              <a:rPr lang="en-US" sz="2400"/>
              <a:t>Data marts include the lowest grain data and, if needed, aggregated data too. Instead of a normalized database for the data warehouse, a denormalized dimensional database is adapted to meet the data delivery requirements of data warehouses.</a:t>
            </a:r>
            <a:endParaRPr sz="2400"/>
          </a:p>
        </p:txBody>
      </p:sp>
      <p:sp>
        <p:nvSpPr>
          <p:cNvPr id="554" name="Google Shape;554;p7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55" name="Google Shape;555;p7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56</a:t>
            </a:fld>
            <a:endParaRPr/>
          </a:p>
        </p:txBody>
      </p:sp>
      <p:sp>
        <p:nvSpPr>
          <p:cNvPr id="556" name="Google Shape;556;p73"/>
          <p:cNvSpPr txBox="1"/>
          <p:nvPr/>
        </p:nvSpPr>
        <p:spPr>
          <a:xfrm>
            <a:off x="11430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Bottom-Up Design Approach</a:t>
            </a:r>
            <a:endParaRPr sz="3600" b="1">
              <a:solidFill>
                <a:srgbClr val="663300"/>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4"/>
          <p:cNvSpPr txBox="1">
            <a:spLocks noGrp="1"/>
          </p:cNvSpPr>
          <p:nvPr>
            <p:ph type="body" idx="1"/>
          </p:nvPr>
        </p:nvSpPr>
        <p:spPr>
          <a:xfrm>
            <a:off x="1157785" y="1493837"/>
            <a:ext cx="7543800" cy="4525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000"/>
              <a:buChar char="•"/>
            </a:pPr>
            <a:r>
              <a:rPr lang="en-US" sz="2000"/>
              <a:t>Using this method, to use the set of data marts as the enterprise data warehouse, data marts should be built with conformed dimensions in mind, defining that ordinary objects are represented the same in different data marts. The conformed dimensions connected the data marts to form a data warehouse, which is generally called a virtual data warehouse. </a:t>
            </a:r>
            <a:endParaRPr/>
          </a:p>
          <a:p>
            <a:pPr marL="171450" lvl="0" indent="-44450" algn="just" rtl="0">
              <a:lnSpc>
                <a:spcPct val="90000"/>
              </a:lnSpc>
              <a:spcBef>
                <a:spcPts val="750"/>
              </a:spcBef>
              <a:spcAft>
                <a:spcPts val="0"/>
              </a:spcAft>
              <a:buClr>
                <a:schemeClr val="dk1"/>
              </a:buClr>
              <a:buSzPts val="2000"/>
              <a:buNone/>
            </a:pPr>
            <a:endParaRPr sz="2000"/>
          </a:p>
          <a:p>
            <a:pPr marL="171450" lvl="0" indent="-171450" algn="just" rtl="0">
              <a:lnSpc>
                <a:spcPct val="90000"/>
              </a:lnSpc>
              <a:spcBef>
                <a:spcPts val="750"/>
              </a:spcBef>
              <a:spcAft>
                <a:spcPts val="0"/>
              </a:spcAft>
              <a:buClr>
                <a:schemeClr val="dk1"/>
              </a:buClr>
              <a:buSzPts val="2000"/>
              <a:buChar char="•"/>
            </a:pPr>
            <a:r>
              <a:rPr lang="en-US" sz="2000"/>
              <a:t>The advantage of the "bottom-up" design approach is that it has quick ROI, as developing a data mart, a data warehouse for a single subject, takes far less time and effort than developing an enterprise-wide data warehouse. Also, the risk of failure is even less. This method is inherently incremental. This method allows the project team to learn and grow.</a:t>
            </a:r>
            <a:endParaRPr sz="2000"/>
          </a:p>
        </p:txBody>
      </p:sp>
      <p:sp>
        <p:nvSpPr>
          <p:cNvPr id="562" name="Google Shape;562;p7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63" name="Google Shape;563;p7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57</a:t>
            </a:fld>
            <a:endParaRPr/>
          </a:p>
        </p:txBody>
      </p:sp>
      <p:sp>
        <p:nvSpPr>
          <p:cNvPr id="564" name="Google Shape;564;p74"/>
          <p:cNvSpPr txBox="1"/>
          <p:nvPr/>
        </p:nvSpPr>
        <p:spPr>
          <a:xfrm>
            <a:off x="11430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Bottom-Up Design Approach</a:t>
            </a:r>
            <a:endParaRPr sz="3600" b="1">
              <a:solidFill>
                <a:srgbClr val="663300"/>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5"/>
          <p:cNvSpPr txBox="1">
            <a:spLocks noGrp="1"/>
          </p:cNvSpPr>
          <p:nvPr>
            <p:ph type="body" idx="1"/>
          </p:nvPr>
        </p:nvSpPr>
        <p:spPr>
          <a:xfrm>
            <a:off x="1157784" y="1493837"/>
            <a:ext cx="7757615" cy="4525963"/>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US" sz="2800" b="1"/>
              <a:t>Advantages of bottom-up design</a:t>
            </a:r>
            <a:endParaRPr sz="2800"/>
          </a:p>
          <a:p>
            <a:pPr marL="514350" lvl="1" indent="-171450" algn="just" rtl="0">
              <a:lnSpc>
                <a:spcPct val="90000"/>
              </a:lnSpc>
              <a:spcBef>
                <a:spcPts val="375"/>
              </a:spcBef>
              <a:spcAft>
                <a:spcPts val="0"/>
              </a:spcAft>
              <a:buClr>
                <a:schemeClr val="dk1"/>
              </a:buClr>
              <a:buSzPts val="2400"/>
              <a:buChar char="•"/>
            </a:pPr>
            <a:r>
              <a:rPr lang="en-US" sz="2400"/>
              <a:t>Documents can be generated quickly.</a:t>
            </a:r>
            <a:endParaRPr/>
          </a:p>
          <a:p>
            <a:pPr marL="514350" lvl="1" indent="-171450" algn="just" rtl="0">
              <a:lnSpc>
                <a:spcPct val="90000"/>
              </a:lnSpc>
              <a:spcBef>
                <a:spcPts val="375"/>
              </a:spcBef>
              <a:spcAft>
                <a:spcPts val="0"/>
              </a:spcAft>
              <a:buClr>
                <a:schemeClr val="dk1"/>
              </a:buClr>
              <a:buSzPts val="2400"/>
              <a:buChar char="•"/>
            </a:pPr>
            <a:r>
              <a:rPr lang="en-US" sz="2400"/>
              <a:t>The data warehouse can be extended to accommodate new business units.</a:t>
            </a:r>
            <a:endParaRPr/>
          </a:p>
          <a:p>
            <a:pPr marL="514350" lvl="1" indent="-171450" algn="just" rtl="0">
              <a:lnSpc>
                <a:spcPct val="90000"/>
              </a:lnSpc>
              <a:spcBef>
                <a:spcPts val="375"/>
              </a:spcBef>
              <a:spcAft>
                <a:spcPts val="0"/>
              </a:spcAft>
              <a:buClr>
                <a:schemeClr val="dk1"/>
              </a:buClr>
              <a:buSzPts val="2400"/>
              <a:buChar char="•"/>
            </a:pPr>
            <a:r>
              <a:rPr lang="en-US" sz="2400"/>
              <a:t>It is just developing new data marts and then integrating with other data marts.</a:t>
            </a:r>
            <a:endParaRPr/>
          </a:p>
          <a:p>
            <a:pPr marL="514350" lvl="1" indent="-19050" algn="just" rtl="0">
              <a:lnSpc>
                <a:spcPct val="90000"/>
              </a:lnSpc>
              <a:spcBef>
                <a:spcPts val="375"/>
              </a:spcBef>
              <a:spcAft>
                <a:spcPts val="0"/>
              </a:spcAft>
              <a:buClr>
                <a:schemeClr val="dk1"/>
              </a:buClr>
              <a:buSzPts val="2400"/>
              <a:buNone/>
            </a:pPr>
            <a:endParaRPr sz="2400"/>
          </a:p>
          <a:p>
            <a:pPr marL="171450" lvl="0" indent="-177800" algn="just" rtl="0">
              <a:lnSpc>
                <a:spcPct val="90000"/>
              </a:lnSpc>
              <a:spcBef>
                <a:spcPts val="750"/>
              </a:spcBef>
              <a:spcAft>
                <a:spcPts val="0"/>
              </a:spcAft>
              <a:buClr>
                <a:schemeClr val="dk1"/>
              </a:buClr>
              <a:buSzPts val="2800"/>
              <a:buChar char="•"/>
            </a:pPr>
            <a:r>
              <a:rPr lang="en-US" sz="2800" b="1"/>
              <a:t>Disadvantages of bottom-up design</a:t>
            </a:r>
            <a:endParaRPr sz="2800"/>
          </a:p>
          <a:p>
            <a:pPr marL="514350" lvl="1" indent="-171450" algn="just" rtl="0">
              <a:lnSpc>
                <a:spcPct val="90000"/>
              </a:lnSpc>
              <a:spcBef>
                <a:spcPts val="375"/>
              </a:spcBef>
              <a:spcAft>
                <a:spcPts val="0"/>
              </a:spcAft>
              <a:buClr>
                <a:schemeClr val="dk1"/>
              </a:buClr>
              <a:buSzPts val="2400"/>
              <a:buChar char="•"/>
            </a:pPr>
            <a:r>
              <a:rPr lang="en-US" sz="2400"/>
              <a:t>the locations of the data warehouse and the data marts are reversed in the bottom-up approach design.</a:t>
            </a:r>
            <a:endParaRPr/>
          </a:p>
          <a:p>
            <a:pPr marL="514350" lvl="1" indent="-44450" algn="l" rtl="0">
              <a:lnSpc>
                <a:spcPct val="90000"/>
              </a:lnSpc>
              <a:spcBef>
                <a:spcPts val="375"/>
              </a:spcBef>
              <a:spcAft>
                <a:spcPts val="0"/>
              </a:spcAft>
              <a:buClr>
                <a:schemeClr val="dk1"/>
              </a:buClr>
              <a:buSzPts val="2000"/>
              <a:buNone/>
            </a:pPr>
            <a:endParaRPr sz="2000"/>
          </a:p>
        </p:txBody>
      </p:sp>
      <p:sp>
        <p:nvSpPr>
          <p:cNvPr id="570" name="Google Shape;570;p7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71" name="Google Shape;571;p7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58</a:t>
            </a:fld>
            <a:endParaRPr/>
          </a:p>
        </p:txBody>
      </p:sp>
      <p:sp>
        <p:nvSpPr>
          <p:cNvPr id="572" name="Google Shape;572;p75"/>
          <p:cNvSpPr txBox="1"/>
          <p:nvPr/>
        </p:nvSpPr>
        <p:spPr>
          <a:xfrm>
            <a:off x="11430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a:solidFill>
                  <a:srgbClr val="663300"/>
                </a:solidFill>
                <a:latin typeface="Calibri"/>
                <a:ea typeface="Calibri"/>
                <a:cs typeface="Calibri"/>
                <a:sym typeface="Calibri"/>
              </a:rPr>
              <a:t>Bottom-Up Design Approach</a:t>
            </a:r>
            <a:endParaRPr sz="3600" b="1">
              <a:solidFill>
                <a:srgbClr val="663300"/>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78" name="Google Shape;578;p7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59</a:t>
            </a:fld>
            <a:endParaRPr/>
          </a:p>
        </p:txBody>
      </p:sp>
      <p:sp>
        <p:nvSpPr>
          <p:cNvPr id="579" name="Google Shape;579;p76"/>
          <p:cNvSpPr txBox="1"/>
          <p:nvPr/>
        </p:nvSpPr>
        <p:spPr>
          <a:xfrm>
            <a:off x="1143000" y="222913"/>
            <a:ext cx="7772400" cy="1020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0">
                <a:solidFill>
                  <a:srgbClr val="663300"/>
                </a:solidFill>
                <a:latin typeface="Calibri"/>
                <a:ea typeface="Calibri"/>
                <a:cs typeface="Calibri"/>
                <a:sym typeface="Calibri"/>
              </a:rPr>
              <a:t>Differentiate between Top-Down Design Approach and Bottom-Up Design Approach</a:t>
            </a:r>
            <a:endParaRPr/>
          </a:p>
        </p:txBody>
      </p:sp>
      <p:graphicFrame>
        <p:nvGraphicFramePr>
          <p:cNvPr id="580" name="Google Shape;580;p76"/>
          <p:cNvGraphicFramePr/>
          <p:nvPr/>
        </p:nvGraphicFramePr>
        <p:xfrm>
          <a:off x="1295400" y="1600200"/>
          <a:ext cx="7543800" cy="5786800"/>
        </p:xfrm>
        <a:graphic>
          <a:graphicData uri="http://schemas.openxmlformats.org/drawingml/2006/table">
            <a:tbl>
              <a:tblPr>
                <a:noFill/>
                <a:tableStyleId>{4F11261E-6027-4921-A93A-8B8DBA0D3594}</a:tableStyleId>
              </a:tblPr>
              <a:tblGrid>
                <a:gridCol w="3505200"/>
                <a:gridCol w="4038600"/>
              </a:tblGrid>
              <a:tr h="411450">
                <a:tc>
                  <a:txBody>
                    <a:bodyPr/>
                    <a:lstStyle/>
                    <a:p>
                      <a:pPr marL="0" marR="0" lvl="0" indent="0" algn="l" rtl="0">
                        <a:spcBef>
                          <a:spcPts val="0"/>
                        </a:spcBef>
                        <a:spcAft>
                          <a:spcPts val="0"/>
                        </a:spcAft>
                        <a:buNone/>
                      </a:pPr>
                      <a:r>
                        <a:rPr lang="en-US" sz="2000">
                          <a:solidFill>
                            <a:srgbClr val="000000"/>
                          </a:solidFill>
                          <a:latin typeface="times new roman"/>
                          <a:ea typeface="times new roman"/>
                          <a:cs typeface="times new roman"/>
                          <a:sym typeface="times new roman"/>
                        </a:rPr>
                        <a:t>Top-Down Design Approach</a:t>
                      </a:r>
                      <a:endParaRPr/>
                    </a:p>
                  </a:txBody>
                  <a:tcPr marL="60500" marR="60500" marT="60500" marB="60500">
                    <a:lnL w="9525" cap="flat" cmpd="sng">
                      <a:solidFill>
                        <a:srgbClr val="702647"/>
                      </a:solidFill>
                      <a:prstDash val="solid"/>
                      <a:round/>
                      <a:headEnd type="none" w="sm" len="sm"/>
                      <a:tailEnd type="none" w="sm" len="sm"/>
                    </a:lnL>
                    <a:lnR w="9525" cap="flat" cmpd="sng">
                      <a:solidFill>
                        <a:srgbClr val="702647"/>
                      </a:solidFill>
                      <a:prstDash val="solid"/>
                      <a:round/>
                      <a:headEnd type="none" w="sm" len="sm"/>
                      <a:tailEnd type="none" w="sm" len="sm"/>
                    </a:lnR>
                    <a:lnT w="9525" cap="flat" cmpd="sng">
                      <a:solidFill>
                        <a:srgbClr val="702647"/>
                      </a:solidFill>
                      <a:prstDash val="solid"/>
                      <a:round/>
                      <a:headEnd type="none" w="sm" len="sm"/>
                      <a:tailEnd type="none" w="sm" len="sm"/>
                    </a:lnT>
                    <a:lnB w="9525" cap="flat" cmpd="sng">
                      <a:solidFill>
                        <a:srgbClr val="C7CCBE"/>
                      </a:solidFill>
                      <a:prstDash val="solid"/>
                      <a:round/>
                      <a:headEnd type="none" w="sm" len="sm"/>
                      <a:tailEnd type="none" w="sm" len="sm"/>
                    </a:lnB>
                    <a:solidFill>
                      <a:srgbClr val="C7CCBE"/>
                    </a:solidFill>
                  </a:tcPr>
                </a:tc>
                <a:tc>
                  <a:txBody>
                    <a:bodyPr/>
                    <a:lstStyle/>
                    <a:p>
                      <a:pPr marL="0" marR="0" lvl="0" indent="0" algn="l" rtl="0">
                        <a:spcBef>
                          <a:spcPts val="0"/>
                        </a:spcBef>
                        <a:spcAft>
                          <a:spcPts val="0"/>
                        </a:spcAft>
                        <a:buNone/>
                      </a:pPr>
                      <a:r>
                        <a:rPr lang="en-US" sz="2000">
                          <a:solidFill>
                            <a:srgbClr val="000000"/>
                          </a:solidFill>
                          <a:latin typeface="times new roman"/>
                          <a:ea typeface="times new roman"/>
                          <a:cs typeface="times new roman"/>
                          <a:sym typeface="times new roman"/>
                        </a:rPr>
                        <a:t>Bottom-Up Design Approach</a:t>
                      </a:r>
                      <a:endParaRPr/>
                    </a:p>
                  </a:txBody>
                  <a:tcPr marL="60500" marR="60500" marT="60500" marB="60500">
                    <a:lnL w="9525" cap="flat" cmpd="sng">
                      <a:solidFill>
                        <a:srgbClr val="702647"/>
                      </a:solidFill>
                      <a:prstDash val="solid"/>
                      <a:round/>
                      <a:headEnd type="none" w="sm" len="sm"/>
                      <a:tailEnd type="none" w="sm" len="sm"/>
                    </a:lnL>
                    <a:lnR w="9525" cap="flat" cmpd="sng">
                      <a:solidFill>
                        <a:srgbClr val="702647"/>
                      </a:solidFill>
                      <a:prstDash val="solid"/>
                      <a:round/>
                      <a:headEnd type="none" w="sm" len="sm"/>
                      <a:tailEnd type="none" w="sm" len="sm"/>
                    </a:lnR>
                    <a:lnT w="9525" cap="flat" cmpd="sng">
                      <a:solidFill>
                        <a:srgbClr val="702647"/>
                      </a:solidFill>
                      <a:prstDash val="solid"/>
                      <a:round/>
                      <a:headEnd type="none" w="sm" len="sm"/>
                      <a:tailEnd type="none" w="sm" len="sm"/>
                    </a:lnT>
                    <a:lnB w="9525" cap="flat" cmpd="sng">
                      <a:solidFill>
                        <a:srgbClr val="C7CCBE"/>
                      </a:solidFill>
                      <a:prstDash val="solid"/>
                      <a:round/>
                      <a:headEnd type="none" w="sm" len="sm"/>
                      <a:tailEnd type="none" w="sm" len="sm"/>
                    </a:lnB>
                    <a:solidFill>
                      <a:srgbClr val="C7CCBE"/>
                    </a:solidFill>
                  </a:tcPr>
                </a:tc>
              </a:tr>
              <a:tr h="793375">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Breaks the vast problem into smaller subproblems.</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Solves the essential low-level problem and integrates them into a higher one.</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r>
              <a:tr h="806775">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Inherently architected- not a union of several data marts.</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Inherently incremental; can schedule essential data marts first.</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r>
              <a:tr h="661550">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Single, central storage of information about the content.</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Departmental information stored.</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r>
              <a:tr h="371125">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Centralized rules and control.</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Departmental rules and control.</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r>
              <a:tr h="516325">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It includes redundant information.</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Redundancy can be removed.</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FFFFFF"/>
                    </a:solidFill>
                  </a:tcPr>
                </a:tc>
              </a:tr>
              <a:tr h="951975">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It may see quick results if implemented with repetitions.</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c>
                  <a:txBody>
                    <a:bodyPr/>
                    <a:lstStyle/>
                    <a:p>
                      <a:pPr marL="0" marR="0" lvl="0" indent="0" algn="l" rtl="0">
                        <a:spcBef>
                          <a:spcPts val="0"/>
                        </a:spcBef>
                        <a:spcAft>
                          <a:spcPts val="0"/>
                        </a:spcAft>
                        <a:buNone/>
                      </a:pPr>
                      <a:r>
                        <a:rPr lang="en-US" sz="2000">
                          <a:solidFill>
                            <a:srgbClr val="333333"/>
                          </a:solidFill>
                          <a:latin typeface="Inter"/>
                          <a:ea typeface="Inter"/>
                          <a:cs typeface="Inter"/>
                          <a:sym typeface="Inter"/>
                        </a:rPr>
                        <a:t>Less risk of failure, favorable return on investment, and proof of techniques.</a:t>
                      </a:r>
                      <a:endParaRPr/>
                    </a:p>
                  </a:txBody>
                  <a:tcPr marL="40350" marR="40350" marT="40350" marB="40350">
                    <a:lnL w="9525" cap="flat" cmpd="sng">
                      <a:solidFill>
                        <a:srgbClr val="C7CCBE"/>
                      </a:solidFill>
                      <a:prstDash val="solid"/>
                      <a:round/>
                      <a:headEnd type="none" w="sm" len="sm"/>
                      <a:tailEnd type="none" w="sm" len="sm"/>
                    </a:lnL>
                    <a:lnR w="9525" cap="flat" cmpd="sng">
                      <a:solidFill>
                        <a:srgbClr val="C7CCBE"/>
                      </a:solidFill>
                      <a:prstDash val="solid"/>
                      <a:round/>
                      <a:headEnd type="none" w="sm" len="sm"/>
                      <a:tailEnd type="none" w="sm" len="sm"/>
                    </a:lnR>
                    <a:lnT w="9525" cap="flat" cmpd="sng">
                      <a:solidFill>
                        <a:srgbClr val="C7CCBE"/>
                      </a:solidFill>
                      <a:prstDash val="solid"/>
                      <a:round/>
                      <a:headEnd type="none" w="sm" len="sm"/>
                      <a:tailEnd type="none" w="sm" len="sm"/>
                    </a:lnT>
                    <a:lnB w="9525" cap="flat" cmpd="sng">
                      <a:solidFill>
                        <a:srgbClr val="C7CCBE"/>
                      </a:solidFill>
                      <a:prstDash val="solid"/>
                      <a:round/>
                      <a:headEnd type="none" w="sm" len="sm"/>
                      <a:tailEnd type="none" w="sm" len="sm"/>
                    </a:lnB>
                    <a:solidFill>
                      <a:srgbClr val="EFF1EB"/>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1" i="1"/>
              <a:t>List the major categories of data sources for an MSS/BI</a:t>
            </a:r>
            <a:endParaRPr b="1"/>
          </a:p>
        </p:txBody>
      </p:sp>
      <p:sp>
        <p:nvSpPr>
          <p:cNvPr id="131" name="Google Shape;131;p19"/>
          <p:cNvSpPr txBox="1">
            <a:spLocks noGrp="1"/>
          </p:cNvSpPr>
          <p:nvPr>
            <p:ph type="body" idx="1"/>
          </p:nvPr>
        </p:nvSpPr>
        <p:spPr>
          <a:xfrm>
            <a:off x="1143000" y="1600200"/>
            <a:ext cx="7772400" cy="4525963"/>
          </a:xfrm>
          <a:prstGeom prst="rect">
            <a:avLst/>
          </a:prstGeom>
          <a:noFill/>
          <a:ln>
            <a:noFill/>
          </a:ln>
        </p:spPr>
        <p:txBody>
          <a:bodyPr spcFirstLastPara="1" wrap="square" lIns="91425" tIns="45700" rIns="91425" bIns="45700" anchor="t" anchorCtr="0">
            <a:normAutofit/>
          </a:bodyPr>
          <a:lstStyle/>
          <a:p>
            <a:pPr marL="609600" lvl="0" indent="-609600" algn="just" rtl="0">
              <a:lnSpc>
                <a:spcPct val="90000"/>
              </a:lnSpc>
              <a:spcBef>
                <a:spcPts val="0"/>
              </a:spcBef>
              <a:spcAft>
                <a:spcPts val="0"/>
              </a:spcAft>
              <a:buClr>
                <a:schemeClr val="dk1"/>
              </a:buClr>
              <a:buSzPts val="2100"/>
              <a:buFont typeface="Calibri"/>
              <a:buNone/>
            </a:pPr>
            <a:r>
              <a:rPr lang="en-US"/>
              <a:t> </a:t>
            </a:r>
            <a:r>
              <a:rPr lang="en-US" u="sng"/>
              <a:t>Internal sources</a:t>
            </a:r>
            <a:r>
              <a:rPr lang="en-US"/>
              <a:t>; usually the reporting systems of the functional areas.</a:t>
            </a:r>
            <a:endParaRPr/>
          </a:p>
          <a:p>
            <a:pPr marL="609600" lvl="0" indent="-609600" algn="l" rtl="0">
              <a:lnSpc>
                <a:spcPct val="90000"/>
              </a:lnSpc>
              <a:spcBef>
                <a:spcPts val="750"/>
              </a:spcBef>
              <a:spcAft>
                <a:spcPts val="0"/>
              </a:spcAft>
              <a:buClr>
                <a:schemeClr val="dk1"/>
              </a:buClr>
              <a:buSzPts val="2100"/>
              <a:buFont typeface="Calibri"/>
              <a:buNone/>
            </a:pPr>
            <a:r>
              <a:rPr lang="en-US"/>
              <a:t> </a:t>
            </a:r>
            <a:r>
              <a:rPr lang="en-US" u="sng"/>
              <a:t>External sources:</a:t>
            </a:r>
            <a:r>
              <a:rPr lang="en-US"/>
              <a:t>(commercial databases, government and industry reports, etc.) and personal data.</a:t>
            </a:r>
            <a:endParaRPr/>
          </a:p>
        </p:txBody>
      </p:sp>
      <p:sp>
        <p:nvSpPr>
          <p:cNvPr id="132" name="Google Shape;132;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33" name="Google Shape;133;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6</a:t>
            </a:fld>
            <a:endParaRPr/>
          </a:p>
        </p:txBody>
      </p:sp>
      <p:sp>
        <p:nvSpPr>
          <p:cNvPr id="134" name="Google Shape;134;p19"/>
          <p:cNvSpPr txBox="1"/>
          <p:nvPr/>
        </p:nvSpPr>
        <p:spPr>
          <a:xfrm>
            <a:off x="914400" y="4038600"/>
            <a:ext cx="7772400" cy="10618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100" b="0" i="0" u="none" strike="noStrike" cap="none">
                <a:solidFill>
                  <a:schemeClr val="dk1"/>
                </a:solidFill>
                <a:latin typeface="Calibri"/>
                <a:ea typeface="Calibri"/>
                <a:cs typeface="Calibri"/>
                <a:sym typeface="Calibri"/>
              </a:rPr>
              <a:t>Provide external data at a timely manner and at a reasonable cost. Because of economies of scale, such services are comprehensive and inexpensive</a:t>
            </a:r>
            <a:endParaRPr sz="2100" b="0" i="0" u="none" strike="noStrike" cap="none">
              <a:solidFill>
                <a:schemeClr val="dk1"/>
              </a:solidFill>
              <a:latin typeface="Calibri"/>
              <a:ea typeface="Calibri"/>
              <a:cs typeface="Calibri"/>
              <a:sym typeface="Calibri"/>
            </a:endParaRPr>
          </a:p>
        </p:txBody>
      </p:sp>
      <p:sp>
        <p:nvSpPr>
          <p:cNvPr id="135" name="Google Shape;135;p19"/>
          <p:cNvSpPr txBox="1"/>
          <p:nvPr/>
        </p:nvSpPr>
        <p:spPr>
          <a:xfrm>
            <a:off x="628650" y="3244334"/>
            <a:ext cx="622935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u="none" strike="noStrike" cap="none">
                <a:solidFill>
                  <a:schemeClr val="dk1"/>
                </a:solidFill>
                <a:latin typeface="Calibri"/>
                <a:ea typeface="Calibri"/>
                <a:cs typeface="Calibri"/>
                <a:sym typeface="Calibri"/>
              </a:rPr>
              <a:t>Benefits of commercial databases</a:t>
            </a:r>
            <a:endParaRPr sz="2400" b="1">
              <a:solidFill>
                <a:schemeClr val="dk1"/>
              </a:solidFill>
              <a:latin typeface="Calibri"/>
              <a:ea typeface="Calibri"/>
              <a:cs typeface="Calibri"/>
              <a:sym typeface="Calibri"/>
            </a:endParaRPr>
          </a:p>
        </p:txBody>
      </p:sp>
      <p:pic>
        <p:nvPicPr>
          <p:cNvPr id="8" name="Google Shape;90;p13"/>
          <p:cNvPicPr preferRelativeResize="0"/>
          <p:nvPr/>
        </p:nvPicPr>
        <p:blipFill rotWithShape="1">
          <a:blip r:embed="rId3">
            <a:alphaModFix/>
          </a:blip>
          <a:srcRect l="29166" t="17407" r="36667" b="69259"/>
          <a:stretch/>
        </p:blipFill>
        <p:spPr>
          <a:xfrm>
            <a:off x="6445045" y="0"/>
            <a:ext cx="2698955" cy="575187"/>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 </a:t>
            </a:r>
            <a:endParaRPr/>
          </a:p>
        </p:txBody>
      </p:sp>
      <p:pic>
        <p:nvPicPr>
          <p:cNvPr id="586" name="Google Shape;586;p77" descr="FIG05"/>
          <p:cNvPicPr preferRelativeResize="0">
            <a:picLocks noGrp="1"/>
          </p:cNvPicPr>
          <p:nvPr>
            <p:ph type="body" idx="1"/>
          </p:nvPr>
        </p:nvPicPr>
        <p:blipFill rotWithShape="1">
          <a:blip r:embed="rId3">
            <a:alphaModFix/>
          </a:blip>
          <a:srcRect l="4650" t="10794" r="7003" b="6585"/>
          <a:stretch/>
        </p:blipFill>
        <p:spPr>
          <a:xfrm>
            <a:off x="1130490" y="228600"/>
            <a:ext cx="7708710" cy="5750226"/>
          </a:xfrm>
          <a:prstGeom prst="rect">
            <a:avLst/>
          </a:prstGeom>
          <a:noFill/>
          <a:ln>
            <a:noFill/>
          </a:ln>
        </p:spPr>
      </p:pic>
      <p:sp>
        <p:nvSpPr>
          <p:cNvPr id="587" name="Google Shape;587;p7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60</a:t>
            </a:fld>
            <a:endParaRPr/>
          </a:p>
        </p:txBody>
      </p:sp>
      <p:sp>
        <p:nvSpPr>
          <p:cNvPr id="588" name="Google Shape;588;p77"/>
          <p:cNvSpPr txBox="1"/>
          <p:nvPr/>
        </p:nvSpPr>
        <p:spPr>
          <a:xfrm>
            <a:off x="1524000" y="6031468"/>
            <a:ext cx="61722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Figure1.1: Data Warehouse Framework and Views</a:t>
            </a:r>
            <a:endParaRPr sz="1800">
              <a:solidFill>
                <a:schemeClr val="dk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Tools for Datawarehouse</a:t>
            </a:r>
            <a:endParaRPr/>
          </a:p>
        </p:txBody>
      </p:sp>
      <p:sp>
        <p:nvSpPr>
          <p:cNvPr id="594" name="Google Shape;594;p7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fontScale="92500" lnSpcReduction="10000"/>
          </a:bodyPr>
          <a:lstStyle/>
          <a:p>
            <a:pPr marL="457200" lvl="0" indent="-457200" algn="l" rtl="0">
              <a:lnSpc>
                <a:spcPct val="90000"/>
              </a:lnSpc>
              <a:spcBef>
                <a:spcPts val="0"/>
              </a:spcBef>
              <a:spcAft>
                <a:spcPts val="0"/>
              </a:spcAft>
              <a:buClr>
                <a:schemeClr val="dk1"/>
              </a:buClr>
              <a:buSzPct val="100000"/>
              <a:buFont typeface="Calibri"/>
              <a:buAutoNum type="arabicPeriod"/>
            </a:pPr>
            <a:r>
              <a:rPr lang="en-US" sz="2400" u="sng">
                <a:solidFill>
                  <a:schemeClr val="hlink"/>
                </a:solidFill>
                <a:hlinkClick r:id="rId3"/>
              </a:rPr>
              <a:t>Hevo Data</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Amazon Web Services Data Warehouse Tools</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Google Data Warehouse Tools</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Microsoft Azure Data Warehouse Tools</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Oracle Autonomous Data Warehouse</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Snowflake</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IBM Data Warehouse Tools</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Teradata Vantage</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SAS Cloud</a:t>
            </a:r>
            <a:endParaRPr sz="2400"/>
          </a:p>
          <a:p>
            <a:pPr marL="457200" lvl="0" indent="-457200" algn="l" rtl="0">
              <a:lnSpc>
                <a:spcPct val="90000"/>
              </a:lnSpc>
              <a:spcBef>
                <a:spcPts val="750"/>
              </a:spcBef>
              <a:spcAft>
                <a:spcPts val="0"/>
              </a:spcAft>
              <a:buClr>
                <a:schemeClr val="dk1"/>
              </a:buClr>
              <a:buSzPct val="100000"/>
              <a:buFont typeface="Calibri"/>
              <a:buAutoNum type="arabicPeriod"/>
            </a:pPr>
            <a:r>
              <a:rPr lang="en-US" sz="2400" u="sng">
                <a:solidFill>
                  <a:schemeClr val="hlink"/>
                </a:solidFill>
                <a:hlinkClick r:id="rId3"/>
              </a:rPr>
              <a:t>SAP Data Warehouse Cloud</a:t>
            </a:r>
            <a:endParaRPr sz="2400" u="sng"/>
          </a:p>
          <a:p>
            <a:pPr marL="0" lvl="0" indent="0" algn="l" rtl="0">
              <a:lnSpc>
                <a:spcPct val="90000"/>
              </a:lnSpc>
              <a:spcBef>
                <a:spcPts val="750"/>
              </a:spcBef>
              <a:spcAft>
                <a:spcPts val="0"/>
              </a:spcAft>
              <a:buClr>
                <a:schemeClr val="dk1"/>
              </a:buClr>
              <a:buSzPct val="100000"/>
              <a:buNone/>
            </a:pPr>
            <a:r>
              <a:rPr lang="en-US" sz="1800"/>
              <a:t>https://www.geeksforgeeks.org/top-15-popular-data-warehouse-tools/</a:t>
            </a:r>
            <a:endParaRPr/>
          </a:p>
        </p:txBody>
      </p:sp>
      <p:sp>
        <p:nvSpPr>
          <p:cNvPr id="595" name="Google Shape;595;p7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596" name="Google Shape;596;p7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9"/>
          <p:cNvSpPr txBox="1">
            <a:spLocks noGrp="1"/>
          </p:cNvSpPr>
          <p:nvPr>
            <p:ph type="title"/>
          </p:nvPr>
        </p:nvSpPr>
        <p:spPr>
          <a:xfrm>
            <a:off x="628650" y="1131094"/>
            <a:ext cx="7886700" cy="383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Planning</a:t>
            </a:r>
            <a:endParaRPr/>
          </a:p>
        </p:txBody>
      </p:sp>
      <p:sp>
        <p:nvSpPr>
          <p:cNvPr id="602" name="Google Shape;602;p79"/>
          <p:cNvSpPr txBox="1">
            <a:spLocks noGrp="1"/>
          </p:cNvSpPr>
          <p:nvPr>
            <p:ph type="body" idx="1"/>
          </p:nvPr>
        </p:nvSpPr>
        <p:spPr>
          <a:xfrm>
            <a:off x="461866" y="1683010"/>
            <a:ext cx="8053485" cy="3806963"/>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US"/>
              <a:t>improper planning and inadequate project management tend to result in failures.</a:t>
            </a:r>
            <a:endParaRPr/>
          </a:p>
          <a:p>
            <a:pPr marL="171450" lvl="0" indent="-38100" algn="just" rtl="0">
              <a:lnSpc>
                <a:spcPct val="90000"/>
              </a:lnSpc>
              <a:spcBef>
                <a:spcPts val="750"/>
              </a:spcBef>
              <a:spcAft>
                <a:spcPts val="0"/>
              </a:spcAft>
              <a:buClr>
                <a:schemeClr val="dk1"/>
              </a:buClr>
              <a:buSzPts val="2100"/>
              <a:buNone/>
            </a:pPr>
            <a:endParaRPr/>
          </a:p>
          <a:p>
            <a:pPr marL="0" lvl="0" indent="0" algn="just" rtl="0">
              <a:lnSpc>
                <a:spcPct val="90000"/>
              </a:lnSpc>
              <a:spcBef>
                <a:spcPts val="750"/>
              </a:spcBef>
              <a:spcAft>
                <a:spcPts val="0"/>
              </a:spcAft>
              <a:buClr>
                <a:srgbClr val="000000"/>
              </a:buClr>
              <a:buSzPts val="2100"/>
              <a:buNone/>
            </a:pPr>
            <a:r>
              <a:rPr lang="en-US" b="1" i="0">
                <a:solidFill>
                  <a:srgbClr val="000000"/>
                </a:solidFill>
                <a:latin typeface="Times New Roman"/>
                <a:ea typeface="Times New Roman"/>
                <a:cs typeface="Times New Roman"/>
                <a:sym typeface="Times New Roman"/>
              </a:rPr>
              <a:t>Factors causing failures</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Improper planning</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Inadequate project management</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Company not ready for a data warehouse</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Insufficient staff training</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Improper team management</a:t>
            </a:r>
            <a:endParaRPr/>
          </a:p>
          <a:p>
            <a:pPr marL="171450" lvl="0" indent="-171450" algn="just" rtl="0">
              <a:lnSpc>
                <a:spcPct val="90000"/>
              </a:lnSpc>
              <a:spcBef>
                <a:spcPts val="750"/>
              </a:spcBef>
              <a:spcAft>
                <a:spcPts val="0"/>
              </a:spcAft>
              <a:buClr>
                <a:srgbClr val="000000"/>
              </a:buClr>
              <a:buSzPts val="2100"/>
              <a:buChar char="•"/>
            </a:pPr>
            <a:r>
              <a:rPr lang="en-US" b="0" i="0">
                <a:solidFill>
                  <a:srgbClr val="000000"/>
                </a:solidFill>
                <a:latin typeface="Times New Roman"/>
                <a:ea typeface="Times New Roman"/>
                <a:cs typeface="Times New Roman"/>
                <a:sym typeface="Times New Roman"/>
              </a:rPr>
              <a:t>No support from top management</a:t>
            </a:r>
            <a:endParaRPr/>
          </a:p>
          <a:p>
            <a:pPr marL="0" lvl="0" indent="0" algn="just" rtl="0">
              <a:lnSpc>
                <a:spcPct val="90000"/>
              </a:lnSpc>
              <a:spcBef>
                <a:spcPts val="750"/>
              </a:spcBef>
              <a:spcAft>
                <a:spcPts val="0"/>
              </a:spcAft>
              <a:buClr>
                <a:schemeClr val="dk1"/>
              </a:buClr>
              <a:buSzPts val="2100"/>
              <a:buNone/>
            </a:pP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80"/>
          <p:cNvSpPr txBox="1">
            <a:spLocks noGrp="1"/>
          </p:cNvSpPr>
          <p:nvPr>
            <p:ph type="body" idx="1"/>
          </p:nvPr>
        </p:nvSpPr>
        <p:spPr>
          <a:xfrm>
            <a:off x="447870" y="1130171"/>
            <a:ext cx="8067481" cy="4359802"/>
          </a:xfrm>
          <a:prstGeom prst="rect">
            <a:avLst/>
          </a:prstGeom>
          <a:noFill/>
          <a:ln>
            <a:noFill/>
          </a:ln>
        </p:spPr>
        <p:txBody>
          <a:bodyPr spcFirstLastPara="1" wrap="square" lIns="91425" tIns="45700" rIns="91425" bIns="45700" anchor="t" anchorCtr="0">
            <a:normAutofit fontScale="92500" lnSpcReduction="10000"/>
          </a:bodyPr>
          <a:lstStyle/>
          <a:p>
            <a:pPr marL="171450" lvl="0" indent="-171481" algn="l" rtl="0">
              <a:lnSpc>
                <a:spcPct val="90000"/>
              </a:lnSpc>
              <a:spcBef>
                <a:spcPts val="0"/>
              </a:spcBef>
              <a:spcAft>
                <a:spcPts val="0"/>
              </a:spcAft>
              <a:buClr>
                <a:srgbClr val="000000"/>
              </a:buClr>
              <a:buSzPct val="100000"/>
              <a:buChar char="•"/>
            </a:pPr>
            <a:r>
              <a:rPr lang="en-US" b="1" i="0">
                <a:solidFill>
                  <a:srgbClr val="000000"/>
                </a:solidFill>
                <a:latin typeface="Times New Roman"/>
                <a:ea typeface="Times New Roman"/>
                <a:cs typeface="Times New Roman"/>
                <a:sym typeface="Times New Roman"/>
              </a:rPr>
              <a:t>Decisions Decide the type of data warehouse to be built</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where to keep the data warehouse</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where the data is going to come from</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whether you have all the needed data</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who will be using the data warehouse</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how they will use it</a:t>
            </a:r>
            <a:endParaRPr/>
          </a:p>
          <a:p>
            <a:pPr marL="514350" lvl="1" indent="-176212" algn="l" rtl="0">
              <a:lnSpc>
                <a:spcPct val="150000"/>
              </a:lnSpc>
              <a:spcBef>
                <a:spcPts val="375"/>
              </a:spcBef>
              <a:spcAft>
                <a:spcPts val="0"/>
              </a:spcAft>
              <a:buClr>
                <a:srgbClr val="000000"/>
              </a:buClr>
              <a:buSzPct val="100000"/>
              <a:buChar char="•"/>
            </a:pPr>
            <a:r>
              <a:rPr lang="en-US" sz="3000">
                <a:solidFill>
                  <a:srgbClr val="000000"/>
                </a:solidFill>
                <a:latin typeface="Times New Roman"/>
                <a:ea typeface="Times New Roman"/>
                <a:cs typeface="Times New Roman"/>
                <a:sym typeface="Times New Roman"/>
              </a:rPr>
              <a:t>at what times will they use it</a:t>
            </a:r>
            <a:endParaRPr sz="3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81"/>
          <p:cNvSpPr txBox="1">
            <a:spLocks noGrp="1"/>
          </p:cNvSpPr>
          <p:nvPr>
            <p:ph type="title"/>
          </p:nvPr>
        </p:nvSpPr>
        <p:spPr>
          <a:xfrm>
            <a:off x="628650" y="1131094"/>
            <a:ext cx="7886700" cy="49485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b="1"/>
              <a:t>Key issues</a:t>
            </a:r>
            <a:endParaRPr/>
          </a:p>
        </p:txBody>
      </p:sp>
      <p:sp>
        <p:nvSpPr>
          <p:cNvPr id="613" name="Google Shape;613;p81"/>
          <p:cNvSpPr txBox="1">
            <a:spLocks noGrp="1"/>
          </p:cNvSpPr>
          <p:nvPr>
            <p:ph type="body" idx="1"/>
          </p:nvPr>
        </p:nvSpPr>
        <p:spPr>
          <a:xfrm>
            <a:off x="565219" y="1625950"/>
            <a:ext cx="7950131" cy="3864023"/>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a:t>Value and expectation </a:t>
            </a:r>
            <a:endParaRPr/>
          </a:p>
          <a:p>
            <a:pPr marL="171450" lvl="0" indent="-171450" algn="l" rtl="0">
              <a:lnSpc>
                <a:spcPct val="90000"/>
              </a:lnSpc>
              <a:spcBef>
                <a:spcPts val="750"/>
              </a:spcBef>
              <a:spcAft>
                <a:spcPts val="0"/>
              </a:spcAft>
              <a:buClr>
                <a:schemeClr val="dk1"/>
              </a:buClr>
              <a:buSzPts val="2100"/>
              <a:buChar char="•"/>
            </a:pPr>
            <a:r>
              <a:rPr lang="en-US"/>
              <a:t>Risk assessment</a:t>
            </a:r>
            <a:endParaRPr/>
          </a:p>
          <a:p>
            <a:pPr marL="171450" lvl="0" indent="-171450" algn="l" rtl="0">
              <a:lnSpc>
                <a:spcPct val="90000"/>
              </a:lnSpc>
              <a:spcBef>
                <a:spcPts val="750"/>
              </a:spcBef>
              <a:spcAft>
                <a:spcPts val="0"/>
              </a:spcAft>
              <a:buClr>
                <a:schemeClr val="dk1"/>
              </a:buClr>
              <a:buSzPts val="2100"/>
              <a:buChar char="•"/>
            </a:pPr>
            <a:r>
              <a:rPr lang="en-US"/>
              <a:t>Top-down or bottom-up</a:t>
            </a:r>
            <a:endParaRPr/>
          </a:p>
          <a:p>
            <a:pPr marL="171450" lvl="0" indent="-171450" algn="l" rtl="0">
              <a:lnSpc>
                <a:spcPct val="90000"/>
              </a:lnSpc>
              <a:spcBef>
                <a:spcPts val="750"/>
              </a:spcBef>
              <a:spcAft>
                <a:spcPts val="0"/>
              </a:spcAft>
              <a:buClr>
                <a:schemeClr val="dk1"/>
              </a:buClr>
              <a:buSzPts val="2100"/>
              <a:buChar char="•"/>
            </a:pPr>
            <a:r>
              <a:rPr lang="en-US"/>
              <a:t>Build or Buy</a:t>
            </a:r>
            <a:endParaRPr/>
          </a:p>
          <a:p>
            <a:pPr marL="171450" lvl="0" indent="-171450" algn="l" rtl="0">
              <a:lnSpc>
                <a:spcPct val="90000"/>
              </a:lnSpc>
              <a:spcBef>
                <a:spcPts val="750"/>
              </a:spcBef>
              <a:spcAft>
                <a:spcPts val="0"/>
              </a:spcAft>
              <a:buClr>
                <a:schemeClr val="dk1"/>
              </a:buClr>
              <a:buSzPts val="2100"/>
              <a:buChar char="•"/>
            </a:pPr>
            <a:r>
              <a:rPr lang="en-US"/>
              <a:t>Single vendor or best of breed</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82"/>
          <p:cNvPicPr preferRelativeResize="0"/>
          <p:nvPr/>
        </p:nvPicPr>
        <p:blipFill rotWithShape="1">
          <a:blip r:embed="rId3">
            <a:alphaModFix/>
          </a:blip>
          <a:srcRect/>
          <a:stretch/>
        </p:blipFill>
        <p:spPr>
          <a:xfrm>
            <a:off x="1200150" y="964407"/>
            <a:ext cx="6800850" cy="4864894"/>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pic>
        <p:nvPicPr>
          <p:cNvPr id="623" name="Google Shape;623;p83"/>
          <p:cNvPicPr preferRelativeResize="0"/>
          <p:nvPr/>
        </p:nvPicPr>
        <p:blipFill rotWithShape="1">
          <a:blip r:embed="rId3">
            <a:alphaModFix/>
          </a:blip>
          <a:srcRect/>
          <a:stretch/>
        </p:blipFill>
        <p:spPr>
          <a:xfrm>
            <a:off x="1485901" y="964407"/>
            <a:ext cx="6407944" cy="423624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84"/>
          <p:cNvPicPr preferRelativeResize="0"/>
          <p:nvPr/>
        </p:nvPicPr>
        <p:blipFill rotWithShape="1">
          <a:blip r:embed="rId3">
            <a:alphaModFix/>
          </a:blip>
          <a:srcRect/>
          <a:stretch/>
        </p:blipFill>
        <p:spPr>
          <a:xfrm>
            <a:off x="1478756" y="964406"/>
            <a:ext cx="6415088" cy="4471988"/>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8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Key Issues in Planning a Data Warehouse</a:t>
            </a:r>
            <a:endParaRPr/>
          </a:p>
        </p:txBody>
      </p:sp>
      <p:sp>
        <p:nvSpPr>
          <p:cNvPr id="634" name="Google Shape;634;p8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000"/>
              <a:buNone/>
            </a:pPr>
            <a:r>
              <a:rPr lang="en-US" sz="2000"/>
              <a:t>Here are some of the </a:t>
            </a:r>
            <a:r>
              <a:rPr lang="en-US" sz="2000" b="1"/>
              <a:t>difficulties</a:t>
            </a:r>
            <a:r>
              <a:rPr lang="en-US" sz="2000"/>
              <a:t> of </a:t>
            </a:r>
            <a:r>
              <a:rPr lang="en-US" sz="2000" b="1"/>
              <a:t>Implementing Data Warehouses</a:t>
            </a:r>
            <a:r>
              <a:rPr lang="en-US" sz="2000"/>
              <a:t>:</a:t>
            </a:r>
            <a:endParaRPr/>
          </a:p>
          <a:p>
            <a:pPr marL="171450" lvl="0" indent="-171450" algn="just" rtl="0">
              <a:lnSpc>
                <a:spcPct val="90000"/>
              </a:lnSpc>
              <a:spcBef>
                <a:spcPts val="750"/>
              </a:spcBef>
              <a:spcAft>
                <a:spcPts val="0"/>
              </a:spcAft>
              <a:buClr>
                <a:schemeClr val="dk1"/>
              </a:buClr>
              <a:buSzPts val="2000"/>
              <a:buChar char="•"/>
            </a:pPr>
            <a:r>
              <a:rPr lang="en-US" sz="2000"/>
              <a:t>Implementing a data warehouse is generally a massive effort that must be planned and executed according to established methods.</a:t>
            </a:r>
            <a:endParaRPr/>
          </a:p>
          <a:p>
            <a:pPr marL="171450" lvl="0" indent="-171450" algn="just" rtl="0">
              <a:lnSpc>
                <a:spcPct val="90000"/>
              </a:lnSpc>
              <a:spcBef>
                <a:spcPts val="750"/>
              </a:spcBef>
              <a:spcAft>
                <a:spcPts val="0"/>
              </a:spcAft>
              <a:buClr>
                <a:schemeClr val="dk1"/>
              </a:buClr>
              <a:buSzPts val="2000"/>
              <a:buChar char="•"/>
            </a:pPr>
            <a:r>
              <a:rPr lang="en-US" sz="2000"/>
              <a:t>Construction, administration, and quality control are the significant operational issues which arises with data warehousing.</a:t>
            </a:r>
            <a:endParaRPr/>
          </a:p>
          <a:p>
            <a:pPr marL="171450" lvl="0" indent="-171450" algn="just" rtl="0">
              <a:lnSpc>
                <a:spcPct val="90000"/>
              </a:lnSpc>
              <a:spcBef>
                <a:spcPts val="750"/>
              </a:spcBef>
              <a:spcAft>
                <a:spcPts val="0"/>
              </a:spcAft>
              <a:buClr>
                <a:schemeClr val="dk1"/>
              </a:buClr>
              <a:buSzPts val="2000"/>
              <a:buChar char="•"/>
            </a:pPr>
            <a:r>
              <a:rPr lang="en-US" sz="2000"/>
              <a:t>Some of the important and challenging consideration while implementing data warehouse are: the design, construction and implementation of the warehouse.</a:t>
            </a:r>
            <a:endParaRPr/>
          </a:p>
          <a:p>
            <a:pPr marL="171450" lvl="0" indent="-171450" algn="just" rtl="0">
              <a:lnSpc>
                <a:spcPct val="90000"/>
              </a:lnSpc>
              <a:spcBef>
                <a:spcPts val="750"/>
              </a:spcBef>
              <a:spcAft>
                <a:spcPts val="0"/>
              </a:spcAft>
              <a:buClr>
                <a:schemeClr val="dk1"/>
              </a:buClr>
              <a:buSzPts val="2000"/>
              <a:buChar char="•"/>
            </a:pPr>
            <a:r>
              <a:rPr lang="en-US" sz="2000"/>
              <a:t>The building of an enterprise-wide warehouse in a large organization is a major undertaking.</a:t>
            </a:r>
            <a:endParaRPr/>
          </a:p>
          <a:p>
            <a:pPr marL="171450" lvl="0" indent="-171450" algn="just" rtl="0">
              <a:lnSpc>
                <a:spcPct val="90000"/>
              </a:lnSpc>
              <a:spcBef>
                <a:spcPts val="750"/>
              </a:spcBef>
              <a:spcAft>
                <a:spcPts val="0"/>
              </a:spcAft>
              <a:buClr>
                <a:schemeClr val="dk1"/>
              </a:buClr>
              <a:buSzPts val="2000"/>
              <a:buChar char="•"/>
            </a:pPr>
            <a:r>
              <a:rPr lang="en-US" sz="2000"/>
              <a:t>Manual Data Processing can risk the correctness of the data being entered.</a:t>
            </a:r>
            <a:endParaRPr/>
          </a:p>
        </p:txBody>
      </p:sp>
      <p:sp>
        <p:nvSpPr>
          <p:cNvPr id="635" name="Google Shape;635;p8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636" name="Google Shape;636;p8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8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Key Issues in Planning a Data Warehouse</a:t>
            </a:r>
            <a:endParaRPr/>
          </a:p>
        </p:txBody>
      </p:sp>
      <p:sp>
        <p:nvSpPr>
          <p:cNvPr id="642" name="Google Shape;642;p8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000"/>
              <a:buChar char="•"/>
            </a:pPr>
            <a:r>
              <a:rPr lang="en-US" sz="2000"/>
              <a:t>An intensive enterprise is the administration of a data warehouse, which is proportional to the complexity and size of the warehouse.</a:t>
            </a:r>
            <a:endParaRPr/>
          </a:p>
          <a:p>
            <a:pPr marL="171450" lvl="0" indent="-171450" algn="just" rtl="0">
              <a:lnSpc>
                <a:spcPct val="90000"/>
              </a:lnSpc>
              <a:spcBef>
                <a:spcPts val="750"/>
              </a:spcBef>
              <a:spcAft>
                <a:spcPts val="0"/>
              </a:spcAft>
              <a:buClr>
                <a:schemeClr val="dk1"/>
              </a:buClr>
              <a:buSzPts val="2000"/>
              <a:buChar char="•"/>
            </a:pPr>
            <a:r>
              <a:rPr lang="en-US" sz="2000"/>
              <a:t>The complex nature of the administration should be understood by an organization that attempts to administer a data warehouse.</a:t>
            </a:r>
            <a:endParaRPr/>
          </a:p>
          <a:p>
            <a:pPr marL="171450" lvl="0" indent="-171450" algn="just" rtl="0">
              <a:lnSpc>
                <a:spcPct val="90000"/>
              </a:lnSpc>
              <a:spcBef>
                <a:spcPts val="750"/>
              </a:spcBef>
              <a:spcAft>
                <a:spcPts val="0"/>
              </a:spcAft>
              <a:buClr>
                <a:schemeClr val="dk1"/>
              </a:buClr>
              <a:buSzPts val="2000"/>
              <a:buChar char="•"/>
            </a:pPr>
            <a:r>
              <a:rPr lang="en-US" sz="2000"/>
              <a:t>There must be a flexibility to accept and integrate analytics to streamline the business intelligence process.</a:t>
            </a:r>
            <a:endParaRPr/>
          </a:p>
          <a:p>
            <a:pPr marL="171450" lvl="0" indent="-171450" algn="just" rtl="0">
              <a:lnSpc>
                <a:spcPct val="90000"/>
              </a:lnSpc>
              <a:spcBef>
                <a:spcPts val="750"/>
              </a:spcBef>
              <a:spcAft>
                <a:spcPts val="0"/>
              </a:spcAft>
              <a:buClr>
                <a:schemeClr val="dk1"/>
              </a:buClr>
              <a:buSzPts val="2000"/>
              <a:buChar char="•"/>
            </a:pPr>
            <a:r>
              <a:rPr lang="en-US" sz="2000"/>
              <a:t>To handle the evolutions, acquisition component and the warehouse’s schema should be updated.</a:t>
            </a:r>
            <a:endParaRPr/>
          </a:p>
          <a:p>
            <a:pPr marL="171450" lvl="0" indent="-171450" algn="just" rtl="0">
              <a:lnSpc>
                <a:spcPct val="90000"/>
              </a:lnSpc>
              <a:spcBef>
                <a:spcPts val="750"/>
              </a:spcBef>
              <a:spcAft>
                <a:spcPts val="0"/>
              </a:spcAft>
              <a:buClr>
                <a:schemeClr val="dk1"/>
              </a:buClr>
              <a:buSzPts val="2000"/>
              <a:buChar char="•"/>
            </a:pPr>
            <a:r>
              <a:rPr lang="en-US" sz="2000"/>
              <a:t>A significant issue in data warehousing is the quality control of data. The major concerns are: quality and consistency of data.</a:t>
            </a:r>
            <a:endParaRPr/>
          </a:p>
        </p:txBody>
      </p:sp>
      <p:sp>
        <p:nvSpPr>
          <p:cNvPr id="643" name="Google Shape;643;p8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644" name="Google Shape;644;p8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i="1"/>
              <a:t>Database Vs. Datawarehouse</a:t>
            </a:r>
            <a:endParaRPr/>
          </a:p>
        </p:txBody>
      </p:sp>
      <p:sp>
        <p:nvSpPr>
          <p:cNvPr id="141" name="Google Shape;141;p20"/>
          <p:cNvSpPr txBox="1">
            <a:spLocks noGrp="1"/>
          </p:cNvSpPr>
          <p:nvPr>
            <p:ph type="body" idx="1"/>
          </p:nvPr>
        </p:nvSpPr>
        <p:spPr>
          <a:xfrm>
            <a:off x="304800" y="1600200"/>
            <a:ext cx="8534400" cy="4800600"/>
          </a:xfrm>
          <a:prstGeom prst="rect">
            <a:avLst/>
          </a:prstGeom>
          <a:noFill/>
          <a:ln>
            <a:noFill/>
          </a:ln>
        </p:spPr>
        <p:txBody>
          <a:bodyPr spcFirstLastPara="1" wrap="square" lIns="91425" tIns="45700" rIns="91425" bIns="45700" anchor="t" anchorCtr="0">
            <a:normAutofit lnSpcReduction="10000"/>
          </a:bodyPr>
          <a:lstStyle/>
          <a:p>
            <a:pPr marL="171450" lvl="0" indent="-177800" algn="just" rtl="0">
              <a:lnSpc>
                <a:spcPct val="80000"/>
              </a:lnSpc>
              <a:spcBef>
                <a:spcPts val="0"/>
              </a:spcBef>
              <a:spcAft>
                <a:spcPts val="0"/>
              </a:spcAft>
              <a:buClr>
                <a:schemeClr val="dk1"/>
              </a:buClr>
              <a:buSzPts val="2800"/>
              <a:buChar char="•"/>
            </a:pPr>
            <a:r>
              <a:rPr lang="en-US" sz="2800"/>
              <a:t>Databases are typically the term used to describe operational data stores and are transactional in their structure.  As a result databases are usually highly normalized, whereas data warehouses are highly  de-normalized. </a:t>
            </a:r>
            <a:endParaRPr/>
          </a:p>
          <a:p>
            <a:pPr marL="0" lvl="0" indent="0" algn="just" rtl="0">
              <a:lnSpc>
                <a:spcPct val="80000"/>
              </a:lnSpc>
              <a:spcBef>
                <a:spcPts val="750"/>
              </a:spcBef>
              <a:spcAft>
                <a:spcPts val="0"/>
              </a:spcAft>
              <a:buClr>
                <a:schemeClr val="dk1"/>
              </a:buClr>
              <a:buSzPts val="2800"/>
              <a:buNone/>
            </a:pPr>
            <a:endParaRPr sz="2800"/>
          </a:p>
          <a:p>
            <a:pPr marL="171450" lvl="0" indent="-177800" algn="just" rtl="0">
              <a:lnSpc>
                <a:spcPct val="80000"/>
              </a:lnSpc>
              <a:spcBef>
                <a:spcPts val="750"/>
              </a:spcBef>
              <a:spcAft>
                <a:spcPts val="0"/>
              </a:spcAft>
              <a:buClr>
                <a:schemeClr val="dk1"/>
              </a:buClr>
              <a:buSzPts val="2800"/>
              <a:buChar char="•"/>
            </a:pPr>
            <a:r>
              <a:rPr lang="en-US" sz="2800"/>
              <a:t>Technically a data warehouse is a database, however, a data warehouse is an integrated, time-variant, nonvolatile, subject-oriented repository of detail and summary data used for decision support and business analytics within an organization. </a:t>
            </a:r>
            <a:endParaRPr/>
          </a:p>
          <a:p>
            <a:pPr marL="171450" lvl="0" indent="0" algn="just" rtl="0">
              <a:lnSpc>
                <a:spcPct val="80000"/>
              </a:lnSpc>
              <a:spcBef>
                <a:spcPts val="750"/>
              </a:spcBef>
              <a:spcAft>
                <a:spcPts val="0"/>
              </a:spcAft>
              <a:buClr>
                <a:schemeClr val="dk1"/>
              </a:buClr>
              <a:buSzPts val="2800"/>
              <a:buNone/>
            </a:pPr>
            <a:endParaRPr sz="2800"/>
          </a:p>
          <a:p>
            <a:pPr marL="0" lvl="0" indent="0" algn="just" rtl="0">
              <a:lnSpc>
                <a:spcPct val="80000"/>
              </a:lnSpc>
              <a:spcBef>
                <a:spcPts val="750"/>
              </a:spcBef>
              <a:spcAft>
                <a:spcPts val="0"/>
              </a:spcAft>
              <a:buClr>
                <a:schemeClr val="dk1"/>
              </a:buClr>
              <a:buSzPts val="2000"/>
              <a:buFont typeface="Calibri"/>
              <a:buNone/>
            </a:pPr>
            <a:r>
              <a:rPr lang="en-US" sz="2000"/>
              <a:t/>
            </a:r>
            <a:br>
              <a:rPr lang="en-US" sz="2000"/>
            </a:br>
            <a:endParaRPr sz="2000"/>
          </a:p>
        </p:txBody>
      </p:sp>
      <p:sp>
        <p:nvSpPr>
          <p:cNvPr id="142" name="Google Shape;142;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43" name="Google Shape;143;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7</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pic>
        <p:nvPicPr>
          <p:cNvPr id="649" name="Google Shape;649;p87"/>
          <p:cNvPicPr preferRelativeResize="0"/>
          <p:nvPr/>
        </p:nvPicPr>
        <p:blipFill rotWithShape="1">
          <a:blip r:embed="rId3">
            <a:alphaModFix/>
          </a:blip>
          <a:srcRect/>
          <a:stretch/>
        </p:blipFill>
        <p:spPr>
          <a:xfrm>
            <a:off x="228600" y="457200"/>
            <a:ext cx="7665245" cy="4972051"/>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pic>
        <p:nvPicPr>
          <p:cNvPr id="654" name="Google Shape;654;p88"/>
          <p:cNvPicPr preferRelativeResize="0"/>
          <p:nvPr/>
        </p:nvPicPr>
        <p:blipFill rotWithShape="1">
          <a:blip r:embed="rId3">
            <a:alphaModFix/>
          </a:blip>
          <a:srcRect/>
          <a:stretch/>
        </p:blipFill>
        <p:spPr>
          <a:xfrm>
            <a:off x="1364456" y="964407"/>
            <a:ext cx="6529388" cy="489346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pic>
        <p:nvPicPr>
          <p:cNvPr id="659" name="Google Shape;659;p89"/>
          <p:cNvPicPr preferRelativeResize="0"/>
          <p:nvPr/>
        </p:nvPicPr>
        <p:blipFill rotWithShape="1">
          <a:blip r:embed="rId3">
            <a:alphaModFix/>
          </a:blip>
          <a:srcRect/>
          <a:stretch/>
        </p:blipFill>
        <p:spPr>
          <a:xfrm>
            <a:off x="1143001" y="964406"/>
            <a:ext cx="6750844" cy="4586288"/>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pic>
        <p:nvPicPr>
          <p:cNvPr id="664" name="Google Shape;664;p90"/>
          <p:cNvPicPr preferRelativeResize="0"/>
          <p:nvPr/>
        </p:nvPicPr>
        <p:blipFill rotWithShape="1">
          <a:blip r:embed="rId3">
            <a:alphaModFix/>
          </a:blip>
          <a:srcRect/>
          <a:stretch/>
        </p:blipFill>
        <p:spPr>
          <a:xfrm>
            <a:off x="1478756" y="964406"/>
            <a:ext cx="6415088" cy="492918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pic>
        <p:nvPicPr>
          <p:cNvPr id="669" name="Google Shape;669;p91"/>
          <p:cNvPicPr preferRelativeResize="0"/>
          <p:nvPr/>
        </p:nvPicPr>
        <p:blipFill rotWithShape="1">
          <a:blip r:embed="rId3">
            <a:alphaModFix/>
          </a:blip>
          <a:srcRect/>
          <a:stretch/>
        </p:blipFill>
        <p:spPr>
          <a:xfrm>
            <a:off x="1478756" y="964406"/>
            <a:ext cx="6415088" cy="4129088"/>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92"/>
          <p:cNvPicPr preferRelativeResize="0"/>
          <p:nvPr/>
        </p:nvPicPr>
        <p:blipFill rotWithShape="1">
          <a:blip r:embed="rId3">
            <a:alphaModFix/>
          </a:blip>
          <a:srcRect/>
          <a:stretch/>
        </p:blipFill>
        <p:spPr>
          <a:xfrm>
            <a:off x="1478756" y="964406"/>
            <a:ext cx="6415088" cy="4700588"/>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9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0"/>
              <a:t>How Data Warehousing projects are different</a:t>
            </a:r>
            <a:endParaRPr sz="3200" b="0"/>
          </a:p>
        </p:txBody>
      </p:sp>
      <p:sp>
        <p:nvSpPr>
          <p:cNvPr id="680" name="Google Shape;680;p93"/>
          <p:cNvSpPr txBox="1">
            <a:spLocks noGrp="1"/>
          </p:cNvSpPr>
          <p:nvPr>
            <p:ph type="body" idx="1"/>
          </p:nvPr>
        </p:nvSpPr>
        <p:spPr>
          <a:xfrm>
            <a:off x="1295400" y="1524000"/>
            <a:ext cx="7391400" cy="4525963"/>
          </a:xfrm>
          <a:prstGeom prst="rect">
            <a:avLst/>
          </a:prstGeom>
          <a:noFill/>
          <a:ln>
            <a:noFill/>
          </a:ln>
        </p:spPr>
        <p:txBody>
          <a:bodyPr spcFirstLastPara="1" wrap="square" lIns="91425" tIns="45700" rIns="91425" bIns="45700" anchor="t" anchorCtr="0">
            <a:normAutofit lnSpcReduction="10000"/>
          </a:bodyPr>
          <a:lstStyle/>
          <a:p>
            <a:pPr marL="171450" lvl="0" indent="-171450" algn="just" rtl="0">
              <a:lnSpc>
                <a:spcPct val="90000"/>
              </a:lnSpc>
              <a:spcBef>
                <a:spcPts val="0"/>
              </a:spcBef>
              <a:spcAft>
                <a:spcPts val="0"/>
              </a:spcAft>
              <a:buClr>
                <a:schemeClr val="dk1"/>
              </a:buClr>
              <a:buSzPts val="1800"/>
              <a:buChar char="•"/>
            </a:pPr>
            <a:r>
              <a:rPr lang="en-US" sz="1800"/>
              <a:t>Operational systems are modeled to automate and/or record events in an existing business workflow.</a:t>
            </a:r>
            <a:endParaRPr/>
          </a:p>
          <a:p>
            <a:pPr marL="171450" lvl="0" indent="-171450" algn="just" rtl="0">
              <a:lnSpc>
                <a:spcPct val="90000"/>
              </a:lnSpc>
              <a:spcBef>
                <a:spcPts val="750"/>
              </a:spcBef>
              <a:spcAft>
                <a:spcPts val="0"/>
              </a:spcAft>
              <a:buClr>
                <a:schemeClr val="dk1"/>
              </a:buClr>
              <a:buSzPts val="1800"/>
              <a:buChar char="•"/>
            </a:pPr>
            <a:r>
              <a:rPr lang="en-US" sz="1800"/>
              <a:t>Data warehouse projects are increasingly being driven by (e..g, demanded by) business users with strong business justifications.</a:t>
            </a:r>
            <a:endParaRPr/>
          </a:p>
          <a:p>
            <a:pPr marL="171450" lvl="0" indent="-171450" algn="just" rtl="0">
              <a:lnSpc>
                <a:spcPct val="90000"/>
              </a:lnSpc>
              <a:spcBef>
                <a:spcPts val="750"/>
              </a:spcBef>
              <a:spcAft>
                <a:spcPts val="0"/>
              </a:spcAft>
              <a:buClr>
                <a:schemeClr val="dk1"/>
              </a:buClr>
              <a:buSzPts val="1800"/>
              <a:buChar char="•"/>
            </a:pPr>
            <a:r>
              <a:rPr lang="en-US" sz="1800"/>
              <a:t>Data warehouse front-end applications tend to support ad-hoc queries, reporting and dashboards, as opposed to static data entry forms and canned reports</a:t>
            </a:r>
            <a:endParaRPr/>
          </a:p>
          <a:p>
            <a:pPr marL="171450" lvl="0" indent="-171450" algn="just" rtl="0">
              <a:lnSpc>
                <a:spcPct val="90000"/>
              </a:lnSpc>
              <a:spcBef>
                <a:spcPts val="750"/>
              </a:spcBef>
              <a:spcAft>
                <a:spcPts val="0"/>
              </a:spcAft>
              <a:buClr>
                <a:schemeClr val="dk1"/>
              </a:buClr>
              <a:buSzPts val="1800"/>
              <a:buChar char="•"/>
            </a:pPr>
            <a:r>
              <a:rPr lang="en-US" sz="1800"/>
              <a:t>DW systems are built up with data from existing transaction systems so </a:t>
            </a:r>
            <a:r>
              <a:rPr lang="en-US" sz="1800" i="1"/>
              <a:t>data profiling</a:t>
            </a:r>
            <a:r>
              <a:rPr lang="en-US" sz="1800"/>
              <a:t> and </a:t>
            </a:r>
            <a:r>
              <a:rPr lang="en-US" sz="1800" i="1"/>
              <a:t>integration</a:t>
            </a:r>
            <a:r>
              <a:rPr lang="en-US" sz="1800"/>
              <a:t> are critical steps</a:t>
            </a:r>
            <a:endParaRPr/>
          </a:p>
          <a:p>
            <a:pPr marL="171450" lvl="0" indent="-171450" algn="just" rtl="0">
              <a:lnSpc>
                <a:spcPct val="90000"/>
              </a:lnSpc>
              <a:spcBef>
                <a:spcPts val="750"/>
              </a:spcBef>
              <a:spcAft>
                <a:spcPts val="0"/>
              </a:spcAft>
              <a:buClr>
                <a:schemeClr val="dk1"/>
              </a:buClr>
              <a:buSzPts val="1800"/>
              <a:buChar char="•"/>
            </a:pPr>
            <a:r>
              <a:rPr lang="en-US" sz="1800" i="1"/>
              <a:t>Security</a:t>
            </a:r>
            <a:r>
              <a:rPr lang="en-US" sz="1800"/>
              <a:t> and </a:t>
            </a:r>
            <a:r>
              <a:rPr lang="en-US" sz="1800" i="1"/>
              <a:t>Compliance</a:t>
            </a:r>
            <a:r>
              <a:rPr lang="en-US" sz="1800"/>
              <a:t> are two areas that require special attention since data from across the organization will be combined together</a:t>
            </a:r>
            <a:endParaRPr/>
          </a:p>
          <a:p>
            <a:pPr marL="171450" lvl="0" indent="-171450" algn="just" rtl="0">
              <a:lnSpc>
                <a:spcPct val="90000"/>
              </a:lnSpc>
              <a:spcBef>
                <a:spcPts val="750"/>
              </a:spcBef>
              <a:spcAft>
                <a:spcPts val="0"/>
              </a:spcAft>
              <a:buClr>
                <a:schemeClr val="dk1"/>
              </a:buClr>
              <a:buSzPts val="1800"/>
              <a:buChar char="•"/>
            </a:pPr>
            <a:r>
              <a:rPr lang="en-US" sz="1800"/>
              <a:t>Operational systems capture </a:t>
            </a:r>
            <a:r>
              <a:rPr lang="en-US" sz="1800" i="1"/>
              <a:t>revenues</a:t>
            </a:r>
            <a:r>
              <a:rPr lang="en-US" sz="1800"/>
              <a:t> fairly accurately, however sources for </a:t>
            </a:r>
            <a:r>
              <a:rPr lang="en-US" sz="1800" i="1"/>
              <a:t>costs</a:t>
            </a:r>
            <a:r>
              <a:rPr lang="en-US" sz="1800"/>
              <a:t> and how those costs are allocated against revenues often raise complex issues.</a:t>
            </a:r>
            <a:endParaRPr/>
          </a:p>
          <a:p>
            <a:pPr marL="171450" lvl="0" indent="-171450" algn="just" rtl="0">
              <a:lnSpc>
                <a:spcPct val="90000"/>
              </a:lnSpc>
              <a:spcBef>
                <a:spcPts val="750"/>
              </a:spcBef>
              <a:spcAft>
                <a:spcPts val="0"/>
              </a:spcAft>
              <a:buClr>
                <a:schemeClr val="dk1"/>
              </a:buClr>
              <a:buSzPts val="1800"/>
              <a:buChar char="•"/>
            </a:pPr>
            <a:r>
              <a:rPr lang="en-US" sz="1800"/>
              <a:t>Technology resources are non-trivial: Data storage, Archiving, Security, OLAP engine, web integration, etc.</a:t>
            </a:r>
            <a:endParaRPr/>
          </a:p>
        </p:txBody>
      </p:sp>
      <p:sp>
        <p:nvSpPr>
          <p:cNvPr id="681" name="Google Shape;681;p9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682" name="Google Shape;682;p9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p9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Major steps in DW Projects</a:t>
            </a:r>
            <a:endParaRPr/>
          </a:p>
        </p:txBody>
      </p:sp>
      <p:sp>
        <p:nvSpPr>
          <p:cNvPr id="688" name="Google Shape;688;p94"/>
          <p:cNvSpPr txBox="1">
            <a:spLocks noGrp="1"/>
          </p:cNvSpPr>
          <p:nvPr>
            <p:ph type="body" idx="1"/>
          </p:nvPr>
        </p:nvSpPr>
        <p:spPr>
          <a:xfrm>
            <a:off x="1295400" y="1600200"/>
            <a:ext cx="7543800" cy="464820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000"/>
              <a:buChar char="•"/>
            </a:pPr>
            <a:r>
              <a:rPr lang="en-US" sz="2000" i="1"/>
              <a:t>Business and Technical Justification</a:t>
            </a:r>
            <a:r>
              <a:rPr lang="en-US" sz="2000"/>
              <a:t> – In this phase, the project’s sponsors detail the business justification, opportunities and benefits as well as the technical justifications for the DW project. Staffing and other necessary resources are identified.</a:t>
            </a:r>
            <a:endParaRPr/>
          </a:p>
          <a:p>
            <a:pPr marL="514350" lvl="1" indent="-171450" algn="l" rtl="0">
              <a:lnSpc>
                <a:spcPct val="90000"/>
              </a:lnSpc>
              <a:spcBef>
                <a:spcPts val="375"/>
              </a:spcBef>
              <a:spcAft>
                <a:spcPts val="0"/>
              </a:spcAft>
              <a:buClr>
                <a:schemeClr val="dk1"/>
              </a:buClr>
              <a:buSzPts val="1800"/>
              <a:buChar char="•"/>
            </a:pPr>
            <a:r>
              <a:rPr lang="en-US" sz="1800" b="1"/>
              <a:t>Business Justification:</a:t>
            </a:r>
            <a:br>
              <a:rPr lang="en-US" sz="1800" b="1"/>
            </a:br>
            <a:r>
              <a:rPr lang="en-US" sz="1800"/>
              <a:t>   – Review business initiatives and processes</a:t>
            </a:r>
            <a:br>
              <a:rPr lang="en-US" sz="1800"/>
            </a:br>
            <a:r>
              <a:rPr lang="en-US" sz="1800"/>
              <a:t>   – Enlist BI sponsors and stakeholders (e.g., potential BI users)</a:t>
            </a:r>
            <a:br>
              <a:rPr lang="en-US" sz="1800"/>
            </a:br>
            <a:r>
              <a:rPr lang="en-US" sz="1800"/>
              <a:t>   – Document business benefits and outcomes in terms of adding business value</a:t>
            </a:r>
            <a:br>
              <a:rPr lang="en-US" sz="1800"/>
            </a:br>
            <a:r>
              <a:rPr lang="en-US" sz="1800"/>
              <a:t>   – Project scope and Budgeting</a:t>
            </a:r>
            <a:endParaRPr/>
          </a:p>
          <a:p>
            <a:pPr marL="514350" lvl="1" indent="-171450" algn="l" rtl="0">
              <a:lnSpc>
                <a:spcPct val="90000"/>
              </a:lnSpc>
              <a:spcBef>
                <a:spcPts val="375"/>
              </a:spcBef>
              <a:spcAft>
                <a:spcPts val="0"/>
              </a:spcAft>
              <a:buClr>
                <a:schemeClr val="dk1"/>
              </a:buClr>
              <a:buSzPts val="1800"/>
              <a:buChar char="•"/>
            </a:pPr>
            <a:r>
              <a:rPr lang="en-US" sz="1800" b="1"/>
              <a:t>Technical Justification:</a:t>
            </a:r>
            <a:br>
              <a:rPr lang="en-US" sz="1800" b="1"/>
            </a:br>
            <a:r>
              <a:rPr lang="en-US" sz="1800"/>
              <a:t>   – Product evaluations for proof-of-concept and technology roadmaps</a:t>
            </a:r>
            <a:br>
              <a:rPr lang="en-US" sz="1800"/>
            </a:br>
            <a:r>
              <a:rPr lang="en-US" sz="1800"/>
              <a:t>   – Assessing necessary technical skills/expertise</a:t>
            </a:r>
            <a:br>
              <a:rPr lang="en-US" sz="1800"/>
            </a:br>
            <a:r>
              <a:rPr lang="en-US" sz="1800"/>
              <a:t>   – Assessing data quality</a:t>
            </a:r>
            <a:endParaRPr/>
          </a:p>
          <a:p>
            <a:pPr marL="171450" lvl="0" indent="-44450" algn="l" rtl="0">
              <a:lnSpc>
                <a:spcPct val="90000"/>
              </a:lnSpc>
              <a:spcBef>
                <a:spcPts val="750"/>
              </a:spcBef>
              <a:spcAft>
                <a:spcPts val="0"/>
              </a:spcAft>
              <a:buClr>
                <a:schemeClr val="dk1"/>
              </a:buClr>
              <a:buSzPts val="2000"/>
              <a:buNone/>
            </a:pPr>
            <a:endParaRPr sz="2000"/>
          </a:p>
        </p:txBody>
      </p:sp>
      <p:sp>
        <p:nvSpPr>
          <p:cNvPr id="689" name="Google Shape;689;p9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690" name="Google Shape;690;p9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9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Major steps in DW Projects</a:t>
            </a:r>
            <a:endParaRPr/>
          </a:p>
        </p:txBody>
      </p:sp>
      <p:sp>
        <p:nvSpPr>
          <p:cNvPr id="696" name="Google Shape;696;p95"/>
          <p:cNvSpPr txBox="1">
            <a:spLocks noGrp="1"/>
          </p:cNvSpPr>
          <p:nvPr>
            <p:ph type="body" idx="1"/>
          </p:nvPr>
        </p:nvSpPr>
        <p:spPr>
          <a:xfrm>
            <a:off x="1143000" y="1447800"/>
            <a:ext cx="7772400" cy="46482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800"/>
              <a:buChar char="•"/>
            </a:pPr>
            <a:r>
              <a:rPr lang="en-US" sz="1800" i="1"/>
              <a:t>Gathering Business Requirements (KPI’s)</a:t>
            </a:r>
            <a:r>
              <a:rPr lang="en-US" sz="1800"/>
              <a:t> – In this phase business users are interviewed to determine what measurements / metrics they require. These are called </a:t>
            </a:r>
            <a:r>
              <a:rPr lang="en-US" sz="1800" i="1"/>
              <a:t>Key Performance Indicators</a:t>
            </a:r>
            <a:r>
              <a:rPr lang="en-US" sz="1800"/>
              <a:t> (KPI’s) and are generally calculated by summing and combining OLTP transactions data. This stage clearly requires deep involvement of the business managers and others in higher level decision making positions.</a:t>
            </a:r>
            <a:endParaRPr/>
          </a:p>
          <a:p>
            <a:pPr marL="171450" lvl="0" indent="-171450" algn="l" rtl="0">
              <a:lnSpc>
                <a:spcPct val="90000"/>
              </a:lnSpc>
              <a:spcBef>
                <a:spcPts val="750"/>
              </a:spcBef>
              <a:spcAft>
                <a:spcPts val="0"/>
              </a:spcAft>
              <a:buClr>
                <a:schemeClr val="dk1"/>
              </a:buClr>
              <a:buSzPts val="1800"/>
              <a:buChar char="•"/>
            </a:pPr>
            <a:r>
              <a:rPr lang="en-US" sz="1800" i="1"/>
              <a:t>System Design / Modeling</a:t>
            </a:r>
            <a:r>
              <a:rPr lang="en-US" sz="1800"/>
              <a:t> – In this phase, the overall system is designed using conceptual modeling at three levels:</a:t>
            </a:r>
            <a:endParaRPr/>
          </a:p>
          <a:p>
            <a:pPr marL="514350" lvl="1" indent="-171450" algn="l" rtl="0">
              <a:lnSpc>
                <a:spcPct val="90000"/>
              </a:lnSpc>
              <a:spcBef>
                <a:spcPts val="375"/>
              </a:spcBef>
              <a:spcAft>
                <a:spcPts val="0"/>
              </a:spcAft>
              <a:buClr>
                <a:schemeClr val="dk1"/>
              </a:buClr>
              <a:buSzPts val="1600"/>
              <a:buChar char="•"/>
            </a:pPr>
            <a:r>
              <a:rPr lang="en-US" sz="1600" i="1"/>
              <a:t>System Architecture Design</a:t>
            </a:r>
            <a:r>
              <a:rPr lang="en-US" sz="1600"/>
              <a:t> – Overall technology architecture (hardware and DBMS software integration) are designed. This step can be done in parallel with data and application design.</a:t>
            </a:r>
            <a:endParaRPr/>
          </a:p>
          <a:p>
            <a:pPr marL="514350" lvl="1" indent="-171450" algn="l" rtl="0">
              <a:lnSpc>
                <a:spcPct val="90000"/>
              </a:lnSpc>
              <a:spcBef>
                <a:spcPts val="375"/>
              </a:spcBef>
              <a:spcAft>
                <a:spcPts val="0"/>
              </a:spcAft>
              <a:buClr>
                <a:schemeClr val="dk1"/>
              </a:buClr>
              <a:buSzPts val="1600"/>
              <a:buChar char="•"/>
            </a:pPr>
            <a:r>
              <a:rPr lang="en-US" sz="1600" i="1"/>
              <a:t>Data Modeling</a:t>
            </a:r>
            <a:r>
              <a:rPr lang="en-US" sz="1600"/>
              <a:t> – Data models (</a:t>
            </a:r>
            <a:r>
              <a:rPr lang="en-US" sz="1600" i="1"/>
              <a:t>Dimensions</a:t>
            </a:r>
            <a:r>
              <a:rPr lang="en-US" sz="1600"/>
              <a:t> and </a:t>
            </a:r>
            <a:r>
              <a:rPr lang="en-US" sz="1600" i="1"/>
              <a:t>facts</a:t>
            </a:r>
            <a:r>
              <a:rPr lang="en-US" sz="1600"/>
              <a:t>) are created and mappings / pipelines from existing operational systems are designed.</a:t>
            </a:r>
            <a:endParaRPr/>
          </a:p>
          <a:p>
            <a:pPr marL="514350" lvl="1" indent="-171450" algn="l" rtl="0">
              <a:lnSpc>
                <a:spcPct val="90000"/>
              </a:lnSpc>
              <a:spcBef>
                <a:spcPts val="375"/>
              </a:spcBef>
              <a:spcAft>
                <a:spcPts val="0"/>
              </a:spcAft>
              <a:buClr>
                <a:schemeClr val="dk1"/>
              </a:buClr>
              <a:buSzPts val="1600"/>
              <a:buChar char="•"/>
            </a:pPr>
            <a:r>
              <a:rPr lang="en-US" sz="1600" i="1"/>
              <a:t>BI Application Design</a:t>
            </a:r>
            <a:r>
              <a:rPr lang="en-US" sz="1600"/>
              <a:t> – Applications are designed at the conceptual level. For example, reports, user interfaces, etc. can be mocked up and reviewed by users.</a:t>
            </a:r>
            <a:endParaRPr/>
          </a:p>
          <a:p>
            <a:pPr marL="171450" lvl="0" indent="-171450" algn="l" rtl="0">
              <a:lnSpc>
                <a:spcPct val="90000"/>
              </a:lnSpc>
              <a:spcBef>
                <a:spcPts val="750"/>
              </a:spcBef>
              <a:spcAft>
                <a:spcPts val="0"/>
              </a:spcAft>
              <a:buClr>
                <a:schemeClr val="dk1"/>
              </a:buClr>
              <a:buSzPts val="1800"/>
              <a:buChar char="•"/>
            </a:pPr>
            <a:r>
              <a:rPr lang="en-US" sz="1800"/>
              <a:t>This stage is carried out by systems analysts in conjunction with the business stakeholders.</a:t>
            </a:r>
            <a:endParaRPr/>
          </a:p>
          <a:p>
            <a:pPr marL="171450" lvl="0" indent="-57150" algn="just" rtl="0">
              <a:lnSpc>
                <a:spcPct val="90000"/>
              </a:lnSpc>
              <a:spcBef>
                <a:spcPts val="750"/>
              </a:spcBef>
              <a:spcAft>
                <a:spcPts val="0"/>
              </a:spcAft>
              <a:buClr>
                <a:schemeClr val="dk1"/>
              </a:buClr>
              <a:buSzPts val="1800"/>
              <a:buNone/>
            </a:pPr>
            <a:endParaRPr sz="1800"/>
          </a:p>
        </p:txBody>
      </p:sp>
      <p:sp>
        <p:nvSpPr>
          <p:cNvPr id="697" name="Google Shape;697;p9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9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Major steps in DW Projects</a:t>
            </a:r>
            <a:endParaRPr/>
          </a:p>
        </p:txBody>
      </p:sp>
      <p:sp>
        <p:nvSpPr>
          <p:cNvPr id="703" name="Google Shape;703;p96"/>
          <p:cNvSpPr txBox="1">
            <a:spLocks noGrp="1"/>
          </p:cNvSpPr>
          <p:nvPr>
            <p:ph type="body" idx="1"/>
          </p:nvPr>
        </p:nvSpPr>
        <p:spPr>
          <a:xfrm>
            <a:off x="1295400" y="1447800"/>
            <a:ext cx="7620000" cy="4648200"/>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800"/>
              <a:buChar char="•"/>
            </a:pPr>
            <a:r>
              <a:rPr lang="en-US" sz="1800" i="1"/>
              <a:t>System Development</a:t>
            </a:r>
            <a:r>
              <a:rPr lang="en-US" sz="1800"/>
              <a:t> – In this phase, the designs are implemented in hardware and software. DBMS vendors are selected, data warehouse schemas are created, ETL code is written/configured, and BI applications are coded. This stage is carried out almost exclusively by technologists (programmers, DBAs, etc.) although business users may be called upon for testing.</a:t>
            </a:r>
            <a:endParaRPr/>
          </a:p>
          <a:p>
            <a:pPr marL="171450" lvl="0" indent="-171450" algn="l" rtl="0">
              <a:lnSpc>
                <a:spcPct val="90000"/>
              </a:lnSpc>
              <a:spcBef>
                <a:spcPts val="750"/>
              </a:spcBef>
              <a:spcAft>
                <a:spcPts val="0"/>
              </a:spcAft>
              <a:buClr>
                <a:schemeClr val="dk1"/>
              </a:buClr>
              <a:buSzPts val="1800"/>
              <a:buChar char="•"/>
            </a:pPr>
            <a:r>
              <a:rPr lang="en-US" sz="1800" i="1"/>
              <a:t>Phased deployment</a:t>
            </a:r>
            <a:r>
              <a:rPr lang="en-US" sz="1800"/>
              <a:t> – In this phase, users are brought on-line (</a:t>
            </a:r>
            <a:r>
              <a:rPr lang="en-US" sz="1800" i="1"/>
              <a:t>on boarded</a:t>
            </a:r>
            <a:r>
              <a:rPr lang="en-US" sz="1800"/>
              <a:t>) to the data warehouse.</a:t>
            </a:r>
            <a:endParaRPr/>
          </a:p>
          <a:p>
            <a:pPr marL="171450" lvl="0" indent="-171450" algn="l" rtl="0">
              <a:lnSpc>
                <a:spcPct val="90000"/>
              </a:lnSpc>
              <a:spcBef>
                <a:spcPts val="750"/>
              </a:spcBef>
              <a:spcAft>
                <a:spcPts val="0"/>
              </a:spcAft>
              <a:buClr>
                <a:schemeClr val="dk1"/>
              </a:buClr>
              <a:buSzPts val="1800"/>
              <a:buChar char="•"/>
            </a:pPr>
            <a:r>
              <a:rPr lang="en-US" sz="1800" i="1"/>
              <a:t>Maintenance and evolution</a:t>
            </a:r>
            <a:r>
              <a:rPr lang="en-US" sz="1800"/>
              <a:t> – Data warehouses undergo continuous evolution as new KPI’s and data sources are defined and integrated.</a:t>
            </a:r>
            <a:endParaRPr/>
          </a:p>
          <a:p>
            <a:pPr marL="171450" lvl="0" indent="-57150" algn="just" rtl="0">
              <a:lnSpc>
                <a:spcPct val="90000"/>
              </a:lnSpc>
              <a:spcBef>
                <a:spcPts val="750"/>
              </a:spcBef>
              <a:spcAft>
                <a:spcPts val="0"/>
              </a:spcAft>
              <a:buClr>
                <a:schemeClr val="dk1"/>
              </a:buClr>
              <a:buSzPts val="1800"/>
              <a:buNone/>
            </a:pPr>
            <a:endParaRPr sz="1800"/>
          </a:p>
        </p:txBody>
      </p:sp>
      <p:sp>
        <p:nvSpPr>
          <p:cNvPr id="704" name="Google Shape;704;p9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aphicFrame>
        <p:nvGraphicFramePr>
          <p:cNvPr id="148" name="Google Shape;148;p21"/>
          <p:cNvGraphicFramePr/>
          <p:nvPr/>
        </p:nvGraphicFramePr>
        <p:xfrm>
          <a:off x="0" y="0"/>
          <a:ext cx="9144025" cy="6787554"/>
        </p:xfrm>
        <a:graphic>
          <a:graphicData uri="http://schemas.openxmlformats.org/drawingml/2006/table">
            <a:tbl>
              <a:tblPr firstRow="1" firstCol="1" bandRow="1">
                <a:noFill/>
                <a:tableStyleId>{6D1F0DFD-D657-412F-81C9-1A2524C27631}</a:tableStyleId>
              </a:tblPr>
              <a:tblGrid>
                <a:gridCol w="1970700"/>
                <a:gridCol w="3468425"/>
                <a:gridCol w="3704900"/>
              </a:tblGrid>
              <a:tr h="396100">
                <a:tc>
                  <a:txBody>
                    <a:bodyPr/>
                    <a:lstStyle/>
                    <a:p>
                      <a:pPr marL="0" marR="0" lvl="0" indent="0" algn="l" rtl="0">
                        <a:lnSpc>
                          <a:spcPct val="115000"/>
                        </a:lnSpc>
                        <a:spcBef>
                          <a:spcPts val="0"/>
                        </a:spcBef>
                        <a:spcAft>
                          <a:spcPts val="0"/>
                        </a:spcAft>
                        <a:buNone/>
                      </a:pPr>
                      <a:r>
                        <a:rPr lang="en-US" sz="2400">
                          <a:solidFill>
                            <a:srgbClr val="FFFF00"/>
                          </a:solidFill>
                        </a:rPr>
                        <a:t>Character</a:t>
                      </a:r>
                      <a:endParaRPr sz="2000">
                        <a:solidFill>
                          <a:srgbClr val="FFFF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a:solidFill>
                            <a:srgbClr val="FFFF00"/>
                          </a:solidFill>
                        </a:rPr>
                        <a:t>Data Warehouse</a:t>
                      </a:r>
                      <a:endParaRPr sz="2000">
                        <a:solidFill>
                          <a:srgbClr val="FFFF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400">
                          <a:solidFill>
                            <a:srgbClr val="FFFF00"/>
                          </a:solidFill>
                        </a:rPr>
                        <a:t>Transactional Database</a:t>
                      </a:r>
                      <a:endParaRPr sz="2000">
                        <a:solidFill>
                          <a:srgbClr val="FFFF00"/>
                        </a:solidFill>
                        <a:latin typeface="Calibri"/>
                        <a:ea typeface="Calibri"/>
                        <a:cs typeface="Calibri"/>
                        <a:sym typeface="Calibri"/>
                      </a:endParaRPr>
                    </a:p>
                  </a:txBody>
                  <a:tcPr marL="68575" marR="68575" marT="0" marB="0"/>
                </a:tc>
              </a:tr>
              <a:tr h="469375">
                <a:tc>
                  <a:txBody>
                    <a:bodyPr/>
                    <a:lstStyle/>
                    <a:p>
                      <a:pPr marL="0" marR="0" lvl="0" indent="0" algn="l" rtl="0">
                        <a:lnSpc>
                          <a:spcPct val="115000"/>
                        </a:lnSpc>
                        <a:spcBef>
                          <a:spcPts val="0"/>
                        </a:spcBef>
                        <a:spcAft>
                          <a:spcPts val="0"/>
                        </a:spcAft>
                        <a:buNone/>
                      </a:pPr>
                      <a:r>
                        <a:rPr lang="en-US" sz="2000"/>
                        <a:t>Workloads</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Analytics, reporting, big data</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Transaction processing</a:t>
                      </a:r>
                      <a:endParaRPr sz="2400">
                        <a:latin typeface="Calibri"/>
                        <a:ea typeface="Calibri"/>
                        <a:cs typeface="Calibri"/>
                        <a:sym typeface="Calibri"/>
                      </a:endParaRPr>
                    </a:p>
                  </a:txBody>
                  <a:tcPr marL="68575" marR="68575" marT="0" marB="0"/>
                </a:tc>
              </a:tr>
              <a:tr h="990275">
                <a:tc>
                  <a:txBody>
                    <a:bodyPr/>
                    <a:lstStyle/>
                    <a:p>
                      <a:pPr marL="0" marR="0" lvl="0" indent="0" algn="l" rtl="0">
                        <a:lnSpc>
                          <a:spcPct val="115000"/>
                        </a:lnSpc>
                        <a:spcBef>
                          <a:spcPts val="0"/>
                        </a:spcBef>
                        <a:spcAft>
                          <a:spcPts val="0"/>
                        </a:spcAft>
                        <a:buNone/>
                      </a:pPr>
                      <a:r>
                        <a:rPr lang="en-US" sz="2000"/>
                        <a:t>Data source</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Data collected and normalized from many sources</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Data captured as-is from a single source, such as a transactional system</a:t>
                      </a:r>
                      <a:endParaRPr sz="2400">
                        <a:latin typeface="Calibri"/>
                        <a:ea typeface="Calibri"/>
                        <a:cs typeface="Calibri"/>
                        <a:sym typeface="Calibri"/>
                      </a:endParaRPr>
                    </a:p>
                  </a:txBody>
                  <a:tcPr marL="68575" marR="68575" marT="0" marB="0"/>
                </a:tc>
              </a:tr>
              <a:tr h="1320350">
                <a:tc>
                  <a:txBody>
                    <a:bodyPr/>
                    <a:lstStyle/>
                    <a:p>
                      <a:pPr marL="0" marR="0" lvl="0" indent="0" algn="l" rtl="0">
                        <a:lnSpc>
                          <a:spcPct val="115000"/>
                        </a:lnSpc>
                        <a:spcBef>
                          <a:spcPts val="0"/>
                        </a:spcBef>
                        <a:spcAft>
                          <a:spcPts val="0"/>
                        </a:spcAft>
                        <a:buNone/>
                      </a:pPr>
                      <a:r>
                        <a:rPr lang="en-US" sz="2000"/>
                        <a:t>Data capture</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Bulk write operations typically on a predetermined batch schedule</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Optimized for continuous write operations as new data is available to maximize transaction throughput</a:t>
                      </a:r>
                      <a:endParaRPr sz="2400">
                        <a:latin typeface="Calibri"/>
                        <a:ea typeface="Calibri"/>
                        <a:cs typeface="Calibri"/>
                        <a:sym typeface="Calibri"/>
                      </a:endParaRPr>
                    </a:p>
                  </a:txBody>
                  <a:tcPr marL="68575" marR="68575" marT="0" marB="0"/>
                </a:tc>
              </a:tr>
              <a:tr h="990275">
                <a:tc>
                  <a:txBody>
                    <a:bodyPr/>
                    <a:lstStyle/>
                    <a:p>
                      <a:pPr marL="0" marR="0" lvl="0" indent="0" algn="l" rtl="0">
                        <a:lnSpc>
                          <a:spcPct val="115000"/>
                        </a:lnSpc>
                        <a:spcBef>
                          <a:spcPts val="0"/>
                        </a:spcBef>
                        <a:spcAft>
                          <a:spcPts val="0"/>
                        </a:spcAft>
                        <a:buNone/>
                      </a:pPr>
                      <a:r>
                        <a:rPr lang="en-US" sz="2000"/>
                        <a:t>Data normalization</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De-normalized schemas, such as the Star schema or Snowflake schema</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Highly normalized, static schemas</a:t>
                      </a:r>
                      <a:endParaRPr sz="2400">
                        <a:latin typeface="Calibri"/>
                        <a:ea typeface="Calibri"/>
                        <a:cs typeface="Calibri"/>
                        <a:sym typeface="Calibri"/>
                      </a:endParaRPr>
                    </a:p>
                  </a:txBody>
                  <a:tcPr marL="68575" marR="68575" marT="0" marB="0"/>
                </a:tc>
              </a:tr>
              <a:tr h="1320350">
                <a:tc>
                  <a:txBody>
                    <a:bodyPr/>
                    <a:lstStyle/>
                    <a:p>
                      <a:pPr marL="0" marR="0" lvl="0" indent="0" algn="l" rtl="0">
                        <a:lnSpc>
                          <a:spcPct val="115000"/>
                        </a:lnSpc>
                        <a:spcBef>
                          <a:spcPts val="0"/>
                        </a:spcBef>
                        <a:spcAft>
                          <a:spcPts val="0"/>
                        </a:spcAft>
                        <a:buNone/>
                      </a:pPr>
                      <a:r>
                        <a:rPr lang="en-US" sz="2000"/>
                        <a:t>Data storage</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Optimized for simplicity of access &amp; high-speed query performance using columnar storage</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Optimized for high throughout write operations to a single row-oriented physical block</a:t>
                      </a:r>
                      <a:endParaRPr sz="2400">
                        <a:latin typeface="Calibri"/>
                        <a:ea typeface="Calibri"/>
                        <a:cs typeface="Calibri"/>
                        <a:sym typeface="Calibri"/>
                      </a:endParaRPr>
                    </a:p>
                  </a:txBody>
                  <a:tcPr marL="68575" marR="68575" marT="0" marB="0"/>
                </a:tc>
              </a:tr>
              <a:tr h="990275">
                <a:tc>
                  <a:txBody>
                    <a:bodyPr/>
                    <a:lstStyle/>
                    <a:p>
                      <a:pPr marL="0" marR="0" lvl="0" indent="0" algn="l" rtl="0">
                        <a:lnSpc>
                          <a:spcPct val="115000"/>
                        </a:lnSpc>
                        <a:spcBef>
                          <a:spcPts val="0"/>
                        </a:spcBef>
                        <a:spcAft>
                          <a:spcPts val="0"/>
                        </a:spcAft>
                        <a:buNone/>
                      </a:pPr>
                      <a:r>
                        <a:rPr lang="en-US" sz="2000"/>
                        <a:t>Data access</a:t>
                      </a:r>
                      <a:endParaRPr sz="20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Optimized to minimize I/O and maximize data throughput</a:t>
                      </a:r>
                      <a:endParaRPr sz="2400">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None/>
                      </a:pPr>
                      <a:r>
                        <a:rPr lang="en-US" sz="2000"/>
                        <a:t>High volumes of small read operations</a:t>
                      </a:r>
                      <a:endParaRPr sz="2400">
                        <a:latin typeface="Calibri"/>
                        <a:ea typeface="Calibri"/>
                        <a:cs typeface="Calibri"/>
                        <a:sym typeface="Calibri"/>
                      </a:endParaRPr>
                    </a:p>
                  </a:txBody>
                  <a:tcPr marL="68575" marR="68575" marT="0" marB="0"/>
                </a:tc>
              </a:tr>
            </a:tbl>
          </a:graphicData>
        </a:graphic>
      </p:graphicFrame>
      <p:sp>
        <p:nvSpPr>
          <p:cNvPr id="149" name="Google Shape;149;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9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b="0" u="sng">
                <a:solidFill>
                  <a:schemeClr val="hlink"/>
                </a:solidFill>
                <a:hlinkClick r:id="rId3"/>
              </a:rPr>
              <a:t>Kimball Lifecycle</a:t>
            </a:r>
            <a:r>
              <a:rPr lang="en-US" b="0"/>
              <a:t> </a:t>
            </a:r>
            <a:endParaRPr/>
          </a:p>
        </p:txBody>
      </p:sp>
      <p:sp>
        <p:nvSpPr>
          <p:cNvPr id="710" name="Google Shape;710;p9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711" name="Google Shape;711;p9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80</a:t>
            </a:fld>
            <a:endParaRPr/>
          </a:p>
        </p:txBody>
      </p:sp>
      <p:pic>
        <p:nvPicPr>
          <p:cNvPr id="712" name="Google Shape;712;p97" descr="http://holowczak.com/wp-content/uploads/kimball_dw_lifecycle.png"/>
          <p:cNvPicPr preferRelativeResize="0"/>
          <p:nvPr/>
        </p:nvPicPr>
        <p:blipFill rotWithShape="1">
          <a:blip r:embed="rId4">
            <a:alphaModFix/>
          </a:blip>
          <a:srcRect/>
          <a:stretch/>
        </p:blipFill>
        <p:spPr>
          <a:xfrm>
            <a:off x="1219201" y="1676400"/>
            <a:ext cx="7620000" cy="4648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Data warehouse</a:t>
            </a:r>
            <a:endParaRPr/>
          </a:p>
        </p:txBody>
      </p:sp>
      <p:sp>
        <p:nvSpPr>
          <p:cNvPr id="155" name="Google Shape;155;p22"/>
          <p:cNvSpPr txBox="1">
            <a:spLocks noGrp="1"/>
          </p:cNvSpPr>
          <p:nvPr>
            <p:ph type="body" idx="1"/>
          </p:nvPr>
        </p:nvSpPr>
        <p:spPr>
          <a:xfrm>
            <a:off x="1295400" y="1524000"/>
            <a:ext cx="7391400" cy="4602163"/>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US" sz="2400"/>
              <a:t>	A data warehouse is a physically separate database from a company’s operational environments. Its purpose is to provide decision support from its </a:t>
            </a:r>
            <a:r>
              <a:rPr lang="en-US" sz="2400" i="1"/>
              <a:t>data repository</a:t>
            </a:r>
            <a:r>
              <a:rPr lang="en-US" sz="2400"/>
              <a:t> that makes operational data accessible in a form that is readily acceptable for decision support and other user’s applications. </a:t>
            </a:r>
            <a:endParaRPr/>
          </a:p>
          <a:p>
            <a:pPr marL="0" lvl="0" indent="0" algn="just" rtl="0">
              <a:lnSpc>
                <a:spcPct val="90000"/>
              </a:lnSpc>
              <a:spcBef>
                <a:spcPts val="750"/>
              </a:spcBef>
              <a:spcAft>
                <a:spcPts val="0"/>
              </a:spcAft>
              <a:buClr>
                <a:schemeClr val="dk1"/>
              </a:buClr>
              <a:buSzPts val="2400"/>
              <a:buNone/>
            </a:pPr>
            <a:r>
              <a:rPr lang="en-US" sz="2400" u="sng"/>
              <a:t>Data warehousing is the process of taking internal data, cleansing it, and storing it in a data warehouse where it can be accessed by various decision makers in the decision-making process.</a:t>
            </a:r>
            <a:r>
              <a:rPr lang="en-US" sz="2400"/>
              <a:t> External information is also brought into the data warehouse.</a:t>
            </a:r>
            <a:endParaRPr/>
          </a:p>
          <a:p>
            <a:pPr marL="171450" lvl="0" indent="-44450" algn="just" rtl="0">
              <a:lnSpc>
                <a:spcPct val="90000"/>
              </a:lnSpc>
              <a:spcBef>
                <a:spcPts val="750"/>
              </a:spcBef>
              <a:spcAft>
                <a:spcPts val="0"/>
              </a:spcAft>
              <a:buClr>
                <a:schemeClr val="dk1"/>
              </a:buClr>
              <a:buSzPts val="2000"/>
              <a:buNone/>
            </a:pPr>
            <a:endParaRPr sz="2000"/>
          </a:p>
        </p:txBody>
      </p:sp>
      <p:sp>
        <p:nvSpPr>
          <p:cNvPr id="156" name="Google Shape;156;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157" name="Google Shape;157;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9</a:t>
            </a:fld>
            <a:endParaRPr/>
          </a:p>
        </p:txBody>
      </p:sp>
      <p:pic>
        <p:nvPicPr>
          <p:cNvPr id="6" name="Google Shape;90;p13"/>
          <p:cNvPicPr preferRelativeResize="0"/>
          <p:nvPr/>
        </p:nvPicPr>
        <p:blipFill rotWithShape="1">
          <a:blip r:embed="rId3">
            <a:alphaModFix/>
          </a:blip>
          <a:srcRect l="29166" t="17407" r="36667" b="69259"/>
          <a:stretch/>
        </p:blipFill>
        <p:spPr>
          <a:xfrm>
            <a:off x="6068961" y="0"/>
            <a:ext cx="3075039" cy="70792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4518</Words>
  <PresentationFormat>On-screen Show (4:3)</PresentationFormat>
  <Paragraphs>472</Paragraphs>
  <Slides>80</Slides>
  <Notes>80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Times New Roman</vt:lpstr>
      <vt:lpstr>Calibri</vt:lpstr>
      <vt:lpstr>verdana</vt:lpstr>
      <vt:lpstr>Inter</vt:lpstr>
      <vt:lpstr>Office Theme</vt:lpstr>
      <vt:lpstr> Department of CS &amp; IT Module 1   Data Warehousing and Data Mining  23MCAG203   by Dr. S.K. Manju bargavi Professor Jain University  </vt:lpstr>
      <vt:lpstr>Slide 2</vt:lpstr>
      <vt:lpstr>Data, Information, Knowledge</vt:lpstr>
      <vt:lpstr>Data </vt:lpstr>
      <vt:lpstr>Data</vt:lpstr>
      <vt:lpstr>List the major categories of data sources for an MSS/BI</vt:lpstr>
      <vt:lpstr>Database Vs. Datawarehouse</vt:lpstr>
      <vt:lpstr>Slide 8</vt:lpstr>
      <vt:lpstr>Data warehouse</vt:lpstr>
      <vt:lpstr>Data Warehouse</vt:lpstr>
      <vt:lpstr>Data warehouse</vt:lpstr>
      <vt:lpstr>Characteristics of Data Warehouse</vt:lpstr>
      <vt:lpstr>Subject-Oriented </vt:lpstr>
      <vt:lpstr>Slide 14</vt:lpstr>
      <vt:lpstr>Integrated</vt:lpstr>
      <vt:lpstr>Time-Variant</vt:lpstr>
      <vt:lpstr>Non-Volatile </vt:lpstr>
      <vt:lpstr>Key Characteristics of Data Warehouse </vt:lpstr>
      <vt:lpstr>Benefits of Data Warehouse</vt:lpstr>
      <vt:lpstr>Types</vt:lpstr>
      <vt:lpstr>Types</vt:lpstr>
      <vt:lpstr>Types</vt:lpstr>
      <vt:lpstr>What is OLTP?</vt:lpstr>
      <vt:lpstr>What is OLTP?</vt:lpstr>
      <vt:lpstr>What is OLTP?</vt:lpstr>
      <vt:lpstr>OLTP Transaction Examples</vt:lpstr>
      <vt:lpstr>OLTP Characteristics</vt:lpstr>
      <vt:lpstr>OLTP Characteristics</vt:lpstr>
      <vt:lpstr>OLTP Characteristics</vt:lpstr>
      <vt:lpstr>OLTP Characteristics</vt:lpstr>
      <vt:lpstr>OLTP Characteristics</vt:lpstr>
      <vt:lpstr>OLTP Characteristics</vt:lpstr>
      <vt:lpstr>OLTP Architecture &amp; System Design</vt:lpstr>
      <vt:lpstr>OLTP Architecture &amp; System Design</vt:lpstr>
      <vt:lpstr>OLTP Architecture &amp; System Design</vt:lpstr>
      <vt:lpstr>OLTP Architecture &amp; System Design</vt:lpstr>
      <vt:lpstr>Advantages of Data Warehouse</vt:lpstr>
      <vt:lpstr>Advantages of Data Warehouse</vt:lpstr>
      <vt:lpstr>Advantages of Data Warehouse</vt:lpstr>
      <vt:lpstr>Advantages of Data Warehouse</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 </vt:lpstr>
      <vt:lpstr>Tools for Datawarehouse</vt:lpstr>
      <vt:lpstr>Planning</vt:lpstr>
      <vt:lpstr>Slide 63</vt:lpstr>
      <vt:lpstr>Key issues</vt:lpstr>
      <vt:lpstr>Slide 65</vt:lpstr>
      <vt:lpstr>Slide 66</vt:lpstr>
      <vt:lpstr>Slide 67</vt:lpstr>
      <vt:lpstr>Key Issues in Planning a Data Warehouse</vt:lpstr>
      <vt:lpstr>Key Issues in Planning a Data Warehouse</vt:lpstr>
      <vt:lpstr>Slide 70</vt:lpstr>
      <vt:lpstr>Slide 71</vt:lpstr>
      <vt:lpstr>Slide 72</vt:lpstr>
      <vt:lpstr>Slide 73</vt:lpstr>
      <vt:lpstr>Slide 74</vt:lpstr>
      <vt:lpstr>Slide 75</vt:lpstr>
      <vt:lpstr>How Data Warehousing projects are different</vt:lpstr>
      <vt:lpstr>Major steps in DW Projects</vt:lpstr>
      <vt:lpstr>Major steps in DW Projects</vt:lpstr>
      <vt:lpstr>Major steps in DW Projects</vt:lpstr>
      <vt:lpstr>Kimball Lifecycle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CS &amp; IT Module 1   Data Warehousing and Data Mining  23MCAG203   by Dr. S.K. Manju bargavi Professor Jain University  </dc:title>
  <cp:lastModifiedBy>admin</cp:lastModifiedBy>
  <cp:revision>4</cp:revision>
  <dcterms:modified xsi:type="dcterms:W3CDTF">2025-02-01T08:44:22Z</dcterms:modified>
</cp:coreProperties>
</file>