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73"/>
  </p:notesMasterIdLst>
  <p:sldIdLst>
    <p:sldId id="256" r:id="rId2"/>
    <p:sldId id="257" r:id="rId3"/>
    <p:sldId id="258" r:id="rId4"/>
    <p:sldId id="259" r:id="rId5"/>
    <p:sldId id="261" r:id="rId6"/>
    <p:sldId id="262" r:id="rId7"/>
    <p:sldId id="263" r:id="rId8"/>
    <p:sldId id="264" r:id="rId9"/>
    <p:sldId id="265" r:id="rId10"/>
    <p:sldId id="326" r:id="rId11"/>
    <p:sldId id="327"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5" d="100"/>
          <a:sy n="65" d="100"/>
        </p:scale>
        <p:origin x="-82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8" name="Google Shape;26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 name="Google Shape;179;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 name="Google Shape;18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7" name="Google Shape;19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 name="Google Shape;20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3" name="Google Shape;26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1" name="Google Shape;2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8" name="Google Shape;288;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4" name="Google Shape;35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7" name="Google Shape;36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3" name="Google Shape;433;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1" name="Google Shape;451;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5" name="Google Shape;475;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2" name="Google Shape;48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8" name="Google Shape;48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4" name="Google Shape;494;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9" name="Google Shape;519;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a:spLocks noGrp="1"/>
          </p:cNvSpPr>
          <p:nvPr>
            <p:ph type="pic" idx="2"/>
          </p:nvPr>
        </p:nvSpPr>
        <p:spPr>
          <a:xfrm>
            <a:off x="3887391" y="987426"/>
            <a:ext cx="4629150" cy="4873625"/>
          </a:xfrm>
          <a:prstGeom prst="rect">
            <a:avLst/>
          </a:prstGeom>
          <a:noFill/>
          <a:ln>
            <a:noFill/>
          </a:ln>
        </p:spPr>
      </p:sp>
      <p:sp>
        <p:nvSpPr>
          <p:cNvPr id="74" name="Google Shape;74;p1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5" name="Google Shape;75;p1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3"/>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7" name="Google Shape;87;p1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1"/>
        <p:cNvGrpSpPr/>
        <p:nvPr/>
      </p:nvGrpSpPr>
      <p:grpSpPr>
        <a:xfrm>
          <a:off x="0" y="0"/>
          <a:ext cx="0" cy="0"/>
          <a:chOff x="0" y="0"/>
          <a:chExt cx="0" cy="0"/>
        </a:xfrm>
      </p:grpSpPr>
      <p:sp>
        <p:nvSpPr>
          <p:cNvPr id="22" name="Google Shape;22;p3"/>
          <p:cNvSpPr txBox="1">
            <a:spLocks noGrp="1"/>
          </p:cNvSpPr>
          <p:nvPr>
            <p:ph type="body" idx="1"/>
          </p:nvPr>
        </p:nvSpPr>
        <p:spPr>
          <a:xfrm>
            <a:off x="457200" y="2020824"/>
            <a:ext cx="8229600" cy="407517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 name="Google Shape;23;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 name="Google Shape;26;p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0" name="Google Shape;30;p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6" name="Google Shape;36;p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2" name="Google Shape;42;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3" name="Google Shape;43;p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51" name="Google Shape;51;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2" name="Google Shape;52;p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7" name="Google Shape;67;p1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8" name="Google Shape;68;p1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guru99.com/what-is-data-analysis.htm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hyperlink" Target="https://www.guru99.com/uml-tutorial.html" TargetMode="Externa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guru99.com/er-diagram-tutorial-dbms.html"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52400" y="1454200"/>
            <a:ext cx="9144000" cy="6045886"/>
          </a:xfrm>
          <a:prstGeom prst="rect">
            <a:avLst/>
          </a:prstGeom>
          <a:noFill/>
          <a:ln>
            <a:noFill/>
          </a:ln>
        </p:spPr>
        <p:txBody>
          <a:bodyPr spcFirstLastPara="1" wrap="square" lIns="0" tIns="13325" rIns="0" bIns="0" anchor="ctr" anchorCtr="0">
            <a:spAutoFit/>
          </a:bodyPr>
          <a:lstStyle/>
          <a:p>
            <a:pPr marL="12700" lvl="0" indent="0" algn="ctr" rtl="0">
              <a:lnSpc>
                <a:spcPct val="100000"/>
              </a:lnSpc>
              <a:spcBef>
                <a:spcPts val="0"/>
              </a:spcBef>
              <a:spcAft>
                <a:spcPts val="0"/>
              </a:spcAft>
              <a:buClr>
                <a:srgbClr val="0000CC"/>
              </a:buClr>
              <a:buSzPts val="2800"/>
              <a:buFont typeface="Times New Roman"/>
              <a:buNone/>
            </a:pP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Department of CS &amp; IT</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Module 2</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r>
              <a:rPr lang="en-US" sz="2800" b="1">
                <a:solidFill>
                  <a:srgbClr val="0000CC"/>
                </a:solidFill>
              </a:rPr>
              <a:t> Data Warehousing and Data mining</a:t>
            </a: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r>
              <a:rPr lang="en-US" sz="2800">
                <a:solidFill>
                  <a:srgbClr val="0000CC"/>
                </a:solidFill>
              </a:rPr>
              <a:t>23MCAG203 </a:t>
            </a:r>
            <a:br>
              <a:rPr lang="en-US" sz="2800">
                <a:solidFill>
                  <a:srgbClr val="0000CC"/>
                </a:solidFill>
              </a:rPr>
            </a:b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by</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Dr. S.K. Manju bargavi</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Professor</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Jain(Deemed-to-be University)</a:t>
            </a:r>
            <a:br>
              <a:rPr lang="en-US" sz="2800" b="1">
                <a:solidFill>
                  <a:srgbClr val="0000CC"/>
                </a:solidFill>
                <a:latin typeface="Times New Roman"/>
                <a:ea typeface="Times New Roman"/>
                <a:cs typeface="Times New Roman"/>
                <a:sym typeface="Times New Roman"/>
              </a:rPr>
            </a:br>
            <a:r>
              <a:rPr lang="en-US" sz="2800" b="1">
                <a:solidFill>
                  <a:srgbClr val="0000CC"/>
                </a:solidFill>
                <a:latin typeface="Times New Roman"/>
                <a:ea typeface="Times New Roman"/>
                <a:cs typeface="Times New Roman"/>
                <a:sym typeface="Times New Roman"/>
              </a:rPr>
              <a:t/>
            </a:r>
            <a:br>
              <a:rPr lang="en-US" sz="2800" b="1">
                <a:solidFill>
                  <a:srgbClr val="0000CC"/>
                </a:solidFill>
                <a:latin typeface="Times New Roman"/>
                <a:ea typeface="Times New Roman"/>
                <a:cs typeface="Times New Roman"/>
                <a:sym typeface="Times New Roman"/>
              </a:rPr>
            </a:br>
            <a:endParaRPr sz="2800">
              <a:latin typeface="Times New Roman"/>
              <a:ea typeface="Times New Roman"/>
              <a:cs typeface="Times New Roman"/>
              <a:sym typeface="Times New Roman"/>
            </a:endParaRPr>
          </a:p>
        </p:txBody>
      </p:sp>
      <p:sp>
        <p:nvSpPr>
          <p:cNvPr id="95" name="Google Shape;95;p14"/>
          <p:cNvSpPr txBox="1">
            <a:spLocks noGrp="1"/>
          </p:cNvSpPr>
          <p:nvPr>
            <p:ph type="sldNum" idx="12"/>
          </p:nvPr>
        </p:nvSpPr>
        <p:spPr>
          <a:xfrm>
            <a:off x="6457950" y="6356351"/>
            <a:ext cx="2057400" cy="365125"/>
          </a:xfrm>
          <a:prstGeom prst="rect">
            <a:avLst/>
          </a:prstGeom>
          <a:noFill/>
          <a:ln>
            <a:noFill/>
          </a:ln>
        </p:spPr>
        <p:txBody>
          <a:bodyPr spcFirstLastPara="1" wrap="square" lIns="0" tIns="0" rIns="0" bIns="0" anchor="ctr" anchorCtr="0">
            <a:spAutoFit/>
          </a:bodyPr>
          <a:lstStyle/>
          <a:p>
            <a:pPr marL="38100" marR="0" lvl="0" indent="0" algn="l" rtl="0">
              <a:lnSpc>
                <a:spcPct val="114500"/>
              </a:lnSpc>
              <a:spcBef>
                <a:spcPts val="0"/>
              </a:spcBef>
              <a:spcAft>
                <a:spcPts val="0"/>
              </a:spcAft>
              <a:buSzPts val="2000"/>
              <a:buNone/>
            </a:pPr>
            <a:fld id="{00000000-1234-1234-1234-123412341234}" type="slidenum">
              <a:rPr lang="en-US" sz="2000" b="0" i="0" u="none" strike="noStrike" cap="none">
                <a:solidFill>
                  <a:schemeClr val="dk1"/>
                </a:solidFill>
                <a:latin typeface="Times New Roman"/>
                <a:ea typeface="Times New Roman"/>
                <a:cs typeface="Times New Roman"/>
                <a:sym typeface="Times New Roman"/>
              </a:rPr>
              <a:pPr marL="38100" marR="0" lvl="0" indent="0" algn="l" rtl="0">
                <a:lnSpc>
                  <a:spcPct val="114500"/>
                </a:lnSpc>
                <a:spcBef>
                  <a:spcPts val="0"/>
                </a:spcBef>
                <a:spcAft>
                  <a:spcPts val="0"/>
                </a:spcAft>
                <a:buSzPts val="2000"/>
                <a:buNone/>
              </a:pPr>
              <a:t>1</a:t>
            </a:fld>
            <a:endParaRPr sz="2000" b="0" i="0" u="none" strike="noStrike" cap="none">
              <a:solidFill>
                <a:schemeClr val="dk1"/>
              </a:solidFill>
              <a:latin typeface="Times New Roman"/>
              <a:ea typeface="Times New Roman"/>
              <a:cs typeface="Times New Roman"/>
              <a:sym typeface="Times New Roman"/>
            </a:endParaRPr>
          </a:p>
        </p:txBody>
      </p:sp>
      <p:pic>
        <p:nvPicPr>
          <p:cNvPr id="96" name="Google Shape;96;p14"/>
          <p:cNvPicPr preferRelativeResize="0"/>
          <p:nvPr/>
        </p:nvPicPr>
        <p:blipFill rotWithShape="1">
          <a:blip r:embed="rId3">
            <a:alphaModFix/>
          </a:blip>
          <a:srcRect l="29166" t="17407" r="36667" b="69259"/>
          <a:stretch/>
        </p:blipFill>
        <p:spPr>
          <a:xfrm>
            <a:off x="2209800" y="228601"/>
            <a:ext cx="3962400" cy="685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US"/>
              <a:t>Architecture</a:t>
            </a:r>
            <a:endParaRPr/>
          </a:p>
        </p:txBody>
      </p:sp>
      <p:sp>
        <p:nvSpPr>
          <p:cNvPr id="262" name="Google Shape;262;p3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3200" dirty="0"/>
              <a:t>May have one or more tiers</a:t>
            </a:r>
            <a:endParaRPr sz="3200"/>
          </a:p>
          <a:p>
            <a:pPr marL="514350" lvl="1" indent="-171450" algn="l" rtl="0">
              <a:lnSpc>
                <a:spcPct val="90000"/>
              </a:lnSpc>
              <a:spcBef>
                <a:spcPts val="375"/>
              </a:spcBef>
              <a:spcAft>
                <a:spcPts val="0"/>
              </a:spcAft>
              <a:buClr>
                <a:schemeClr val="dk1"/>
              </a:buClr>
              <a:buSzPts val="1800"/>
              <a:buChar char="•"/>
            </a:pPr>
            <a:r>
              <a:rPr lang="en-US" sz="2400" dirty="0">
                <a:latin typeface="Calibri" pitchFamily="34" charset="0"/>
                <a:cs typeface="Calibri" pitchFamily="34" charset="0"/>
              </a:rPr>
              <a:t>Determined by </a:t>
            </a:r>
            <a:r>
              <a:rPr lang="en-US" sz="2400" u="sng" dirty="0">
                <a:latin typeface="Calibri" pitchFamily="34" charset="0"/>
                <a:cs typeface="Calibri" pitchFamily="34" charset="0"/>
              </a:rPr>
              <a:t>warehouse</a:t>
            </a:r>
            <a:r>
              <a:rPr lang="en-US" sz="2400" dirty="0">
                <a:latin typeface="Calibri" pitchFamily="34" charset="0"/>
                <a:cs typeface="Calibri" pitchFamily="34" charset="0"/>
              </a:rPr>
              <a:t>, </a:t>
            </a:r>
            <a:r>
              <a:rPr lang="en-US" sz="2400" u="sng" dirty="0">
                <a:latin typeface="Calibri" pitchFamily="34" charset="0"/>
                <a:cs typeface="Calibri" pitchFamily="34" charset="0"/>
              </a:rPr>
              <a:t>data acquisition (back end)</a:t>
            </a:r>
            <a:r>
              <a:rPr lang="en-US" sz="2400" i="1" dirty="0">
                <a:latin typeface="Calibri" pitchFamily="34" charset="0"/>
                <a:cs typeface="Calibri" pitchFamily="34" charset="0"/>
              </a:rPr>
              <a:t>, </a:t>
            </a:r>
            <a:r>
              <a:rPr lang="en-US" sz="2400" dirty="0">
                <a:latin typeface="Calibri" pitchFamily="34" charset="0"/>
                <a:cs typeface="Calibri" pitchFamily="34" charset="0"/>
              </a:rPr>
              <a:t>and </a:t>
            </a:r>
            <a:r>
              <a:rPr lang="en-US" sz="2400" u="sng" dirty="0">
                <a:latin typeface="Calibri" pitchFamily="34" charset="0"/>
                <a:cs typeface="Calibri" pitchFamily="34" charset="0"/>
              </a:rPr>
              <a:t>client (front end)</a:t>
            </a:r>
            <a:endParaRPr sz="2400">
              <a:latin typeface="Calibri" pitchFamily="34" charset="0"/>
              <a:cs typeface="Calibri" pitchFamily="34" charset="0"/>
            </a:endParaRPr>
          </a:p>
          <a:p>
            <a:pPr marL="857250" lvl="2" indent="-171450" algn="l" rtl="0">
              <a:lnSpc>
                <a:spcPct val="90000"/>
              </a:lnSpc>
              <a:spcBef>
                <a:spcPts val="375"/>
              </a:spcBef>
              <a:spcAft>
                <a:spcPts val="0"/>
              </a:spcAft>
              <a:buClr>
                <a:schemeClr val="dk1"/>
              </a:buClr>
              <a:buSzPts val="1500"/>
              <a:buChar char="•"/>
            </a:pPr>
            <a:r>
              <a:rPr lang="en-US" sz="2400" dirty="0">
                <a:latin typeface="Calibri" pitchFamily="34" charset="0"/>
                <a:cs typeface="Calibri" pitchFamily="34" charset="0"/>
              </a:rPr>
              <a:t>One tier, where all run on same platform, is </a:t>
            </a:r>
            <a:r>
              <a:rPr lang="en-US" sz="2400" dirty="0" smtClean="0">
                <a:latin typeface="Calibri" pitchFamily="34" charset="0"/>
                <a:cs typeface="Calibri" pitchFamily="34" charset="0"/>
              </a:rPr>
              <a:t>rare</a:t>
            </a:r>
          </a:p>
          <a:p>
            <a:pPr marL="857250" lvl="2" indent="-171450" algn="l" rtl="0">
              <a:lnSpc>
                <a:spcPct val="90000"/>
              </a:lnSpc>
              <a:spcBef>
                <a:spcPts val="375"/>
              </a:spcBef>
              <a:spcAft>
                <a:spcPts val="0"/>
              </a:spcAft>
              <a:buClr>
                <a:schemeClr val="dk1"/>
              </a:buClr>
              <a:buSzPts val="1500"/>
              <a:buNone/>
            </a:pPr>
            <a:endParaRPr sz="2400">
              <a:latin typeface="Calibri" pitchFamily="34" charset="0"/>
              <a:cs typeface="Calibri" pitchFamily="34" charset="0"/>
            </a:endParaRPr>
          </a:p>
          <a:p>
            <a:pPr marL="857250" lvl="2" indent="-171450" algn="l" rtl="0">
              <a:lnSpc>
                <a:spcPct val="90000"/>
              </a:lnSpc>
              <a:spcBef>
                <a:spcPts val="375"/>
              </a:spcBef>
              <a:spcAft>
                <a:spcPts val="0"/>
              </a:spcAft>
              <a:buClr>
                <a:schemeClr val="dk1"/>
              </a:buClr>
              <a:buSzPts val="1500"/>
              <a:buChar char="•"/>
            </a:pPr>
            <a:r>
              <a:rPr lang="en-US" sz="2400" dirty="0">
                <a:latin typeface="Calibri" pitchFamily="34" charset="0"/>
                <a:cs typeface="Calibri" pitchFamily="34" charset="0"/>
              </a:rPr>
              <a:t>Two tier usually combines DSS engine (client) with warehouse</a:t>
            </a:r>
            <a:endParaRPr sz="2400">
              <a:latin typeface="Calibri" pitchFamily="34" charset="0"/>
              <a:cs typeface="Calibri" pitchFamily="34" charset="0"/>
            </a:endParaRPr>
          </a:p>
          <a:p>
            <a:pPr marL="1200150" lvl="3" indent="-171450" algn="l" rtl="0">
              <a:lnSpc>
                <a:spcPct val="90000"/>
              </a:lnSpc>
              <a:spcBef>
                <a:spcPts val="375"/>
              </a:spcBef>
              <a:spcAft>
                <a:spcPts val="0"/>
              </a:spcAft>
              <a:buClr>
                <a:schemeClr val="dk1"/>
              </a:buClr>
              <a:buSzPts val="1300"/>
              <a:buChar char="•"/>
            </a:pPr>
            <a:r>
              <a:rPr lang="en-US" sz="2400" dirty="0">
                <a:latin typeface="Calibri" pitchFamily="34" charset="0"/>
                <a:cs typeface="Calibri" pitchFamily="34" charset="0"/>
              </a:rPr>
              <a:t>More </a:t>
            </a:r>
            <a:r>
              <a:rPr lang="en-US" sz="2400" dirty="0" smtClean="0">
                <a:latin typeface="Calibri" pitchFamily="34" charset="0"/>
                <a:cs typeface="Calibri" pitchFamily="34" charset="0"/>
              </a:rPr>
              <a:t>economical</a:t>
            </a:r>
          </a:p>
          <a:p>
            <a:pPr marL="1200150" lvl="3" indent="-171450" algn="l" rtl="0">
              <a:lnSpc>
                <a:spcPct val="90000"/>
              </a:lnSpc>
              <a:spcBef>
                <a:spcPts val="375"/>
              </a:spcBef>
              <a:spcAft>
                <a:spcPts val="0"/>
              </a:spcAft>
              <a:buClr>
                <a:schemeClr val="dk1"/>
              </a:buClr>
              <a:buSzPts val="1300"/>
              <a:buChar char="•"/>
            </a:pPr>
            <a:endParaRPr sz="2400">
              <a:latin typeface="Calibri" pitchFamily="34" charset="0"/>
              <a:cs typeface="Calibri" pitchFamily="34" charset="0"/>
            </a:endParaRPr>
          </a:p>
          <a:p>
            <a:pPr marL="857250" lvl="2" indent="-171450" algn="l" rtl="0">
              <a:lnSpc>
                <a:spcPct val="90000"/>
              </a:lnSpc>
              <a:spcBef>
                <a:spcPts val="375"/>
              </a:spcBef>
              <a:spcAft>
                <a:spcPts val="0"/>
              </a:spcAft>
              <a:buClr>
                <a:schemeClr val="dk1"/>
              </a:buClr>
              <a:buSzPts val="1500"/>
              <a:buChar char="•"/>
            </a:pPr>
            <a:r>
              <a:rPr lang="en-US" sz="2400" dirty="0">
                <a:latin typeface="Calibri" pitchFamily="34" charset="0"/>
                <a:cs typeface="Calibri" pitchFamily="34" charset="0"/>
              </a:rPr>
              <a:t>Three tier separates these functional parts</a:t>
            </a:r>
            <a:endParaRPr sz="2400">
              <a:latin typeface="Calibri" pitchFamily="34" charset="0"/>
              <a:cs typeface="Calibri" pitchFamily="34" charset="0"/>
            </a:endParaRPr>
          </a:p>
        </p:txBody>
      </p:sp>
      <p:sp>
        <p:nvSpPr>
          <p:cNvPr id="263" name="Google Shape;263;p3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a:t>
            </a:r>
            <a:endParaRPr/>
          </a:p>
        </p:txBody>
      </p:sp>
      <p:sp>
        <p:nvSpPr>
          <p:cNvPr id="264" name="Google Shape;264;p3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 </a:t>
            </a:r>
            <a:fld id="{00000000-1234-1234-1234-123412341234}" type="slidenum">
              <a:rPr lang="en-US"/>
              <a:pPr marL="0" lvl="0" indent="0" algn="r" rtl="0">
                <a:spcBef>
                  <a:spcPts val="0"/>
                </a:spcBef>
                <a:spcAft>
                  <a:spcPts val="0"/>
                </a:spcAft>
                <a:buNone/>
              </a:pPr>
              <a:t>10</a:t>
            </a:fld>
            <a:endParaRPr/>
          </a:p>
        </p:txBody>
      </p:sp>
      <p:sp>
        <p:nvSpPr>
          <p:cNvPr id="265" name="Google Shape;265;p37"/>
          <p:cNvSpPr/>
          <p:nvPr/>
        </p:nvSpPr>
        <p:spPr>
          <a:xfrm>
            <a:off x="2514600" y="5448300"/>
            <a:ext cx="184150" cy="3397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1800"/>
              <a:buFont typeface="Arial"/>
              <a:buNone/>
            </a:pPr>
            <a:endParaRPr sz="1800">
              <a:solidFill>
                <a:srgbClr val="CC66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8"/>
          <p:cNvSpPr txBox="1">
            <a:spLocks noGrp="1"/>
          </p:cNvSpPr>
          <p:nvPr>
            <p:ph type="ftr" idx="11"/>
          </p:nvPr>
        </p:nvSpPr>
        <p:spPr>
          <a:xfrm>
            <a:off x="1143000" y="6400801"/>
            <a:ext cx="3962400" cy="3809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100"/>
              <a:t> Figure 1.2: Architecture of a 3 Tier Data Warehouse</a:t>
            </a:r>
            <a:endParaRPr/>
          </a:p>
        </p:txBody>
      </p:sp>
      <p:sp>
        <p:nvSpPr>
          <p:cNvPr id="271" name="Google Shape;271;p38"/>
          <p:cNvSpPr txBox="1"/>
          <p:nvPr/>
        </p:nvSpPr>
        <p:spPr>
          <a:xfrm>
            <a:off x="5105400" y="6400800"/>
            <a:ext cx="3581400" cy="3206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1">
                <a:solidFill>
                  <a:srgbClr val="CC6600"/>
                </a:solidFill>
                <a:latin typeface="Calibri"/>
                <a:ea typeface="Calibri"/>
                <a:cs typeface="Calibri"/>
                <a:sym typeface="Calibri"/>
              </a:rPr>
              <a:t> Figure 1.3: Architecture of a 2 Tier Data Warehouse</a:t>
            </a:r>
            <a:endParaRPr/>
          </a:p>
        </p:txBody>
      </p:sp>
      <p:sp>
        <p:nvSpPr>
          <p:cNvPr id="272" name="Google Shape;272;p3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73" name="Google Shape;273;p38" descr="Three-Tier Data Warehouse Architecture"/>
          <p:cNvPicPr preferRelativeResize="0"/>
          <p:nvPr/>
        </p:nvPicPr>
        <p:blipFill rotWithShape="1">
          <a:blip r:embed="rId3">
            <a:alphaModFix/>
          </a:blip>
          <a:srcRect/>
          <a:stretch/>
        </p:blipFill>
        <p:spPr>
          <a:xfrm>
            <a:off x="359538" y="761999"/>
            <a:ext cx="4344594" cy="5638799"/>
          </a:xfrm>
          <a:prstGeom prst="rect">
            <a:avLst/>
          </a:prstGeom>
          <a:noFill/>
          <a:ln>
            <a:noFill/>
          </a:ln>
        </p:spPr>
      </p:pic>
      <p:sp>
        <p:nvSpPr>
          <p:cNvPr id="274" name="Google Shape;274;p38"/>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75" name="Google Shape;275;p38" descr="Data Warehouse Architecture"/>
          <p:cNvPicPr preferRelativeResize="0"/>
          <p:nvPr/>
        </p:nvPicPr>
        <p:blipFill rotWithShape="1">
          <a:blip r:embed="rId4">
            <a:alphaModFix/>
          </a:blip>
          <a:srcRect/>
          <a:stretch/>
        </p:blipFill>
        <p:spPr>
          <a:xfrm>
            <a:off x="4688892" y="774188"/>
            <a:ext cx="4467225" cy="556628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Both data warehouses and data lakes are used for storing Big Data, but they are very different storage systems. A data warehouse stores data that has been formatted for a specific purpose, whereas a data lake stores data in its raw, unprocessed state – the purpose of which has not yet been defined. </a:t>
            </a:r>
            <a:endParaRPr/>
          </a:p>
          <a:p>
            <a:pPr marL="171450" lvl="0" indent="-171450" algn="just" rtl="0">
              <a:lnSpc>
                <a:spcPct val="90000"/>
              </a:lnSpc>
              <a:spcBef>
                <a:spcPts val="750"/>
              </a:spcBef>
              <a:spcAft>
                <a:spcPts val="0"/>
              </a:spcAft>
              <a:buClr>
                <a:schemeClr val="dk1"/>
              </a:buClr>
              <a:buSzPts val="2400"/>
              <a:buChar char="•"/>
            </a:pPr>
            <a:r>
              <a:rPr lang="en-US" sz="2400"/>
              <a:t>Data warehouses and lakes often complement each other. For example, when raw data stored in a lake is needed to answer a business question, it can be extracted, cleaned, transformed, and used in a data warehouse for analysis. The volume of data, database performance, and storage pricing play important role in helping you choose the right storage solution.</a:t>
            </a:r>
            <a:br>
              <a:rPr lang="en-US" sz="2400"/>
            </a:br>
            <a:endParaRPr sz="2400"/>
          </a:p>
          <a:p>
            <a:pPr marL="171450" lvl="0" indent="-38100" algn="l" rtl="0">
              <a:lnSpc>
                <a:spcPct val="90000"/>
              </a:lnSpc>
              <a:spcBef>
                <a:spcPts val="750"/>
              </a:spcBef>
              <a:spcAft>
                <a:spcPts val="0"/>
              </a:spcAft>
              <a:buClr>
                <a:schemeClr val="dk1"/>
              </a:buClr>
              <a:buSzPts val="2100"/>
              <a:buNone/>
            </a:pPr>
            <a:endParaRPr/>
          </a:p>
        </p:txBody>
      </p:sp>
      <p:sp>
        <p:nvSpPr>
          <p:cNvPr id="160" name="Google Shape;160;p24"/>
          <p:cNvSpPr txBox="1">
            <a:spLocks noGrp="1"/>
          </p:cNvSpPr>
          <p:nvPr>
            <p:ph type="title"/>
          </p:nvPr>
        </p:nvSpPr>
        <p:spPr>
          <a:xfrm>
            <a:off x="1066800" y="228600"/>
            <a:ext cx="70104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a:t>Data warehouse vs. data lake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descr="Data warehouse vs data lak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 name="Google Shape;166;p25" descr="Data warehouse vs data lake"/>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 name="Google Shape;167;p25" descr="Data warehouse vs data lake"/>
          <p:cNvSpPr/>
          <p:nvPr/>
        </p:nvSpPr>
        <p:spPr>
          <a:xfrm>
            <a:off x="460375" y="1603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 name="Google Shape;168;p25" descr="Data warehouse vs data lake"/>
          <p:cNvSpPr/>
          <p:nvPr/>
        </p:nvSpPr>
        <p:spPr>
          <a:xfrm>
            <a:off x="612775" y="3127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69" name="Google Shape;169;p25"/>
          <p:cNvPicPr preferRelativeResize="0"/>
          <p:nvPr/>
        </p:nvPicPr>
        <p:blipFill rotWithShape="1">
          <a:blip r:embed="rId3">
            <a:alphaModFix/>
          </a:blip>
          <a:srcRect l="12511" t="20831" r="13324" b="10227"/>
          <a:stretch/>
        </p:blipFill>
        <p:spPr>
          <a:xfrm>
            <a:off x="-1" y="1295400"/>
            <a:ext cx="9144001" cy="5562600"/>
          </a:xfrm>
          <a:prstGeom prst="rect">
            <a:avLst/>
          </a:prstGeom>
          <a:noFill/>
          <a:ln>
            <a:noFill/>
          </a:ln>
        </p:spPr>
      </p:pic>
      <p:sp>
        <p:nvSpPr>
          <p:cNvPr id="170" name="Google Shape;170;p25"/>
          <p:cNvSpPr txBox="1">
            <a:spLocks noGrp="1"/>
          </p:cNvSpPr>
          <p:nvPr>
            <p:ph type="title"/>
          </p:nvPr>
        </p:nvSpPr>
        <p:spPr>
          <a:xfrm>
            <a:off x="1066800" y="228600"/>
            <a:ext cx="70104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a:t>Data warehouse vs. data lake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3200"/>
              <a:buChar char="•"/>
            </a:pPr>
            <a:r>
              <a:rPr lang="en-US" sz="3200"/>
              <a:t>A federated data warehouse is the integration of heterogeneous business intelligence systems set to provide analytical capabilities across the different function of an organization. It’s a realistic method to achieve the “single version of the truth” across the organization considering the political and implementation challenges. It aims to integrate the key business metrics, measures and dimensions. But it doesn’t aspire to create a single platform to carry out all the functional analysis. </a:t>
            </a:r>
            <a:endParaRPr/>
          </a:p>
        </p:txBody>
      </p:sp>
      <p:sp>
        <p:nvSpPr>
          <p:cNvPr id="176" name="Google Shape;176;p26"/>
          <p:cNvSpPr txBox="1">
            <a:spLocks noGrp="1"/>
          </p:cNvSpPr>
          <p:nvPr>
            <p:ph type="title"/>
          </p:nvPr>
        </p:nvSpPr>
        <p:spPr>
          <a:xfrm>
            <a:off x="609600" y="228600"/>
            <a:ext cx="77724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Federated Data Warehouse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3200"/>
              <a:buChar char="•"/>
            </a:pPr>
            <a:r>
              <a:rPr lang="en-US" sz="3200"/>
              <a:t>The foundation of federated DW is the common business model of the organization. Common business model is a continuously evolving semantic understanding of the business in consent with all business units. </a:t>
            </a:r>
            <a:endParaRPr/>
          </a:p>
          <a:p>
            <a:pPr marL="171450" lvl="0" indent="-171450" algn="just" rtl="0">
              <a:lnSpc>
                <a:spcPct val="90000"/>
              </a:lnSpc>
              <a:spcBef>
                <a:spcPts val="750"/>
              </a:spcBef>
              <a:spcAft>
                <a:spcPts val="0"/>
              </a:spcAft>
              <a:buClr>
                <a:schemeClr val="dk1"/>
              </a:buClr>
              <a:buSzPts val="3200"/>
              <a:buChar char="•"/>
            </a:pPr>
            <a:r>
              <a:rPr lang="en-US" sz="3200"/>
              <a:t>This common business model is the initiation point for an iterative process of building the different business intelligent subsystem based on a common staging area.</a:t>
            </a:r>
            <a:endParaRPr/>
          </a:p>
        </p:txBody>
      </p:sp>
      <p:sp>
        <p:nvSpPr>
          <p:cNvPr id="182" name="Google Shape;182;p27"/>
          <p:cNvSpPr txBox="1">
            <a:spLocks noGrp="1"/>
          </p:cNvSpPr>
          <p:nvPr>
            <p:ph type="title"/>
          </p:nvPr>
        </p:nvSpPr>
        <p:spPr>
          <a:xfrm>
            <a:off x="609600" y="228600"/>
            <a:ext cx="77724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Federated Data Warehouse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body" idx="1"/>
          </p:nvPr>
        </p:nvSpPr>
        <p:spPr>
          <a:xfrm>
            <a:off x="152400" y="1447800"/>
            <a:ext cx="8839200" cy="5410200"/>
          </a:xfrm>
          <a:prstGeom prst="rect">
            <a:avLst/>
          </a:prstGeom>
          <a:noFill/>
          <a:ln>
            <a:noFill/>
          </a:ln>
        </p:spPr>
        <p:txBody>
          <a:bodyPr spcFirstLastPara="1" wrap="square" lIns="91425" tIns="45700" rIns="91425" bIns="45700" anchor="t" anchorCtr="0">
            <a:normAutofit fontScale="92500" lnSpcReduction="10000"/>
          </a:bodyPr>
          <a:lstStyle/>
          <a:p>
            <a:pPr marL="171450" lvl="0" indent="-187960" algn="just" rtl="0">
              <a:lnSpc>
                <a:spcPct val="90000"/>
              </a:lnSpc>
              <a:spcBef>
                <a:spcPts val="0"/>
              </a:spcBef>
              <a:spcAft>
                <a:spcPts val="0"/>
              </a:spcAft>
              <a:buClr>
                <a:srgbClr val="FFC000"/>
              </a:buClr>
              <a:buSzPct val="100000"/>
              <a:buChar char="•"/>
            </a:pPr>
            <a:r>
              <a:rPr lang="en-US" sz="3200" b="1" dirty="0">
                <a:solidFill>
                  <a:srgbClr val="FFC000"/>
                </a:solidFill>
              </a:rPr>
              <a:t>Mergers &amp; acquisitions – </a:t>
            </a:r>
            <a:r>
              <a:rPr lang="en-US" sz="3200" dirty="0"/>
              <a:t>The way business has adopted the inorganic growth path has put many architects in unenviable positions. Merger &amp; acquisitions have become routine events in today’s business scenario. Each acquisition brings in a big information bank along with it but the biggest challenge is to integrate this information with the existing BI system. It doesn’t make sense to abandon a fully functioning data warehouse infrastructure, so the DW teams are forced to adopt a federated BI architecture. It’s certainly not an easy task to completely imbibe the new system with the existing BI architecture. The best way to handle it is to federate and integrate the two systems.</a:t>
            </a:r>
            <a:endParaRPr/>
          </a:p>
        </p:txBody>
      </p:sp>
      <p:sp>
        <p:nvSpPr>
          <p:cNvPr id="188" name="Google Shape;188;p28"/>
          <p:cNvSpPr txBox="1">
            <a:spLocks noGrp="1"/>
          </p:cNvSpPr>
          <p:nvPr>
            <p:ph type="title"/>
          </p:nvPr>
        </p:nvSpPr>
        <p:spPr>
          <a:xfrm>
            <a:off x="228600" y="228600"/>
            <a:ext cx="8610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The Need of Federated Data Warehouse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body" idx="1"/>
          </p:nvPr>
        </p:nvSpPr>
        <p:spPr>
          <a:xfrm>
            <a:off x="152400" y="1447800"/>
            <a:ext cx="8839200" cy="5410200"/>
          </a:xfrm>
          <a:prstGeom prst="rect">
            <a:avLst/>
          </a:prstGeom>
          <a:noFill/>
          <a:ln>
            <a:noFill/>
          </a:ln>
        </p:spPr>
        <p:txBody>
          <a:bodyPr spcFirstLastPara="1" wrap="square" lIns="91425" tIns="45700" rIns="91425" bIns="45700" anchor="t" anchorCtr="0">
            <a:normAutofit fontScale="92500" lnSpcReduction="10000"/>
          </a:bodyPr>
          <a:lstStyle/>
          <a:p>
            <a:pPr marL="171450" lvl="0" indent="-187960" algn="just" rtl="0">
              <a:lnSpc>
                <a:spcPct val="90000"/>
              </a:lnSpc>
              <a:spcBef>
                <a:spcPts val="0"/>
              </a:spcBef>
              <a:spcAft>
                <a:spcPts val="0"/>
              </a:spcAft>
              <a:buClr>
                <a:srgbClr val="FFC000"/>
              </a:buClr>
              <a:buSzPct val="100000"/>
              <a:buChar char="•"/>
            </a:pPr>
            <a:r>
              <a:rPr lang="en-US" sz="3200" b="1">
                <a:solidFill>
                  <a:srgbClr val="FFC000"/>
                </a:solidFill>
              </a:rPr>
              <a:t>Cross-functional requirements – </a:t>
            </a:r>
            <a:r>
              <a:rPr lang="en-US" sz="3200"/>
              <a:t>Cross function analysis has become an everyday need for most of the enterprises. A federated DW stores the information of most of the functions, if not all, that an organization deals with. This information could be stored in one or more than one BI systems. FDW support the cross functional analysis using the common dimension across the different systems. Common dimension is an outcome of the common business model which defines the collective nature of business functionality. A federated DW is an active cooperation of multiple business intelligence systems where each system can talk to other BI system and fulfill cross-functional requirements.</a:t>
            </a:r>
            <a:endParaRPr/>
          </a:p>
        </p:txBody>
      </p:sp>
      <p:sp>
        <p:nvSpPr>
          <p:cNvPr id="194" name="Google Shape;194;p29"/>
          <p:cNvSpPr txBox="1">
            <a:spLocks noGrp="1"/>
          </p:cNvSpPr>
          <p:nvPr>
            <p:ph type="title"/>
          </p:nvPr>
        </p:nvSpPr>
        <p:spPr>
          <a:xfrm>
            <a:off x="228600" y="228600"/>
            <a:ext cx="8610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The Need of Federated Data Warehouse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body" idx="1"/>
          </p:nvPr>
        </p:nvSpPr>
        <p:spPr>
          <a:xfrm>
            <a:off x="152400" y="1447800"/>
            <a:ext cx="8839200" cy="54102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rgbClr val="FFC000"/>
              </a:buClr>
              <a:buSzPts val="2800"/>
              <a:buChar char="•"/>
            </a:pPr>
            <a:r>
              <a:rPr lang="en-US" sz="2800" b="1">
                <a:solidFill>
                  <a:srgbClr val="FFC000"/>
                </a:solidFill>
              </a:rPr>
              <a:t>A speedy cost effective solution – </a:t>
            </a:r>
            <a:r>
              <a:rPr lang="en-US" sz="2800"/>
              <a:t>The build time involved in federated data warehouse is enormously less when compared with enterprise wide data warehouse. One of the main reasons is that the federated DW tries to integrate the existing system by providing a common framework. It does not aspire to build a uniform foundation which is a tedious and lengthy process. The incremental nature of the federated DW reduces the long waiting period associated with most of the big DW, eventually reducing the cost as well.</a:t>
            </a:r>
            <a:endParaRPr/>
          </a:p>
        </p:txBody>
      </p:sp>
      <p:sp>
        <p:nvSpPr>
          <p:cNvPr id="200" name="Google Shape;200;p30"/>
          <p:cNvSpPr txBox="1">
            <a:spLocks noGrp="1"/>
          </p:cNvSpPr>
          <p:nvPr>
            <p:ph type="title"/>
          </p:nvPr>
        </p:nvSpPr>
        <p:spPr>
          <a:xfrm>
            <a:off x="228600" y="228600"/>
            <a:ext cx="8610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The Need of Federated Data Warehouse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body" idx="1"/>
          </p:nvPr>
        </p:nvSpPr>
        <p:spPr>
          <a:xfrm>
            <a:off x="152400" y="1447800"/>
            <a:ext cx="8839200" cy="54102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rgbClr val="FFC000"/>
              </a:buClr>
              <a:buSzPts val="2800"/>
              <a:buChar char="•"/>
            </a:pPr>
            <a:r>
              <a:rPr lang="en-US" sz="2800" b="1">
                <a:solidFill>
                  <a:srgbClr val="FFC000"/>
                </a:solidFill>
              </a:rPr>
              <a:t>Ease of implementation – </a:t>
            </a:r>
            <a:r>
              <a:rPr lang="en-US" sz="2800"/>
              <a:t>When building an enterprise wide data warehouses, architects have experienced a lot of politics and vested interests trying to mold the crucial decisions. In the real world scenario these factors cannot be sidelined and at times, influence the implementation in a larger manner. Federated DW approaches the problem in a more pragmatic manner and the idea to use the old BI systems by integrating them with the newer system prevents the major point of conflict.</a:t>
            </a:r>
            <a:endParaRPr/>
          </a:p>
        </p:txBody>
      </p:sp>
      <p:sp>
        <p:nvSpPr>
          <p:cNvPr id="206" name="Google Shape;206;p31"/>
          <p:cNvSpPr txBox="1">
            <a:spLocks noGrp="1"/>
          </p:cNvSpPr>
          <p:nvPr>
            <p:ph type="title"/>
          </p:nvPr>
        </p:nvSpPr>
        <p:spPr>
          <a:xfrm>
            <a:off x="228600" y="228600"/>
            <a:ext cx="8610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The Need of Federated Data Warehouse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400"/>
              <a:buChar char="•"/>
            </a:pPr>
            <a:r>
              <a:rPr lang="en-US" sz="2400"/>
              <a:t>A typical data warehouse has four main components: a central database, ETL (extract, transform, load) tools, metadata, and access tools. All of these components are engineered for speed so that you can get results quickly and analyze data on the fly.</a:t>
            </a:r>
            <a:endParaRPr/>
          </a:p>
        </p:txBody>
      </p:sp>
      <p:sp>
        <p:nvSpPr>
          <p:cNvPr id="102" name="Google Shape;102;p15"/>
          <p:cNvSpPr txBox="1">
            <a:spLocks noGrp="1"/>
          </p:cNvSpPr>
          <p:nvPr>
            <p:ph type="title"/>
          </p:nvPr>
        </p:nvSpPr>
        <p:spPr>
          <a:xfrm>
            <a:off x="228600" y="228600"/>
            <a:ext cx="86868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key components of a data warehouse</a:t>
            </a:r>
            <a:endParaRPr sz="2800"/>
          </a:p>
        </p:txBody>
      </p:sp>
      <p:pic>
        <p:nvPicPr>
          <p:cNvPr id="103" name="Google Shape;103;p15"/>
          <p:cNvPicPr preferRelativeResize="0"/>
          <p:nvPr/>
        </p:nvPicPr>
        <p:blipFill rotWithShape="1">
          <a:blip r:embed="rId3">
            <a:alphaModFix/>
          </a:blip>
          <a:srcRect l="13051" t="26984" r="14437" b="16070"/>
          <a:stretch/>
        </p:blipFill>
        <p:spPr>
          <a:xfrm>
            <a:off x="228600" y="2971800"/>
            <a:ext cx="8686800" cy="383555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Regional federation</a:t>
            </a:r>
            <a:endParaRPr/>
          </a:p>
        </p:txBody>
      </p:sp>
      <p:pic>
        <p:nvPicPr>
          <p:cNvPr id="212" name="Google Shape;212;p32"/>
          <p:cNvPicPr preferRelativeResize="0"/>
          <p:nvPr/>
        </p:nvPicPr>
        <p:blipFill rotWithShape="1">
          <a:blip r:embed="rId3">
            <a:alphaModFix/>
          </a:blip>
          <a:srcRect l="30677" t="16667" r="9977" b="8521"/>
          <a:stretch/>
        </p:blipFill>
        <p:spPr>
          <a:xfrm>
            <a:off x="0" y="1363684"/>
            <a:ext cx="9144000" cy="547254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body" idx="1"/>
          </p:nvPr>
        </p:nvSpPr>
        <p:spPr>
          <a:xfrm>
            <a:off x="152400" y="1371600"/>
            <a:ext cx="8763000" cy="49530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A big organization has regional data warehouses for regional analytical requirements and a global data warehouse for the corporate requirements. The difference between the two systems (regional &amp; global) is based on the nature of the data that is contained in each system. The global data warehouse stores data which is mostly summarized for the purpose of corporate analytics and reference data. </a:t>
            </a:r>
            <a:endParaRPr/>
          </a:p>
          <a:p>
            <a:pPr marL="171450" lvl="0" indent="-171450" algn="just" rtl="0">
              <a:lnSpc>
                <a:spcPct val="90000"/>
              </a:lnSpc>
              <a:spcBef>
                <a:spcPts val="750"/>
              </a:spcBef>
              <a:spcAft>
                <a:spcPts val="0"/>
              </a:spcAft>
              <a:buClr>
                <a:schemeClr val="dk1"/>
              </a:buClr>
              <a:buSzPts val="2800"/>
              <a:buChar char="•"/>
            </a:pPr>
            <a:r>
              <a:rPr lang="en-US" sz="2800"/>
              <a:t>Reference data would contain confirmed dimensions and corporate level data like currency conversions etc. Regional warehouses store data based on the regional analytical requirements which generally has more detailed information.</a:t>
            </a:r>
            <a:endParaRPr/>
          </a:p>
        </p:txBody>
      </p:sp>
      <p:sp>
        <p:nvSpPr>
          <p:cNvPr id="218" name="Google Shape;218;p3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Regional federation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lnSpcReduction="10000"/>
          </a:bodyPr>
          <a:lstStyle/>
          <a:p>
            <a:pPr marL="171450" lvl="0" indent="-171450" algn="just" rtl="0">
              <a:lnSpc>
                <a:spcPct val="90000"/>
              </a:lnSpc>
              <a:spcBef>
                <a:spcPts val="0"/>
              </a:spcBef>
              <a:spcAft>
                <a:spcPts val="0"/>
              </a:spcAft>
              <a:buClr>
                <a:schemeClr val="dk1"/>
              </a:buClr>
              <a:buSzPts val="3200"/>
              <a:buChar char="•"/>
            </a:pPr>
            <a:r>
              <a:rPr lang="en-US" sz="3200"/>
              <a:t>Reference data provide the integration platform for regional and global warehouse. The data flow from regional data warehouses to the global data warehouse is defined as upward federation and the data flow from global data warehouse to regional data warehouses as downward federation. For data consistency and integrity, reference data should be made common across the various data warehouses. Uniform &amp; consistent definition of reference data across the participating data warehouses ensures the ‘single version of truth’ across the federated architecture.</a:t>
            </a:r>
            <a:endParaRPr/>
          </a:p>
        </p:txBody>
      </p:sp>
      <p:sp>
        <p:nvSpPr>
          <p:cNvPr id="224" name="Google Shape;224;p34"/>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Regional federation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body" idx="1"/>
          </p:nvPr>
        </p:nvSpPr>
        <p:spPr>
          <a:xfrm>
            <a:off x="76200" y="1371600"/>
            <a:ext cx="8991600" cy="5410200"/>
          </a:xfrm>
          <a:prstGeom prst="rect">
            <a:avLst/>
          </a:prstGeom>
          <a:noFill/>
          <a:ln>
            <a:noFill/>
          </a:ln>
        </p:spPr>
        <p:txBody>
          <a:bodyPr spcFirstLastPara="1" wrap="square" lIns="91425" tIns="45700" rIns="91425" bIns="45700" anchor="t" anchorCtr="0">
            <a:normAutofit fontScale="77500" lnSpcReduction="20000"/>
          </a:bodyPr>
          <a:lstStyle/>
          <a:p>
            <a:pPr marL="171450" lvl="0" indent="-171450" algn="just" rtl="0">
              <a:lnSpc>
                <a:spcPct val="90000"/>
              </a:lnSpc>
              <a:spcBef>
                <a:spcPts val="0"/>
              </a:spcBef>
              <a:spcAft>
                <a:spcPts val="0"/>
              </a:spcAft>
              <a:buClr>
                <a:srgbClr val="FFC000"/>
              </a:buClr>
              <a:buSzPct val="100000"/>
              <a:buChar char="•"/>
            </a:pPr>
            <a:r>
              <a:rPr lang="en-US" sz="3200" b="1">
                <a:solidFill>
                  <a:srgbClr val="FFC000"/>
                </a:solidFill>
              </a:rPr>
              <a:t>During Upward Federation: </a:t>
            </a:r>
            <a:endParaRPr/>
          </a:p>
          <a:p>
            <a:pPr marL="171450" lvl="0" indent="-171450" algn="just" rtl="0">
              <a:lnSpc>
                <a:spcPct val="90000"/>
              </a:lnSpc>
              <a:spcBef>
                <a:spcPts val="750"/>
              </a:spcBef>
              <a:spcAft>
                <a:spcPts val="0"/>
              </a:spcAft>
              <a:buClr>
                <a:schemeClr val="dk1"/>
              </a:buClr>
              <a:buSzPct val="100000"/>
              <a:buChar char="•"/>
            </a:pPr>
            <a:r>
              <a:rPr lang="en-US" sz="3200"/>
              <a:t>Upward federation would include the movement of fact data from regional data warehouses to the global data warehouse. If required, this data can be aggregated during movement. </a:t>
            </a:r>
            <a:endParaRPr/>
          </a:p>
          <a:p>
            <a:pPr marL="171450" lvl="0" indent="-171450" algn="just" rtl="0">
              <a:lnSpc>
                <a:spcPct val="90000"/>
              </a:lnSpc>
              <a:spcBef>
                <a:spcPts val="750"/>
              </a:spcBef>
              <a:spcAft>
                <a:spcPts val="0"/>
              </a:spcAft>
              <a:buClr>
                <a:srgbClr val="FFC000"/>
              </a:buClr>
              <a:buSzPct val="100000"/>
              <a:buChar char="•"/>
            </a:pPr>
            <a:r>
              <a:rPr lang="en-US" sz="3200" b="1">
                <a:solidFill>
                  <a:srgbClr val="FFC000"/>
                </a:solidFill>
              </a:rPr>
              <a:t>During Downward Federation: </a:t>
            </a:r>
            <a:endParaRPr/>
          </a:p>
          <a:p>
            <a:pPr marL="171450" lvl="0" indent="-171450" algn="just" rtl="0">
              <a:lnSpc>
                <a:spcPct val="90000"/>
              </a:lnSpc>
              <a:spcBef>
                <a:spcPts val="750"/>
              </a:spcBef>
              <a:spcAft>
                <a:spcPts val="0"/>
              </a:spcAft>
              <a:buClr>
                <a:schemeClr val="dk1"/>
              </a:buClr>
              <a:buSzPct val="100000"/>
              <a:buChar char="•"/>
            </a:pPr>
            <a:r>
              <a:rPr lang="en-US" sz="3200"/>
              <a:t>• Reference data will flow from global to the regional level data warehouses. This flow would be strictly downward to ensure consistency and integrity of reference data. </a:t>
            </a:r>
            <a:endParaRPr/>
          </a:p>
          <a:p>
            <a:pPr marL="171450" lvl="0" indent="-171450" algn="just" rtl="0">
              <a:lnSpc>
                <a:spcPct val="90000"/>
              </a:lnSpc>
              <a:spcBef>
                <a:spcPts val="750"/>
              </a:spcBef>
              <a:spcAft>
                <a:spcPts val="0"/>
              </a:spcAft>
              <a:buClr>
                <a:schemeClr val="dk1"/>
              </a:buClr>
              <a:buSzPct val="100000"/>
              <a:buChar char="•"/>
            </a:pPr>
            <a:r>
              <a:rPr lang="en-US" sz="3200"/>
              <a:t>• Transactional data that is available in corporate transactional systems (such as corporate ERP) will be sourced at the global level, cleansed and transformed and then moved to the respective regions. </a:t>
            </a:r>
            <a:endParaRPr/>
          </a:p>
          <a:p>
            <a:pPr marL="171450" lvl="0" indent="-171450" algn="just" rtl="0">
              <a:lnSpc>
                <a:spcPct val="90000"/>
              </a:lnSpc>
              <a:spcBef>
                <a:spcPts val="750"/>
              </a:spcBef>
              <a:spcAft>
                <a:spcPts val="0"/>
              </a:spcAft>
              <a:buClr>
                <a:schemeClr val="dk1"/>
              </a:buClr>
              <a:buSzPct val="100000"/>
              <a:buChar char="•"/>
            </a:pPr>
            <a:r>
              <a:rPr lang="en-US" sz="3200"/>
              <a:t>• Summary data – The global summarization will happen in the global data warehouse and will be moved to the regional data warehouses. This can be useful in the analyzing how a particular Region is performing against the rest of the company.</a:t>
            </a:r>
            <a:endParaRPr/>
          </a:p>
        </p:txBody>
      </p:sp>
      <p:sp>
        <p:nvSpPr>
          <p:cNvPr id="230" name="Google Shape;230;p35"/>
          <p:cNvSpPr txBox="1">
            <a:spLocks noGrp="1"/>
          </p:cNvSpPr>
          <p:nvPr>
            <p:ph type="title"/>
          </p:nvPr>
        </p:nvSpPr>
        <p:spPr>
          <a:xfrm>
            <a:off x="381000" y="213360"/>
            <a:ext cx="83820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Data movement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functional federation</a:t>
            </a:r>
            <a:endParaRPr/>
          </a:p>
        </p:txBody>
      </p:sp>
      <p:pic>
        <p:nvPicPr>
          <p:cNvPr id="236" name="Google Shape;236;p36"/>
          <p:cNvPicPr preferRelativeResize="0"/>
          <p:nvPr/>
        </p:nvPicPr>
        <p:blipFill rotWithShape="1">
          <a:blip r:embed="rId3">
            <a:alphaModFix/>
          </a:blip>
          <a:srcRect l="30899" t="16963" r="13740" b="7242"/>
          <a:stretch/>
        </p:blipFill>
        <p:spPr>
          <a:xfrm>
            <a:off x="47666" y="1313542"/>
            <a:ext cx="9020134" cy="554445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152400" y="1371600"/>
            <a:ext cx="8763000" cy="49530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A functional federated data warehouse will be the candidate when an organization has built data warehouses which are either subject specific, packaged solutions or built for a specific enterprise application. </a:t>
            </a:r>
            <a:endParaRPr/>
          </a:p>
          <a:p>
            <a:pPr marL="171450" lvl="0" indent="0" algn="just" rtl="0">
              <a:lnSpc>
                <a:spcPct val="90000"/>
              </a:lnSpc>
              <a:spcBef>
                <a:spcPts val="750"/>
              </a:spcBef>
              <a:spcAft>
                <a:spcPts val="0"/>
              </a:spcAft>
              <a:buClr>
                <a:schemeClr val="dk1"/>
              </a:buClr>
              <a:buSzPts val="2800"/>
              <a:buNone/>
            </a:pPr>
            <a:endParaRPr sz="2800"/>
          </a:p>
          <a:p>
            <a:pPr marL="171450" lvl="0" indent="-171450" algn="just" rtl="0">
              <a:lnSpc>
                <a:spcPct val="90000"/>
              </a:lnSpc>
              <a:spcBef>
                <a:spcPts val="750"/>
              </a:spcBef>
              <a:spcAft>
                <a:spcPts val="0"/>
              </a:spcAft>
              <a:buClr>
                <a:schemeClr val="dk1"/>
              </a:buClr>
              <a:buSzPts val="2800"/>
              <a:buChar char="•"/>
            </a:pPr>
            <a:r>
              <a:rPr lang="en-US" sz="2800"/>
              <a:t>The federated data warehouse architecture is the “big umbrella” that provides the foundation and environment to facilitate and enable business analysis and decision support in this heterogeneous environment.</a:t>
            </a:r>
            <a:endParaRPr/>
          </a:p>
        </p:txBody>
      </p:sp>
      <p:sp>
        <p:nvSpPr>
          <p:cNvPr id="242" name="Google Shape;242;p37"/>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Functional federation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body" idx="1"/>
          </p:nvPr>
        </p:nvSpPr>
        <p:spPr>
          <a:xfrm>
            <a:off x="152400" y="1371600"/>
            <a:ext cx="8763000" cy="49530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A functional federated data warehouse has room for all the components of a contemporary BI application of a large and complex business entity. Typically it should contain the following components: </a:t>
            </a:r>
            <a:endParaRPr/>
          </a:p>
          <a:p>
            <a:pPr marL="171450" lvl="0" indent="-171450" algn="just" rtl="0">
              <a:lnSpc>
                <a:spcPct val="90000"/>
              </a:lnSpc>
              <a:spcBef>
                <a:spcPts val="750"/>
              </a:spcBef>
              <a:spcAft>
                <a:spcPts val="0"/>
              </a:spcAft>
              <a:buClr>
                <a:schemeClr val="dk1"/>
              </a:buClr>
              <a:buSzPts val="2800"/>
              <a:buChar char="•"/>
            </a:pPr>
            <a:r>
              <a:rPr lang="en-US" sz="2800"/>
              <a:t>Packaged data warehouses (DWs) and data marts (DMs) </a:t>
            </a:r>
            <a:endParaRPr/>
          </a:p>
          <a:p>
            <a:pPr marL="171450" lvl="0" indent="-171450" algn="just" rtl="0">
              <a:lnSpc>
                <a:spcPct val="90000"/>
              </a:lnSpc>
              <a:spcBef>
                <a:spcPts val="750"/>
              </a:spcBef>
              <a:spcAft>
                <a:spcPts val="0"/>
              </a:spcAft>
              <a:buClr>
                <a:schemeClr val="dk1"/>
              </a:buClr>
              <a:buSzPts val="2800"/>
              <a:buChar char="•"/>
            </a:pPr>
            <a:r>
              <a:rPr lang="en-US" sz="2800"/>
              <a:t>Custom built data warehouses and data marts </a:t>
            </a:r>
            <a:endParaRPr/>
          </a:p>
          <a:p>
            <a:pPr marL="171450" lvl="0" indent="-171450" algn="just" rtl="0">
              <a:lnSpc>
                <a:spcPct val="90000"/>
              </a:lnSpc>
              <a:spcBef>
                <a:spcPts val="750"/>
              </a:spcBef>
              <a:spcAft>
                <a:spcPts val="0"/>
              </a:spcAft>
              <a:buClr>
                <a:schemeClr val="dk1"/>
              </a:buClr>
              <a:buSzPts val="2800"/>
              <a:buChar char="•"/>
            </a:pPr>
            <a:r>
              <a:rPr lang="en-US" sz="2800"/>
              <a:t>Real time data store &amp; real time data reporting </a:t>
            </a:r>
            <a:endParaRPr/>
          </a:p>
          <a:p>
            <a:pPr marL="171450" lvl="0" indent="-171450" algn="just" rtl="0">
              <a:lnSpc>
                <a:spcPct val="90000"/>
              </a:lnSpc>
              <a:spcBef>
                <a:spcPts val="750"/>
              </a:spcBef>
              <a:spcAft>
                <a:spcPts val="0"/>
              </a:spcAft>
              <a:buClr>
                <a:schemeClr val="dk1"/>
              </a:buClr>
              <a:buSzPts val="2800"/>
              <a:buChar char="•"/>
            </a:pPr>
            <a:r>
              <a:rPr lang="en-US" sz="2800"/>
              <a:t>Custom built analytical applications </a:t>
            </a:r>
            <a:endParaRPr/>
          </a:p>
          <a:p>
            <a:pPr marL="171450" lvl="0" indent="-171450" algn="just" rtl="0">
              <a:lnSpc>
                <a:spcPct val="90000"/>
              </a:lnSpc>
              <a:spcBef>
                <a:spcPts val="750"/>
              </a:spcBef>
              <a:spcAft>
                <a:spcPts val="0"/>
              </a:spcAft>
              <a:buClr>
                <a:schemeClr val="dk1"/>
              </a:buClr>
              <a:buSzPts val="2800"/>
              <a:buChar char="•"/>
            </a:pPr>
            <a:r>
              <a:rPr lang="en-US" sz="2800"/>
              <a:t>Online analytical processing (OLAP) tools </a:t>
            </a:r>
            <a:endParaRPr/>
          </a:p>
          <a:p>
            <a:pPr marL="171450" lvl="0" indent="-171450" algn="just" rtl="0">
              <a:lnSpc>
                <a:spcPct val="90000"/>
              </a:lnSpc>
              <a:spcBef>
                <a:spcPts val="750"/>
              </a:spcBef>
              <a:spcAft>
                <a:spcPts val="0"/>
              </a:spcAft>
              <a:buClr>
                <a:schemeClr val="dk1"/>
              </a:buClr>
              <a:buSzPts val="2800"/>
              <a:buChar char="•"/>
            </a:pPr>
            <a:r>
              <a:rPr lang="en-US" sz="2800"/>
              <a:t>Extraction, transformation and load (ETL) tools </a:t>
            </a:r>
            <a:endParaRPr/>
          </a:p>
          <a:p>
            <a:pPr marL="171450" lvl="0" indent="-171450" algn="just" rtl="0">
              <a:lnSpc>
                <a:spcPct val="90000"/>
              </a:lnSpc>
              <a:spcBef>
                <a:spcPts val="750"/>
              </a:spcBef>
              <a:spcAft>
                <a:spcPts val="0"/>
              </a:spcAft>
              <a:buClr>
                <a:schemeClr val="dk1"/>
              </a:buClr>
              <a:buSzPts val="2800"/>
              <a:buChar char="•"/>
            </a:pPr>
            <a:r>
              <a:rPr lang="en-US" sz="2800"/>
              <a:t>Cross functional reporting systems.</a:t>
            </a:r>
            <a:endParaRPr/>
          </a:p>
        </p:txBody>
      </p:sp>
      <p:sp>
        <p:nvSpPr>
          <p:cNvPr id="248" name="Google Shape;248;p38"/>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Functional federation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body" idx="1"/>
          </p:nvPr>
        </p:nvSpPr>
        <p:spPr>
          <a:xfrm>
            <a:off x="76200" y="853440"/>
            <a:ext cx="9067800" cy="600456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The following steps should be taken when architecting a federated data warehouse: </a:t>
            </a:r>
            <a:endParaRPr/>
          </a:p>
          <a:p>
            <a:pPr marL="0" lvl="0" indent="0" algn="just" rtl="0">
              <a:lnSpc>
                <a:spcPct val="90000"/>
              </a:lnSpc>
              <a:spcBef>
                <a:spcPts val="0"/>
              </a:spcBef>
              <a:spcAft>
                <a:spcPts val="0"/>
              </a:spcAft>
              <a:buClr>
                <a:schemeClr val="dk1"/>
              </a:buClr>
              <a:buSzPts val="2100"/>
              <a:buNone/>
            </a:pPr>
            <a:r>
              <a:rPr lang="en-US"/>
              <a:t>	• Define the federated data warehouse goals and business requirements </a:t>
            </a:r>
            <a:endParaRPr/>
          </a:p>
          <a:p>
            <a:pPr marL="0" lvl="0" indent="0" algn="just" rtl="0">
              <a:lnSpc>
                <a:spcPct val="90000"/>
              </a:lnSpc>
              <a:spcBef>
                <a:spcPts val="0"/>
              </a:spcBef>
              <a:spcAft>
                <a:spcPts val="0"/>
              </a:spcAft>
              <a:buClr>
                <a:schemeClr val="dk1"/>
              </a:buClr>
              <a:buSzPts val="2100"/>
              <a:buNone/>
            </a:pPr>
            <a:r>
              <a:rPr lang="en-US"/>
              <a:t>	• Define team structure &amp; assign roles and responsibilities </a:t>
            </a:r>
            <a:endParaRPr/>
          </a:p>
          <a:p>
            <a:pPr marL="0" lvl="0" indent="0" algn="just" rtl="0">
              <a:lnSpc>
                <a:spcPct val="90000"/>
              </a:lnSpc>
              <a:spcBef>
                <a:spcPts val="0"/>
              </a:spcBef>
              <a:spcAft>
                <a:spcPts val="0"/>
              </a:spcAft>
              <a:buClr>
                <a:schemeClr val="dk1"/>
              </a:buClr>
              <a:buSzPts val="2100"/>
              <a:buNone/>
            </a:pPr>
            <a:r>
              <a:rPr lang="en-US"/>
              <a:t>	• Document existing data warehouses &amp; BI systems. </a:t>
            </a:r>
            <a:endParaRPr/>
          </a:p>
          <a:p>
            <a:pPr marL="0" lvl="0" indent="0" algn="just" rtl="0">
              <a:lnSpc>
                <a:spcPct val="90000"/>
              </a:lnSpc>
              <a:spcBef>
                <a:spcPts val="0"/>
              </a:spcBef>
              <a:spcAft>
                <a:spcPts val="0"/>
              </a:spcAft>
              <a:buClr>
                <a:schemeClr val="dk1"/>
              </a:buClr>
              <a:buSzPts val="2100"/>
              <a:buNone/>
            </a:pPr>
            <a:endParaRPr/>
          </a:p>
          <a:p>
            <a:pPr marL="0" lvl="0" indent="0" algn="just" rtl="0">
              <a:lnSpc>
                <a:spcPct val="90000"/>
              </a:lnSpc>
              <a:spcBef>
                <a:spcPts val="0"/>
              </a:spcBef>
              <a:spcAft>
                <a:spcPts val="0"/>
              </a:spcAft>
              <a:buClr>
                <a:schemeClr val="dk1"/>
              </a:buClr>
              <a:buSzPts val="2100"/>
              <a:buNone/>
            </a:pPr>
            <a:r>
              <a:rPr lang="en-US"/>
              <a:t>The information to be documented is - Business areas addressed by the existing systems, target users, reporting and analytical capabilities provided, the data sourcing strategy and cleansing/transformations methodology while moving the data into these systems</a:t>
            </a:r>
            <a:endParaRPr/>
          </a:p>
          <a:p>
            <a:pPr marL="0" lvl="0" indent="0" algn="just" rtl="0">
              <a:lnSpc>
                <a:spcPct val="90000"/>
              </a:lnSpc>
              <a:spcBef>
                <a:spcPts val="0"/>
              </a:spcBef>
              <a:spcAft>
                <a:spcPts val="0"/>
              </a:spcAft>
              <a:buClr>
                <a:schemeClr val="dk1"/>
              </a:buClr>
              <a:buSzPts val="2100"/>
              <a:buNone/>
            </a:pPr>
            <a:r>
              <a:rPr lang="en-US"/>
              <a:t>	• An analysis needs to be done to identify whether it is a case for federated architecture </a:t>
            </a:r>
            <a:endParaRPr/>
          </a:p>
          <a:p>
            <a:pPr marL="0" lvl="0" indent="0" algn="just" rtl="0">
              <a:lnSpc>
                <a:spcPct val="90000"/>
              </a:lnSpc>
              <a:spcBef>
                <a:spcPts val="0"/>
              </a:spcBef>
              <a:spcAft>
                <a:spcPts val="0"/>
              </a:spcAft>
              <a:buClr>
                <a:schemeClr val="dk1"/>
              </a:buClr>
              <a:buSzPts val="2100"/>
              <a:buNone/>
            </a:pPr>
            <a:r>
              <a:rPr lang="en-US"/>
              <a:t>	• Define the common business model which should provide the basis for common dimensions </a:t>
            </a:r>
            <a:endParaRPr/>
          </a:p>
          <a:p>
            <a:pPr marL="0" lvl="0" indent="0" algn="just" rtl="0">
              <a:lnSpc>
                <a:spcPct val="90000"/>
              </a:lnSpc>
              <a:spcBef>
                <a:spcPts val="0"/>
              </a:spcBef>
              <a:spcAft>
                <a:spcPts val="0"/>
              </a:spcAft>
              <a:buClr>
                <a:schemeClr val="dk1"/>
              </a:buClr>
              <a:buSzPts val="2100"/>
              <a:buNone/>
            </a:pPr>
            <a:r>
              <a:rPr lang="en-US"/>
              <a:t>	• Define an integration strategy for federation. Identify inter-dependency between existing and new to-be developed data warehouses </a:t>
            </a:r>
            <a:endParaRPr/>
          </a:p>
          <a:p>
            <a:pPr marL="0" lvl="0" indent="0" algn="just" rtl="0">
              <a:lnSpc>
                <a:spcPct val="90000"/>
              </a:lnSpc>
              <a:spcBef>
                <a:spcPts val="0"/>
              </a:spcBef>
              <a:spcAft>
                <a:spcPts val="0"/>
              </a:spcAft>
              <a:buClr>
                <a:schemeClr val="dk1"/>
              </a:buClr>
              <a:buSzPts val="2100"/>
              <a:buNone/>
            </a:pPr>
            <a:r>
              <a:rPr lang="en-US"/>
              <a:t>	• Perform the integration of existing data warehouses into the new architecture in small phases, giving first priority to the areas which are critical for business.</a:t>
            </a:r>
            <a:endParaRPr/>
          </a:p>
        </p:txBody>
      </p:sp>
      <p:sp>
        <p:nvSpPr>
          <p:cNvPr id="254" name="Google Shape;254;p39"/>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Functional federation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In order to develop a successful federated data warehouse, certain criteria have to be fulfilled: </a:t>
            </a:r>
            <a:endParaRPr/>
          </a:p>
          <a:p>
            <a:pPr marL="171450" lvl="0" indent="-171450" algn="just" rtl="0">
              <a:lnSpc>
                <a:spcPct val="90000"/>
              </a:lnSpc>
              <a:spcBef>
                <a:spcPts val="750"/>
              </a:spcBef>
              <a:spcAft>
                <a:spcPts val="0"/>
              </a:spcAft>
              <a:buClr>
                <a:schemeClr val="dk1"/>
              </a:buClr>
              <a:buSzPts val="2400"/>
              <a:buChar char="•"/>
            </a:pPr>
            <a:r>
              <a:rPr lang="en-US" sz="2400"/>
              <a:t>• The various component data warehouses should share conformed dimensions. The conformed dimensions represent the dimensions having identical business meaning, identical structure and identical data. However, to keep them physically separated or not, can be decided based on implementation complexities </a:t>
            </a:r>
            <a:endParaRPr/>
          </a:p>
          <a:p>
            <a:pPr marL="171450" lvl="0" indent="-171450" algn="just" rtl="0">
              <a:lnSpc>
                <a:spcPct val="90000"/>
              </a:lnSpc>
              <a:spcBef>
                <a:spcPts val="750"/>
              </a:spcBef>
              <a:spcAft>
                <a:spcPts val="0"/>
              </a:spcAft>
              <a:buClr>
                <a:schemeClr val="dk1"/>
              </a:buClr>
              <a:buSzPts val="2400"/>
              <a:buChar char="•"/>
            </a:pPr>
            <a:r>
              <a:rPr lang="en-US" sz="2400"/>
              <a:t>• There should well defined, documented and integrated business rules which would be used across the component data warehouses in the whole architecture </a:t>
            </a:r>
            <a:endParaRPr/>
          </a:p>
        </p:txBody>
      </p:sp>
      <p:sp>
        <p:nvSpPr>
          <p:cNvPr id="260" name="Google Shape;260;p40"/>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Key Success Factors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The component data warehouses should have confirmed facts or measures. Conformed facts have identical business meaning and exactly same data values for same set of dimensions. Identical data value for a confirmed fact will also ensure “single version of truth” which is essentially one of the prime design objectives of a federated data warehouse </a:t>
            </a:r>
            <a:endParaRPr/>
          </a:p>
          <a:p>
            <a:pPr marL="171450" lvl="0" indent="-171450" algn="just" rtl="0">
              <a:lnSpc>
                <a:spcPct val="90000"/>
              </a:lnSpc>
              <a:spcBef>
                <a:spcPts val="750"/>
              </a:spcBef>
              <a:spcAft>
                <a:spcPts val="0"/>
              </a:spcAft>
              <a:buClr>
                <a:schemeClr val="dk1"/>
              </a:buClr>
              <a:buSzPts val="2400"/>
              <a:buChar char="•"/>
            </a:pPr>
            <a:r>
              <a:rPr lang="en-US" sz="2400"/>
              <a:t>A single ETL tool should be used in the whole federated data warehouse. Usage of a single ETL tool would also ensure common metadata</a:t>
            </a:r>
            <a:endParaRPr/>
          </a:p>
        </p:txBody>
      </p:sp>
      <p:sp>
        <p:nvSpPr>
          <p:cNvPr id="266" name="Google Shape;266;p41"/>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Key Success Factors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rgbClr val="FFC000"/>
              </a:buClr>
              <a:buSzPts val="2400"/>
              <a:buAutoNum type="arabicPeriod"/>
            </a:pPr>
            <a:r>
              <a:rPr lang="en-US" sz="2400" b="1">
                <a:solidFill>
                  <a:srgbClr val="FFC000"/>
                </a:solidFill>
              </a:rPr>
              <a:t>Central database: </a:t>
            </a:r>
            <a:r>
              <a:rPr lang="en-US" sz="2400"/>
              <a:t>A database serves as the foundation of your data warehouse. Traditionally, these have been standard relational databases running on premise or in the cloud. But because of Big Data, the need for true, real-time performance, and a drastic reduction in the cost of RAM, in-memory databases are rapidly gaining in popularity.</a:t>
            </a:r>
            <a:endParaRPr/>
          </a:p>
          <a:p>
            <a:pPr marL="457200" lvl="0" indent="-457200" algn="just" rtl="0">
              <a:lnSpc>
                <a:spcPct val="90000"/>
              </a:lnSpc>
              <a:spcBef>
                <a:spcPts val="750"/>
              </a:spcBef>
              <a:spcAft>
                <a:spcPts val="0"/>
              </a:spcAft>
              <a:buClr>
                <a:srgbClr val="FFC000"/>
              </a:buClr>
              <a:buSzPts val="2400"/>
              <a:buFont typeface="Calibri"/>
              <a:buAutoNum type="arabicPeriod"/>
            </a:pPr>
            <a:r>
              <a:rPr lang="en-US" sz="2400" b="1">
                <a:solidFill>
                  <a:srgbClr val="FFC000"/>
                </a:solidFill>
              </a:rPr>
              <a:t>Data integration:</a:t>
            </a:r>
            <a:r>
              <a:rPr lang="en-US" sz="2400"/>
              <a:t> Data is pulled from source systems and modified to align the information for rapid analytical consumption using a variety of data integration approaches such as ETL (extract, transform, load) and ELT as well as real-time data replication, bulk-load processing, data transformation, and data quality and enrichment services.</a:t>
            </a:r>
            <a:endParaRPr/>
          </a:p>
          <a:p>
            <a:pPr marL="457200" lvl="0" indent="-304800" algn="just" rtl="0">
              <a:lnSpc>
                <a:spcPct val="90000"/>
              </a:lnSpc>
              <a:spcBef>
                <a:spcPts val="750"/>
              </a:spcBef>
              <a:spcAft>
                <a:spcPts val="0"/>
              </a:spcAft>
              <a:buClr>
                <a:schemeClr val="dk1"/>
              </a:buClr>
              <a:buSzPts val="2400"/>
              <a:buNone/>
            </a:pPr>
            <a:endParaRPr sz="2400"/>
          </a:p>
          <a:p>
            <a:pPr marL="171450" lvl="0" indent="-19050" algn="just" rtl="0">
              <a:lnSpc>
                <a:spcPct val="90000"/>
              </a:lnSpc>
              <a:spcBef>
                <a:spcPts val="750"/>
              </a:spcBef>
              <a:spcAft>
                <a:spcPts val="0"/>
              </a:spcAft>
              <a:buClr>
                <a:schemeClr val="dk1"/>
              </a:buClr>
              <a:buSzPts val="2400"/>
              <a:buNone/>
            </a:pPr>
            <a:endParaRPr sz="2400"/>
          </a:p>
        </p:txBody>
      </p:sp>
      <p:sp>
        <p:nvSpPr>
          <p:cNvPr id="109" name="Google Shape;109;p16"/>
          <p:cNvSpPr txBox="1"/>
          <p:nvPr/>
        </p:nvSpPr>
        <p:spPr>
          <a:xfrm>
            <a:off x="228600" y="228600"/>
            <a:ext cx="8686800" cy="701040"/>
          </a:xfrm>
          <a:prstGeom prst="rect">
            <a:avLst/>
          </a:prstGeom>
          <a:solidFill>
            <a:schemeClr val="dk1"/>
          </a:solidFill>
          <a:ln w="76200" cap="flat" cmpd="thinThick">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EFEFE"/>
              </a:buClr>
              <a:buSzPts val="2800"/>
              <a:buFont typeface="Calibri"/>
              <a:buNone/>
            </a:pPr>
            <a:r>
              <a:rPr lang="en-US" sz="2800" b="0" i="0" u="none" strike="noStrike" cap="none">
                <a:solidFill>
                  <a:srgbClr val="FEFEFE"/>
                </a:solidFill>
                <a:latin typeface="Calibri"/>
                <a:ea typeface="Calibri"/>
                <a:cs typeface="Calibri"/>
                <a:sym typeface="Calibri"/>
              </a:rPr>
              <a:t>KEY COMPONENTS OF A DATA WAREHOUSE?</a:t>
            </a:r>
            <a:endParaRPr sz="2800" b="1" i="0" u="none" strike="noStrike" cap="none">
              <a:solidFill>
                <a:srgbClr val="FEFEFE"/>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A Federated Data Warehouse offers a very practical solution for implementing and delivering value added solution to a business. </a:t>
            </a:r>
            <a:endParaRPr/>
          </a:p>
          <a:p>
            <a:pPr marL="171450" lvl="0" indent="-171450" algn="just" rtl="0">
              <a:lnSpc>
                <a:spcPct val="90000"/>
              </a:lnSpc>
              <a:spcBef>
                <a:spcPts val="750"/>
              </a:spcBef>
              <a:spcAft>
                <a:spcPts val="0"/>
              </a:spcAft>
              <a:buClr>
                <a:schemeClr val="dk1"/>
              </a:buClr>
              <a:buSzPts val="2400"/>
              <a:buChar char="•"/>
            </a:pPr>
            <a:r>
              <a:rPr lang="en-US" sz="2400"/>
              <a:t>The iterative nature of a Federated Date Warehouse reduces the extended delays normally associated with data warehousing solutions. </a:t>
            </a:r>
            <a:endParaRPr/>
          </a:p>
          <a:p>
            <a:pPr marL="171450" lvl="0" indent="-171450" algn="just" rtl="0">
              <a:lnSpc>
                <a:spcPct val="90000"/>
              </a:lnSpc>
              <a:spcBef>
                <a:spcPts val="750"/>
              </a:spcBef>
              <a:spcAft>
                <a:spcPts val="0"/>
              </a:spcAft>
              <a:buClr>
                <a:schemeClr val="dk1"/>
              </a:buClr>
              <a:buSzPts val="2400"/>
              <a:buChar char="•"/>
            </a:pPr>
            <a:r>
              <a:rPr lang="en-US" sz="2400"/>
              <a:t>In conclusion, a Federated Data Warehouse, with its lower costs and higher reliability, provides an excellent value proposition to organizations.</a:t>
            </a:r>
            <a:endParaRPr/>
          </a:p>
        </p:txBody>
      </p:sp>
      <p:sp>
        <p:nvSpPr>
          <p:cNvPr id="272" name="Google Shape;272;p4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Conclusion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Font typeface="Arial"/>
              <a:buChar char="•"/>
            </a:pPr>
            <a:r>
              <a:rPr lang="en-US" sz="2400"/>
              <a:t>ER model stands for an Entity-Relationship model. It is a high-level data model. This model is used to define the data elements and relationship for a specified system.</a:t>
            </a:r>
            <a:endParaRPr/>
          </a:p>
          <a:p>
            <a:pPr marL="342900" lvl="0" indent="-342900" algn="just" rtl="0">
              <a:lnSpc>
                <a:spcPct val="90000"/>
              </a:lnSpc>
              <a:spcBef>
                <a:spcPts val="750"/>
              </a:spcBef>
              <a:spcAft>
                <a:spcPts val="0"/>
              </a:spcAft>
              <a:buClr>
                <a:schemeClr val="dk1"/>
              </a:buClr>
              <a:buSzPts val="2400"/>
              <a:buFont typeface="Arial"/>
              <a:buChar char="•"/>
            </a:pPr>
            <a:r>
              <a:rPr lang="en-US" sz="2400"/>
              <a:t>It develops a conceptual design for the database. It also develops a very simple and easy to design view of data.</a:t>
            </a:r>
            <a:endParaRPr/>
          </a:p>
          <a:p>
            <a:pPr marL="342900" lvl="0" indent="-342900" algn="just" rtl="0">
              <a:lnSpc>
                <a:spcPct val="90000"/>
              </a:lnSpc>
              <a:spcBef>
                <a:spcPts val="750"/>
              </a:spcBef>
              <a:spcAft>
                <a:spcPts val="0"/>
              </a:spcAft>
              <a:buClr>
                <a:schemeClr val="dk1"/>
              </a:buClr>
              <a:buSzPts val="2400"/>
              <a:buFont typeface="Arial"/>
              <a:buChar char="•"/>
            </a:pPr>
            <a:r>
              <a:rPr lang="en-US" sz="2400"/>
              <a:t>In ER modeling, the database structure is portrayed as a diagram called an entity-relationship diagram.</a:t>
            </a:r>
            <a:endParaRPr/>
          </a:p>
        </p:txBody>
      </p:sp>
      <p:sp>
        <p:nvSpPr>
          <p:cNvPr id="278" name="Google Shape;278;p4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ER model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Font typeface="Arial"/>
              <a:buChar char="•"/>
            </a:pPr>
            <a:r>
              <a:rPr lang="en-US" sz="2400"/>
              <a:t>Suppose we design a school database. In this database, the student will be an entity with attributes like address, name, id, age, etc. The address can be another entity with attributes like city, street name, pin code, etc and there will be a relationship between them.</a:t>
            </a:r>
            <a:endParaRPr/>
          </a:p>
        </p:txBody>
      </p:sp>
      <p:sp>
        <p:nvSpPr>
          <p:cNvPr id="284" name="Google Shape;284;p44"/>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ER model</a:t>
            </a:r>
            <a:endParaRPr/>
          </a:p>
        </p:txBody>
      </p:sp>
      <p:pic>
        <p:nvPicPr>
          <p:cNvPr id="285" name="Google Shape;285;p44"/>
          <p:cNvPicPr preferRelativeResize="0"/>
          <p:nvPr/>
        </p:nvPicPr>
        <p:blipFill rotWithShape="1">
          <a:blip r:embed="rId3">
            <a:alphaModFix/>
          </a:blip>
          <a:srcRect/>
          <a:stretch/>
        </p:blipFill>
        <p:spPr>
          <a:xfrm>
            <a:off x="914400" y="3182648"/>
            <a:ext cx="7315200" cy="344675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45"/>
          <p:cNvPicPr preferRelativeResize="0">
            <a:picLocks noGrp="1"/>
          </p:cNvPicPr>
          <p:nvPr>
            <p:ph type="body" idx="1"/>
          </p:nvPr>
        </p:nvPicPr>
        <p:blipFill rotWithShape="1">
          <a:blip r:embed="rId3">
            <a:alphaModFix/>
          </a:blip>
          <a:srcRect/>
          <a:stretch/>
        </p:blipFill>
        <p:spPr>
          <a:xfrm>
            <a:off x="167463" y="1447800"/>
            <a:ext cx="8824137" cy="5181600"/>
          </a:xfrm>
          <a:prstGeom prst="rect">
            <a:avLst/>
          </a:prstGeom>
          <a:noFill/>
          <a:ln>
            <a:noFill/>
          </a:ln>
        </p:spPr>
      </p:pic>
      <p:sp>
        <p:nvSpPr>
          <p:cNvPr id="291" name="Google Shape;291;p45"/>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Component of ER Diagram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Font typeface="Arial"/>
              <a:buChar char="•"/>
            </a:pPr>
            <a:r>
              <a:rPr lang="en-US" sz="2400"/>
              <a:t>ER model stands for an Entity-Relationship model. It is a high-level data model. This model is used to define the data elements and relationship for a specified system.</a:t>
            </a:r>
            <a:endParaRPr/>
          </a:p>
          <a:p>
            <a:pPr marL="342900" lvl="0" indent="-342900" algn="just" rtl="0">
              <a:lnSpc>
                <a:spcPct val="90000"/>
              </a:lnSpc>
              <a:spcBef>
                <a:spcPts val="750"/>
              </a:spcBef>
              <a:spcAft>
                <a:spcPts val="0"/>
              </a:spcAft>
              <a:buClr>
                <a:schemeClr val="dk1"/>
              </a:buClr>
              <a:buSzPts val="2400"/>
              <a:buFont typeface="Arial"/>
              <a:buChar char="•"/>
            </a:pPr>
            <a:r>
              <a:rPr lang="en-US" sz="2400"/>
              <a:t>It develops a conceptual design for the database. It also develops a very simple and easy to design view of data.</a:t>
            </a:r>
            <a:endParaRPr/>
          </a:p>
          <a:p>
            <a:pPr marL="342900" lvl="0" indent="-342900" algn="just" rtl="0">
              <a:lnSpc>
                <a:spcPct val="90000"/>
              </a:lnSpc>
              <a:spcBef>
                <a:spcPts val="750"/>
              </a:spcBef>
              <a:spcAft>
                <a:spcPts val="0"/>
              </a:spcAft>
              <a:buClr>
                <a:schemeClr val="dk1"/>
              </a:buClr>
              <a:buSzPts val="2400"/>
              <a:buFont typeface="Arial"/>
              <a:buChar char="•"/>
            </a:pPr>
            <a:r>
              <a:rPr lang="en-US" sz="2400"/>
              <a:t>In ER modeling, the database structure is portrayed as a diagram called an entity-relationship diagram.</a:t>
            </a:r>
            <a:endParaRPr/>
          </a:p>
        </p:txBody>
      </p:sp>
      <p:sp>
        <p:nvSpPr>
          <p:cNvPr id="297" name="Google Shape;297;p46"/>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ER model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Entity:</a:t>
            </a:r>
            <a:endParaRPr/>
          </a:p>
          <a:p>
            <a:pPr marL="171450" lvl="0" indent="-171450" algn="just" rtl="0">
              <a:lnSpc>
                <a:spcPct val="90000"/>
              </a:lnSpc>
              <a:spcBef>
                <a:spcPts val="750"/>
              </a:spcBef>
              <a:spcAft>
                <a:spcPts val="0"/>
              </a:spcAft>
              <a:buClr>
                <a:schemeClr val="dk1"/>
              </a:buClr>
              <a:buSzPts val="2400"/>
              <a:buChar char="•"/>
            </a:pPr>
            <a:r>
              <a:rPr lang="en-US" sz="2400"/>
              <a:t>An entity may be any object, class, person or place. In the ER diagram, an entity can be represented as rectangles.</a:t>
            </a:r>
            <a:endParaRPr/>
          </a:p>
          <a:p>
            <a:pPr marL="171450" lvl="0" indent="-171450" algn="just" rtl="0">
              <a:lnSpc>
                <a:spcPct val="90000"/>
              </a:lnSpc>
              <a:spcBef>
                <a:spcPts val="750"/>
              </a:spcBef>
              <a:spcAft>
                <a:spcPts val="0"/>
              </a:spcAft>
              <a:buClr>
                <a:schemeClr val="dk1"/>
              </a:buClr>
              <a:buSzPts val="2400"/>
              <a:buChar char="•"/>
            </a:pPr>
            <a:r>
              <a:rPr lang="en-US" sz="2400"/>
              <a:t>Consider an organization as an example- manager, product, employee, department etc. can be taken as an entity.</a:t>
            </a:r>
            <a:endParaRPr/>
          </a:p>
          <a:p>
            <a:pPr marL="171450" lvl="0" indent="-19050" algn="just" rtl="0">
              <a:lnSpc>
                <a:spcPct val="90000"/>
              </a:lnSpc>
              <a:spcBef>
                <a:spcPts val="750"/>
              </a:spcBef>
              <a:spcAft>
                <a:spcPts val="0"/>
              </a:spcAft>
              <a:buClr>
                <a:schemeClr val="dk1"/>
              </a:buClr>
              <a:buSzPts val="2400"/>
              <a:buNone/>
            </a:pPr>
            <a:endParaRPr sz="2400"/>
          </a:p>
          <a:p>
            <a:pPr marL="171450" lvl="0" indent="-171450" algn="just" rtl="0">
              <a:lnSpc>
                <a:spcPct val="90000"/>
              </a:lnSpc>
              <a:spcBef>
                <a:spcPts val="750"/>
              </a:spcBef>
              <a:spcAft>
                <a:spcPts val="0"/>
              </a:spcAft>
              <a:buClr>
                <a:schemeClr val="dk1"/>
              </a:buClr>
              <a:buSzPts val="2400"/>
              <a:buChar char="•"/>
            </a:pPr>
            <a:r>
              <a:rPr lang="en-US" sz="2400"/>
              <a:t/>
            </a:r>
            <a:br>
              <a:rPr lang="en-US" sz="2400"/>
            </a:br>
            <a:r>
              <a:rPr lang="en-US" sz="2400" b="1"/>
              <a:t>a. Weak Entity</a:t>
            </a:r>
            <a:endParaRPr sz="2400"/>
          </a:p>
          <a:p>
            <a:pPr marL="171450" lvl="0" indent="-171450" algn="just" rtl="0">
              <a:lnSpc>
                <a:spcPct val="90000"/>
              </a:lnSpc>
              <a:spcBef>
                <a:spcPts val="750"/>
              </a:spcBef>
              <a:spcAft>
                <a:spcPts val="0"/>
              </a:spcAft>
              <a:buClr>
                <a:schemeClr val="dk1"/>
              </a:buClr>
              <a:buSzPts val="2400"/>
              <a:buChar char="•"/>
            </a:pPr>
            <a:r>
              <a:rPr lang="en-US" sz="2400"/>
              <a:t>An entity that depends on another entity called a weak entity. The weak entity doesn't contain any key attribute of its own. The weak entity is represented by a double rectangle.</a:t>
            </a:r>
            <a:endParaRPr/>
          </a:p>
        </p:txBody>
      </p:sp>
      <p:sp>
        <p:nvSpPr>
          <p:cNvPr id="303" name="Google Shape;303;p47"/>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Entity</a:t>
            </a:r>
            <a:endParaRPr/>
          </a:p>
        </p:txBody>
      </p:sp>
      <p:pic>
        <p:nvPicPr>
          <p:cNvPr id="304" name="Google Shape;304;p47"/>
          <p:cNvPicPr preferRelativeResize="0"/>
          <p:nvPr/>
        </p:nvPicPr>
        <p:blipFill rotWithShape="1">
          <a:blip r:embed="rId3">
            <a:alphaModFix/>
          </a:blip>
          <a:srcRect/>
          <a:stretch/>
        </p:blipFill>
        <p:spPr>
          <a:xfrm>
            <a:off x="609600" y="3429000"/>
            <a:ext cx="8001000" cy="809625"/>
          </a:xfrm>
          <a:prstGeom prst="rect">
            <a:avLst/>
          </a:prstGeom>
          <a:noFill/>
          <a:ln>
            <a:noFill/>
          </a:ln>
        </p:spPr>
      </p:pic>
      <p:pic>
        <p:nvPicPr>
          <p:cNvPr id="305" name="Google Shape;305;p47"/>
          <p:cNvPicPr preferRelativeResize="0"/>
          <p:nvPr/>
        </p:nvPicPr>
        <p:blipFill rotWithShape="1">
          <a:blip r:embed="rId4">
            <a:alphaModFix/>
          </a:blip>
          <a:srcRect/>
          <a:stretch/>
        </p:blipFill>
        <p:spPr>
          <a:xfrm>
            <a:off x="1905000" y="5943600"/>
            <a:ext cx="5562600" cy="7715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Font typeface="Arial"/>
              <a:buChar char="•"/>
            </a:pPr>
            <a:r>
              <a:rPr lang="en-US" sz="2400"/>
              <a:t>Attribute</a:t>
            </a:r>
            <a:endParaRPr/>
          </a:p>
          <a:p>
            <a:pPr marL="342900" lvl="0" indent="-342900" algn="just" rtl="0">
              <a:lnSpc>
                <a:spcPct val="90000"/>
              </a:lnSpc>
              <a:spcBef>
                <a:spcPts val="750"/>
              </a:spcBef>
              <a:spcAft>
                <a:spcPts val="0"/>
              </a:spcAft>
              <a:buClr>
                <a:schemeClr val="dk1"/>
              </a:buClr>
              <a:buSzPts val="2400"/>
              <a:buFont typeface="Arial"/>
              <a:buChar char="•"/>
            </a:pPr>
            <a:r>
              <a:rPr lang="en-US" sz="2400"/>
              <a:t>The attribute is used to describe the property of an entity. Eclipse is used to represent an attribute.</a:t>
            </a:r>
            <a:endParaRPr/>
          </a:p>
          <a:p>
            <a:pPr marL="171450" lvl="0" indent="-171450" algn="just" rtl="0">
              <a:lnSpc>
                <a:spcPct val="90000"/>
              </a:lnSpc>
              <a:spcBef>
                <a:spcPts val="750"/>
              </a:spcBef>
              <a:spcAft>
                <a:spcPts val="0"/>
              </a:spcAft>
              <a:buClr>
                <a:schemeClr val="dk1"/>
              </a:buClr>
              <a:buSzPts val="2400"/>
              <a:buChar char="•"/>
            </a:pPr>
            <a:r>
              <a:rPr lang="en-US" sz="2400"/>
              <a:t>	For example, id, age, contact number, name, etc. can be  	attributes of a student.</a:t>
            </a:r>
            <a:endParaRPr/>
          </a:p>
          <a:p>
            <a:pPr marL="171450" lvl="0" indent="-19050" algn="just" rtl="0">
              <a:lnSpc>
                <a:spcPct val="90000"/>
              </a:lnSpc>
              <a:spcBef>
                <a:spcPts val="750"/>
              </a:spcBef>
              <a:spcAft>
                <a:spcPts val="0"/>
              </a:spcAft>
              <a:buClr>
                <a:schemeClr val="dk1"/>
              </a:buClr>
              <a:buSzPts val="2400"/>
              <a:buNone/>
            </a:pPr>
            <a:endParaRPr sz="2400"/>
          </a:p>
        </p:txBody>
      </p:sp>
      <p:sp>
        <p:nvSpPr>
          <p:cNvPr id="311" name="Google Shape;311;p48"/>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Attribute</a:t>
            </a:r>
            <a:endParaRPr/>
          </a:p>
        </p:txBody>
      </p:sp>
      <p:pic>
        <p:nvPicPr>
          <p:cNvPr id="312" name="Google Shape;312;p48"/>
          <p:cNvPicPr preferRelativeResize="0"/>
          <p:nvPr/>
        </p:nvPicPr>
        <p:blipFill rotWithShape="1">
          <a:blip r:embed="rId3">
            <a:alphaModFix/>
          </a:blip>
          <a:srcRect/>
          <a:stretch/>
        </p:blipFill>
        <p:spPr>
          <a:xfrm>
            <a:off x="1828800" y="3429000"/>
            <a:ext cx="5029200" cy="331530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body" idx="1"/>
          </p:nvPr>
        </p:nvSpPr>
        <p:spPr>
          <a:xfrm>
            <a:off x="152400" y="12954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a. Key Attribute</a:t>
            </a:r>
            <a:endParaRPr sz="2400"/>
          </a:p>
          <a:p>
            <a:pPr marL="171450" lvl="0" indent="-171450" algn="just" rtl="0">
              <a:lnSpc>
                <a:spcPct val="90000"/>
              </a:lnSpc>
              <a:spcBef>
                <a:spcPts val="750"/>
              </a:spcBef>
              <a:spcAft>
                <a:spcPts val="0"/>
              </a:spcAft>
              <a:buClr>
                <a:schemeClr val="dk1"/>
              </a:buClr>
              <a:buSzPts val="2400"/>
              <a:buChar char="•"/>
            </a:pPr>
            <a:r>
              <a:rPr lang="en-US" sz="2400"/>
              <a:t>The key attribute is used to represent the main characteristics of an entity. It represents a primary key. The key attribute is represented by an ellipse with the text underlined.</a:t>
            </a:r>
            <a:endParaRPr/>
          </a:p>
          <a:p>
            <a:pPr marL="171450" lvl="0" indent="-171450" algn="just" rtl="0">
              <a:lnSpc>
                <a:spcPct val="90000"/>
              </a:lnSpc>
              <a:spcBef>
                <a:spcPts val="750"/>
              </a:spcBef>
              <a:spcAft>
                <a:spcPts val="0"/>
              </a:spcAft>
              <a:buClr>
                <a:schemeClr val="dk1"/>
              </a:buClr>
              <a:buSzPts val="2400"/>
              <a:buChar char="•"/>
            </a:pPr>
            <a:r>
              <a:rPr lang="en-US" sz="2400" b="1"/>
              <a:t>b. Composite Attribute</a:t>
            </a:r>
            <a:endParaRPr sz="2400"/>
          </a:p>
          <a:p>
            <a:pPr marL="171450" lvl="0" indent="-171450" algn="just" rtl="0">
              <a:lnSpc>
                <a:spcPct val="90000"/>
              </a:lnSpc>
              <a:spcBef>
                <a:spcPts val="750"/>
              </a:spcBef>
              <a:spcAft>
                <a:spcPts val="0"/>
              </a:spcAft>
              <a:buClr>
                <a:schemeClr val="dk1"/>
              </a:buClr>
              <a:buSzPts val="2400"/>
              <a:buChar char="•"/>
            </a:pPr>
            <a:r>
              <a:rPr lang="en-US" sz="2400"/>
              <a:t>An attribute that composed of many other attributes is known as a composite attribute. The composite attribute is represented by an ellipse, and those ellipses are connected with an ellipse.</a:t>
            </a:r>
            <a:endParaRPr/>
          </a:p>
        </p:txBody>
      </p:sp>
      <p:sp>
        <p:nvSpPr>
          <p:cNvPr id="318" name="Google Shape;318;p49"/>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Attribute</a:t>
            </a:r>
            <a:endParaRPr/>
          </a:p>
        </p:txBody>
      </p:sp>
      <p:pic>
        <p:nvPicPr>
          <p:cNvPr id="319" name="Google Shape;319;p49"/>
          <p:cNvPicPr preferRelativeResize="0"/>
          <p:nvPr/>
        </p:nvPicPr>
        <p:blipFill rotWithShape="1">
          <a:blip r:embed="rId3">
            <a:alphaModFix/>
          </a:blip>
          <a:srcRect/>
          <a:stretch/>
        </p:blipFill>
        <p:spPr>
          <a:xfrm>
            <a:off x="228600" y="4648200"/>
            <a:ext cx="3796145" cy="2133600"/>
          </a:xfrm>
          <a:prstGeom prst="rect">
            <a:avLst/>
          </a:prstGeom>
          <a:noFill/>
          <a:ln>
            <a:noFill/>
          </a:ln>
        </p:spPr>
      </p:pic>
      <p:pic>
        <p:nvPicPr>
          <p:cNvPr id="320" name="Google Shape;320;p49"/>
          <p:cNvPicPr preferRelativeResize="0"/>
          <p:nvPr/>
        </p:nvPicPr>
        <p:blipFill rotWithShape="1">
          <a:blip r:embed="rId4">
            <a:alphaModFix/>
          </a:blip>
          <a:srcRect/>
          <a:stretch/>
        </p:blipFill>
        <p:spPr>
          <a:xfrm>
            <a:off x="4239491" y="4648200"/>
            <a:ext cx="4523509" cy="206353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c. Multivalued Attribute</a:t>
            </a:r>
            <a:endParaRPr/>
          </a:p>
          <a:p>
            <a:pPr marL="171450" lvl="0" indent="-171450" algn="just" rtl="0">
              <a:lnSpc>
                <a:spcPct val="90000"/>
              </a:lnSpc>
              <a:spcBef>
                <a:spcPts val="750"/>
              </a:spcBef>
              <a:spcAft>
                <a:spcPts val="0"/>
              </a:spcAft>
              <a:buClr>
                <a:schemeClr val="dk1"/>
              </a:buClr>
              <a:buSzPts val="2400"/>
              <a:buChar char="•"/>
            </a:pPr>
            <a:r>
              <a:rPr lang="en-US" sz="2400"/>
              <a:t>An attribute can have more than one value. These attributes are known as a multivalued attribute. The double oval is used to represent multivalued attribute. </a:t>
            </a:r>
            <a:r>
              <a:rPr lang="en-US" sz="2400" b="1"/>
              <a:t>For example,</a:t>
            </a:r>
            <a:r>
              <a:rPr lang="en-US" sz="2400"/>
              <a:t> a student can have more than one phone number.</a:t>
            </a:r>
            <a:endParaRPr/>
          </a:p>
          <a:p>
            <a:pPr marL="171450" lvl="0" indent="-171450" algn="just" rtl="0">
              <a:lnSpc>
                <a:spcPct val="90000"/>
              </a:lnSpc>
              <a:spcBef>
                <a:spcPts val="750"/>
              </a:spcBef>
              <a:spcAft>
                <a:spcPts val="0"/>
              </a:spcAft>
              <a:buClr>
                <a:schemeClr val="dk1"/>
              </a:buClr>
              <a:buSzPts val="2400"/>
              <a:buChar char="•"/>
            </a:pPr>
            <a:r>
              <a:rPr lang="en-US" sz="2400" b="1"/>
              <a:t>d. Derived Attribute</a:t>
            </a:r>
            <a:endParaRPr sz="2400"/>
          </a:p>
          <a:p>
            <a:pPr marL="171450" lvl="0" indent="-171450" algn="just" rtl="0">
              <a:lnSpc>
                <a:spcPct val="90000"/>
              </a:lnSpc>
              <a:spcBef>
                <a:spcPts val="750"/>
              </a:spcBef>
              <a:spcAft>
                <a:spcPts val="0"/>
              </a:spcAft>
              <a:buClr>
                <a:schemeClr val="dk1"/>
              </a:buClr>
              <a:buSzPts val="2400"/>
              <a:buChar char="•"/>
            </a:pPr>
            <a:r>
              <a:rPr lang="en-US" sz="2400"/>
              <a:t>An attribute that can be derived from other attribute is known as a derived attribute. It can be represented by a dashed ellipse.</a:t>
            </a:r>
            <a:endParaRPr/>
          </a:p>
          <a:p>
            <a:pPr marL="171450" lvl="0" indent="-171450" algn="just" rtl="0">
              <a:lnSpc>
                <a:spcPct val="90000"/>
              </a:lnSpc>
              <a:spcBef>
                <a:spcPts val="750"/>
              </a:spcBef>
              <a:spcAft>
                <a:spcPts val="0"/>
              </a:spcAft>
              <a:buClr>
                <a:schemeClr val="dk1"/>
              </a:buClr>
              <a:buSzPts val="2400"/>
              <a:buChar char="•"/>
            </a:pPr>
            <a:r>
              <a:rPr lang="en-US" sz="2400" b="1"/>
              <a:t>For example,</a:t>
            </a:r>
            <a:r>
              <a:rPr lang="en-US" sz="2400"/>
              <a:t> A person's age changes over time and can be derived from another attribute like Date of birth.</a:t>
            </a:r>
            <a:endParaRPr/>
          </a:p>
          <a:p>
            <a:pPr marL="171450" lvl="0" indent="-171450" algn="just" rtl="0">
              <a:lnSpc>
                <a:spcPct val="90000"/>
              </a:lnSpc>
              <a:spcBef>
                <a:spcPts val="750"/>
              </a:spcBef>
              <a:spcAft>
                <a:spcPts val="0"/>
              </a:spcAft>
              <a:buClr>
                <a:schemeClr val="dk1"/>
              </a:buClr>
              <a:buSzPts val="2400"/>
              <a:buChar char="•"/>
            </a:pPr>
            <a:r>
              <a:rPr lang="en-US" sz="2400"/>
              <a:t/>
            </a:r>
            <a:br>
              <a:rPr lang="en-US" sz="2400"/>
            </a:br>
            <a:endParaRPr sz="2400"/>
          </a:p>
        </p:txBody>
      </p:sp>
      <p:sp>
        <p:nvSpPr>
          <p:cNvPr id="326" name="Google Shape;326;p50"/>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Attribute</a:t>
            </a:r>
            <a:endParaRPr/>
          </a:p>
        </p:txBody>
      </p:sp>
      <p:pic>
        <p:nvPicPr>
          <p:cNvPr id="327" name="Google Shape;327;p50" descr="DBMS ER model concept"/>
          <p:cNvPicPr preferRelativeResize="0"/>
          <p:nvPr/>
        </p:nvPicPr>
        <p:blipFill rotWithShape="1">
          <a:blip r:embed="rId3">
            <a:alphaModFix/>
          </a:blip>
          <a:srcRect/>
          <a:stretch/>
        </p:blipFill>
        <p:spPr>
          <a:xfrm>
            <a:off x="858982" y="5410199"/>
            <a:ext cx="2874818" cy="1371601"/>
          </a:xfrm>
          <a:prstGeom prst="rect">
            <a:avLst/>
          </a:prstGeom>
          <a:noFill/>
          <a:ln>
            <a:noFill/>
          </a:ln>
        </p:spPr>
      </p:pic>
      <p:pic>
        <p:nvPicPr>
          <p:cNvPr id="328" name="Google Shape;328;p50"/>
          <p:cNvPicPr preferRelativeResize="0"/>
          <p:nvPr/>
        </p:nvPicPr>
        <p:blipFill rotWithShape="1">
          <a:blip r:embed="rId4">
            <a:alphaModFix/>
          </a:blip>
          <a:srcRect l="72125" t="75175"/>
          <a:stretch/>
        </p:blipFill>
        <p:spPr>
          <a:xfrm>
            <a:off x="5437910" y="5551273"/>
            <a:ext cx="1676400" cy="120281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1"/>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A relationship is used to describe the relation between entities. Diamond or rhombus is used to represent the relationship.</a:t>
            </a:r>
            <a:endParaRPr/>
          </a:p>
          <a:p>
            <a:pPr marL="171450" lvl="0" indent="-19050" algn="just" rtl="0">
              <a:lnSpc>
                <a:spcPct val="90000"/>
              </a:lnSpc>
              <a:spcBef>
                <a:spcPts val="750"/>
              </a:spcBef>
              <a:spcAft>
                <a:spcPts val="0"/>
              </a:spcAft>
              <a:buClr>
                <a:schemeClr val="dk1"/>
              </a:buClr>
              <a:buSzPts val="2400"/>
              <a:buNone/>
            </a:pPr>
            <a:endParaRPr sz="2400"/>
          </a:p>
          <a:p>
            <a:pPr marL="171450" lvl="0" indent="-19050" algn="l" rtl="0">
              <a:lnSpc>
                <a:spcPct val="90000"/>
              </a:lnSpc>
              <a:spcBef>
                <a:spcPts val="750"/>
              </a:spcBef>
              <a:spcAft>
                <a:spcPts val="0"/>
              </a:spcAft>
              <a:buClr>
                <a:schemeClr val="dk1"/>
              </a:buClr>
              <a:buSzPts val="2400"/>
              <a:buNone/>
            </a:pPr>
            <a:endParaRPr sz="2400"/>
          </a:p>
          <a:p>
            <a:pPr marL="171450" lvl="0" indent="-171450" algn="just" rtl="0">
              <a:lnSpc>
                <a:spcPct val="90000"/>
              </a:lnSpc>
              <a:spcBef>
                <a:spcPts val="750"/>
              </a:spcBef>
              <a:spcAft>
                <a:spcPts val="0"/>
              </a:spcAft>
              <a:buClr>
                <a:schemeClr val="dk1"/>
              </a:buClr>
              <a:buSzPts val="2400"/>
              <a:buChar char="•"/>
            </a:pPr>
            <a:r>
              <a:rPr lang="en-US" sz="2400"/>
              <a:t/>
            </a:r>
            <a:br>
              <a:rPr lang="en-US" sz="2400"/>
            </a:br>
            <a:r>
              <a:rPr lang="en-US" sz="2400" b="1">
                <a:solidFill>
                  <a:srgbClr val="FFFFFF"/>
                </a:solidFill>
              </a:rPr>
              <a:t>a. One-to-One Relationship</a:t>
            </a:r>
            <a:endParaRPr/>
          </a:p>
          <a:p>
            <a:pPr marL="171450" lvl="0" indent="-171450" algn="just" rtl="0">
              <a:lnSpc>
                <a:spcPct val="90000"/>
              </a:lnSpc>
              <a:spcBef>
                <a:spcPts val="750"/>
              </a:spcBef>
              <a:spcAft>
                <a:spcPts val="0"/>
              </a:spcAft>
              <a:buClr>
                <a:schemeClr val="dk1"/>
              </a:buClr>
              <a:buSzPts val="2400"/>
              <a:buChar char="•"/>
            </a:pPr>
            <a:r>
              <a:rPr lang="en-US" sz="2400"/>
              <a:t>When only one instance of an entity is associated with the relationship, then it is known as one to one relationship.</a:t>
            </a:r>
            <a:endParaRPr/>
          </a:p>
          <a:p>
            <a:pPr marL="171450" lvl="0" indent="-171450" algn="just" rtl="0">
              <a:lnSpc>
                <a:spcPct val="90000"/>
              </a:lnSpc>
              <a:spcBef>
                <a:spcPts val="750"/>
              </a:spcBef>
              <a:spcAft>
                <a:spcPts val="0"/>
              </a:spcAft>
              <a:buClr>
                <a:schemeClr val="dk1"/>
              </a:buClr>
              <a:buSzPts val="2400"/>
              <a:buChar char="•"/>
            </a:pPr>
            <a:r>
              <a:rPr lang="en-US" sz="2400" b="1"/>
              <a:t>For example,</a:t>
            </a:r>
            <a:r>
              <a:rPr lang="en-US" sz="2400"/>
              <a:t> A female can marry to one male, and a male can marry to one female.</a:t>
            </a:r>
            <a:endParaRPr/>
          </a:p>
          <a:p>
            <a:pPr marL="171450" lvl="0" indent="-19050" algn="just" rtl="0">
              <a:lnSpc>
                <a:spcPct val="90000"/>
              </a:lnSpc>
              <a:spcBef>
                <a:spcPts val="750"/>
              </a:spcBef>
              <a:spcAft>
                <a:spcPts val="0"/>
              </a:spcAft>
              <a:buClr>
                <a:schemeClr val="dk1"/>
              </a:buClr>
              <a:buSzPts val="2400"/>
              <a:buNone/>
            </a:pPr>
            <a:endParaRPr sz="2400" b="1">
              <a:solidFill>
                <a:srgbClr val="FFFFFF"/>
              </a:solidFill>
            </a:endParaRPr>
          </a:p>
          <a:p>
            <a:pPr marL="171450" lvl="0" indent="-19050" algn="l" rtl="0">
              <a:lnSpc>
                <a:spcPct val="90000"/>
              </a:lnSpc>
              <a:spcBef>
                <a:spcPts val="750"/>
              </a:spcBef>
              <a:spcAft>
                <a:spcPts val="0"/>
              </a:spcAft>
              <a:buClr>
                <a:schemeClr val="dk1"/>
              </a:buClr>
              <a:buSzPts val="2400"/>
              <a:buNone/>
            </a:pPr>
            <a:endParaRPr sz="2400"/>
          </a:p>
        </p:txBody>
      </p:sp>
      <p:sp>
        <p:nvSpPr>
          <p:cNvPr id="334" name="Google Shape;334;p51"/>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Relationship</a:t>
            </a:r>
            <a:endParaRPr/>
          </a:p>
        </p:txBody>
      </p:sp>
      <p:pic>
        <p:nvPicPr>
          <p:cNvPr id="335" name="Google Shape;335;p51" descr="DBMS ER model concept"/>
          <p:cNvPicPr preferRelativeResize="0"/>
          <p:nvPr/>
        </p:nvPicPr>
        <p:blipFill rotWithShape="1">
          <a:blip r:embed="rId3">
            <a:alphaModFix/>
          </a:blip>
          <a:srcRect/>
          <a:stretch/>
        </p:blipFill>
        <p:spPr>
          <a:xfrm>
            <a:off x="1828800" y="2415021"/>
            <a:ext cx="5400675" cy="904876"/>
          </a:xfrm>
          <a:prstGeom prst="rect">
            <a:avLst/>
          </a:prstGeom>
          <a:noFill/>
          <a:ln>
            <a:noFill/>
          </a:ln>
        </p:spPr>
      </p:pic>
      <p:pic>
        <p:nvPicPr>
          <p:cNvPr id="336" name="Google Shape;336;p51"/>
          <p:cNvPicPr preferRelativeResize="0"/>
          <p:nvPr/>
        </p:nvPicPr>
        <p:blipFill rotWithShape="1">
          <a:blip r:embed="rId4">
            <a:alphaModFix/>
          </a:blip>
          <a:srcRect/>
          <a:stretch/>
        </p:blipFill>
        <p:spPr>
          <a:xfrm>
            <a:off x="1447800" y="5541818"/>
            <a:ext cx="6248400" cy="104691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457200" lvl="0" indent="-457200" algn="just" rtl="0">
              <a:lnSpc>
                <a:spcPct val="90000"/>
              </a:lnSpc>
              <a:spcBef>
                <a:spcPts val="0"/>
              </a:spcBef>
              <a:spcAft>
                <a:spcPts val="0"/>
              </a:spcAft>
              <a:buClr>
                <a:srgbClr val="FFC000"/>
              </a:buClr>
              <a:buSzPts val="2400"/>
              <a:buFont typeface="Calibri"/>
              <a:buAutoNum type="arabicPeriod" startAt="3"/>
            </a:pPr>
            <a:r>
              <a:rPr lang="en-US" sz="2400" b="1">
                <a:solidFill>
                  <a:srgbClr val="FFC000"/>
                </a:solidFill>
              </a:rPr>
              <a:t>Metadata:</a:t>
            </a:r>
            <a:r>
              <a:rPr lang="en-US" sz="2400"/>
              <a:t> Metadata is data about your data. It specifies the source, usage, values, and other features of the data sets in your data warehouse. There is business metadata, which adds context to your data, and technical metadata, which describes how to access data – including where it resides and how it is structured.</a:t>
            </a:r>
            <a:endParaRPr/>
          </a:p>
          <a:p>
            <a:pPr marL="457200" lvl="0" indent="-304800" algn="just" rtl="0">
              <a:lnSpc>
                <a:spcPct val="90000"/>
              </a:lnSpc>
              <a:spcBef>
                <a:spcPts val="750"/>
              </a:spcBef>
              <a:spcAft>
                <a:spcPts val="0"/>
              </a:spcAft>
              <a:buClr>
                <a:schemeClr val="dk1"/>
              </a:buClr>
              <a:buSzPts val="2400"/>
              <a:buFont typeface="Calibri"/>
              <a:buNone/>
            </a:pPr>
            <a:endParaRPr sz="2400"/>
          </a:p>
          <a:p>
            <a:pPr marL="457200" lvl="0" indent="-457200" algn="just" rtl="0">
              <a:lnSpc>
                <a:spcPct val="90000"/>
              </a:lnSpc>
              <a:spcBef>
                <a:spcPts val="750"/>
              </a:spcBef>
              <a:spcAft>
                <a:spcPts val="0"/>
              </a:spcAft>
              <a:buClr>
                <a:srgbClr val="FFC000"/>
              </a:buClr>
              <a:buSzPts val="2400"/>
              <a:buFont typeface="Calibri"/>
              <a:buAutoNum type="arabicPeriod" startAt="3"/>
            </a:pPr>
            <a:r>
              <a:rPr lang="en-US" sz="2400" b="1">
                <a:solidFill>
                  <a:srgbClr val="FFC000"/>
                </a:solidFill>
              </a:rPr>
              <a:t> Data warehouse access tools:</a:t>
            </a:r>
            <a:r>
              <a:rPr lang="en-US" sz="2400"/>
              <a:t> Access tools allow users to interact with the data in your data warehouse. Examples of access tools include: query and reporting tools, application development tools, data mining tools, and OLAP tools.</a:t>
            </a:r>
            <a:endParaRPr/>
          </a:p>
          <a:p>
            <a:pPr marL="457200" lvl="0" indent="-304800" algn="just" rtl="0">
              <a:lnSpc>
                <a:spcPct val="90000"/>
              </a:lnSpc>
              <a:spcBef>
                <a:spcPts val="750"/>
              </a:spcBef>
              <a:spcAft>
                <a:spcPts val="0"/>
              </a:spcAft>
              <a:buClr>
                <a:schemeClr val="dk1"/>
              </a:buClr>
              <a:buSzPts val="2400"/>
              <a:buNone/>
            </a:pPr>
            <a:endParaRPr sz="2400"/>
          </a:p>
          <a:p>
            <a:pPr marL="171450" lvl="0" indent="-19050" algn="just" rtl="0">
              <a:lnSpc>
                <a:spcPct val="90000"/>
              </a:lnSpc>
              <a:spcBef>
                <a:spcPts val="750"/>
              </a:spcBef>
              <a:spcAft>
                <a:spcPts val="0"/>
              </a:spcAft>
              <a:buClr>
                <a:schemeClr val="dk1"/>
              </a:buClr>
              <a:buSzPts val="2400"/>
              <a:buNone/>
            </a:pPr>
            <a:endParaRPr sz="2400"/>
          </a:p>
        </p:txBody>
      </p:sp>
      <p:sp>
        <p:nvSpPr>
          <p:cNvPr id="116" name="Google Shape;116;p17"/>
          <p:cNvSpPr txBox="1">
            <a:spLocks noGrp="1"/>
          </p:cNvSpPr>
          <p:nvPr>
            <p:ph type="title"/>
          </p:nvPr>
        </p:nvSpPr>
        <p:spPr>
          <a:xfrm>
            <a:off x="228600" y="228600"/>
            <a:ext cx="86868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dirty="0"/>
              <a:t>key components of a data </a:t>
            </a:r>
            <a:r>
              <a:rPr lang="en-US" sz="2800" b="0" dirty="0" smtClean="0"/>
              <a:t>warehouse</a:t>
            </a:r>
            <a:endParaRPr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2"/>
          <p:cNvSpPr txBox="1">
            <a:spLocks noGrp="1"/>
          </p:cNvSpPr>
          <p:nvPr>
            <p:ph type="body" idx="1"/>
          </p:nvPr>
        </p:nvSpPr>
        <p:spPr>
          <a:xfrm>
            <a:off x="0" y="1295400"/>
            <a:ext cx="89916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b. One-to-many relationship</a:t>
            </a:r>
            <a:endParaRPr sz="2400"/>
          </a:p>
          <a:p>
            <a:pPr marL="171450" lvl="0" indent="-171450" algn="just" rtl="0">
              <a:lnSpc>
                <a:spcPct val="90000"/>
              </a:lnSpc>
              <a:spcBef>
                <a:spcPts val="750"/>
              </a:spcBef>
              <a:spcAft>
                <a:spcPts val="0"/>
              </a:spcAft>
              <a:buClr>
                <a:schemeClr val="dk1"/>
              </a:buClr>
              <a:buSzPts val="2400"/>
              <a:buChar char="•"/>
            </a:pPr>
            <a:r>
              <a:rPr lang="en-US" sz="2400"/>
              <a:t>When only one instance of the entity on the left, and more than one instance of an entity on the right associates with the relationship then this is known as a one-to-many relationship. </a:t>
            </a:r>
            <a:r>
              <a:rPr lang="en-US" sz="2400" b="1"/>
              <a:t>For example,</a:t>
            </a:r>
            <a:r>
              <a:rPr lang="en-US" sz="2400"/>
              <a:t> Scientist can invent many inventions, but the invention is done by the only specific scientist.</a:t>
            </a:r>
            <a:endParaRPr/>
          </a:p>
          <a:p>
            <a:pPr marL="171450" lvl="0" indent="-19050" algn="just" rtl="0">
              <a:lnSpc>
                <a:spcPct val="90000"/>
              </a:lnSpc>
              <a:spcBef>
                <a:spcPts val="750"/>
              </a:spcBef>
              <a:spcAft>
                <a:spcPts val="0"/>
              </a:spcAft>
              <a:buClr>
                <a:schemeClr val="dk1"/>
              </a:buClr>
              <a:buSzPts val="2400"/>
              <a:buNone/>
            </a:pPr>
            <a:endParaRPr sz="2400"/>
          </a:p>
          <a:p>
            <a:pPr marL="171450" lvl="0" indent="-171450" algn="just" rtl="0">
              <a:lnSpc>
                <a:spcPct val="90000"/>
              </a:lnSpc>
              <a:spcBef>
                <a:spcPts val="750"/>
              </a:spcBef>
              <a:spcAft>
                <a:spcPts val="0"/>
              </a:spcAft>
              <a:buClr>
                <a:schemeClr val="dk1"/>
              </a:buClr>
              <a:buSzPts val="2400"/>
              <a:buChar char="•"/>
            </a:pPr>
            <a:r>
              <a:rPr lang="en-US" sz="2400" b="1"/>
              <a:t>c. Many-to-one relationship</a:t>
            </a:r>
            <a:endParaRPr sz="2400"/>
          </a:p>
          <a:p>
            <a:pPr marL="171450" lvl="0" indent="-171450" algn="just" rtl="0">
              <a:lnSpc>
                <a:spcPct val="90000"/>
              </a:lnSpc>
              <a:spcBef>
                <a:spcPts val="750"/>
              </a:spcBef>
              <a:spcAft>
                <a:spcPts val="0"/>
              </a:spcAft>
              <a:buClr>
                <a:schemeClr val="dk1"/>
              </a:buClr>
              <a:buSzPts val="2400"/>
              <a:buChar char="•"/>
            </a:pPr>
            <a:r>
              <a:rPr lang="en-US" sz="2400"/>
              <a:t>When more than one instance of the entity on the left, and only one instance of an entity on the right associates with the relationship then it is known as a many-to-one relationship. </a:t>
            </a:r>
            <a:r>
              <a:rPr lang="en-US" sz="2400" b="1"/>
              <a:t>For example,</a:t>
            </a:r>
            <a:r>
              <a:rPr lang="en-US" sz="2400"/>
              <a:t> Student enrolls for only one course, but a course can have many students.</a:t>
            </a:r>
            <a:endParaRPr/>
          </a:p>
          <a:p>
            <a:pPr marL="171450" lvl="0" indent="-19050" algn="l" rtl="0">
              <a:lnSpc>
                <a:spcPct val="90000"/>
              </a:lnSpc>
              <a:spcBef>
                <a:spcPts val="750"/>
              </a:spcBef>
              <a:spcAft>
                <a:spcPts val="0"/>
              </a:spcAft>
              <a:buClr>
                <a:schemeClr val="dk1"/>
              </a:buClr>
              <a:buSzPts val="2400"/>
              <a:buNone/>
            </a:pPr>
            <a:endParaRPr sz="2400"/>
          </a:p>
          <a:p>
            <a:pPr marL="171450" lvl="0" indent="-171450" algn="just" rtl="0">
              <a:lnSpc>
                <a:spcPct val="90000"/>
              </a:lnSpc>
              <a:spcBef>
                <a:spcPts val="750"/>
              </a:spcBef>
              <a:spcAft>
                <a:spcPts val="0"/>
              </a:spcAft>
              <a:buClr>
                <a:schemeClr val="dk1"/>
              </a:buClr>
              <a:buSzPts val="2400"/>
              <a:buChar char="•"/>
            </a:pPr>
            <a:r>
              <a:rPr lang="en-US" sz="2400"/>
              <a:t/>
            </a:r>
            <a:br>
              <a:rPr lang="en-US" sz="2400"/>
            </a:br>
            <a:endParaRPr sz="2400"/>
          </a:p>
        </p:txBody>
      </p:sp>
      <p:sp>
        <p:nvSpPr>
          <p:cNvPr id="342" name="Google Shape;342;p5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Relationship</a:t>
            </a:r>
            <a:endParaRPr/>
          </a:p>
        </p:txBody>
      </p:sp>
      <p:pic>
        <p:nvPicPr>
          <p:cNvPr id="343" name="Google Shape;343;p52"/>
          <p:cNvPicPr preferRelativeResize="0"/>
          <p:nvPr/>
        </p:nvPicPr>
        <p:blipFill rotWithShape="1">
          <a:blip r:embed="rId3">
            <a:alphaModFix/>
          </a:blip>
          <a:srcRect/>
          <a:stretch/>
        </p:blipFill>
        <p:spPr>
          <a:xfrm>
            <a:off x="3733800" y="3262073"/>
            <a:ext cx="5410200" cy="852727"/>
          </a:xfrm>
          <a:prstGeom prst="rect">
            <a:avLst/>
          </a:prstGeom>
          <a:noFill/>
          <a:ln>
            <a:noFill/>
          </a:ln>
        </p:spPr>
      </p:pic>
      <p:pic>
        <p:nvPicPr>
          <p:cNvPr id="344" name="Google Shape;344;p52"/>
          <p:cNvPicPr preferRelativeResize="0"/>
          <p:nvPr/>
        </p:nvPicPr>
        <p:blipFill rotWithShape="1">
          <a:blip r:embed="rId4">
            <a:alphaModFix/>
          </a:blip>
          <a:srcRect/>
          <a:stretch/>
        </p:blipFill>
        <p:spPr>
          <a:xfrm>
            <a:off x="3743325" y="6019800"/>
            <a:ext cx="5400675" cy="838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3"/>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d. Many-to-many relationship</a:t>
            </a:r>
            <a:endParaRPr sz="2400"/>
          </a:p>
          <a:p>
            <a:pPr marL="171450" lvl="0" indent="-171450" algn="just" rtl="0">
              <a:lnSpc>
                <a:spcPct val="90000"/>
              </a:lnSpc>
              <a:spcBef>
                <a:spcPts val="750"/>
              </a:spcBef>
              <a:spcAft>
                <a:spcPts val="0"/>
              </a:spcAft>
              <a:buClr>
                <a:schemeClr val="dk1"/>
              </a:buClr>
              <a:buSzPts val="2400"/>
              <a:buChar char="•"/>
            </a:pPr>
            <a:r>
              <a:rPr lang="en-US" sz="2400"/>
              <a:t>When more than one instance of the entity on the left, and more than one instance of an entity on the right associates with the relationship then it is known as a many-to-many relationship.</a:t>
            </a:r>
            <a:endParaRPr/>
          </a:p>
          <a:p>
            <a:pPr marL="171450" lvl="0" indent="-171450" algn="l" rtl="0">
              <a:lnSpc>
                <a:spcPct val="90000"/>
              </a:lnSpc>
              <a:spcBef>
                <a:spcPts val="750"/>
              </a:spcBef>
              <a:spcAft>
                <a:spcPts val="0"/>
              </a:spcAft>
              <a:buClr>
                <a:schemeClr val="dk1"/>
              </a:buClr>
              <a:buSzPts val="2400"/>
              <a:buChar char="•"/>
            </a:pPr>
            <a:r>
              <a:rPr lang="en-US" sz="2400" b="1"/>
              <a:t>For example,</a:t>
            </a:r>
            <a:r>
              <a:rPr lang="en-US" sz="2400"/>
              <a:t> Employee can assign by many projects and project can have many employees.</a:t>
            </a:r>
            <a:endParaRPr/>
          </a:p>
          <a:p>
            <a:pPr marL="171450" lvl="0" indent="-19050" algn="just" rtl="0">
              <a:lnSpc>
                <a:spcPct val="90000"/>
              </a:lnSpc>
              <a:spcBef>
                <a:spcPts val="750"/>
              </a:spcBef>
              <a:spcAft>
                <a:spcPts val="0"/>
              </a:spcAft>
              <a:buClr>
                <a:schemeClr val="dk1"/>
              </a:buClr>
              <a:buSzPts val="2400"/>
              <a:buNone/>
            </a:pPr>
            <a:endParaRPr sz="2400"/>
          </a:p>
        </p:txBody>
      </p:sp>
      <p:sp>
        <p:nvSpPr>
          <p:cNvPr id="350" name="Google Shape;350;p5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Relationship</a:t>
            </a:r>
            <a:endParaRPr/>
          </a:p>
        </p:txBody>
      </p:sp>
      <p:pic>
        <p:nvPicPr>
          <p:cNvPr id="351" name="Google Shape;351;p53" descr="DBMS ER model concept"/>
          <p:cNvPicPr preferRelativeResize="0"/>
          <p:nvPr/>
        </p:nvPicPr>
        <p:blipFill rotWithShape="1">
          <a:blip r:embed="rId3">
            <a:alphaModFix/>
          </a:blip>
          <a:srcRect/>
          <a:stretch/>
        </p:blipFill>
        <p:spPr>
          <a:xfrm>
            <a:off x="990600" y="4038600"/>
            <a:ext cx="6553200" cy="109798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4"/>
          <p:cNvSpPr txBox="1">
            <a:spLocks noGrp="1"/>
          </p:cNvSpPr>
          <p:nvPr>
            <p:ph type="body" idx="1"/>
          </p:nvPr>
        </p:nvSpPr>
        <p:spPr>
          <a:xfrm>
            <a:off x="152400" y="12954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a:t>Database can be represented using the notations. In ER diagram, many notations are used to express the cardinality.</a:t>
            </a:r>
            <a:endParaRPr/>
          </a:p>
          <a:p>
            <a:pPr marL="171450" lvl="0" indent="-19050" algn="just" rtl="0">
              <a:lnSpc>
                <a:spcPct val="90000"/>
              </a:lnSpc>
              <a:spcBef>
                <a:spcPts val="750"/>
              </a:spcBef>
              <a:spcAft>
                <a:spcPts val="0"/>
              </a:spcAft>
              <a:buClr>
                <a:schemeClr val="dk1"/>
              </a:buClr>
              <a:buSzPts val="2400"/>
              <a:buNone/>
            </a:pPr>
            <a:endParaRPr sz="2400"/>
          </a:p>
        </p:txBody>
      </p:sp>
      <p:sp>
        <p:nvSpPr>
          <p:cNvPr id="357" name="Google Shape;357;p54"/>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Notation of ER diagram</a:t>
            </a:r>
            <a:endParaRPr/>
          </a:p>
        </p:txBody>
      </p:sp>
      <p:pic>
        <p:nvPicPr>
          <p:cNvPr id="358" name="Google Shape;358;p54"/>
          <p:cNvPicPr preferRelativeResize="0"/>
          <p:nvPr/>
        </p:nvPicPr>
        <p:blipFill rotWithShape="1">
          <a:blip r:embed="rId3">
            <a:alphaModFix/>
          </a:blip>
          <a:srcRect/>
          <a:stretch/>
        </p:blipFill>
        <p:spPr>
          <a:xfrm>
            <a:off x="1219200" y="2107960"/>
            <a:ext cx="6705600" cy="472233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5"/>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Dimensional Modeling (DM)</a:t>
            </a:r>
            <a:r>
              <a:rPr lang="en-US" sz="2800"/>
              <a:t> is a data structure technique optimized for data storage in a Data warehouse. The purpose of dimensional modeling is to optimize the database for faster retrieval of data. The concept of Dimensional Modelling was developed by Ralph Kimball and consists of “fact” and “dimension” tables.</a:t>
            </a:r>
            <a:endParaRPr/>
          </a:p>
          <a:p>
            <a:pPr marL="171450" lvl="0" indent="-171450" algn="just" rtl="0">
              <a:lnSpc>
                <a:spcPct val="90000"/>
              </a:lnSpc>
              <a:spcBef>
                <a:spcPts val="750"/>
              </a:spcBef>
              <a:spcAft>
                <a:spcPts val="0"/>
              </a:spcAft>
              <a:buClr>
                <a:schemeClr val="dk1"/>
              </a:buClr>
              <a:buSzPts val="2800"/>
              <a:buChar char="•"/>
            </a:pPr>
            <a:r>
              <a:rPr lang="en-US" sz="2800"/>
              <a:t>A dimensional model in data warehouse is designed to read, summarize, analyze numeric information like values, balances, counts, weights, etc. in a data warehouse. In contrast, relation models are optimized for addition, updating and deletion of data in a real-time Online Transaction System.</a:t>
            </a:r>
            <a:endParaRPr/>
          </a:p>
        </p:txBody>
      </p:sp>
      <p:sp>
        <p:nvSpPr>
          <p:cNvPr id="364" name="Google Shape;364;p55"/>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Dimensional Modeling</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6"/>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These dimensional and relational models have their unique way of data storage that has specific advantages.</a:t>
            </a:r>
            <a:endParaRPr/>
          </a:p>
          <a:p>
            <a:pPr marL="171450" lvl="0" indent="-171450" algn="just" rtl="0">
              <a:lnSpc>
                <a:spcPct val="90000"/>
              </a:lnSpc>
              <a:spcBef>
                <a:spcPts val="750"/>
              </a:spcBef>
              <a:spcAft>
                <a:spcPts val="0"/>
              </a:spcAft>
              <a:buClr>
                <a:schemeClr val="dk1"/>
              </a:buClr>
              <a:buSzPts val="2800"/>
              <a:buChar char="•"/>
            </a:pPr>
            <a:r>
              <a:rPr lang="en-US" sz="2800"/>
              <a:t>For instance, in the relational model, normalization and ER models reduce redundancy in data. On the contrary, dimensional model in data warehouse arranges data in such a way that it is easier to retrieve information and generate reports.</a:t>
            </a:r>
            <a:endParaRPr/>
          </a:p>
          <a:p>
            <a:pPr marL="171450" lvl="0" indent="-171450" algn="just" rtl="0">
              <a:lnSpc>
                <a:spcPct val="90000"/>
              </a:lnSpc>
              <a:spcBef>
                <a:spcPts val="750"/>
              </a:spcBef>
              <a:spcAft>
                <a:spcPts val="0"/>
              </a:spcAft>
              <a:buClr>
                <a:schemeClr val="dk1"/>
              </a:buClr>
              <a:buSzPts val="2800"/>
              <a:buChar char="•"/>
            </a:pPr>
            <a:r>
              <a:rPr lang="en-US" sz="2800"/>
              <a:t>Hence, Dimensional models are used in data warehouse systems and not a good fit for relational systems.</a:t>
            </a:r>
            <a:endParaRPr/>
          </a:p>
          <a:p>
            <a:pPr marL="171450" lvl="0" indent="-19050" algn="just" rtl="0">
              <a:lnSpc>
                <a:spcPct val="90000"/>
              </a:lnSpc>
              <a:spcBef>
                <a:spcPts val="750"/>
              </a:spcBef>
              <a:spcAft>
                <a:spcPts val="0"/>
              </a:spcAft>
              <a:buClr>
                <a:schemeClr val="dk1"/>
              </a:buClr>
              <a:buSzPts val="2400"/>
              <a:buNone/>
            </a:pPr>
            <a:endParaRPr sz="2400"/>
          </a:p>
        </p:txBody>
      </p:sp>
      <p:sp>
        <p:nvSpPr>
          <p:cNvPr id="370" name="Google Shape;370;p56"/>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Dimensional Modeling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7"/>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The purposes of dimensional modeling are:</a:t>
            </a:r>
            <a:endParaRPr/>
          </a:p>
          <a:p>
            <a:pPr marL="457200" lvl="0" indent="-457200" algn="just" rtl="0">
              <a:lnSpc>
                <a:spcPct val="90000"/>
              </a:lnSpc>
              <a:spcBef>
                <a:spcPts val="750"/>
              </a:spcBef>
              <a:spcAft>
                <a:spcPts val="0"/>
              </a:spcAft>
              <a:buClr>
                <a:schemeClr val="dk1"/>
              </a:buClr>
              <a:buSzPts val="2800"/>
              <a:buFont typeface="Arial"/>
              <a:buChar char="•"/>
            </a:pPr>
            <a:r>
              <a:rPr lang="en-US" sz="2800"/>
              <a:t>To produce database architecture that is easy for end-clients to understand and write queries.</a:t>
            </a:r>
            <a:endParaRPr/>
          </a:p>
          <a:p>
            <a:pPr marL="457200" lvl="0" indent="-457200" algn="just" rtl="0">
              <a:lnSpc>
                <a:spcPct val="90000"/>
              </a:lnSpc>
              <a:spcBef>
                <a:spcPts val="750"/>
              </a:spcBef>
              <a:spcAft>
                <a:spcPts val="0"/>
              </a:spcAft>
              <a:buClr>
                <a:schemeClr val="dk1"/>
              </a:buClr>
              <a:buSzPts val="2800"/>
              <a:buFont typeface="Arial"/>
              <a:buChar char="•"/>
            </a:pPr>
            <a:r>
              <a:rPr lang="en-US" sz="2800"/>
              <a:t>To maximize the efficiency of queries. It achieves these goals by minimizing the number of tables and relationships between them.</a:t>
            </a:r>
            <a:endParaRPr/>
          </a:p>
        </p:txBody>
      </p:sp>
      <p:sp>
        <p:nvSpPr>
          <p:cNvPr id="376" name="Google Shape;376;p57"/>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Objectives of Dimensional Modeling</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8"/>
          <p:cNvSpPr txBox="1">
            <a:spLocks noGrp="1"/>
          </p:cNvSpPr>
          <p:nvPr>
            <p:ph type="body" idx="1"/>
          </p:nvPr>
        </p:nvSpPr>
        <p:spPr>
          <a:xfrm>
            <a:off x="0" y="1219200"/>
            <a:ext cx="9144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Dimensional modeling is simple:</a:t>
            </a:r>
            <a:r>
              <a:rPr lang="en-US" sz="2800"/>
              <a:t> Dimensional modeling methods make it possible for warehouse designers to create database schemas that business customers can easily hold and comprehend. There is no need for vast training on how to read diagrams, and there is no complicated relationship between different data elements.</a:t>
            </a:r>
            <a:endParaRPr/>
          </a:p>
          <a:p>
            <a:pPr marL="171450" lvl="0" indent="-171450" algn="just" rtl="0">
              <a:lnSpc>
                <a:spcPct val="90000"/>
              </a:lnSpc>
              <a:spcBef>
                <a:spcPts val="750"/>
              </a:spcBef>
              <a:spcAft>
                <a:spcPts val="0"/>
              </a:spcAft>
              <a:buClr>
                <a:schemeClr val="dk1"/>
              </a:buClr>
              <a:buSzPts val="2800"/>
              <a:buChar char="•"/>
            </a:pPr>
            <a:r>
              <a:rPr lang="en-US" sz="2800" b="1"/>
              <a:t>Dimensional modeling promotes data quality:</a:t>
            </a:r>
            <a:r>
              <a:rPr lang="en-US" sz="2800"/>
              <a:t> The star schema enable warehouse administrators to enforce referential integrity checks on the data warehouse. Since the fact information key is a concatenation of the essentials of its associated dimensions, a factual record is actively loaded if the corresponding dimensions records are duly described and also exist in the database.</a:t>
            </a:r>
            <a:endParaRPr/>
          </a:p>
        </p:txBody>
      </p:sp>
      <p:sp>
        <p:nvSpPr>
          <p:cNvPr id="382" name="Google Shape;382;p58"/>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Advantages of Dimensional Modeling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9"/>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By enforcing foreign key constraints as a form of referential integrity check, data warehouse DBAs add a line of defense against corrupted warehouses data.</a:t>
            </a:r>
            <a:endParaRPr/>
          </a:p>
          <a:p>
            <a:pPr marL="171450" lvl="0" indent="0" algn="just" rtl="0">
              <a:lnSpc>
                <a:spcPct val="90000"/>
              </a:lnSpc>
              <a:spcBef>
                <a:spcPts val="750"/>
              </a:spcBef>
              <a:spcAft>
                <a:spcPts val="0"/>
              </a:spcAft>
              <a:buClr>
                <a:schemeClr val="dk1"/>
              </a:buClr>
              <a:buSzPts val="2800"/>
              <a:buNone/>
            </a:pPr>
            <a:endParaRPr sz="2800"/>
          </a:p>
          <a:p>
            <a:pPr marL="171450" lvl="0" indent="-171450" algn="just" rtl="0">
              <a:lnSpc>
                <a:spcPct val="90000"/>
              </a:lnSpc>
              <a:spcBef>
                <a:spcPts val="750"/>
              </a:spcBef>
              <a:spcAft>
                <a:spcPts val="0"/>
              </a:spcAft>
              <a:buClr>
                <a:schemeClr val="dk1"/>
              </a:buClr>
              <a:buSzPts val="2800"/>
              <a:buChar char="•"/>
            </a:pPr>
            <a:r>
              <a:rPr lang="en-US" sz="2800" b="1"/>
              <a:t>Performance optimization is possible through aggregates:</a:t>
            </a:r>
            <a:r>
              <a:rPr lang="en-US" sz="2800"/>
              <a:t> As the size of the data warehouse increases, performance optimization develops into a pressing concern. Customers who have to wait for hours to get a response to a query will quickly become discouraged with the warehouses. Aggregates are one of the easiest methods by which query performance can be optimized.</a:t>
            </a:r>
            <a:endParaRPr/>
          </a:p>
        </p:txBody>
      </p:sp>
      <p:sp>
        <p:nvSpPr>
          <p:cNvPr id="388" name="Google Shape;388;p59"/>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Advantages of Dimensional Modeling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0"/>
          <p:cNvSpPr txBox="1">
            <a:spLocks noGrp="1"/>
          </p:cNvSpPr>
          <p:nvPr>
            <p:ph type="body" idx="1"/>
          </p:nvPr>
        </p:nvSpPr>
        <p:spPr>
          <a:xfrm>
            <a:off x="152400" y="15240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To maintain the integrity of fact and dimensions, loading the data warehouses with a record from various operational systems is complicated.</a:t>
            </a:r>
            <a:endParaRPr/>
          </a:p>
          <a:p>
            <a:pPr marL="171450" lvl="0" indent="0" algn="l" rtl="0">
              <a:lnSpc>
                <a:spcPct val="90000"/>
              </a:lnSpc>
              <a:spcBef>
                <a:spcPts val="750"/>
              </a:spcBef>
              <a:spcAft>
                <a:spcPts val="0"/>
              </a:spcAft>
              <a:buClr>
                <a:schemeClr val="dk1"/>
              </a:buClr>
              <a:buSzPts val="2800"/>
              <a:buNone/>
            </a:pPr>
            <a:endParaRPr sz="2800"/>
          </a:p>
          <a:p>
            <a:pPr marL="171450" lvl="0" indent="-171450" algn="just" rtl="0">
              <a:lnSpc>
                <a:spcPct val="90000"/>
              </a:lnSpc>
              <a:spcBef>
                <a:spcPts val="750"/>
              </a:spcBef>
              <a:spcAft>
                <a:spcPts val="0"/>
              </a:spcAft>
              <a:buClr>
                <a:schemeClr val="dk1"/>
              </a:buClr>
              <a:buSzPts val="2800"/>
              <a:buChar char="•"/>
            </a:pPr>
            <a:r>
              <a:rPr lang="en-US" sz="2800"/>
              <a:t>It is severe to modify the data warehouse operation if the organization adopting the dimensional technique changes the method in which it does business.</a:t>
            </a:r>
            <a:endParaRPr/>
          </a:p>
        </p:txBody>
      </p:sp>
      <p:sp>
        <p:nvSpPr>
          <p:cNvPr id="394" name="Google Shape;394;p60"/>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Disadvantages of Dimensional Modeling</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398"/>
        <p:cNvGrpSpPr/>
        <p:nvPr/>
      </p:nvGrpSpPr>
      <p:grpSpPr>
        <a:xfrm>
          <a:off x="0" y="0"/>
          <a:ext cx="0" cy="0"/>
          <a:chOff x="0" y="0"/>
          <a:chExt cx="0" cy="0"/>
        </a:xfrm>
      </p:grpSpPr>
      <p:sp>
        <p:nvSpPr>
          <p:cNvPr id="399" name="Google Shape;399;p61"/>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a:t>Objectives of Dimensional Modeling</a:t>
            </a:r>
            <a:endParaRPr/>
          </a:p>
        </p:txBody>
      </p:sp>
      <p:pic>
        <p:nvPicPr>
          <p:cNvPr id="400" name="Google Shape;400;p61"/>
          <p:cNvPicPr preferRelativeResize="0"/>
          <p:nvPr/>
        </p:nvPicPr>
        <p:blipFill rotWithShape="1">
          <a:blip r:embed="rId3">
            <a:alphaModFix/>
          </a:blip>
          <a:srcRect/>
          <a:stretch/>
        </p:blipFill>
        <p:spPr>
          <a:xfrm>
            <a:off x="76200" y="1376362"/>
            <a:ext cx="9144000" cy="5253038"/>
          </a:xfrm>
          <a:prstGeom prst="rect">
            <a:avLst/>
          </a:prstGeom>
          <a:noFill/>
          <a:ln>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19"/>
          <p:cNvPicPr preferRelativeResize="0">
            <a:picLocks noGrp="1"/>
          </p:cNvPicPr>
          <p:nvPr>
            <p:ph type="body" idx="1"/>
          </p:nvPr>
        </p:nvPicPr>
        <p:blipFill rotWithShape="1">
          <a:blip r:embed="rId3">
            <a:alphaModFix/>
          </a:blip>
          <a:srcRect/>
          <a:stretch/>
        </p:blipFill>
        <p:spPr>
          <a:xfrm>
            <a:off x="947910" y="2020888"/>
            <a:ext cx="7248180" cy="4075112"/>
          </a:xfrm>
          <a:prstGeom prst="rect">
            <a:avLst/>
          </a:prstGeom>
          <a:noFill/>
          <a:ln>
            <a:noFill/>
          </a:ln>
        </p:spPr>
      </p:pic>
      <p:sp>
        <p:nvSpPr>
          <p:cNvPr id="129" name="Google Shape;129;p19"/>
          <p:cNvSpPr txBox="1">
            <a:spLocks noGrp="1"/>
          </p:cNvSpPr>
          <p:nvPr>
            <p:ph type="title"/>
          </p:nvPr>
        </p:nvSpPr>
        <p:spPr>
          <a:xfrm>
            <a:off x="1066800" y="228600"/>
            <a:ext cx="70104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Data warehouse architecture</a:t>
            </a:r>
            <a:endParaRPr sz="2800"/>
          </a:p>
        </p:txBody>
      </p:sp>
      <p:sp>
        <p:nvSpPr>
          <p:cNvPr id="130" name="Google Shape;130;p19" descr="Diagram of data warehouse architectur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62"/>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Fact : </a:t>
            </a:r>
            <a:r>
              <a:rPr lang="en-US" sz="2800"/>
              <a:t>It is a collection of associated data items, consisting of measures and context data. It typically represents business items or business transactions.</a:t>
            </a:r>
            <a:endParaRPr/>
          </a:p>
          <a:p>
            <a:pPr marL="171450" lvl="0" indent="-171450" algn="just" rtl="0">
              <a:lnSpc>
                <a:spcPct val="90000"/>
              </a:lnSpc>
              <a:spcBef>
                <a:spcPts val="750"/>
              </a:spcBef>
              <a:spcAft>
                <a:spcPts val="0"/>
              </a:spcAft>
              <a:buClr>
                <a:schemeClr val="dk1"/>
              </a:buClr>
              <a:buSzPts val="2800"/>
              <a:buChar char="•"/>
            </a:pPr>
            <a:r>
              <a:rPr lang="en-US" sz="2800" b="1"/>
              <a:t>Dimensions : </a:t>
            </a:r>
            <a:r>
              <a:rPr lang="en-US" sz="2800"/>
              <a:t>It is a collection of data which describe one business dimension. Dimensions decide the contextual background for the facts, and they are the framework over which OLAP is performed.</a:t>
            </a:r>
            <a:endParaRPr/>
          </a:p>
          <a:p>
            <a:pPr marL="171450" lvl="0" indent="-171450" algn="just" rtl="0">
              <a:lnSpc>
                <a:spcPct val="90000"/>
              </a:lnSpc>
              <a:spcBef>
                <a:spcPts val="750"/>
              </a:spcBef>
              <a:spcAft>
                <a:spcPts val="0"/>
              </a:spcAft>
              <a:buClr>
                <a:schemeClr val="dk1"/>
              </a:buClr>
              <a:buSzPts val="2800"/>
              <a:buChar char="•"/>
            </a:pPr>
            <a:r>
              <a:rPr lang="en-US" sz="2800" b="1"/>
              <a:t>Measure : </a:t>
            </a:r>
            <a:r>
              <a:rPr lang="en-US" sz="2800"/>
              <a:t>It is a numeric attribute of a fact, representing the performance or behavior of the business relative to the dimensions.</a:t>
            </a:r>
            <a:endParaRPr/>
          </a:p>
        </p:txBody>
      </p:sp>
      <p:sp>
        <p:nvSpPr>
          <p:cNvPr id="406" name="Google Shape;406;p6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Elements of Dimensional Modeling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Considering the relational context, there are two basic models which are used in dimensional modeling:</a:t>
            </a:r>
            <a:endParaRPr/>
          </a:p>
          <a:p>
            <a:pPr marL="171450" lvl="0" indent="0" algn="just" rtl="0">
              <a:lnSpc>
                <a:spcPct val="90000"/>
              </a:lnSpc>
              <a:spcBef>
                <a:spcPts val="750"/>
              </a:spcBef>
              <a:spcAft>
                <a:spcPts val="0"/>
              </a:spcAft>
              <a:buClr>
                <a:schemeClr val="dk1"/>
              </a:buClr>
              <a:buSzPts val="2800"/>
              <a:buNone/>
            </a:pPr>
            <a:endParaRPr sz="2800" b="1" u="sng"/>
          </a:p>
          <a:p>
            <a:pPr marL="171450" lvl="0" indent="-171450" algn="just" rtl="0">
              <a:lnSpc>
                <a:spcPct val="90000"/>
              </a:lnSpc>
              <a:spcBef>
                <a:spcPts val="750"/>
              </a:spcBef>
              <a:spcAft>
                <a:spcPts val="0"/>
              </a:spcAft>
              <a:buClr>
                <a:schemeClr val="dk1"/>
              </a:buClr>
              <a:buSzPts val="2800"/>
              <a:buChar char="•"/>
            </a:pPr>
            <a:r>
              <a:rPr lang="en-US" sz="2800" b="1" u="sng"/>
              <a:t>Star Model &amp; Snowflake Model:</a:t>
            </a:r>
            <a:endParaRPr/>
          </a:p>
          <a:p>
            <a:pPr marL="171450" lvl="0" indent="0" algn="just" rtl="0">
              <a:lnSpc>
                <a:spcPct val="90000"/>
              </a:lnSpc>
              <a:spcBef>
                <a:spcPts val="750"/>
              </a:spcBef>
              <a:spcAft>
                <a:spcPts val="0"/>
              </a:spcAft>
              <a:buClr>
                <a:schemeClr val="dk1"/>
              </a:buClr>
              <a:buSzPts val="2800"/>
              <a:buNone/>
            </a:pPr>
            <a:endParaRPr sz="2800" b="1" u="sng"/>
          </a:p>
          <a:p>
            <a:pPr marL="171450" lvl="0" indent="-171450" algn="just" rtl="0">
              <a:lnSpc>
                <a:spcPct val="90000"/>
              </a:lnSpc>
              <a:spcBef>
                <a:spcPts val="750"/>
              </a:spcBef>
              <a:spcAft>
                <a:spcPts val="0"/>
              </a:spcAft>
              <a:buClr>
                <a:schemeClr val="dk1"/>
              </a:buClr>
              <a:buSzPts val="2800"/>
              <a:buChar char="•"/>
            </a:pPr>
            <a:r>
              <a:rPr lang="en-US" sz="2800"/>
              <a:t>The star model is the underlying structure for a dimensional model. It has one broad central table (fact table) and a set of smaller tables (dimensions) arranged in a radial design around the primary table. The snowflake model is the conclusion of decomposing one or more of the dimensions.</a:t>
            </a:r>
            <a:endParaRPr/>
          </a:p>
          <a:p>
            <a:pPr marL="171450" lvl="0" indent="0" algn="just" rtl="0">
              <a:lnSpc>
                <a:spcPct val="90000"/>
              </a:lnSpc>
              <a:spcBef>
                <a:spcPts val="750"/>
              </a:spcBef>
              <a:spcAft>
                <a:spcPts val="0"/>
              </a:spcAft>
              <a:buClr>
                <a:schemeClr val="dk1"/>
              </a:buClr>
              <a:buSzPts val="2800"/>
              <a:buNone/>
            </a:pPr>
            <a:endParaRPr sz="2800"/>
          </a:p>
        </p:txBody>
      </p:sp>
      <p:sp>
        <p:nvSpPr>
          <p:cNvPr id="412" name="Google Shape;412;p6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Elements of Dimensional Modeling</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4"/>
          <p:cNvSpPr txBox="1">
            <a:spLocks noGrp="1"/>
          </p:cNvSpPr>
          <p:nvPr>
            <p:ph type="body" idx="1"/>
          </p:nvPr>
        </p:nvSpPr>
        <p:spPr>
          <a:xfrm>
            <a:off x="76200" y="1295400"/>
            <a:ext cx="90678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Fact : </a:t>
            </a:r>
            <a:r>
              <a:rPr lang="en-US" sz="2400"/>
              <a:t>Facts are the measurements/metrics or facts from your business process. For a Sales business process, a measurement would be quarterly sales number.</a:t>
            </a:r>
            <a:endParaRPr/>
          </a:p>
          <a:p>
            <a:pPr marL="171450" lvl="0" indent="-171450" algn="just" rtl="0">
              <a:lnSpc>
                <a:spcPct val="90000"/>
              </a:lnSpc>
              <a:spcBef>
                <a:spcPts val="750"/>
              </a:spcBef>
              <a:spcAft>
                <a:spcPts val="0"/>
              </a:spcAft>
              <a:buClr>
                <a:schemeClr val="dk1"/>
              </a:buClr>
              <a:buSzPts val="2400"/>
              <a:buChar char="•"/>
            </a:pPr>
            <a:r>
              <a:rPr lang="en-US" sz="2400" b="1"/>
              <a:t>Dimensions : </a:t>
            </a:r>
            <a:r>
              <a:rPr lang="en-US" sz="2400"/>
              <a:t>Dimension provides the context surrounding a business process event. In simple terms, they give who, what, where of a fact. In the Sales business process, for the fact quarterly sales number, dimensions would be</a:t>
            </a:r>
            <a:endParaRPr/>
          </a:p>
          <a:p>
            <a:pPr marL="171450" lvl="0" indent="-171450" algn="l" rtl="0">
              <a:lnSpc>
                <a:spcPct val="90000"/>
              </a:lnSpc>
              <a:spcBef>
                <a:spcPts val="750"/>
              </a:spcBef>
              <a:spcAft>
                <a:spcPts val="0"/>
              </a:spcAft>
              <a:buClr>
                <a:schemeClr val="dk1"/>
              </a:buClr>
              <a:buSzPts val="2400"/>
              <a:buChar char="•"/>
            </a:pPr>
            <a:r>
              <a:rPr lang="en-US" sz="2400"/>
              <a:t>Who – Customer Names/ Where – Location /What – Product Name</a:t>
            </a:r>
            <a:endParaRPr/>
          </a:p>
          <a:p>
            <a:pPr marL="171450" lvl="0" indent="-171450" algn="l" rtl="0">
              <a:lnSpc>
                <a:spcPct val="90000"/>
              </a:lnSpc>
              <a:spcBef>
                <a:spcPts val="750"/>
              </a:spcBef>
              <a:spcAft>
                <a:spcPts val="0"/>
              </a:spcAft>
              <a:buClr>
                <a:schemeClr val="dk1"/>
              </a:buClr>
              <a:buSzPts val="2400"/>
              <a:buChar char="•"/>
            </a:pPr>
            <a:r>
              <a:rPr lang="en-US" sz="2400"/>
              <a:t>In other words, a dimension is a window to view information in the facts.</a:t>
            </a:r>
            <a:endParaRPr/>
          </a:p>
          <a:p>
            <a:pPr marL="171450" lvl="0" indent="-171450" algn="just" rtl="0">
              <a:lnSpc>
                <a:spcPct val="90000"/>
              </a:lnSpc>
              <a:spcBef>
                <a:spcPts val="750"/>
              </a:spcBef>
              <a:spcAft>
                <a:spcPts val="0"/>
              </a:spcAft>
              <a:buClr>
                <a:schemeClr val="dk1"/>
              </a:buClr>
              <a:buSzPts val="2400"/>
              <a:buChar char="•"/>
            </a:pPr>
            <a:r>
              <a:rPr lang="en-US" sz="2400" b="1"/>
              <a:t>Attributes: </a:t>
            </a:r>
            <a:r>
              <a:rPr lang="en-US" sz="2400"/>
              <a:t>The Attributes are the various characteristics of the dimension in dimensional data modeling. In the Location dimension, the attributes can be State, Country, Zipcode etc. Attributes are used to search, filter, or classify facts. Dimension Tables contain Attributes</a:t>
            </a:r>
            <a:endParaRPr/>
          </a:p>
          <a:p>
            <a:pPr marL="171450" lvl="0" indent="-171450" algn="just" rtl="0">
              <a:lnSpc>
                <a:spcPct val="90000"/>
              </a:lnSpc>
              <a:spcBef>
                <a:spcPts val="750"/>
              </a:spcBef>
              <a:spcAft>
                <a:spcPts val="0"/>
              </a:spcAft>
              <a:buClr>
                <a:schemeClr val="dk1"/>
              </a:buClr>
              <a:buSzPts val="2400"/>
              <a:buChar char="•"/>
            </a:pPr>
            <a:r>
              <a:rPr lang="en-US" sz="2400"/>
              <a:t>.</a:t>
            </a:r>
            <a:endParaRPr/>
          </a:p>
        </p:txBody>
      </p:sp>
      <p:sp>
        <p:nvSpPr>
          <p:cNvPr id="418" name="Google Shape;418;p64"/>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Elements of Dimensional Modeling</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Fact Table : </a:t>
            </a:r>
            <a:r>
              <a:rPr lang="en-US" sz="2400"/>
              <a:t>A fact table is a primary table in dimension modelling.</a:t>
            </a:r>
            <a:endParaRPr/>
          </a:p>
          <a:p>
            <a:pPr marL="171450" lvl="0" indent="-171450" algn="just" rtl="0">
              <a:lnSpc>
                <a:spcPct val="90000"/>
              </a:lnSpc>
              <a:spcBef>
                <a:spcPts val="750"/>
              </a:spcBef>
              <a:spcAft>
                <a:spcPts val="0"/>
              </a:spcAft>
              <a:buClr>
                <a:schemeClr val="dk1"/>
              </a:buClr>
              <a:buSzPts val="2400"/>
              <a:buChar char="•"/>
            </a:pPr>
            <a:r>
              <a:rPr lang="en-US" sz="2400"/>
              <a:t>A Fact Table contains  Measurements/facts, Foreign key to dimension table</a:t>
            </a:r>
            <a:endParaRPr/>
          </a:p>
          <a:p>
            <a:pPr marL="171450" lvl="0" indent="-171450" algn="just" rtl="0">
              <a:lnSpc>
                <a:spcPct val="90000"/>
              </a:lnSpc>
              <a:spcBef>
                <a:spcPts val="750"/>
              </a:spcBef>
              <a:spcAft>
                <a:spcPts val="0"/>
              </a:spcAft>
              <a:buClr>
                <a:schemeClr val="dk1"/>
              </a:buClr>
              <a:buSzPts val="2400"/>
              <a:buChar char="•"/>
            </a:pPr>
            <a:r>
              <a:rPr lang="en-US" sz="2400" b="1"/>
              <a:t>Dimension Table:  </a:t>
            </a:r>
            <a:r>
              <a:rPr lang="en-US" sz="2400"/>
              <a:t>A dimension table contains dimensions of a fact.</a:t>
            </a:r>
            <a:endParaRPr/>
          </a:p>
          <a:p>
            <a:pPr marL="342900" lvl="0" indent="-342900" algn="just" rtl="0">
              <a:lnSpc>
                <a:spcPct val="90000"/>
              </a:lnSpc>
              <a:spcBef>
                <a:spcPts val="750"/>
              </a:spcBef>
              <a:spcAft>
                <a:spcPts val="0"/>
              </a:spcAft>
              <a:buClr>
                <a:schemeClr val="dk1"/>
              </a:buClr>
              <a:buSzPts val="2400"/>
              <a:buFont typeface="Arial"/>
              <a:buChar char="•"/>
            </a:pPr>
            <a:r>
              <a:rPr lang="en-US" sz="2400"/>
              <a:t>They are joined to fact table via a foreign key.</a:t>
            </a:r>
            <a:endParaRPr/>
          </a:p>
          <a:p>
            <a:pPr marL="342900" lvl="0" indent="-342900" algn="just" rtl="0">
              <a:lnSpc>
                <a:spcPct val="90000"/>
              </a:lnSpc>
              <a:spcBef>
                <a:spcPts val="750"/>
              </a:spcBef>
              <a:spcAft>
                <a:spcPts val="0"/>
              </a:spcAft>
              <a:buClr>
                <a:schemeClr val="dk1"/>
              </a:buClr>
              <a:buSzPts val="2400"/>
              <a:buFont typeface="Arial"/>
              <a:buChar char="•"/>
            </a:pPr>
            <a:r>
              <a:rPr lang="en-US" sz="2400"/>
              <a:t>Dimension tables are de-normalized tables.</a:t>
            </a:r>
            <a:endParaRPr/>
          </a:p>
          <a:p>
            <a:pPr marL="342900" lvl="0" indent="-342900" algn="just" rtl="0">
              <a:lnSpc>
                <a:spcPct val="90000"/>
              </a:lnSpc>
              <a:spcBef>
                <a:spcPts val="750"/>
              </a:spcBef>
              <a:spcAft>
                <a:spcPts val="0"/>
              </a:spcAft>
              <a:buClr>
                <a:schemeClr val="dk1"/>
              </a:buClr>
              <a:buSzPts val="2400"/>
              <a:buFont typeface="Arial"/>
              <a:buChar char="•"/>
            </a:pPr>
            <a:r>
              <a:rPr lang="en-US" sz="2400"/>
              <a:t>The Dimension Attributes are the various columns in a dimension table</a:t>
            </a:r>
            <a:endParaRPr/>
          </a:p>
          <a:p>
            <a:pPr marL="342900" lvl="0" indent="-342900" algn="just" rtl="0">
              <a:lnSpc>
                <a:spcPct val="90000"/>
              </a:lnSpc>
              <a:spcBef>
                <a:spcPts val="750"/>
              </a:spcBef>
              <a:spcAft>
                <a:spcPts val="0"/>
              </a:spcAft>
              <a:buClr>
                <a:schemeClr val="dk1"/>
              </a:buClr>
              <a:buSzPts val="2400"/>
              <a:buFont typeface="Arial"/>
              <a:buChar char="•"/>
            </a:pPr>
            <a:r>
              <a:rPr lang="en-US" sz="2400"/>
              <a:t>Dimensions offers descriptive characteristics of the facts with the help of their attributes</a:t>
            </a:r>
            <a:endParaRPr/>
          </a:p>
          <a:p>
            <a:pPr marL="342900" lvl="0" indent="-342900" algn="just" rtl="0">
              <a:lnSpc>
                <a:spcPct val="90000"/>
              </a:lnSpc>
              <a:spcBef>
                <a:spcPts val="750"/>
              </a:spcBef>
              <a:spcAft>
                <a:spcPts val="0"/>
              </a:spcAft>
              <a:buClr>
                <a:schemeClr val="dk1"/>
              </a:buClr>
              <a:buSzPts val="2400"/>
              <a:buFont typeface="Arial"/>
              <a:buChar char="•"/>
            </a:pPr>
            <a:r>
              <a:rPr lang="en-US" sz="2400"/>
              <a:t>No set limit set for given for number of dimensions</a:t>
            </a:r>
            <a:endParaRPr/>
          </a:p>
          <a:p>
            <a:pPr marL="342900" lvl="0" indent="-342900" algn="just" rtl="0">
              <a:lnSpc>
                <a:spcPct val="90000"/>
              </a:lnSpc>
              <a:spcBef>
                <a:spcPts val="750"/>
              </a:spcBef>
              <a:spcAft>
                <a:spcPts val="0"/>
              </a:spcAft>
              <a:buClr>
                <a:schemeClr val="dk1"/>
              </a:buClr>
              <a:buSzPts val="2400"/>
              <a:buFont typeface="Arial"/>
              <a:buChar char="•"/>
            </a:pPr>
            <a:r>
              <a:rPr lang="en-US" sz="2400"/>
              <a:t>The dimension can also contain one or more hierarchical relationships</a:t>
            </a:r>
            <a:endParaRPr/>
          </a:p>
          <a:p>
            <a:pPr marL="171450" lvl="0" indent="-19050" algn="just" rtl="0">
              <a:lnSpc>
                <a:spcPct val="90000"/>
              </a:lnSpc>
              <a:spcBef>
                <a:spcPts val="750"/>
              </a:spcBef>
              <a:spcAft>
                <a:spcPts val="0"/>
              </a:spcAft>
              <a:buClr>
                <a:schemeClr val="dk1"/>
              </a:buClr>
              <a:buSzPts val="2400"/>
              <a:buNone/>
            </a:pPr>
            <a:endParaRPr sz="2400"/>
          </a:p>
          <a:p>
            <a:pPr marL="171450" lvl="0" indent="-171450" algn="l" rtl="0">
              <a:lnSpc>
                <a:spcPct val="90000"/>
              </a:lnSpc>
              <a:spcBef>
                <a:spcPts val="750"/>
              </a:spcBef>
              <a:spcAft>
                <a:spcPts val="0"/>
              </a:spcAft>
              <a:buClr>
                <a:schemeClr val="dk1"/>
              </a:buClr>
              <a:buSzPts val="2400"/>
              <a:buChar char="•"/>
            </a:pPr>
            <a:r>
              <a:rPr lang="en-US" sz="2400"/>
              <a:t/>
            </a:r>
            <a:br>
              <a:rPr lang="en-US" sz="2400"/>
            </a:br>
            <a:r>
              <a:rPr lang="en-US" sz="2400"/>
              <a:t>.</a:t>
            </a:r>
            <a:endParaRPr/>
          </a:p>
          <a:p>
            <a:pPr marL="171450" lvl="0" indent="-19050" algn="just" rtl="0">
              <a:lnSpc>
                <a:spcPct val="90000"/>
              </a:lnSpc>
              <a:spcBef>
                <a:spcPts val="750"/>
              </a:spcBef>
              <a:spcAft>
                <a:spcPts val="0"/>
              </a:spcAft>
              <a:buClr>
                <a:schemeClr val="dk1"/>
              </a:buClr>
              <a:buSzPts val="2400"/>
              <a:buNone/>
            </a:pPr>
            <a:endParaRPr sz="2400"/>
          </a:p>
        </p:txBody>
      </p:sp>
      <p:sp>
        <p:nvSpPr>
          <p:cNvPr id="424" name="Google Shape;424;p65"/>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Elements of Dimensional Modeling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6"/>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a:t>The accuracy in creating your Dimensional modeling determines the success of your data warehouse implementation. Here are the steps to create Dimension Model:</a:t>
            </a:r>
            <a:endParaRPr/>
          </a:p>
          <a:p>
            <a:pPr marL="514350" lvl="0" indent="-514350" algn="just" rtl="0">
              <a:lnSpc>
                <a:spcPct val="90000"/>
              </a:lnSpc>
              <a:spcBef>
                <a:spcPts val="750"/>
              </a:spcBef>
              <a:spcAft>
                <a:spcPts val="0"/>
              </a:spcAft>
              <a:buClr>
                <a:schemeClr val="dk1"/>
              </a:buClr>
              <a:buSzPts val="2800"/>
              <a:buFont typeface="Calibri"/>
              <a:buAutoNum type="arabicPeriod"/>
            </a:pPr>
            <a:r>
              <a:rPr lang="en-US" sz="2800"/>
              <a:t>Identify Business Process</a:t>
            </a:r>
            <a:endParaRPr/>
          </a:p>
          <a:p>
            <a:pPr marL="514350" lvl="0" indent="-514350" algn="just" rtl="0">
              <a:lnSpc>
                <a:spcPct val="90000"/>
              </a:lnSpc>
              <a:spcBef>
                <a:spcPts val="750"/>
              </a:spcBef>
              <a:spcAft>
                <a:spcPts val="0"/>
              </a:spcAft>
              <a:buClr>
                <a:schemeClr val="dk1"/>
              </a:buClr>
              <a:buSzPts val="2800"/>
              <a:buFont typeface="Calibri"/>
              <a:buAutoNum type="arabicPeriod"/>
            </a:pPr>
            <a:r>
              <a:rPr lang="en-US" sz="2800"/>
              <a:t>Identify Grain (level of detail)</a:t>
            </a:r>
            <a:endParaRPr/>
          </a:p>
          <a:p>
            <a:pPr marL="514350" lvl="0" indent="-514350" algn="just" rtl="0">
              <a:lnSpc>
                <a:spcPct val="90000"/>
              </a:lnSpc>
              <a:spcBef>
                <a:spcPts val="750"/>
              </a:spcBef>
              <a:spcAft>
                <a:spcPts val="0"/>
              </a:spcAft>
              <a:buClr>
                <a:schemeClr val="dk1"/>
              </a:buClr>
              <a:buSzPts val="2800"/>
              <a:buFont typeface="Calibri"/>
              <a:buAutoNum type="arabicPeriod"/>
            </a:pPr>
            <a:r>
              <a:rPr lang="en-US" sz="2800"/>
              <a:t>Identify Dimensions</a:t>
            </a:r>
            <a:endParaRPr/>
          </a:p>
          <a:p>
            <a:pPr marL="514350" lvl="0" indent="-514350" algn="just" rtl="0">
              <a:lnSpc>
                <a:spcPct val="90000"/>
              </a:lnSpc>
              <a:spcBef>
                <a:spcPts val="750"/>
              </a:spcBef>
              <a:spcAft>
                <a:spcPts val="0"/>
              </a:spcAft>
              <a:buClr>
                <a:schemeClr val="dk1"/>
              </a:buClr>
              <a:buSzPts val="2800"/>
              <a:buFont typeface="Calibri"/>
              <a:buAutoNum type="arabicPeriod"/>
            </a:pPr>
            <a:r>
              <a:rPr lang="en-US" sz="2800"/>
              <a:t>Identify Facts</a:t>
            </a:r>
            <a:endParaRPr/>
          </a:p>
          <a:p>
            <a:pPr marL="514350" lvl="0" indent="-514350" algn="just" rtl="0">
              <a:lnSpc>
                <a:spcPct val="90000"/>
              </a:lnSpc>
              <a:spcBef>
                <a:spcPts val="750"/>
              </a:spcBef>
              <a:spcAft>
                <a:spcPts val="0"/>
              </a:spcAft>
              <a:buClr>
                <a:schemeClr val="dk1"/>
              </a:buClr>
              <a:buSzPts val="2800"/>
              <a:buFont typeface="Calibri"/>
              <a:buAutoNum type="arabicPeriod"/>
            </a:pPr>
            <a:r>
              <a:rPr lang="en-US" sz="2800"/>
              <a:t>Build Star</a:t>
            </a:r>
            <a:endParaRPr/>
          </a:p>
          <a:p>
            <a:pPr marL="171450" lvl="0" indent="-171450" algn="just" rtl="0">
              <a:lnSpc>
                <a:spcPct val="90000"/>
              </a:lnSpc>
              <a:spcBef>
                <a:spcPts val="750"/>
              </a:spcBef>
              <a:spcAft>
                <a:spcPts val="0"/>
              </a:spcAft>
              <a:buClr>
                <a:schemeClr val="dk1"/>
              </a:buClr>
              <a:buSzPts val="2800"/>
              <a:buChar char="•"/>
            </a:pPr>
            <a:r>
              <a:rPr lang="en-US" sz="2800"/>
              <a:t>The model should describe the </a:t>
            </a:r>
            <a:r>
              <a:rPr lang="en-US" sz="2800">
                <a:solidFill>
                  <a:srgbClr val="FFC000"/>
                </a:solidFill>
              </a:rPr>
              <a:t>Why, How much, When/Where/Who</a:t>
            </a:r>
            <a:r>
              <a:rPr lang="en-US" sz="2800"/>
              <a:t> and </a:t>
            </a:r>
            <a:r>
              <a:rPr lang="en-US" sz="2800">
                <a:solidFill>
                  <a:srgbClr val="FFC000"/>
                </a:solidFill>
              </a:rPr>
              <a:t>What</a:t>
            </a:r>
            <a:r>
              <a:rPr lang="en-US" sz="2800"/>
              <a:t> of your business process</a:t>
            </a:r>
            <a:endParaRPr/>
          </a:p>
        </p:txBody>
      </p:sp>
      <p:sp>
        <p:nvSpPr>
          <p:cNvPr id="430" name="Google Shape;430;p66"/>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67"/>
          <p:cNvPicPr preferRelativeResize="0">
            <a:picLocks noGrp="1"/>
          </p:cNvPicPr>
          <p:nvPr>
            <p:ph type="body" idx="1"/>
          </p:nvPr>
        </p:nvPicPr>
        <p:blipFill rotWithShape="1">
          <a:blip r:embed="rId3">
            <a:alphaModFix/>
          </a:blip>
          <a:srcRect/>
          <a:stretch/>
        </p:blipFill>
        <p:spPr>
          <a:xfrm>
            <a:off x="2319020" y="2020888"/>
            <a:ext cx="4505960" cy="4075112"/>
          </a:xfrm>
          <a:prstGeom prst="rect">
            <a:avLst/>
          </a:prstGeom>
          <a:noFill/>
          <a:ln>
            <a:noFill/>
          </a:ln>
        </p:spPr>
      </p:pic>
      <p:sp>
        <p:nvSpPr>
          <p:cNvPr id="436" name="Google Shape;436;p67"/>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2800"/>
              <a:buChar char="•"/>
            </a:pPr>
            <a:r>
              <a:rPr lang="en-US" sz="2800" b="1"/>
              <a:t>Step 1) Identify the Business Process</a:t>
            </a:r>
            <a:endParaRPr/>
          </a:p>
          <a:p>
            <a:pPr marL="171450" lvl="0" indent="-171450" algn="just" rtl="0">
              <a:lnSpc>
                <a:spcPct val="90000"/>
              </a:lnSpc>
              <a:spcBef>
                <a:spcPts val="750"/>
              </a:spcBef>
              <a:spcAft>
                <a:spcPts val="0"/>
              </a:spcAft>
              <a:buClr>
                <a:schemeClr val="dk1"/>
              </a:buClr>
              <a:buSzPts val="2800"/>
              <a:buChar char="•"/>
            </a:pPr>
            <a:r>
              <a:rPr lang="en-US" sz="2800"/>
              <a:t>Identifying the actual business process a data warehouse should cover. This could be Marketing, Sales, HR, etc. as per the </a:t>
            </a:r>
            <a:r>
              <a:rPr lang="en-US" sz="2800" u="sng">
                <a:solidFill>
                  <a:schemeClr val="hlink"/>
                </a:solidFill>
                <a:hlinkClick r:id="rId3"/>
              </a:rPr>
              <a:t>data analysis</a:t>
            </a:r>
            <a:r>
              <a:rPr lang="en-US" sz="2800"/>
              <a:t> needs of the organization. The selection of the Business process also depends on the quality of data available for that process. It is the most important step of the Data Modelling process, and a failure here would have cascading and irreparable defects.</a:t>
            </a:r>
            <a:endParaRPr/>
          </a:p>
          <a:p>
            <a:pPr marL="171450" lvl="0" indent="-171450" algn="just" rtl="0">
              <a:lnSpc>
                <a:spcPct val="90000"/>
              </a:lnSpc>
              <a:spcBef>
                <a:spcPts val="750"/>
              </a:spcBef>
              <a:spcAft>
                <a:spcPts val="0"/>
              </a:spcAft>
              <a:buClr>
                <a:schemeClr val="dk1"/>
              </a:buClr>
              <a:buSzPts val="2800"/>
              <a:buChar char="•"/>
            </a:pPr>
            <a:r>
              <a:rPr lang="en-US" sz="2800"/>
              <a:t>To describe the business process, you can use plain text or use basic Business Process Modelling Notation (BPMN) or Unified Modelling Language (</a:t>
            </a:r>
            <a:r>
              <a:rPr lang="en-US" sz="2800" u="sng">
                <a:solidFill>
                  <a:schemeClr val="hlink"/>
                </a:solidFill>
                <a:hlinkClick r:id="rId4"/>
              </a:rPr>
              <a:t>UML</a:t>
            </a:r>
            <a:r>
              <a:rPr lang="en-US" sz="2800"/>
              <a:t>).</a:t>
            </a:r>
            <a:endParaRPr/>
          </a:p>
          <a:p>
            <a:pPr marL="171450" lvl="0" indent="0" algn="just" rtl="0">
              <a:lnSpc>
                <a:spcPct val="90000"/>
              </a:lnSpc>
              <a:spcBef>
                <a:spcPts val="750"/>
              </a:spcBef>
              <a:spcAft>
                <a:spcPts val="0"/>
              </a:spcAft>
              <a:buClr>
                <a:schemeClr val="dk1"/>
              </a:buClr>
              <a:buSzPts val="2800"/>
              <a:buNone/>
            </a:pPr>
            <a:endParaRPr sz="2800"/>
          </a:p>
        </p:txBody>
      </p:sp>
      <p:sp>
        <p:nvSpPr>
          <p:cNvPr id="442" name="Google Shape;442;p68"/>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9"/>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Step 2) Identify the Grain</a:t>
            </a:r>
            <a:endParaRPr/>
          </a:p>
          <a:p>
            <a:pPr marL="171450" lvl="0" indent="-171450" algn="just" rtl="0">
              <a:lnSpc>
                <a:spcPct val="90000"/>
              </a:lnSpc>
              <a:spcBef>
                <a:spcPts val="750"/>
              </a:spcBef>
              <a:spcAft>
                <a:spcPts val="0"/>
              </a:spcAft>
              <a:buClr>
                <a:schemeClr val="dk1"/>
              </a:buClr>
              <a:buSzPts val="2400"/>
              <a:buChar char="•"/>
            </a:pPr>
            <a:r>
              <a:rPr lang="en-US" sz="2400"/>
              <a:t>The Grain describes the level of detail for the business problem/solution. It is the process of identifying the lowest level of information for any table in your data warehouse. If a table contains sales data for every day, then it should be daily granularity. If a table contains total sales data for each month, then it has monthly granularity.</a:t>
            </a:r>
            <a:endParaRPr/>
          </a:p>
          <a:p>
            <a:pPr marL="171450" lvl="0" indent="-171450" algn="just" rtl="0">
              <a:lnSpc>
                <a:spcPct val="90000"/>
              </a:lnSpc>
              <a:spcBef>
                <a:spcPts val="750"/>
              </a:spcBef>
              <a:spcAft>
                <a:spcPts val="0"/>
              </a:spcAft>
              <a:buClr>
                <a:schemeClr val="dk1"/>
              </a:buClr>
              <a:buSzPts val="2400"/>
              <a:buChar char="•"/>
            </a:pPr>
            <a:r>
              <a:rPr lang="en-US" sz="2400"/>
              <a:t>During this stage, you answer questions like</a:t>
            </a:r>
            <a:endParaRPr/>
          </a:p>
          <a:p>
            <a:pPr marL="171450" lvl="0" indent="-171450" algn="just" rtl="0">
              <a:lnSpc>
                <a:spcPct val="90000"/>
              </a:lnSpc>
              <a:spcBef>
                <a:spcPts val="750"/>
              </a:spcBef>
              <a:spcAft>
                <a:spcPts val="0"/>
              </a:spcAft>
              <a:buClr>
                <a:srgbClr val="FF0000"/>
              </a:buClr>
              <a:buSzPts val="2400"/>
              <a:buChar char="•"/>
            </a:pPr>
            <a:r>
              <a:rPr lang="en-US" sz="2400">
                <a:solidFill>
                  <a:srgbClr val="FF0000"/>
                </a:solidFill>
              </a:rPr>
              <a:t>Do we need to store all the available products or just a few types of products?</a:t>
            </a:r>
            <a:r>
              <a:rPr lang="en-US" sz="2400"/>
              <a:t> This decision is based on the business processes selected for Data warehouse. </a:t>
            </a:r>
            <a:r>
              <a:rPr lang="en-US" sz="2400">
                <a:solidFill>
                  <a:srgbClr val="FF0000"/>
                </a:solidFill>
              </a:rPr>
              <a:t>Do we store the product sale information on a monthly, weekly, daily or hourly basis? </a:t>
            </a:r>
            <a:r>
              <a:rPr lang="en-US" sz="2400"/>
              <a:t>This decision depends on the nature of reports requested by executives. </a:t>
            </a:r>
            <a:r>
              <a:rPr lang="en-US" sz="2400">
                <a:solidFill>
                  <a:srgbClr val="FF0000"/>
                </a:solidFill>
              </a:rPr>
              <a:t>How do the above two choices affect the database size?</a:t>
            </a:r>
            <a:endParaRPr/>
          </a:p>
          <a:p>
            <a:pPr marL="171450" lvl="0" indent="0" algn="just" rtl="0">
              <a:lnSpc>
                <a:spcPct val="90000"/>
              </a:lnSpc>
              <a:spcBef>
                <a:spcPts val="750"/>
              </a:spcBef>
              <a:spcAft>
                <a:spcPts val="0"/>
              </a:spcAft>
              <a:buClr>
                <a:schemeClr val="dk1"/>
              </a:buClr>
              <a:buSzPts val="2800"/>
              <a:buNone/>
            </a:pPr>
            <a:endParaRPr sz="2800"/>
          </a:p>
        </p:txBody>
      </p:sp>
      <p:sp>
        <p:nvSpPr>
          <p:cNvPr id="448" name="Google Shape;448;p69"/>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70"/>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Step 3) Identify the Dimensions</a:t>
            </a:r>
            <a:endParaRPr/>
          </a:p>
          <a:p>
            <a:pPr marL="171450" lvl="0" indent="-171450" algn="just" rtl="0">
              <a:lnSpc>
                <a:spcPct val="90000"/>
              </a:lnSpc>
              <a:spcBef>
                <a:spcPts val="750"/>
              </a:spcBef>
              <a:spcAft>
                <a:spcPts val="0"/>
              </a:spcAft>
              <a:buClr>
                <a:schemeClr val="dk1"/>
              </a:buClr>
              <a:buSzPts val="2800"/>
              <a:buChar char="•"/>
            </a:pPr>
            <a:r>
              <a:rPr lang="en-US" sz="2800"/>
              <a:t>Dimensions are nouns like date, store, inventory, etc. These dimensions are where all the data should be stored. For example, the date dimension may contain data like a year, month and weekday.</a:t>
            </a:r>
            <a:endParaRPr/>
          </a:p>
          <a:p>
            <a:pPr marL="171450" lvl="0" indent="-171450" algn="just" rtl="0">
              <a:lnSpc>
                <a:spcPct val="90000"/>
              </a:lnSpc>
              <a:spcBef>
                <a:spcPts val="750"/>
              </a:spcBef>
              <a:spcAft>
                <a:spcPts val="0"/>
              </a:spcAft>
              <a:buClr>
                <a:schemeClr val="dk1"/>
              </a:buClr>
              <a:buSzPts val="2800"/>
              <a:buChar char="•"/>
            </a:pPr>
            <a:r>
              <a:rPr lang="en-US" sz="2800" b="1"/>
              <a:t>Example of Dimensions: </a:t>
            </a:r>
            <a:r>
              <a:rPr lang="en-US" sz="2400"/>
              <a:t>The CEO at an MNC wants to find the sales for specific products in different locations on a daily basis.</a:t>
            </a:r>
            <a:endParaRPr/>
          </a:p>
          <a:p>
            <a:pPr marL="171450" lvl="0" indent="-171450" algn="just" rtl="0">
              <a:lnSpc>
                <a:spcPct val="90000"/>
              </a:lnSpc>
              <a:spcBef>
                <a:spcPts val="750"/>
              </a:spcBef>
              <a:spcAft>
                <a:spcPts val="0"/>
              </a:spcAft>
              <a:buClr>
                <a:srgbClr val="FF0000"/>
              </a:buClr>
              <a:buSzPts val="2400"/>
              <a:buChar char="•"/>
            </a:pPr>
            <a:r>
              <a:rPr lang="en-US" sz="2400">
                <a:solidFill>
                  <a:srgbClr val="FF0000"/>
                </a:solidFill>
              </a:rPr>
              <a:t>Dimensions: </a:t>
            </a:r>
            <a:r>
              <a:rPr lang="en-US" sz="2400"/>
              <a:t>Product, Location and Time</a:t>
            </a:r>
            <a:endParaRPr/>
          </a:p>
          <a:p>
            <a:pPr marL="171450" lvl="0" indent="-171450" algn="just" rtl="0">
              <a:lnSpc>
                <a:spcPct val="90000"/>
              </a:lnSpc>
              <a:spcBef>
                <a:spcPts val="750"/>
              </a:spcBef>
              <a:spcAft>
                <a:spcPts val="0"/>
              </a:spcAft>
              <a:buClr>
                <a:srgbClr val="FF0000"/>
              </a:buClr>
              <a:buSzPts val="2400"/>
              <a:buChar char="•"/>
            </a:pPr>
            <a:r>
              <a:rPr lang="en-US" sz="2400">
                <a:solidFill>
                  <a:srgbClr val="FF0000"/>
                </a:solidFill>
              </a:rPr>
              <a:t>Attributes:</a:t>
            </a:r>
            <a:r>
              <a:rPr lang="en-US" sz="2400"/>
              <a:t> </a:t>
            </a:r>
            <a:r>
              <a:rPr lang="en-US" sz="2400">
                <a:solidFill>
                  <a:srgbClr val="FF0000"/>
                </a:solidFill>
              </a:rPr>
              <a:t>For Product: </a:t>
            </a:r>
            <a:r>
              <a:rPr lang="en-US" sz="2400"/>
              <a:t>Product key (Foreign Key), Name, Type, Specifications</a:t>
            </a:r>
            <a:endParaRPr/>
          </a:p>
          <a:p>
            <a:pPr marL="171450" lvl="0" indent="-171450" algn="just" rtl="0">
              <a:lnSpc>
                <a:spcPct val="90000"/>
              </a:lnSpc>
              <a:spcBef>
                <a:spcPts val="750"/>
              </a:spcBef>
              <a:spcAft>
                <a:spcPts val="0"/>
              </a:spcAft>
              <a:buClr>
                <a:srgbClr val="FF0000"/>
              </a:buClr>
              <a:buSzPts val="2400"/>
              <a:buChar char="•"/>
            </a:pPr>
            <a:r>
              <a:rPr lang="en-US" sz="2400">
                <a:solidFill>
                  <a:srgbClr val="FF0000"/>
                </a:solidFill>
              </a:rPr>
              <a:t>Hierarchies: For Location: </a:t>
            </a:r>
            <a:r>
              <a:rPr lang="en-US" sz="2400"/>
              <a:t>Country, State, City, Street Address, Name</a:t>
            </a:r>
            <a:endParaRPr/>
          </a:p>
          <a:p>
            <a:pPr marL="171450" lvl="0" indent="0" algn="just" rtl="0">
              <a:lnSpc>
                <a:spcPct val="90000"/>
              </a:lnSpc>
              <a:spcBef>
                <a:spcPts val="750"/>
              </a:spcBef>
              <a:spcAft>
                <a:spcPts val="0"/>
              </a:spcAft>
              <a:buClr>
                <a:schemeClr val="dk1"/>
              </a:buClr>
              <a:buSzPts val="2800"/>
              <a:buNone/>
            </a:pPr>
            <a:endParaRPr sz="2800"/>
          </a:p>
        </p:txBody>
      </p:sp>
      <p:sp>
        <p:nvSpPr>
          <p:cNvPr id="454" name="Google Shape;454;p70"/>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1"/>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Step 4) Identify the Fact</a:t>
            </a:r>
            <a:endParaRPr/>
          </a:p>
          <a:p>
            <a:pPr marL="171450" lvl="0" indent="-171450" algn="just" rtl="0">
              <a:lnSpc>
                <a:spcPct val="90000"/>
              </a:lnSpc>
              <a:spcBef>
                <a:spcPts val="750"/>
              </a:spcBef>
              <a:spcAft>
                <a:spcPts val="0"/>
              </a:spcAft>
              <a:buClr>
                <a:schemeClr val="dk1"/>
              </a:buClr>
              <a:buSzPts val="2800"/>
              <a:buChar char="•"/>
            </a:pPr>
            <a:r>
              <a:rPr lang="en-US" sz="2800"/>
              <a:t>This step is co-associated with the business users of the system because this is where they get access to data stored in the data warehouse. Most of the fact table rows are numerical values like price or cost per unit, etc.</a:t>
            </a:r>
            <a:endParaRPr/>
          </a:p>
          <a:p>
            <a:pPr marL="171450" lvl="0" indent="-171450" algn="just" rtl="0">
              <a:lnSpc>
                <a:spcPct val="90000"/>
              </a:lnSpc>
              <a:spcBef>
                <a:spcPts val="750"/>
              </a:spcBef>
              <a:spcAft>
                <a:spcPts val="0"/>
              </a:spcAft>
              <a:buClr>
                <a:schemeClr val="dk1"/>
              </a:buClr>
              <a:buSzPts val="2800"/>
              <a:buChar char="•"/>
            </a:pPr>
            <a:r>
              <a:rPr lang="en-US" sz="2800" b="1"/>
              <a:t>Example of Facts:</a:t>
            </a:r>
            <a:endParaRPr sz="2800"/>
          </a:p>
          <a:p>
            <a:pPr marL="171450" lvl="0" indent="-171450" algn="just" rtl="0">
              <a:lnSpc>
                <a:spcPct val="90000"/>
              </a:lnSpc>
              <a:spcBef>
                <a:spcPts val="750"/>
              </a:spcBef>
              <a:spcAft>
                <a:spcPts val="0"/>
              </a:spcAft>
              <a:buClr>
                <a:schemeClr val="dk1"/>
              </a:buClr>
              <a:buSzPts val="2800"/>
              <a:buChar char="•"/>
            </a:pPr>
            <a:r>
              <a:rPr lang="en-US" sz="2800"/>
              <a:t>The CEO at an MNC wants to find the sales for specific products in different locations on a daily basis.</a:t>
            </a:r>
            <a:endParaRPr/>
          </a:p>
          <a:p>
            <a:pPr marL="171450" lvl="0" indent="-171450" algn="just" rtl="0">
              <a:lnSpc>
                <a:spcPct val="90000"/>
              </a:lnSpc>
              <a:spcBef>
                <a:spcPts val="750"/>
              </a:spcBef>
              <a:spcAft>
                <a:spcPts val="0"/>
              </a:spcAft>
              <a:buClr>
                <a:schemeClr val="dk1"/>
              </a:buClr>
              <a:buSzPts val="2800"/>
              <a:buChar char="•"/>
            </a:pPr>
            <a:r>
              <a:rPr lang="en-US" sz="2800"/>
              <a:t>The fact here is Sum of Sales by product by location by time.</a:t>
            </a:r>
            <a:endParaRPr/>
          </a:p>
          <a:p>
            <a:pPr marL="171450" lvl="0" indent="0" algn="just" rtl="0">
              <a:lnSpc>
                <a:spcPct val="90000"/>
              </a:lnSpc>
              <a:spcBef>
                <a:spcPts val="750"/>
              </a:spcBef>
              <a:spcAft>
                <a:spcPts val="0"/>
              </a:spcAft>
              <a:buClr>
                <a:schemeClr val="dk1"/>
              </a:buClr>
              <a:buSzPts val="2800"/>
              <a:buNone/>
            </a:pPr>
            <a:endParaRPr sz="2800"/>
          </a:p>
        </p:txBody>
      </p:sp>
      <p:sp>
        <p:nvSpPr>
          <p:cNvPr id="460" name="Google Shape;460;p71"/>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fontScale="92500" lnSpcReduction="10000"/>
          </a:bodyPr>
          <a:lstStyle/>
          <a:p>
            <a:pPr marL="171450" lvl="0" indent="-171450" algn="just" rtl="0">
              <a:lnSpc>
                <a:spcPct val="90000"/>
              </a:lnSpc>
              <a:spcBef>
                <a:spcPts val="0"/>
              </a:spcBef>
              <a:spcAft>
                <a:spcPts val="0"/>
              </a:spcAft>
              <a:buClr>
                <a:srgbClr val="FFC000"/>
              </a:buClr>
              <a:buSzPct val="100000"/>
              <a:buChar char="•"/>
            </a:pPr>
            <a:r>
              <a:rPr lang="en-US" sz="2400" b="1">
                <a:solidFill>
                  <a:srgbClr val="FFC000"/>
                </a:solidFill>
              </a:rPr>
              <a:t>1.</a:t>
            </a:r>
            <a:r>
              <a:rPr lang="en-US" sz="2600"/>
              <a:t> </a:t>
            </a:r>
            <a:r>
              <a:rPr lang="en-US" sz="2600" b="1">
                <a:solidFill>
                  <a:srgbClr val="FFC000"/>
                </a:solidFill>
              </a:rPr>
              <a:t>Data layer: </a:t>
            </a:r>
            <a:r>
              <a:rPr lang="en-US" sz="2600"/>
              <a:t>Data is extracted from your sources and then transformed and loaded into the bottom tier using ETL tools. The bottom tier consists of your database server, data marts, and data lakes. Metadata is created in this tier – and data integration tools, like data virtualization, are used to seamlessly combine and aggregate data.</a:t>
            </a:r>
            <a:endParaRPr/>
          </a:p>
          <a:p>
            <a:pPr marL="171450" lvl="0" indent="-171450" algn="just" rtl="0">
              <a:lnSpc>
                <a:spcPct val="90000"/>
              </a:lnSpc>
              <a:spcBef>
                <a:spcPts val="750"/>
              </a:spcBef>
              <a:spcAft>
                <a:spcPts val="0"/>
              </a:spcAft>
              <a:buClr>
                <a:srgbClr val="FFC000"/>
              </a:buClr>
              <a:buSzPct val="100000"/>
              <a:buChar char="•"/>
            </a:pPr>
            <a:r>
              <a:rPr lang="en-US" sz="2600" b="1">
                <a:solidFill>
                  <a:srgbClr val="FFC000"/>
                </a:solidFill>
              </a:rPr>
              <a:t>2. Semantics layer: </a:t>
            </a:r>
            <a:r>
              <a:rPr lang="en-US" sz="2600"/>
              <a:t>In the middle tier, online analytical processing (OLAP) and online transactional processing (OLTP) servers restructure the data for fast, complex queries and analytics.</a:t>
            </a:r>
            <a:endParaRPr/>
          </a:p>
          <a:p>
            <a:pPr marL="171450" lvl="0" indent="-171450" algn="just" rtl="0">
              <a:lnSpc>
                <a:spcPct val="90000"/>
              </a:lnSpc>
              <a:spcBef>
                <a:spcPts val="750"/>
              </a:spcBef>
              <a:spcAft>
                <a:spcPts val="0"/>
              </a:spcAft>
              <a:buClr>
                <a:srgbClr val="FFC000"/>
              </a:buClr>
              <a:buSzPct val="100000"/>
              <a:buChar char="•"/>
            </a:pPr>
            <a:r>
              <a:rPr lang="en-US" sz="2600" b="1">
                <a:solidFill>
                  <a:srgbClr val="FFC000"/>
                </a:solidFill>
              </a:rPr>
              <a:t>3. Analytics layer: </a:t>
            </a:r>
            <a:r>
              <a:rPr lang="en-US" sz="2600"/>
              <a:t>The top tier is the front-end client layer. It holds the data warehouse access tools that let users interact with data, create dashboards and reports, monitor KPIs, mine and analyze data, build apps, and more. This tier often includes a workbench or sandbox area for data exploration and new data model development.</a:t>
            </a:r>
            <a:endParaRPr/>
          </a:p>
          <a:p>
            <a:pPr marL="171450" lvl="0" indent="-6985" algn="just" rtl="0">
              <a:lnSpc>
                <a:spcPct val="90000"/>
              </a:lnSpc>
              <a:spcBef>
                <a:spcPts val="750"/>
              </a:spcBef>
              <a:spcAft>
                <a:spcPts val="0"/>
              </a:spcAft>
              <a:buClr>
                <a:schemeClr val="dk1"/>
              </a:buClr>
              <a:buSzPct val="100000"/>
              <a:buNone/>
            </a:pPr>
            <a:endParaRPr sz="2800"/>
          </a:p>
        </p:txBody>
      </p:sp>
      <p:sp>
        <p:nvSpPr>
          <p:cNvPr id="136" name="Google Shape;136;p20"/>
          <p:cNvSpPr txBox="1">
            <a:spLocks noGrp="1"/>
          </p:cNvSpPr>
          <p:nvPr>
            <p:ph type="title"/>
          </p:nvPr>
        </p:nvSpPr>
        <p:spPr>
          <a:xfrm>
            <a:off x="1066800" y="228600"/>
            <a:ext cx="70104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Data warehouse architecture</a:t>
            </a:r>
            <a:endParaRPr sz="2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Step 5) Build Schema</a:t>
            </a:r>
            <a:endParaRPr/>
          </a:p>
          <a:p>
            <a:pPr marL="171450" lvl="0" indent="-171450" algn="just" rtl="0">
              <a:lnSpc>
                <a:spcPct val="90000"/>
              </a:lnSpc>
              <a:spcBef>
                <a:spcPts val="750"/>
              </a:spcBef>
              <a:spcAft>
                <a:spcPts val="0"/>
              </a:spcAft>
              <a:buClr>
                <a:schemeClr val="dk1"/>
              </a:buClr>
              <a:buSzPts val="2400"/>
              <a:buChar char="•"/>
            </a:pPr>
            <a:r>
              <a:rPr lang="en-US" sz="2400"/>
              <a:t>In this step, you implement the Dimension Model. A schema is nothing but the database structure (arrangement of tables). There are two popular schemas</a:t>
            </a:r>
            <a:endParaRPr/>
          </a:p>
          <a:p>
            <a:pPr marL="171450" lvl="0" indent="-171450" algn="just" rtl="0">
              <a:lnSpc>
                <a:spcPct val="90000"/>
              </a:lnSpc>
              <a:spcBef>
                <a:spcPts val="750"/>
              </a:spcBef>
              <a:spcAft>
                <a:spcPts val="0"/>
              </a:spcAft>
              <a:buClr>
                <a:srgbClr val="FF0000"/>
              </a:buClr>
              <a:buSzPts val="2400"/>
              <a:buChar char="•"/>
            </a:pPr>
            <a:r>
              <a:rPr lang="en-US" sz="2400" b="1">
                <a:solidFill>
                  <a:srgbClr val="FF0000"/>
                </a:solidFill>
              </a:rPr>
              <a:t>Star Schema: </a:t>
            </a:r>
            <a:r>
              <a:rPr lang="en-US" sz="2400"/>
              <a:t>The star schema architecture is easy to design. It is called a star schema because diagram resembles a star, with points radiating from a center. The center of the star consists of the fact table, and the points of the star is dimension tables.</a:t>
            </a:r>
            <a:endParaRPr/>
          </a:p>
          <a:p>
            <a:pPr marL="171450" lvl="0" indent="-171450" algn="just" rtl="0">
              <a:lnSpc>
                <a:spcPct val="90000"/>
              </a:lnSpc>
              <a:spcBef>
                <a:spcPts val="750"/>
              </a:spcBef>
              <a:spcAft>
                <a:spcPts val="0"/>
              </a:spcAft>
              <a:buClr>
                <a:schemeClr val="dk1"/>
              </a:buClr>
              <a:buSzPts val="2400"/>
              <a:buChar char="•"/>
            </a:pPr>
            <a:r>
              <a:rPr lang="en-US" sz="2400"/>
              <a:t>The fact tables in a star schema which is third normal form whereas dimensional tables are de-normalized.</a:t>
            </a:r>
            <a:endParaRPr/>
          </a:p>
          <a:p>
            <a:pPr marL="171450" lvl="0" indent="-171450" algn="just" rtl="0">
              <a:lnSpc>
                <a:spcPct val="90000"/>
              </a:lnSpc>
              <a:spcBef>
                <a:spcPts val="750"/>
              </a:spcBef>
              <a:spcAft>
                <a:spcPts val="0"/>
              </a:spcAft>
              <a:buClr>
                <a:srgbClr val="FF0000"/>
              </a:buClr>
              <a:buSzPts val="2400"/>
              <a:buChar char="•"/>
            </a:pPr>
            <a:r>
              <a:rPr lang="en-US" sz="2400" b="1">
                <a:solidFill>
                  <a:srgbClr val="FF0000"/>
                </a:solidFill>
              </a:rPr>
              <a:t>Snowflake Schema: </a:t>
            </a:r>
            <a:r>
              <a:rPr lang="en-US" sz="2400"/>
              <a:t>The snowflake schema is an extension of the star schema. In a snowflake schema, each dimension are normalized and connected to more dimension tables.</a:t>
            </a:r>
            <a:endParaRPr/>
          </a:p>
          <a:p>
            <a:pPr marL="171450" lvl="0" indent="0" algn="just" rtl="0">
              <a:lnSpc>
                <a:spcPct val="90000"/>
              </a:lnSpc>
              <a:spcBef>
                <a:spcPts val="750"/>
              </a:spcBef>
              <a:spcAft>
                <a:spcPts val="0"/>
              </a:spcAft>
              <a:buClr>
                <a:schemeClr val="dk1"/>
              </a:buClr>
              <a:buSzPts val="2800"/>
              <a:buNone/>
            </a:pPr>
            <a:endParaRPr sz="2800"/>
          </a:p>
        </p:txBody>
      </p:sp>
      <p:sp>
        <p:nvSpPr>
          <p:cNvPr id="466" name="Google Shape;466;p7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Steps of Dimensional Modelling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3"/>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800"/>
              <a:buChar char="•"/>
            </a:pPr>
            <a:r>
              <a:rPr lang="en-US" sz="2800" b="1"/>
              <a:t>Star Schema</a:t>
            </a:r>
            <a:r>
              <a:rPr lang="en-US" sz="2800"/>
              <a:t> in data warehouse, in which the center of the star can have one fact table and a number of associated dimension tables. It is known as star schema as its structure resembles a star. The Star Schema data model is the simplest type of Data Warehouse schema. It is also known as Star Join Schema and is optimized for querying large data sets.</a:t>
            </a:r>
            <a:endParaRPr/>
          </a:p>
          <a:p>
            <a:pPr marL="171450" lvl="0" indent="0" algn="just" rtl="0">
              <a:lnSpc>
                <a:spcPct val="90000"/>
              </a:lnSpc>
              <a:spcBef>
                <a:spcPts val="750"/>
              </a:spcBef>
              <a:spcAft>
                <a:spcPts val="0"/>
              </a:spcAft>
              <a:buClr>
                <a:schemeClr val="dk1"/>
              </a:buClr>
              <a:buSzPts val="2800"/>
              <a:buNone/>
            </a:pPr>
            <a:endParaRPr sz="2800"/>
          </a:p>
          <a:p>
            <a:pPr marL="171450" lvl="0" indent="-171450" algn="just" rtl="0">
              <a:lnSpc>
                <a:spcPct val="90000"/>
              </a:lnSpc>
              <a:spcBef>
                <a:spcPts val="750"/>
              </a:spcBef>
              <a:spcAft>
                <a:spcPts val="0"/>
              </a:spcAft>
              <a:buClr>
                <a:schemeClr val="dk1"/>
              </a:buClr>
              <a:buSzPts val="2800"/>
              <a:buChar char="•"/>
            </a:pPr>
            <a:r>
              <a:rPr lang="en-US" sz="2800"/>
              <a:t>In the following Star Schema example, the fact table is at the center which contains keys to every dimension table like Dealer_ID, Model ID, Date_ID, Product_ID, Branch_ID &amp; other attributes like Units sold and revenue.</a:t>
            </a:r>
            <a:endParaRPr/>
          </a:p>
          <a:p>
            <a:pPr marL="171450" lvl="0" indent="0" algn="just" rtl="0">
              <a:lnSpc>
                <a:spcPct val="90000"/>
              </a:lnSpc>
              <a:spcBef>
                <a:spcPts val="750"/>
              </a:spcBef>
              <a:spcAft>
                <a:spcPts val="0"/>
              </a:spcAft>
              <a:buClr>
                <a:schemeClr val="dk1"/>
              </a:buClr>
              <a:buSzPts val="2800"/>
              <a:buNone/>
            </a:pPr>
            <a:endParaRPr sz="2800"/>
          </a:p>
        </p:txBody>
      </p:sp>
      <p:sp>
        <p:nvSpPr>
          <p:cNvPr id="472" name="Google Shape;472;p7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Star Schema</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4"/>
          <p:cNvSpPr txBox="1">
            <a:spLocks noGrp="1"/>
          </p:cNvSpPr>
          <p:nvPr>
            <p:ph type="body" idx="1"/>
          </p:nvPr>
        </p:nvSpPr>
        <p:spPr>
          <a:xfrm>
            <a:off x="152400" y="1371600"/>
            <a:ext cx="8763000" cy="5410200"/>
          </a:xfrm>
          <a:prstGeom prst="rect">
            <a:avLst/>
          </a:prstGeom>
          <a:noFill/>
          <a:ln>
            <a:noFill/>
          </a:ln>
        </p:spPr>
        <p:txBody>
          <a:bodyPr spcFirstLastPara="1" wrap="square" lIns="91425" tIns="45700" rIns="91425" bIns="45700" anchor="t" anchorCtr="0">
            <a:noAutofit/>
          </a:bodyPr>
          <a:lstStyle/>
          <a:p>
            <a:pPr marL="171450" lvl="0" indent="0" algn="just" rtl="0">
              <a:lnSpc>
                <a:spcPct val="90000"/>
              </a:lnSpc>
              <a:spcBef>
                <a:spcPts val="0"/>
              </a:spcBef>
              <a:spcAft>
                <a:spcPts val="0"/>
              </a:spcAft>
              <a:buClr>
                <a:schemeClr val="dk1"/>
              </a:buClr>
              <a:buSzPts val="2800"/>
              <a:buNone/>
            </a:pPr>
            <a:endParaRPr sz="2800"/>
          </a:p>
        </p:txBody>
      </p:sp>
      <p:sp>
        <p:nvSpPr>
          <p:cNvPr id="478" name="Google Shape;478;p74"/>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Star Schema</a:t>
            </a:r>
            <a:endParaRPr/>
          </a:p>
        </p:txBody>
      </p:sp>
      <p:pic>
        <p:nvPicPr>
          <p:cNvPr id="479" name="Google Shape;479;p74"/>
          <p:cNvPicPr preferRelativeResize="0"/>
          <p:nvPr/>
        </p:nvPicPr>
        <p:blipFill rotWithShape="1">
          <a:blip r:embed="rId3">
            <a:alphaModFix/>
          </a:blip>
          <a:srcRect/>
          <a:stretch/>
        </p:blipFill>
        <p:spPr>
          <a:xfrm>
            <a:off x="152400" y="1392382"/>
            <a:ext cx="8763000" cy="5389418"/>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7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en-US"/>
              <a:t>Example2</a:t>
            </a:r>
            <a:endParaRPr/>
          </a:p>
        </p:txBody>
      </p:sp>
      <p:pic>
        <p:nvPicPr>
          <p:cNvPr id="485" name="Google Shape;485;p75" descr="https://cdn.ttgtmedia.com/rms/onlineimages/a_basic_star_schema_example-f.png"/>
          <p:cNvPicPr preferRelativeResize="0"/>
          <p:nvPr/>
        </p:nvPicPr>
        <p:blipFill rotWithShape="1">
          <a:blip r:embed="rId3">
            <a:alphaModFix/>
          </a:blip>
          <a:srcRect l="4846" t="8404" r="5071" b="7088"/>
          <a:stretch/>
        </p:blipFill>
        <p:spPr>
          <a:xfrm>
            <a:off x="731520" y="1690689"/>
            <a:ext cx="7949184" cy="46979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76"/>
          <p:cNvSpPr txBox="1">
            <a:spLocks noGrp="1"/>
          </p:cNvSpPr>
          <p:nvPr>
            <p:ph type="body" idx="1"/>
          </p:nvPr>
        </p:nvSpPr>
        <p:spPr>
          <a:xfrm>
            <a:off x="152400" y="12954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Snowflake Schema</a:t>
            </a:r>
            <a:r>
              <a:rPr lang="en-US" sz="2400"/>
              <a:t> in data warehouse is a logical arrangement of tables in a multidimensional database such that the </a:t>
            </a:r>
            <a:r>
              <a:rPr lang="en-US" sz="2400" u="sng">
                <a:solidFill>
                  <a:schemeClr val="hlink"/>
                </a:solidFill>
                <a:hlinkClick r:id="rId3"/>
              </a:rPr>
              <a:t>ER diagram</a:t>
            </a:r>
            <a:r>
              <a:rPr lang="en-US" sz="2400"/>
              <a:t> resembles a snowflake shape. A Snowflake Schema is an extension of a Star Schema, and it adds additional dimensions. The dimension tables are normalized which splits data into additional tables.</a:t>
            </a:r>
            <a:endParaRPr/>
          </a:p>
          <a:p>
            <a:pPr marL="171450" lvl="0" indent="-171450" algn="just" rtl="0">
              <a:lnSpc>
                <a:spcPct val="90000"/>
              </a:lnSpc>
              <a:spcBef>
                <a:spcPts val="750"/>
              </a:spcBef>
              <a:spcAft>
                <a:spcPts val="0"/>
              </a:spcAft>
              <a:buClr>
                <a:schemeClr val="dk1"/>
              </a:buClr>
              <a:buSzPts val="2400"/>
              <a:buChar char="•"/>
            </a:pPr>
            <a:r>
              <a:rPr lang="en-US" sz="2400"/>
              <a:t>In the following Snowflake Schema example, Country is further normalized into an individual table.</a:t>
            </a:r>
            <a:endParaRPr/>
          </a:p>
          <a:p>
            <a:pPr marL="171450" lvl="0" indent="0" algn="l" rtl="0">
              <a:lnSpc>
                <a:spcPct val="90000"/>
              </a:lnSpc>
              <a:spcBef>
                <a:spcPts val="750"/>
              </a:spcBef>
              <a:spcAft>
                <a:spcPts val="0"/>
              </a:spcAft>
              <a:buClr>
                <a:schemeClr val="dk1"/>
              </a:buClr>
              <a:buSzPts val="2800"/>
              <a:buNone/>
            </a:pPr>
            <a:endParaRPr sz="2800"/>
          </a:p>
        </p:txBody>
      </p:sp>
      <p:sp>
        <p:nvSpPr>
          <p:cNvPr id="491" name="Google Shape;491;p76"/>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Snowflake Schema</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7"/>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Snowflake Schema</a:t>
            </a:r>
            <a:endParaRPr/>
          </a:p>
        </p:txBody>
      </p:sp>
      <p:pic>
        <p:nvPicPr>
          <p:cNvPr id="497" name="Google Shape;497;p77"/>
          <p:cNvPicPr preferRelativeResize="0"/>
          <p:nvPr/>
        </p:nvPicPr>
        <p:blipFill rotWithShape="1">
          <a:blip r:embed="rId3">
            <a:alphaModFix/>
          </a:blip>
          <a:srcRect/>
          <a:stretch/>
        </p:blipFill>
        <p:spPr>
          <a:xfrm>
            <a:off x="0" y="1295400"/>
            <a:ext cx="9043988" cy="55626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8"/>
          <p:cNvSpPr txBox="1">
            <a:spLocks noGrp="1"/>
          </p:cNvSpPr>
          <p:nvPr>
            <p:ph type="title"/>
          </p:nvPr>
        </p:nvSpPr>
        <p:spPr>
          <a:xfrm>
            <a:off x="628650" y="365127"/>
            <a:ext cx="7886700" cy="52489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60606"/>
              <a:buNone/>
            </a:pPr>
            <a:r>
              <a:rPr lang="en-US"/>
              <a:t>Example: 2</a:t>
            </a:r>
            <a:endParaRPr/>
          </a:p>
        </p:txBody>
      </p:sp>
      <p:pic>
        <p:nvPicPr>
          <p:cNvPr id="503" name="Google Shape;503;p78"/>
          <p:cNvPicPr preferRelativeResize="0"/>
          <p:nvPr/>
        </p:nvPicPr>
        <p:blipFill rotWithShape="1">
          <a:blip r:embed="rId3">
            <a:alphaModFix/>
          </a:blip>
          <a:srcRect/>
          <a:stretch/>
        </p:blipFill>
        <p:spPr>
          <a:xfrm>
            <a:off x="302896" y="1170434"/>
            <a:ext cx="8538208" cy="5522974"/>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79"/>
          <p:cNvSpPr txBox="1">
            <a:spLocks noGrp="1"/>
          </p:cNvSpPr>
          <p:nvPr>
            <p:ph type="body" idx="1"/>
          </p:nvPr>
        </p:nvSpPr>
        <p:spPr>
          <a:xfrm>
            <a:off x="152400" y="12954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a:t>Multidimensional data model</a:t>
            </a:r>
            <a:r>
              <a:rPr lang="en-US" sz="2400"/>
              <a:t> in data warehouse is a model which represents data in the form of data cubes. It allows to model and view the data in multiple dimensions and it is defined by dimensions and facts. </a:t>
            </a:r>
            <a:endParaRPr/>
          </a:p>
          <a:p>
            <a:pPr marL="171450" lvl="0" indent="-171450" algn="just" rtl="0">
              <a:lnSpc>
                <a:spcPct val="90000"/>
              </a:lnSpc>
              <a:spcBef>
                <a:spcPts val="750"/>
              </a:spcBef>
              <a:spcAft>
                <a:spcPts val="0"/>
              </a:spcAft>
              <a:buClr>
                <a:schemeClr val="dk1"/>
              </a:buClr>
              <a:buSzPts val="2400"/>
              <a:buChar char="•"/>
            </a:pPr>
            <a:r>
              <a:rPr lang="en-US" sz="2400"/>
              <a:t>Multidimensional data model is generally categorized around a central theme and represented by a fact table. </a:t>
            </a:r>
            <a:endParaRPr/>
          </a:p>
          <a:p>
            <a:pPr marL="171450" lvl="0" indent="-171450" algn="just" rtl="0">
              <a:lnSpc>
                <a:spcPct val="90000"/>
              </a:lnSpc>
              <a:spcBef>
                <a:spcPts val="750"/>
              </a:spcBef>
              <a:spcAft>
                <a:spcPts val="0"/>
              </a:spcAft>
              <a:buClr>
                <a:schemeClr val="dk1"/>
              </a:buClr>
              <a:buSzPts val="2800"/>
              <a:buChar char="•"/>
            </a:pPr>
            <a:r>
              <a:rPr lang="en-US" sz="2800" b="1"/>
              <a:t>Fact Constellation</a:t>
            </a:r>
            <a:r>
              <a:rPr lang="en-US" sz="2800"/>
              <a:t> </a:t>
            </a:r>
            <a:r>
              <a:rPr lang="en-US" sz="2400"/>
              <a:t>is a schema for representing multidimensional model. It is a collection of multiple fact tables having some common dimension tables. It can be viewed as a collection of several star schemas and hence, also known as Galaxy schema. It is one of the widely used schema for Data warehouse designing and it is much more complex than star and snowflake schema. For complex systems, we require fact constellations.</a:t>
            </a:r>
            <a:endParaRPr/>
          </a:p>
        </p:txBody>
      </p:sp>
      <p:sp>
        <p:nvSpPr>
          <p:cNvPr id="509" name="Google Shape;509;p79"/>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Multi-Dimensional Data Modelling</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80"/>
          <p:cNvSpPr txBox="1">
            <a:spLocks noGrp="1"/>
          </p:cNvSpPr>
          <p:nvPr>
            <p:ph type="body" idx="1"/>
          </p:nvPr>
        </p:nvSpPr>
        <p:spPr>
          <a:xfrm>
            <a:off x="152400" y="1143000"/>
            <a:ext cx="8763000" cy="5715000"/>
          </a:xfrm>
          <a:prstGeom prst="rect">
            <a:avLst/>
          </a:prstGeom>
          <a:noFill/>
          <a:ln>
            <a:noFill/>
          </a:ln>
        </p:spPr>
        <p:txBody>
          <a:bodyPr spcFirstLastPara="1" wrap="square" lIns="91425" tIns="45700" rIns="91425" bIns="45700" anchor="t" anchorCtr="0">
            <a:noAutofit/>
          </a:bodyPr>
          <a:lstStyle/>
          <a:p>
            <a:pPr marL="171450" lvl="0" indent="0" algn="l" rtl="0">
              <a:lnSpc>
                <a:spcPct val="90000"/>
              </a:lnSpc>
              <a:spcBef>
                <a:spcPts val="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0" algn="l" rtl="0">
              <a:lnSpc>
                <a:spcPct val="90000"/>
              </a:lnSpc>
              <a:spcBef>
                <a:spcPts val="750"/>
              </a:spcBef>
              <a:spcAft>
                <a:spcPts val="0"/>
              </a:spcAft>
              <a:buClr>
                <a:schemeClr val="dk1"/>
              </a:buClr>
              <a:buSzPts val="2800"/>
              <a:buNone/>
            </a:pPr>
            <a:endParaRPr sz="2800"/>
          </a:p>
          <a:p>
            <a:pPr marL="171450" lvl="0" indent="-171450" algn="l" rtl="0">
              <a:lnSpc>
                <a:spcPct val="90000"/>
              </a:lnSpc>
              <a:spcBef>
                <a:spcPts val="750"/>
              </a:spcBef>
              <a:spcAft>
                <a:spcPts val="0"/>
              </a:spcAft>
              <a:buClr>
                <a:schemeClr val="dk1"/>
              </a:buClr>
              <a:buSzPts val="2400"/>
              <a:buChar char="•"/>
            </a:pPr>
            <a:r>
              <a:rPr lang="en-US" sz="2400"/>
              <a:t>Here, the pink colored Dimension tables are the common ones among both the star schemas. Green colored fact tables are the fact tables of their respective star schemas.</a:t>
            </a:r>
            <a:endParaRPr sz="2800"/>
          </a:p>
          <a:p>
            <a:pPr marL="171450" lvl="0" indent="-171450" algn="l" rtl="0">
              <a:lnSpc>
                <a:spcPct val="90000"/>
              </a:lnSpc>
              <a:spcBef>
                <a:spcPts val="0"/>
              </a:spcBef>
              <a:spcAft>
                <a:spcPts val="0"/>
              </a:spcAft>
              <a:buClr>
                <a:schemeClr val="dk1"/>
              </a:buClr>
              <a:buSzPts val="2400"/>
              <a:buChar char="•"/>
            </a:pPr>
            <a:r>
              <a:rPr lang="en-US" sz="2400"/>
              <a:t>		</a:t>
            </a:r>
            <a:r>
              <a:rPr lang="en-US" sz="2400" u="sng"/>
              <a:t>General Structure of Fact Constellation</a:t>
            </a:r>
            <a:endParaRPr/>
          </a:p>
        </p:txBody>
      </p:sp>
      <p:sp>
        <p:nvSpPr>
          <p:cNvPr id="515" name="Google Shape;515;p80"/>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Fact Constellation</a:t>
            </a:r>
            <a:endParaRPr/>
          </a:p>
        </p:txBody>
      </p:sp>
      <p:pic>
        <p:nvPicPr>
          <p:cNvPr id="516" name="Google Shape;516;p80"/>
          <p:cNvPicPr preferRelativeResize="0"/>
          <p:nvPr/>
        </p:nvPicPr>
        <p:blipFill rotWithShape="1">
          <a:blip r:embed="rId3">
            <a:alphaModFix/>
          </a:blip>
          <a:srcRect/>
          <a:stretch/>
        </p:blipFill>
        <p:spPr>
          <a:xfrm>
            <a:off x="76199" y="1219200"/>
            <a:ext cx="8991601" cy="38862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pic>
        <p:nvPicPr>
          <p:cNvPr id="521" name="Google Shape;521;p81" descr="What is Fact Constellation Schema"/>
          <p:cNvPicPr preferRelativeResize="0"/>
          <p:nvPr/>
        </p:nvPicPr>
        <p:blipFill rotWithShape="1">
          <a:blip r:embed="rId3">
            <a:alphaModFix/>
          </a:blip>
          <a:srcRect/>
          <a:stretch/>
        </p:blipFill>
        <p:spPr>
          <a:xfrm>
            <a:off x="1862455" y="1755648"/>
            <a:ext cx="5715000" cy="3810000"/>
          </a:xfrm>
          <a:prstGeom prst="rect">
            <a:avLst/>
          </a:prstGeom>
          <a:noFill/>
          <a:ln>
            <a:noFill/>
          </a:ln>
        </p:spPr>
      </p:pic>
      <p:sp>
        <p:nvSpPr>
          <p:cNvPr id="522" name="Google Shape;522;p81"/>
          <p:cNvSpPr txBox="1"/>
          <p:nvPr/>
        </p:nvSpPr>
        <p:spPr>
          <a:xfrm>
            <a:off x="377952" y="292608"/>
            <a:ext cx="448665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Example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1066800" y="228600"/>
            <a:ext cx="70104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Components /Building Blocks of Data Warehouse</a:t>
            </a:r>
            <a:endParaRPr sz="2800"/>
          </a:p>
        </p:txBody>
      </p:sp>
      <p:pic>
        <p:nvPicPr>
          <p:cNvPr id="142" name="Google Shape;142;p21" descr="Data Warehouse Components"/>
          <p:cNvPicPr preferRelativeResize="0"/>
          <p:nvPr/>
        </p:nvPicPr>
        <p:blipFill rotWithShape="1">
          <a:blip r:embed="rId3">
            <a:alphaModFix/>
          </a:blip>
          <a:srcRect l="2200" t="1862" r="2072" b="8511"/>
          <a:stretch/>
        </p:blipFill>
        <p:spPr>
          <a:xfrm>
            <a:off x="212341" y="1399310"/>
            <a:ext cx="8747032" cy="540135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82"/>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Snowflake Schema</a:t>
            </a:r>
            <a:endParaRPr/>
          </a:p>
        </p:txBody>
      </p:sp>
      <p:pic>
        <p:nvPicPr>
          <p:cNvPr id="528" name="Google Shape;528;p82" descr="https://media.geeksforgeeks.org/wp-content/uploads/factnew.jpg"/>
          <p:cNvPicPr preferRelativeResize="0"/>
          <p:nvPr/>
        </p:nvPicPr>
        <p:blipFill rotWithShape="1">
          <a:blip r:embed="rId3">
            <a:alphaModFix/>
          </a:blip>
          <a:srcRect/>
          <a:stretch/>
        </p:blipFill>
        <p:spPr>
          <a:xfrm>
            <a:off x="0" y="1447800"/>
            <a:ext cx="9144000" cy="52578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83"/>
          <p:cNvSpPr txBox="1">
            <a:spLocks noGrp="1"/>
          </p:cNvSpPr>
          <p:nvPr>
            <p:ph type="body" idx="1"/>
          </p:nvPr>
        </p:nvSpPr>
        <p:spPr>
          <a:xfrm>
            <a:off x="152400" y="1295400"/>
            <a:ext cx="8763000" cy="5410200"/>
          </a:xfrm>
          <a:prstGeom prst="rect">
            <a:avLst/>
          </a:prstGeom>
          <a:noFill/>
          <a:ln>
            <a:noFill/>
          </a:ln>
        </p:spPr>
        <p:txBody>
          <a:bodyPr spcFirstLastPara="1" wrap="square" lIns="91425" tIns="45700" rIns="91425" bIns="45700" anchor="t" anchorCtr="0">
            <a:noAutofit/>
          </a:bodyPr>
          <a:lstStyle/>
          <a:p>
            <a:pPr marL="171450" lvl="0" indent="-171450" algn="just" rtl="0">
              <a:lnSpc>
                <a:spcPct val="90000"/>
              </a:lnSpc>
              <a:spcBef>
                <a:spcPts val="0"/>
              </a:spcBef>
              <a:spcAft>
                <a:spcPts val="0"/>
              </a:spcAft>
              <a:buClr>
                <a:schemeClr val="dk1"/>
              </a:buClr>
              <a:buSzPts val="2400"/>
              <a:buChar char="•"/>
            </a:pPr>
            <a:r>
              <a:rPr lang="en-US" sz="2400" b="1" u="sng"/>
              <a:t>ER Modeling </a:t>
            </a:r>
            <a:r>
              <a:rPr lang="en-US" sz="2400" b="1"/>
              <a:t>		         </a:t>
            </a:r>
            <a:r>
              <a:rPr lang="en-US" sz="2400" b="1" u="sng"/>
              <a:t>Dimensional Modeling</a:t>
            </a:r>
            <a:endParaRPr/>
          </a:p>
          <a:p>
            <a:pPr marL="171450" lvl="0" indent="-171450" algn="just" rtl="0">
              <a:lnSpc>
                <a:spcPct val="90000"/>
              </a:lnSpc>
              <a:spcBef>
                <a:spcPts val="750"/>
              </a:spcBef>
              <a:spcAft>
                <a:spcPts val="0"/>
              </a:spcAft>
              <a:buClr>
                <a:schemeClr val="dk1"/>
              </a:buClr>
              <a:buSzPts val="2400"/>
              <a:buChar char="•"/>
            </a:pPr>
            <a:r>
              <a:rPr lang="en-US" sz="2400"/>
              <a:t>It is transaction-oriented.	        It is subject-oriented.</a:t>
            </a:r>
            <a:endParaRPr/>
          </a:p>
          <a:p>
            <a:pPr marL="171450" lvl="0" indent="-171450" algn="just" rtl="0">
              <a:lnSpc>
                <a:spcPct val="90000"/>
              </a:lnSpc>
              <a:spcBef>
                <a:spcPts val="750"/>
              </a:spcBef>
              <a:spcAft>
                <a:spcPts val="0"/>
              </a:spcAft>
              <a:buClr>
                <a:schemeClr val="dk1"/>
              </a:buClr>
              <a:buSzPts val="2400"/>
              <a:buChar char="•"/>
            </a:pPr>
            <a:r>
              <a:rPr lang="en-US" sz="2400"/>
              <a:t>Entities and Relationships.	        Fact Tables and Dimension Tables.</a:t>
            </a:r>
            <a:endParaRPr/>
          </a:p>
          <a:p>
            <a:pPr marL="171450" lvl="0" indent="-171450" algn="just" rtl="0">
              <a:lnSpc>
                <a:spcPct val="90000"/>
              </a:lnSpc>
              <a:spcBef>
                <a:spcPts val="750"/>
              </a:spcBef>
              <a:spcAft>
                <a:spcPts val="0"/>
              </a:spcAft>
              <a:buClr>
                <a:schemeClr val="dk1"/>
              </a:buClr>
              <a:buSzPts val="2400"/>
              <a:buChar char="•"/>
            </a:pPr>
            <a:r>
              <a:rPr lang="en-US" sz="2400"/>
              <a:t>Few levels of granularity. 	        Multiple levels of granularity.</a:t>
            </a:r>
            <a:endParaRPr/>
          </a:p>
          <a:p>
            <a:pPr marL="171450" lvl="0" indent="-171450" algn="just" rtl="0">
              <a:lnSpc>
                <a:spcPct val="90000"/>
              </a:lnSpc>
              <a:spcBef>
                <a:spcPts val="750"/>
              </a:spcBef>
              <a:spcAft>
                <a:spcPts val="0"/>
              </a:spcAft>
              <a:buClr>
                <a:schemeClr val="dk1"/>
              </a:buClr>
              <a:buSzPts val="2400"/>
              <a:buChar char="•"/>
            </a:pPr>
            <a:r>
              <a:rPr lang="en-US" sz="2400"/>
              <a:t>Real-time information.	        Historical information. </a:t>
            </a:r>
            <a:endParaRPr/>
          </a:p>
          <a:p>
            <a:pPr marL="171450" lvl="0" indent="-171450" algn="just" rtl="0">
              <a:lnSpc>
                <a:spcPct val="90000"/>
              </a:lnSpc>
              <a:spcBef>
                <a:spcPts val="750"/>
              </a:spcBef>
              <a:spcAft>
                <a:spcPts val="0"/>
              </a:spcAft>
              <a:buClr>
                <a:schemeClr val="dk1"/>
              </a:buClr>
              <a:buSzPts val="2400"/>
              <a:buChar char="•"/>
            </a:pPr>
            <a:r>
              <a:rPr lang="en-US" sz="2400"/>
              <a:t>It eliminates redundancy.	        It plans for redundancy. </a:t>
            </a:r>
            <a:endParaRPr/>
          </a:p>
          <a:p>
            <a:pPr marL="171450" lvl="0" indent="-171450" algn="just" rtl="0">
              <a:lnSpc>
                <a:spcPct val="90000"/>
              </a:lnSpc>
              <a:spcBef>
                <a:spcPts val="750"/>
              </a:spcBef>
              <a:spcAft>
                <a:spcPts val="0"/>
              </a:spcAft>
              <a:buClr>
                <a:schemeClr val="dk1"/>
              </a:buClr>
              <a:buSzPts val="2400"/>
              <a:buChar char="•"/>
            </a:pPr>
            <a:r>
              <a:rPr lang="en-US" sz="2400"/>
              <a:t>High transaction volumes	        Low transaction volumes using</a:t>
            </a:r>
            <a:endParaRPr/>
          </a:p>
          <a:p>
            <a:pPr marL="171450" lvl="0" indent="-171450" algn="just" rtl="0">
              <a:lnSpc>
                <a:spcPct val="90000"/>
              </a:lnSpc>
              <a:spcBef>
                <a:spcPts val="750"/>
              </a:spcBef>
              <a:spcAft>
                <a:spcPts val="0"/>
              </a:spcAft>
              <a:buClr>
                <a:schemeClr val="dk1"/>
              </a:buClr>
              <a:buSzPts val="2400"/>
              <a:buChar char="•"/>
            </a:pPr>
            <a:r>
              <a:rPr lang="en-US" sz="2400"/>
              <a:t>using few records at a time.	       many records at a time. </a:t>
            </a:r>
            <a:endParaRPr/>
          </a:p>
          <a:p>
            <a:pPr marL="171450" lvl="0" indent="-171450" algn="just" rtl="0">
              <a:lnSpc>
                <a:spcPct val="90000"/>
              </a:lnSpc>
              <a:spcBef>
                <a:spcPts val="750"/>
              </a:spcBef>
              <a:spcAft>
                <a:spcPts val="0"/>
              </a:spcAft>
              <a:buClr>
                <a:schemeClr val="dk1"/>
              </a:buClr>
              <a:buSzPts val="2400"/>
              <a:buChar char="•"/>
            </a:pPr>
            <a:r>
              <a:rPr lang="en-US" sz="2400"/>
              <a:t>Highly Volatile data. 	                   Non-volatile data.</a:t>
            </a:r>
            <a:endParaRPr/>
          </a:p>
          <a:p>
            <a:pPr marL="171450" lvl="0" indent="-171450" algn="just" rtl="0">
              <a:lnSpc>
                <a:spcPct val="90000"/>
              </a:lnSpc>
              <a:spcBef>
                <a:spcPts val="750"/>
              </a:spcBef>
              <a:spcAft>
                <a:spcPts val="0"/>
              </a:spcAft>
              <a:buClr>
                <a:schemeClr val="dk1"/>
              </a:buClr>
              <a:buSzPts val="2400"/>
              <a:buChar char="•"/>
            </a:pPr>
            <a:r>
              <a:rPr lang="en-US" sz="2400"/>
              <a:t>Physical and Logical Model. 	        Physical Model.</a:t>
            </a:r>
            <a:endParaRPr/>
          </a:p>
          <a:p>
            <a:pPr marL="171450" lvl="0" indent="-171450" algn="just" rtl="0">
              <a:lnSpc>
                <a:spcPct val="90000"/>
              </a:lnSpc>
              <a:spcBef>
                <a:spcPts val="750"/>
              </a:spcBef>
              <a:spcAft>
                <a:spcPts val="0"/>
              </a:spcAft>
              <a:buClr>
                <a:schemeClr val="dk1"/>
              </a:buClr>
              <a:buSzPts val="2400"/>
              <a:buChar char="•"/>
            </a:pPr>
            <a:r>
              <a:rPr lang="en-US" sz="2400"/>
              <a:t>Normalization is suggested. 	         De-Normalization is suggested.</a:t>
            </a:r>
            <a:endParaRPr/>
          </a:p>
          <a:p>
            <a:pPr marL="171450" lvl="0" indent="-171450" algn="just" rtl="0">
              <a:lnSpc>
                <a:spcPct val="90000"/>
              </a:lnSpc>
              <a:spcBef>
                <a:spcPts val="750"/>
              </a:spcBef>
              <a:spcAft>
                <a:spcPts val="0"/>
              </a:spcAft>
              <a:buClr>
                <a:schemeClr val="dk1"/>
              </a:buClr>
              <a:buSzPts val="2400"/>
              <a:buChar char="•"/>
            </a:pPr>
            <a:r>
              <a:rPr lang="en-US" sz="2400"/>
              <a:t>OLTP Application.	                    OLAP Application.</a:t>
            </a:r>
            <a:endParaRPr/>
          </a:p>
        </p:txBody>
      </p:sp>
      <p:sp>
        <p:nvSpPr>
          <p:cNvPr id="534" name="Google Shape;534;p83"/>
          <p:cNvSpPr txBox="1">
            <a:spLocks noGrp="1"/>
          </p:cNvSpPr>
          <p:nvPr>
            <p:ph type="title"/>
          </p:nvPr>
        </p:nvSpPr>
        <p:spPr>
          <a:xfrm>
            <a:off x="457200" y="152400"/>
            <a:ext cx="7848600" cy="7010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ER VS DM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fontScale="92500" lnSpcReduction="10000"/>
          </a:bodyPr>
          <a:lstStyle/>
          <a:p>
            <a:pPr marL="171450" lvl="0" indent="-182086" algn="just" rtl="0">
              <a:lnSpc>
                <a:spcPct val="90000"/>
              </a:lnSpc>
              <a:spcBef>
                <a:spcPts val="0"/>
              </a:spcBef>
              <a:spcAft>
                <a:spcPts val="0"/>
              </a:spcAft>
              <a:buClr>
                <a:schemeClr val="dk1"/>
              </a:buClr>
              <a:buSzPct val="100000"/>
              <a:buChar char="•"/>
            </a:pPr>
            <a:r>
              <a:rPr lang="en-US" sz="3100" dirty="0"/>
              <a:t>Source data coming into the data warehouses may be grouped into four broad categories:</a:t>
            </a:r>
            <a:endParaRPr/>
          </a:p>
          <a:p>
            <a:pPr marL="171450" lvl="0" indent="0" algn="just" rtl="0">
              <a:lnSpc>
                <a:spcPct val="90000"/>
              </a:lnSpc>
              <a:spcBef>
                <a:spcPts val="750"/>
              </a:spcBef>
              <a:spcAft>
                <a:spcPts val="0"/>
              </a:spcAft>
              <a:buClr>
                <a:schemeClr val="dk1"/>
              </a:buClr>
              <a:buSzPct val="100000"/>
              <a:buNone/>
            </a:pPr>
            <a:endParaRPr sz="3100"/>
          </a:p>
          <a:p>
            <a:pPr marL="171450" lvl="0" indent="-182086" algn="just" rtl="0">
              <a:lnSpc>
                <a:spcPct val="90000"/>
              </a:lnSpc>
              <a:spcBef>
                <a:spcPts val="750"/>
              </a:spcBef>
              <a:spcAft>
                <a:spcPts val="0"/>
              </a:spcAft>
              <a:buClr>
                <a:srgbClr val="FFC000"/>
              </a:buClr>
              <a:buSzPct val="100000"/>
              <a:buChar char="•"/>
            </a:pPr>
            <a:r>
              <a:rPr lang="en-US" sz="3100" b="1" dirty="0">
                <a:solidFill>
                  <a:srgbClr val="FFC000"/>
                </a:solidFill>
              </a:rPr>
              <a:t>Production Data:</a:t>
            </a:r>
            <a:r>
              <a:rPr lang="en-US" sz="3100" dirty="0">
                <a:solidFill>
                  <a:srgbClr val="FFC000"/>
                </a:solidFill>
              </a:rPr>
              <a:t> </a:t>
            </a:r>
            <a:r>
              <a:rPr lang="en-US" sz="3000" dirty="0"/>
              <a:t>This type of data comes from the different operating systems of the enterprise. Based on the data requirements in the data warehouse, we choose segments of the data from the various operational modes.</a:t>
            </a:r>
            <a:endParaRPr/>
          </a:p>
          <a:p>
            <a:pPr marL="171450" lvl="0" indent="-182086" algn="just" rtl="0">
              <a:lnSpc>
                <a:spcPct val="90000"/>
              </a:lnSpc>
              <a:spcBef>
                <a:spcPts val="750"/>
              </a:spcBef>
              <a:spcAft>
                <a:spcPts val="0"/>
              </a:spcAft>
              <a:buClr>
                <a:srgbClr val="FFC000"/>
              </a:buClr>
              <a:buSzPct val="100000"/>
              <a:buChar char="•"/>
            </a:pPr>
            <a:r>
              <a:rPr lang="en-US" sz="3100" b="1" dirty="0">
                <a:solidFill>
                  <a:srgbClr val="FFC000"/>
                </a:solidFill>
              </a:rPr>
              <a:t>Internal Data:</a:t>
            </a:r>
            <a:r>
              <a:rPr lang="en-US" sz="3100" dirty="0">
                <a:solidFill>
                  <a:srgbClr val="FFC000"/>
                </a:solidFill>
              </a:rPr>
              <a:t> </a:t>
            </a:r>
            <a:r>
              <a:rPr lang="en-US" sz="3000" dirty="0"/>
              <a:t>In each organization, the client keeps their "</a:t>
            </a:r>
            <a:r>
              <a:rPr lang="en-US" sz="3000" b="1" dirty="0"/>
              <a:t>private</a:t>
            </a:r>
            <a:r>
              <a:rPr lang="en-US" sz="3000" dirty="0"/>
              <a:t>" spreadsheets, reports, customer profiles, and sometimes even department databases. This is the internal data, part of which could be useful in a data warehouse.</a:t>
            </a:r>
            <a:endParaRPr/>
          </a:p>
        </p:txBody>
      </p:sp>
      <p:sp>
        <p:nvSpPr>
          <p:cNvPr id="148" name="Google Shape;148;p22"/>
          <p:cNvSpPr txBox="1">
            <a:spLocks noGrp="1"/>
          </p:cNvSpPr>
          <p:nvPr>
            <p:ph type="title"/>
          </p:nvPr>
        </p:nvSpPr>
        <p:spPr>
          <a:xfrm>
            <a:off x="1676400" y="228600"/>
            <a:ext cx="60198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Source Data Component</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body" idx="1"/>
          </p:nvPr>
        </p:nvSpPr>
        <p:spPr>
          <a:xfrm>
            <a:off x="304800" y="1447800"/>
            <a:ext cx="8534400" cy="5181600"/>
          </a:xfrm>
          <a:prstGeom prst="rect">
            <a:avLst/>
          </a:prstGeom>
          <a:noFill/>
          <a:ln>
            <a:noFill/>
          </a:ln>
        </p:spPr>
        <p:txBody>
          <a:bodyPr spcFirstLastPara="1" wrap="square" lIns="91425" tIns="45700" rIns="91425" bIns="45700" anchor="t" anchorCtr="0">
            <a:normAutofit/>
          </a:bodyPr>
          <a:lstStyle/>
          <a:p>
            <a:pPr marL="171450" lvl="0" indent="0" algn="just" rtl="0">
              <a:lnSpc>
                <a:spcPct val="90000"/>
              </a:lnSpc>
              <a:spcBef>
                <a:spcPts val="0"/>
              </a:spcBef>
              <a:spcAft>
                <a:spcPts val="0"/>
              </a:spcAft>
              <a:buClr>
                <a:schemeClr val="dk1"/>
              </a:buClr>
              <a:buSzPts val="3100"/>
              <a:buNone/>
            </a:pPr>
            <a:endParaRPr sz="3100" b="1">
              <a:solidFill>
                <a:srgbClr val="FFC000"/>
              </a:solidFill>
            </a:endParaRPr>
          </a:p>
          <a:p>
            <a:pPr marL="171450" lvl="0" indent="-196850" algn="just" rtl="0">
              <a:lnSpc>
                <a:spcPct val="90000"/>
              </a:lnSpc>
              <a:spcBef>
                <a:spcPts val="750"/>
              </a:spcBef>
              <a:spcAft>
                <a:spcPts val="0"/>
              </a:spcAft>
              <a:buClr>
                <a:srgbClr val="FFC000"/>
              </a:buClr>
              <a:buSzPts val="3100"/>
              <a:buChar char="•"/>
            </a:pPr>
            <a:r>
              <a:rPr lang="en-US" sz="3100" b="1">
                <a:solidFill>
                  <a:srgbClr val="FFC000"/>
                </a:solidFill>
              </a:rPr>
              <a:t>Archived Data:</a:t>
            </a:r>
            <a:r>
              <a:rPr lang="en-US" sz="2800"/>
              <a:t> Operational systems are mainly intended to run the current business. In every operational system, we periodically take the old data and store it in achieved files.</a:t>
            </a:r>
            <a:endParaRPr/>
          </a:p>
          <a:p>
            <a:pPr marL="171450" lvl="0" indent="-196850" algn="just" rtl="0">
              <a:lnSpc>
                <a:spcPct val="90000"/>
              </a:lnSpc>
              <a:spcBef>
                <a:spcPts val="750"/>
              </a:spcBef>
              <a:spcAft>
                <a:spcPts val="0"/>
              </a:spcAft>
              <a:buClr>
                <a:srgbClr val="FFC000"/>
              </a:buClr>
              <a:buSzPts val="3100"/>
              <a:buChar char="•"/>
            </a:pPr>
            <a:r>
              <a:rPr lang="en-US" sz="3100" b="1">
                <a:solidFill>
                  <a:srgbClr val="FFC000"/>
                </a:solidFill>
              </a:rPr>
              <a:t>External Data:</a:t>
            </a:r>
            <a:r>
              <a:rPr lang="en-US" sz="3100"/>
              <a:t> </a:t>
            </a:r>
            <a:r>
              <a:rPr lang="en-US" sz="2800"/>
              <a:t>Most executives depend on information from external sources for a large percentage of the information they use. They use statistics associating to their industry produced by the external department.</a:t>
            </a:r>
            <a:endParaRPr/>
          </a:p>
          <a:p>
            <a:pPr marL="171450" lvl="0" indent="-38100" algn="just" rtl="0">
              <a:lnSpc>
                <a:spcPct val="90000"/>
              </a:lnSpc>
              <a:spcBef>
                <a:spcPts val="750"/>
              </a:spcBef>
              <a:spcAft>
                <a:spcPts val="0"/>
              </a:spcAft>
              <a:buClr>
                <a:schemeClr val="dk1"/>
              </a:buClr>
              <a:buSzPts val="2100"/>
              <a:buNone/>
            </a:pPr>
            <a:endParaRPr/>
          </a:p>
        </p:txBody>
      </p:sp>
      <p:sp>
        <p:nvSpPr>
          <p:cNvPr id="154" name="Google Shape;154;p23"/>
          <p:cNvSpPr txBox="1">
            <a:spLocks noGrp="1"/>
          </p:cNvSpPr>
          <p:nvPr>
            <p:ph type="title"/>
          </p:nvPr>
        </p:nvSpPr>
        <p:spPr>
          <a:xfrm>
            <a:off x="1676400" y="228600"/>
            <a:ext cx="6019800" cy="7010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2800"/>
              <a:buFont typeface="Calibri"/>
              <a:buNone/>
            </a:pPr>
            <a:r>
              <a:rPr lang="en-US" sz="2800" b="0"/>
              <a:t>Source Data Component</a:t>
            </a:r>
            <a:endParaRPr sz="28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3365</Words>
  <PresentationFormat>On-screen Show (4:3)</PresentationFormat>
  <Paragraphs>291</Paragraphs>
  <Slides>71</Slides>
  <Notes>71</Notes>
  <HiddenSlides>1</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 Department of CS &amp; IT Module 2   Data Warehousing and Data mining  23MCAG203   by Dr. S.K. Manju bargavi Professor Jain(Deemed-to-be University)  </vt:lpstr>
      <vt:lpstr>key components of a data warehouse</vt:lpstr>
      <vt:lpstr>Slide 3</vt:lpstr>
      <vt:lpstr>key components of a data warehouse</vt:lpstr>
      <vt:lpstr>Data warehouse architecture</vt:lpstr>
      <vt:lpstr>Data warehouse architecture</vt:lpstr>
      <vt:lpstr>Components /Building Blocks of Data Warehouse</vt:lpstr>
      <vt:lpstr>Source Data Component</vt:lpstr>
      <vt:lpstr>Source Data Component</vt:lpstr>
      <vt:lpstr>Architecture</vt:lpstr>
      <vt:lpstr>Slide 11</vt:lpstr>
      <vt:lpstr>Data warehouse vs. data lake</vt:lpstr>
      <vt:lpstr>Data warehouse vs. data lake</vt:lpstr>
      <vt:lpstr>Federated Data Warehouse</vt:lpstr>
      <vt:lpstr>Federated Data Warehouse</vt:lpstr>
      <vt:lpstr>The Need of Federated Data Warehouse</vt:lpstr>
      <vt:lpstr>The Need of Federated Data Warehouse</vt:lpstr>
      <vt:lpstr>The Need of Federated Data Warehouse</vt:lpstr>
      <vt:lpstr>The Need of Federated Data Warehouse</vt:lpstr>
      <vt:lpstr>Regional federation</vt:lpstr>
      <vt:lpstr>Regional federation</vt:lpstr>
      <vt:lpstr>Regional federation</vt:lpstr>
      <vt:lpstr>Data movement</vt:lpstr>
      <vt:lpstr>functional federation</vt:lpstr>
      <vt:lpstr>Functional federation</vt:lpstr>
      <vt:lpstr>Functional federation</vt:lpstr>
      <vt:lpstr>Functional federation</vt:lpstr>
      <vt:lpstr>Key Success Factors</vt:lpstr>
      <vt:lpstr>Key Success Factors</vt:lpstr>
      <vt:lpstr>Conclusion</vt:lpstr>
      <vt:lpstr>ER model</vt:lpstr>
      <vt:lpstr>ER model</vt:lpstr>
      <vt:lpstr>Component of ER Diagram</vt:lpstr>
      <vt:lpstr>ER model</vt:lpstr>
      <vt:lpstr>Entity</vt:lpstr>
      <vt:lpstr>Attribute</vt:lpstr>
      <vt:lpstr>Attribute</vt:lpstr>
      <vt:lpstr>Attribute</vt:lpstr>
      <vt:lpstr>Relationship</vt:lpstr>
      <vt:lpstr>Relationship</vt:lpstr>
      <vt:lpstr>Relationship</vt:lpstr>
      <vt:lpstr>Notation of ER diagram</vt:lpstr>
      <vt:lpstr>Dimensional Modeling</vt:lpstr>
      <vt:lpstr>Dimensional Modeling</vt:lpstr>
      <vt:lpstr>Objectives of Dimensional Modeling</vt:lpstr>
      <vt:lpstr>Advantages of Dimensional Modeling</vt:lpstr>
      <vt:lpstr>Advantages of Dimensional Modeling</vt:lpstr>
      <vt:lpstr>Disadvantages of Dimensional Modeling</vt:lpstr>
      <vt:lpstr>Objectives of Dimensional Modeling</vt:lpstr>
      <vt:lpstr>Elements of Dimensional Modeling</vt:lpstr>
      <vt:lpstr>Elements of Dimensional Modeling</vt:lpstr>
      <vt:lpstr>Elements of Dimensional Modeling</vt:lpstr>
      <vt:lpstr>Elements of Dimensional Modeling</vt:lpstr>
      <vt:lpstr>Steps of Dimensional Modelling</vt:lpstr>
      <vt:lpstr>Steps of Dimensional Modelling</vt:lpstr>
      <vt:lpstr>Steps of Dimensional Modelling</vt:lpstr>
      <vt:lpstr>Steps of Dimensional Modelling</vt:lpstr>
      <vt:lpstr>Steps of Dimensional Modelling</vt:lpstr>
      <vt:lpstr>Steps of Dimensional Modelling</vt:lpstr>
      <vt:lpstr>Steps of Dimensional Modelling</vt:lpstr>
      <vt:lpstr>Star Schema</vt:lpstr>
      <vt:lpstr>Star Schema</vt:lpstr>
      <vt:lpstr>Example2</vt:lpstr>
      <vt:lpstr>Snowflake Schema</vt:lpstr>
      <vt:lpstr>Snowflake Schema</vt:lpstr>
      <vt:lpstr>Example: 2</vt:lpstr>
      <vt:lpstr>Multi-Dimensional Data Modelling</vt:lpstr>
      <vt:lpstr>Fact Constellation</vt:lpstr>
      <vt:lpstr>Slide 69</vt:lpstr>
      <vt:lpstr>Snowflake Schema</vt:lpstr>
      <vt:lpstr>ER VS DM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Department of CS &amp; IT Module 2   Data Warehousing and Data mining  23MCAG203   by Dr. S.K. Manju bargavi Professor Jain(Deemed-to-be University)  </dc:title>
  <cp:lastModifiedBy>admin</cp:lastModifiedBy>
  <cp:revision>3</cp:revision>
  <dcterms:modified xsi:type="dcterms:W3CDTF">2025-02-14T06:29:06Z</dcterms:modified>
</cp:coreProperties>
</file>