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6"/>
  </p:notesMasterIdLst>
  <p:sldIdLst>
    <p:sldId id="359" r:id="rId2"/>
    <p:sldId id="336" r:id="rId3"/>
    <p:sldId id="424" r:id="rId4"/>
    <p:sldId id="391" r:id="rId5"/>
    <p:sldId id="395" r:id="rId6"/>
    <p:sldId id="392" r:id="rId7"/>
    <p:sldId id="393" r:id="rId8"/>
    <p:sldId id="425" r:id="rId9"/>
    <p:sldId id="394" r:id="rId10"/>
    <p:sldId id="396" r:id="rId11"/>
    <p:sldId id="426" r:id="rId12"/>
    <p:sldId id="397" r:id="rId13"/>
    <p:sldId id="427" r:id="rId14"/>
    <p:sldId id="428" r:id="rId15"/>
    <p:sldId id="398" r:id="rId16"/>
    <p:sldId id="399" r:id="rId17"/>
    <p:sldId id="400" r:id="rId18"/>
    <p:sldId id="429" r:id="rId19"/>
    <p:sldId id="401" r:id="rId20"/>
    <p:sldId id="430" r:id="rId21"/>
    <p:sldId id="403" r:id="rId22"/>
    <p:sldId id="431" r:id="rId23"/>
    <p:sldId id="404" r:id="rId24"/>
    <p:sldId id="432" r:id="rId25"/>
    <p:sldId id="433" r:id="rId26"/>
    <p:sldId id="405" r:id="rId27"/>
    <p:sldId id="434" r:id="rId28"/>
    <p:sldId id="435" r:id="rId29"/>
    <p:sldId id="436" r:id="rId30"/>
    <p:sldId id="437" r:id="rId31"/>
    <p:sldId id="438" r:id="rId32"/>
    <p:sldId id="439" r:id="rId33"/>
    <p:sldId id="440" r:id="rId34"/>
    <p:sldId id="366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89" d="100"/>
          <a:sy n="89" d="100"/>
        </p:scale>
        <p:origin x="1258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F7BD4B-06BB-4339-B9B3-2B87F4A95627}" type="datetimeFigureOut">
              <a:rPr lang="en-US" smtClean="0"/>
              <a:pPr/>
              <a:t>3/6/2025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914C63-F815-42AB-8045-78E1C51D4F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132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2DFFB0-103A-435F-9BD4-3A6005456FE0}" type="datetime1">
              <a:rPr lang="en-US" smtClean="0"/>
              <a:pPr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Haripriya V, Dept.of MSc(IT)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BF0139-D5EE-4F32-8C80-875A11C236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525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AEF71A5-348B-461A-B755-0531EB0880AE}" type="datetime1">
              <a:rPr lang="en-US" smtClean="0"/>
              <a:pPr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Haripriya V, Dept.of MSc(IT)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BF0139-D5EE-4F32-8C80-875A11C236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736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7C47180-3930-4D63-8DA9-C6574C131C7B}" type="datetime1">
              <a:rPr lang="en-US" smtClean="0"/>
              <a:pPr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Haripriya V, Dept.of MSc(IT)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BF0139-D5EE-4F32-8C80-875A11C236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718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2C3E9A3-F40D-4157-9590-29C94568E4FE}" type="datetime1">
              <a:rPr lang="en-US" smtClean="0"/>
              <a:pPr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Haripriya V, Dept.of MSc(IT)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BF0139-D5EE-4F32-8C80-875A11C236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100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D81BE49-E373-4FE9-B858-F34863512C69}" type="datetime1">
              <a:rPr lang="en-US" smtClean="0"/>
              <a:pPr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Haripriya V, Dept.of MSc(IT)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BF0139-D5EE-4F32-8C80-875A11C236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889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CBC8CF2-CF57-491E-A19F-BA2A8C88ACB8}" type="datetime1">
              <a:rPr lang="en-US" smtClean="0"/>
              <a:pPr/>
              <a:t>3/6/2025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Haripriya V, Dept.of MSc(IT)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BF0139-D5EE-4F32-8C80-875A11C236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752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B4A4773-5E55-481D-B5B8-5E8DB3DA5A62}" type="datetime1">
              <a:rPr lang="en-US" smtClean="0"/>
              <a:pPr/>
              <a:t>3/6/2025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Haripriya V, Dept.of MSc(IT)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BF0139-D5EE-4F32-8C80-875A11C236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172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8D10C71-A62E-42CA-A4A2-EA068AFFF7FB}" type="datetime1">
              <a:rPr lang="en-US" smtClean="0"/>
              <a:pPr/>
              <a:t>3/6/2025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Haripriya V, Dept.of MSc(IT)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BF0139-D5EE-4F32-8C80-875A11C236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420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8F4F2F3-22FA-41A7-BDE0-FAC925CFCA89}" type="datetime1">
              <a:rPr lang="en-US" smtClean="0"/>
              <a:pPr/>
              <a:t>3/6/2025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Haripriya V, Dept.of MSc(IT)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BF0139-D5EE-4F32-8C80-875A11C236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017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1C4F3F7-41E2-419B-87E8-C23CBF890D79}" type="datetime1">
              <a:rPr lang="en-US" smtClean="0"/>
              <a:pPr/>
              <a:t>3/6/2025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Haripriya V, Dept.of MSc(IT)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BF0139-D5EE-4F32-8C80-875A11C236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936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91219A0-4F7D-4DA5-BA89-E9774022C075}" type="datetime1">
              <a:rPr lang="en-US" smtClean="0"/>
              <a:pPr/>
              <a:t>3/6/2025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Haripriya V, Dept.of MSc(IT)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BF0139-D5EE-4F32-8C80-875A11C236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49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fld id="{CAF50DAD-882B-4FF2-A2BD-0B1B9C24A768}" type="datetime1">
              <a:rPr lang="en-US" smtClean="0"/>
              <a:pPr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r>
              <a:rPr lang="en-US" smtClean="0"/>
              <a:t>Haripriya V, Dept.of MSc(IT)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fld id="{A6BF0139-D5EE-4F32-8C80-875A11C2360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2345531" y="4244975"/>
            <a:ext cx="4300538" cy="838200"/>
          </a:xfrm>
        </p:spPr>
        <p:txBody>
          <a:bodyPr/>
          <a:lstStyle/>
          <a:p>
            <a:pPr eaLnBrk="1" hangingPunct="1"/>
            <a:r>
              <a:rPr lang="en-US" altLang="en-US" sz="3600" dirty="0" smtClean="0">
                <a:latin typeface="Times New Roman" pitchFamily="18" charset="0"/>
                <a:cs typeface="Times New Roman" pitchFamily="18" charset="0"/>
              </a:rPr>
              <a:t>Module II</a:t>
            </a:r>
            <a:endParaRPr lang="en-US" alt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51" name="Subtitle 2"/>
          <p:cNvSpPr>
            <a:spLocks noGrp="1"/>
          </p:cNvSpPr>
          <p:nvPr>
            <p:ph type="subTitle" idx="1"/>
          </p:nvPr>
        </p:nvSpPr>
        <p:spPr>
          <a:xfrm>
            <a:off x="1638300" y="5083175"/>
            <a:ext cx="5715000" cy="762000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Agile and Its Significance </a:t>
            </a:r>
          </a:p>
        </p:txBody>
      </p:sp>
      <p:sp>
        <p:nvSpPr>
          <p:cNvPr id="2052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EA86E24-C1DA-4691-AFC5-2F6648AB8331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200" dirty="0">
              <a:solidFill>
                <a:srgbClr val="898989"/>
              </a:solidFill>
            </a:endParaRPr>
          </a:p>
        </p:txBody>
      </p:sp>
      <p:sp>
        <p:nvSpPr>
          <p:cNvPr id="2053" name="Rectangle 3"/>
          <p:cNvSpPr>
            <a:spLocks noChangeArrowheads="1"/>
          </p:cNvSpPr>
          <p:nvPr/>
        </p:nvSpPr>
        <p:spPr bwMode="auto">
          <a:xfrm>
            <a:off x="364493" y="2948675"/>
            <a:ext cx="8576963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Minor Specialization</a:t>
            </a:r>
            <a:r>
              <a:rPr lang="en-US" alt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400" b="1" dirty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US" altLang="en-US" sz="2400" b="1" dirty="0" smtClean="0">
                <a:latin typeface="Times New Roman" pitchFamily="18" charset="0"/>
                <a:cs typeface="Times New Roman" pitchFamily="18" charset="0"/>
              </a:rPr>
              <a:t>Agile Software Development Approaches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Subject code – 23MCAM21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Assistant Professor – Mr. Rahul Pawar</a:t>
            </a:r>
          </a:p>
        </p:txBody>
      </p:sp>
      <p:sp>
        <p:nvSpPr>
          <p:cNvPr id="2054" name="Rectangle 3"/>
          <p:cNvSpPr>
            <a:spLocks noChangeArrowheads="1"/>
          </p:cNvSpPr>
          <p:nvPr/>
        </p:nvSpPr>
        <p:spPr bwMode="auto">
          <a:xfrm>
            <a:off x="1371600" y="1995488"/>
            <a:ext cx="62484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Master of Computer Applications </a:t>
            </a:r>
          </a:p>
        </p:txBody>
      </p:sp>
      <p:pic>
        <p:nvPicPr>
          <p:cNvPr id="2055" name="Picture 8" descr="C:\Users\ADMIN\Desktop\June - Dec 2020\logo\csit logo ori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0263" y="560388"/>
            <a:ext cx="5105400" cy="973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5431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2575" y="1412776"/>
            <a:ext cx="8136904" cy="468962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dirty="0" smtClean="0">
                <a:cs typeface="Aparajita" pitchFamily="34" charset="0"/>
              </a:rPr>
              <a:t>5.  Build </a:t>
            </a:r>
            <a:r>
              <a:rPr lang="en-US" sz="2800" dirty="0">
                <a:cs typeface="Aparajita" pitchFamily="34" charset="0"/>
              </a:rPr>
              <a:t>projects </a:t>
            </a:r>
            <a:r>
              <a:rPr lang="en-US" sz="2800" dirty="0" smtClean="0">
                <a:cs typeface="Aparajita" pitchFamily="34" charset="0"/>
              </a:rPr>
              <a:t>around motivated </a:t>
            </a:r>
            <a:r>
              <a:rPr lang="en-US" sz="2800" dirty="0">
                <a:cs typeface="Aparajita" pitchFamily="34" charset="0"/>
              </a:rPr>
              <a:t>individuals. </a:t>
            </a:r>
            <a:r>
              <a:rPr lang="en-US" sz="2800" dirty="0" smtClean="0">
                <a:cs typeface="Aparajita" pitchFamily="34" charset="0"/>
              </a:rPr>
              <a:t>Give  them </a:t>
            </a:r>
            <a:r>
              <a:rPr lang="en-US" sz="2800" dirty="0">
                <a:cs typeface="Aparajita" pitchFamily="34" charset="0"/>
              </a:rPr>
              <a:t>the environment </a:t>
            </a:r>
            <a:r>
              <a:rPr lang="en-US" sz="2800" dirty="0" smtClean="0">
                <a:cs typeface="Aparajita" pitchFamily="34" charset="0"/>
              </a:rPr>
              <a:t>and support </a:t>
            </a:r>
            <a:r>
              <a:rPr lang="en-US" sz="2800" dirty="0">
                <a:cs typeface="Aparajita" pitchFamily="34" charset="0"/>
              </a:rPr>
              <a:t>they need, and </a:t>
            </a:r>
            <a:r>
              <a:rPr lang="en-US" sz="2800" dirty="0" smtClean="0">
                <a:cs typeface="Aparajita" pitchFamily="34" charset="0"/>
              </a:rPr>
              <a:t>trust them </a:t>
            </a:r>
            <a:r>
              <a:rPr lang="en-US" sz="2800" dirty="0">
                <a:cs typeface="Aparajita" pitchFamily="34" charset="0"/>
              </a:rPr>
              <a:t>to get the job </a:t>
            </a:r>
            <a:r>
              <a:rPr lang="en-US" sz="2800" dirty="0" smtClean="0">
                <a:cs typeface="Aparajita" pitchFamily="34" charset="0"/>
              </a:rPr>
              <a:t>done.</a:t>
            </a:r>
          </a:p>
          <a:p>
            <a:pPr marL="0" indent="0" algn="just">
              <a:buNone/>
            </a:pPr>
            <a:r>
              <a:rPr lang="en-US" sz="2800" dirty="0" smtClean="0">
                <a:cs typeface="Aparajita" pitchFamily="34" charset="0"/>
              </a:rPr>
              <a:t>6. The </a:t>
            </a:r>
            <a:r>
              <a:rPr lang="en-US" sz="2800" dirty="0">
                <a:cs typeface="Aparajita" pitchFamily="34" charset="0"/>
              </a:rPr>
              <a:t>most efficient </a:t>
            </a:r>
            <a:r>
              <a:rPr lang="en-US" sz="2800" dirty="0" smtClean="0">
                <a:cs typeface="Aparajita" pitchFamily="34" charset="0"/>
              </a:rPr>
              <a:t>and effective </a:t>
            </a:r>
            <a:r>
              <a:rPr lang="en-US" sz="2800" dirty="0">
                <a:cs typeface="Aparajita" pitchFamily="34" charset="0"/>
              </a:rPr>
              <a:t>method of </a:t>
            </a:r>
            <a:r>
              <a:rPr lang="en-US" sz="2800" dirty="0" smtClean="0">
                <a:cs typeface="Aparajita" pitchFamily="34" charset="0"/>
              </a:rPr>
              <a:t> conveying information </a:t>
            </a:r>
            <a:r>
              <a:rPr lang="en-US" sz="2800" dirty="0">
                <a:cs typeface="Aparajita" pitchFamily="34" charset="0"/>
              </a:rPr>
              <a:t>to and within </a:t>
            </a:r>
            <a:r>
              <a:rPr lang="en-US" sz="2800" dirty="0" smtClean="0">
                <a:cs typeface="Aparajita" pitchFamily="34" charset="0"/>
              </a:rPr>
              <a:t>a development  team </a:t>
            </a:r>
            <a:r>
              <a:rPr lang="en-US" sz="2800" dirty="0">
                <a:cs typeface="Aparajita" pitchFamily="34" charset="0"/>
              </a:rPr>
              <a:t>is </a:t>
            </a:r>
            <a:r>
              <a:rPr lang="en-US" sz="2800" dirty="0" smtClean="0">
                <a:cs typeface="Aparajita" pitchFamily="34" charset="0"/>
              </a:rPr>
              <a:t>face-to-face </a:t>
            </a:r>
            <a:r>
              <a:rPr lang="en-US" sz="2800" dirty="0">
                <a:cs typeface="Aparajita" pitchFamily="34" charset="0"/>
              </a:rPr>
              <a:t>conversation.</a:t>
            </a:r>
          </a:p>
          <a:p>
            <a:pPr marL="0" indent="0" algn="just">
              <a:buNone/>
            </a:pPr>
            <a:r>
              <a:rPr lang="en-US" sz="2800" dirty="0" smtClean="0">
                <a:cs typeface="Aparajita" pitchFamily="34" charset="0"/>
              </a:rPr>
              <a:t>7. Working </a:t>
            </a:r>
            <a:r>
              <a:rPr lang="en-US" sz="2800" dirty="0">
                <a:cs typeface="Aparajita" pitchFamily="34" charset="0"/>
              </a:rPr>
              <a:t>software is </a:t>
            </a:r>
            <a:r>
              <a:rPr lang="en-US" sz="2800" dirty="0" smtClean="0">
                <a:cs typeface="Aparajita" pitchFamily="34" charset="0"/>
              </a:rPr>
              <a:t>the primary </a:t>
            </a:r>
            <a:r>
              <a:rPr lang="en-US" sz="2800" dirty="0">
                <a:cs typeface="Aparajita" pitchFamily="34" charset="0"/>
              </a:rPr>
              <a:t>measure of </a:t>
            </a:r>
            <a:r>
              <a:rPr lang="en-US" sz="2800" dirty="0" smtClean="0">
                <a:cs typeface="Aparajita" pitchFamily="34" charset="0"/>
              </a:rPr>
              <a:t>progress.</a:t>
            </a:r>
          </a:p>
          <a:p>
            <a:pPr marL="0" indent="0" algn="just">
              <a:buNone/>
            </a:pPr>
            <a:r>
              <a:rPr lang="fr-FR" sz="2800" dirty="0" smtClean="0">
                <a:cs typeface="Aparajita" pitchFamily="34" charset="0"/>
              </a:rPr>
              <a:t>8.   Agile </a:t>
            </a:r>
            <a:r>
              <a:rPr lang="fr-FR" sz="2800" dirty="0">
                <a:cs typeface="Aparajita" pitchFamily="34" charset="0"/>
              </a:rPr>
              <a:t>processes </a:t>
            </a:r>
            <a:r>
              <a:rPr lang="fr-FR" sz="2800" dirty="0" smtClean="0">
                <a:cs typeface="Aparajita" pitchFamily="34" charset="0"/>
              </a:rPr>
              <a:t>promote sustainable </a:t>
            </a:r>
            <a:r>
              <a:rPr lang="fr-FR" sz="2800" dirty="0">
                <a:cs typeface="Aparajita" pitchFamily="34" charset="0"/>
              </a:rPr>
              <a:t>development.</a:t>
            </a:r>
            <a:endParaRPr lang="en-US" sz="2800" dirty="0">
              <a:cs typeface="Aparajita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F0139-D5EE-4F32-8C80-875A11C236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itle 7"/>
          <p:cNvSpPr>
            <a:spLocks noGrp="1"/>
          </p:cNvSpPr>
          <p:nvPr>
            <p:ph type="title"/>
          </p:nvPr>
        </p:nvSpPr>
        <p:spPr>
          <a:xfrm>
            <a:off x="282575" y="330200"/>
            <a:ext cx="2057400" cy="558800"/>
          </a:xfrm>
        </p:spPr>
        <p:txBody>
          <a:bodyPr/>
          <a:lstStyle/>
          <a:p>
            <a:pPr eaLnBrk="1" hangingPunct="1"/>
            <a:r>
              <a:rPr lang="en-US" altLang="en-US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Unit : 2</a:t>
            </a:r>
          </a:p>
        </p:txBody>
      </p:sp>
      <p:pic>
        <p:nvPicPr>
          <p:cNvPr id="7" name="Picture 9" descr="C:\Users\ADMIN\Desktop\June - Dec 2020\logo\csit logo or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28600"/>
            <a:ext cx="2057400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0930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2574" y="1268760"/>
            <a:ext cx="8709025" cy="4689629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sz="2800" dirty="0">
                <a:cs typeface="Aparajita" pitchFamily="34" charset="0"/>
              </a:rPr>
              <a:t>9. The </a:t>
            </a:r>
            <a:r>
              <a:rPr lang="en-US" sz="2800" dirty="0" smtClean="0">
                <a:cs typeface="Aparajita" pitchFamily="34" charset="0"/>
              </a:rPr>
              <a:t>sponsors, developers</a:t>
            </a:r>
            <a:r>
              <a:rPr lang="en-US" sz="2800" dirty="0">
                <a:cs typeface="Aparajita" pitchFamily="34" charset="0"/>
              </a:rPr>
              <a:t>, and </a:t>
            </a:r>
            <a:r>
              <a:rPr lang="en-US" sz="2800" dirty="0" smtClean="0">
                <a:cs typeface="Aparajita" pitchFamily="34" charset="0"/>
              </a:rPr>
              <a:t>users should </a:t>
            </a:r>
            <a:r>
              <a:rPr lang="en-US" sz="2800" dirty="0">
                <a:cs typeface="Aparajita" pitchFamily="34" charset="0"/>
              </a:rPr>
              <a:t>be </a:t>
            </a:r>
            <a:r>
              <a:rPr lang="en-US" sz="2800" dirty="0" smtClean="0">
                <a:cs typeface="Aparajita" pitchFamily="34" charset="0"/>
              </a:rPr>
              <a:t>able        to maintain a </a:t>
            </a:r>
            <a:r>
              <a:rPr lang="en-US" sz="2800" dirty="0">
                <a:cs typeface="Aparajita" pitchFamily="34" charset="0"/>
              </a:rPr>
              <a:t>constant pace indefinitely.</a:t>
            </a:r>
          </a:p>
          <a:p>
            <a:pPr marL="0" indent="0" algn="just">
              <a:buNone/>
            </a:pPr>
            <a:r>
              <a:rPr lang="en-US" sz="2800" dirty="0" smtClean="0">
                <a:cs typeface="Aparajita" pitchFamily="34" charset="0"/>
              </a:rPr>
              <a:t>10</a:t>
            </a:r>
            <a:r>
              <a:rPr lang="en-US" sz="2800" dirty="0">
                <a:cs typeface="Aparajita" pitchFamily="34" charset="0"/>
              </a:rPr>
              <a:t>. Continuous attention </a:t>
            </a:r>
            <a:r>
              <a:rPr lang="en-US" sz="2800" dirty="0" smtClean="0">
                <a:cs typeface="Aparajita" pitchFamily="34" charset="0"/>
              </a:rPr>
              <a:t>to technical </a:t>
            </a:r>
            <a:r>
              <a:rPr lang="en-US" sz="2800" dirty="0">
                <a:cs typeface="Aparajita" pitchFamily="34" charset="0"/>
              </a:rPr>
              <a:t>excellence </a:t>
            </a:r>
            <a:r>
              <a:rPr lang="en-US" sz="2800" dirty="0" smtClean="0">
                <a:cs typeface="Aparajita" pitchFamily="34" charset="0"/>
              </a:rPr>
              <a:t>and good </a:t>
            </a:r>
            <a:r>
              <a:rPr lang="en-US" sz="2800" dirty="0">
                <a:cs typeface="Aparajita" pitchFamily="34" charset="0"/>
              </a:rPr>
              <a:t>design </a:t>
            </a:r>
            <a:r>
              <a:rPr lang="en-US" sz="2800" dirty="0" smtClean="0">
                <a:cs typeface="Aparajita" pitchFamily="34" charset="0"/>
              </a:rPr>
              <a:t>enhances agility</a:t>
            </a:r>
            <a:r>
              <a:rPr lang="en-US" sz="2800" dirty="0">
                <a:cs typeface="Aparajita" pitchFamily="34" charset="0"/>
              </a:rPr>
              <a:t>.</a:t>
            </a:r>
          </a:p>
          <a:p>
            <a:pPr marL="0" indent="0" algn="just">
              <a:buNone/>
            </a:pPr>
            <a:r>
              <a:rPr lang="en-US" sz="2800" dirty="0" smtClean="0">
                <a:cs typeface="Aparajita" pitchFamily="34" charset="0"/>
              </a:rPr>
              <a:t>11</a:t>
            </a:r>
            <a:r>
              <a:rPr lang="en-US" sz="2800" dirty="0">
                <a:cs typeface="Aparajita" pitchFamily="34" charset="0"/>
              </a:rPr>
              <a:t>. </a:t>
            </a:r>
            <a:r>
              <a:rPr lang="en-US" sz="2800" dirty="0" smtClean="0">
                <a:cs typeface="Aparajita" pitchFamily="34" charset="0"/>
              </a:rPr>
              <a:t>Simplicity the </a:t>
            </a:r>
            <a:r>
              <a:rPr lang="en-US" sz="2800" dirty="0">
                <a:cs typeface="Aparajita" pitchFamily="34" charset="0"/>
              </a:rPr>
              <a:t>art </a:t>
            </a:r>
            <a:r>
              <a:rPr lang="en-US" sz="2800" dirty="0" smtClean="0">
                <a:cs typeface="Aparajita" pitchFamily="34" charset="0"/>
              </a:rPr>
              <a:t>of maximizing </a:t>
            </a:r>
            <a:r>
              <a:rPr lang="en-US" sz="2800" dirty="0">
                <a:cs typeface="Aparajita" pitchFamily="34" charset="0"/>
              </a:rPr>
              <a:t>the amount </a:t>
            </a:r>
            <a:r>
              <a:rPr lang="en-US" sz="2800" dirty="0" smtClean="0">
                <a:cs typeface="Aparajita" pitchFamily="34" charset="0"/>
              </a:rPr>
              <a:t>of work </a:t>
            </a:r>
            <a:r>
              <a:rPr lang="en-US" sz="2800" dirty="0">
                <a:cs typeface="Aparajita" pitchFamily="34" charset="0"/>
              </a:rPr>
              <a:t>not </a:t>
            </a:r>
            <a:r>
              <a:rPr lang="en-US" sz="2800" dirty="0" smtClean="0">
                <a:cs typeface="Aparajita" pitchFamily="34" charset="0"/>
              </a:rPr>
              <a:t>done is </a:t>
            </a:r>
            <a:r>
              <a:rPr lang="en-US" sz="2800" dirty="0">
                <a:cs typeface="Aparajita" pitchFamily="34" charset="0"/>
              </a:rPr>
              <a:t>essential.</a:t>
            </a:r>
          </a:p>
          <a:p>
            <a:pPr marL="0" indent="0" algn="just">
              <a:buNone/>
            </a:pPr>
            <a:r>
              <a:rPr lang="en-US" sz="2800" dirty="0" smtClean="0">
                <a:cs typeface="Aparajita" pitchFamily="34" charset="0"/>
              </a:rPr>
              <a:t>12</a:t>
            </a:r>
            <a:r>
              <a:rPr lang="en-US" sz="2800" dirty="0">
                <a:cs typeface="Aparajita" pitchFamily="34" charset="0"/>
              </a:rPr>
              <a:t>. The best </a:t>
            </a:r>
            <a:r>
              <a:rPr lang="en-US" sz="2800" dirty="0" smtClean="0">
                <a:cs typeface="Aparajita" pitchFamily="34" charset="0"/>
              </a:rPr>
              <a:t>architectures, requirements</a:t>
            </a:r>
            <a:r>
              <a:rPr lang="en-US" sz="2800" dirty="0">
                <a:cs typeface="Aparajita" pitchFamily="34" charset="0"/>
              </a:rPr>
              <a:t>, and </a:t>
            </a:r>
            <a:r>
              <a:rPr lang="en-US" sz="2800" dirty="0" smtClean="0">
                <a:cs typeface="Aparajita" pitchFamily="34" charset="0"/>
              </a:rPr>
              <a:t>designs emerge </a:t>
            </a:r>
            <a:r>
              <a:rPr lang="en-US" sz="2800" dirty="0">
                <a:cs typeface="Aparajita" pitchFamily="34" charset="0"/>
              </a:rPr>
              <a:t>from </a:t>
            </a:r>
            <a:r>
              <a:rPr lang="en-US" sz="2800" dirty="0" smtClean="0">
                <a:cs typeface="Aparajita" pitchFamily="34" charset="0"/>
              </a:rPr>
              <a:t>self organizing </a:t>
            </a:r>
            <a:r>
              <a:rPr lang="en-US" sz="2800" dirty="0">
                <a:cs typeface="Aparajita" pitchFamily="34" charset="0"/>
              </a:rPr>
              <a:t>teams</a:t>
            </a:r>
            <a:r>
              <a:rPr lang="en-US" sz="2800" dirty="0" smtClean="0">
                <a:cs typeface="Aparajita" pitchFamily="34" charset="0"/>
              </a:rPr>
              <a:t>.</a:t>
            </a:r>
          </a:p>
          <a:p>
            <a:pPr marL="0" indent="0" algn="just">
              <a:buNone/>
            </a:pPr>
            <a:r>
              <a:rPr lang="en-US" sz="2800" dirty="0">
                <a:cs typeface="Aparajita" pitchFamily="34" charset="0"/>
              </a:rPr>
              <a:t>13. At regular intervals, </a:t>
            </a:r>
            <a:r>
              <a:rPr lang="en-US" sz="2800" dirty="0" smtClean="0">
                <a:cs typeface="Aparajita" pitchFamily="34" charset="0"/>
              </a:rPr>
              <a:t>the team </a:t>
            </a:r>
            <a:r>
              <a:rPr lang="en-US" sz="2800" dirty="0">
                <a:cs typeface="Aparajita" pitchFamily="34" charset="0"/>
              </a:rPr>
              <a:t>reflects on how </a:t>
            </a:r>
            <a:r>
              <a:rPr lang="en-US" sz="2800" dirty="0" smtClean="0">
                <a:cs typeface="Aparajita" pitchFamily="34" charset="0"/>
              </a:rPr>
              <a:t>to become </a:t>
            </a:r>
            <a:r>
              <a:rPr lang="en-US" sz="2800" dirty="0">
                <a:cs typeface="Aparajita" pitchFamily="34" charset="0"/>
              </a:rPr>
              <a:t>more </a:t>
            </a:r>
            <a:r>
              <a:rPr lang="en-US" sz="2800" dirty="0" smtClean="0">
                <a:cs typeface="Aparajita" pitchFamily="34" charset="0"/>
              </a:rPr>
              <a:t>effective, then </a:t>
            </a:r>
            <a:r>
              <a:rPr lang="en-US" sz="2800" dirty="0">
                <a:cs typeface="Aparajita" pitchFamily="34" charset="0"/>
              </a:rPr>
              <a:t>tunes and adjusts </a:t>
            </a:r>
            <a:r>
              <a:rPr lang="en-US" sz="2800" dirty="0" smtClean="0">
                <a:cs typeface="Aparajita" pitchFamily="34" charset="0"/>
              </a:rPr>
              <a:t>its behavior </a:t>
            </a:r>
            <a:r>
              <a:rPr lang="en-US" sz="2800" dirty="0">
                <a:cs typeface="Aparajita" pitchFamily="34" charset="0"/>
              </a:rPr>
              <a:t>accordingly.</a:t>
            </a:r>
          </a:p>
          <a:p>
            <a:pPr marL="0" indent="0" algn="just">
              <a:buNone/>
            </a:pPr>
            <a:endParaRPr lang="en-US" sz="2800" dirty="0">
              <a:cs typeface="Aparajita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F0139-D5EE-4F32-8C80-875A11C236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itle 7"/>
          <p:cNvSpPr>
            <a:spLocks noGrp="1"/>
          </p:cNvSpPr>
          <p:nvPr>
            <p:ph type="title"/>
          </p:nvPr>
        </p:nvSpPr>
        <p:spPr>
          <a:xfrm>
            <a:off x="282575" y="330200"/>
            <a:ext cx="2057400" cy="558800"/>
          </a:xfrm>
        </p:spPr>
        <p:txBody>
          <a:bodyPr/>
          <a:lstStyle/>
          <a:p>
            <a:pPr eaLnBrk="1" hangingPunct="1"/>
            <a:r>
              <a:rPr lang="en-US" altLang="en-US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Unit : 2</a:t>
            </a:r>
          </a:p>
        </p:txBody>
      </p:sp>
      <p:pic>
        <p:nvPicPr>
          <p:cNvPr id="7" name="Picture 9" descr="C:\Users\ADMIN\Desktop\June - Dec 2020\logo\csit logo or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28600"/>
            <a:ext cx="2057400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5529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910" y="1268760"/>
            <a:ext cx="8043890" cy="4689629"/>
          </a:xfrm>
        </p:spPr>
        <p:txBody>
          <a:bodyPr>
            <a:noAutofit/>
          </a:bodyPr>
          <a:lstStyle/>
          <a:p>
            <a:pPr algn="just"/>
            <a:r>
              <a:rPr lang="en-US" sz="2800" dirty="0">
                <a:cs typeface="Aparajita" pitchFamily="34" charset="0"/>
              </a:rPr>
              <a:t>The Scrum and XP </a:t>
            </a:r>
            <a:r>
              <a:rPr lang="en-US" sz="2800" dirty="0" smtClean="0">
                <a:cs typeface="Aparajita" pitchFamily="34" charset="0"/>
              </a:rPr>
              <a:t>concepts </a:t>
            </a:r>
            <a:r>
              <a:rPr lang="en-US" sz="2800" dirty="0">
                <a:cs typeface="Aparajita" pitchFamily="34" charset="0"/>
              </a:rPr>
              <a:t>include specific agile </a:t>
            </a:r>
            <a:r>
              <a:rPr lang="en-US" sz="2800" dirty="0" smtClean="0">
                <a:cs typeface="Aparajita" pitchFamily="34" charset="0"/>
              </a:rPr>
              <a:t>project management </a:t>
            </a:r>
            <a:r>
              <a:rPr lang="en-US" sz="2800" dirty="0">
                <a:cs typeface="Aparajita" pitchFamily="34" charset="0"/>
              </a:rPr>
              <a:t>practices for those methods</a:t>
            </a:r>
            <a:r>
              <a:rPr lang="en-US" sz="2800" dirty="0" smtClean="0">
                <a:cs typeface="Aparajita" pitchFamily="34" charset="0"/>
              </a:rPr>
              <a:t>.</a:t>
            </a:r>
          </a:p>
          <a:p>
            <a:pPr algn="just"/>
            <a:r>
              <a:rPr lang="en-US" sz="2800" dirty="0" smtClean="0">
                <a:cs typeface="Aparajita" pitchFamily="34" charset="0"/>
              </a:rPr>
              <a:t>Other authors present </a:t>
            </a:r>
            <a:r>
              <a:rPr lang="en-US" sz="2800" dirty="0">
                <a:cs typeface="Aparajita" pitchFamily="34" charset="0"/>
              </a:rPr>
              <a:t>generalizations with common themes: </a:t>
            </a:r>
            <a:r>
              <a:rPr lang="en-US" sz="2800" dirty="0" smtClean="0">
                <a:cs typeface="Aparajita" pitchFamily="34" charset="0"/>
              </a:rPr>
              <a:t>manager promotes </a:t>
            </a:r>
            <a:r>
              <a:rPr lang="en-US" sz="2800" dirty="0">
                <a:cs typeface="Aparajita" pitchFamily="34" charset="0"/>
              </a:rPr>
              <a:t>the vision, more communication, </a:t>
            </a:r>
            <a:r>
              <a:rPr lang="en-US" sz="2800" dirty="0" smtClean="0">
                <a:cs typeface="Aparajita" pitchFamily="34" charset="0"/>
              </a:rPr>
              <a:t>avoid command-control</a:t>
            </a:r>
            <a:r>
              <a:rPr lang="en-US" sz="2800" dirty="0">
                <a:cs typeface="Aparajita" pitchFamily="34" charset="0"/>
              </a:rPr>
              <a:t>, and so on</a:t>
            </a:r>
            <a:r>
              <a:rPr lang="en-US" sz="2800" dirty="0" smtClean="0">
                <a:cs typeface="Aparajita" pitchFamily="34" charset="0"/>
              </a:rPr>
              <a:t>.</a:t>
            </a:r>
          </a:p>
          <a:p>
            <a:pPr algn="just"/>
            <a:r>
              <a:rPr lang="en-US" sz="2800" dirty="0" smtClean="0">
                <a:cs typeface="Aparajita" pitchFamily="34" charset="0"/>
              </a:rPr>
              <a:t>This </a:t>
            </a:r>
            <a:r>
              <a:rPr lang="en-US" sz="2800" dirty="0">
                <a:cs typeface="Aparajita" pitchFamily="34" charset="0"/>
              </a:rPr>
              <a:t>section summarizes </a:t>
            </a:r>
            <a:r>
              <a:rPr lang="en-US" sz="2800" dirty="0" smtClean="0">
                <a:cs typeface="Aparajita" pitchFamily="34" charset="0"/>
              </a:rPr>
              <a:t>two well-known </a:t>
            </a:r>
            <a:r>
              <a:rPr lang="en-US" sz="2800" dirty="0">
                <a:cs typeface="Aparajita" pitchFamily="34" charset="0"/>
              </a:rPr>
              <a:t>descriptions.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F0139-D5EE-4F32-8C80-875A11C236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itle 7"/>
          <p:cNvSpPr>
            <a:spLocks noGrp="1"/>
          </p:cNvSpPr>
          <p:nvPr>
            <p:ph type="title"/>
          </p:nvPr>
        </p:nvSpPr>
        <p:spPr>
          <a:xfrm>
            <a:off x="0" y="330199"/>
            <a:ext cx="2057400" cy="558800"/>
          </a:xfrm>
        </p:spPr>
        <p:txBody>
          <a:bodyPr/>
          <a:lstStyle/>
          <a:p>
            <a:pPr eaLnBrk="1" hangingPunct="1"/>
            <a:r>
              <a:rPr lang="en-US" altLang="en-US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Unit : 2</a:t>
            </a:r>
          </a:p>
        </p:txBody>
      </p:sp>
      <p:pic>
        <p:nvPicPr>
          <p:cNvPr id="7" name="Picture 9" descr="C:\Users\ADMIN\Desktop\June - Dec 2020\logo\csit logo or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6222" y="134143"/>
            <a:ext cx="2057400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1784965" y="374545"/>
            <a:ext cx="460959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dirty="0" smtClean="0"/>
              <a:t>Agile Project Management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264181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910" y="1268760"/>
            <a:ext cx="8043890" cy="4689629"/>
          </a:xfrm>
        </p:spPr>
        <p:txBody>
          <a:bodyPr>
            <a:noAutofit/>
          </a:bodyPr>
          <a:lstStyle/>
          <a:p>
            <a:pPr algn="just"/>
            <a:r>
              <a:rPr lang="en-US" sz="2800" dirty="0">
                <a:cs typeface="Aparajita" pitchFamily="34" charset="0"/>
              </a:rPr>
              <a:t>Jim </a:t>
            </a:r>
            <a:r>
              <a:rPr lang="en-US" sz="2800" dirty="0" err="1">
                <a:cs typeface="Aparajita" pitchFamily="34" charset="0"/>
              </a:rPr>
              <a:t>Highsmith</a:t>
            </a:r>
            <a:r>
              <a:rPr lang="en-US" sz="2800" dirty="0">
                <a:cs typeface="Aparajita" pitchFamily="34" charset="0"/>
              </a:rPr>
              <a:t>, an Agile Alliance founder and creator of </a:t>
            </a:r>
            <a:r>
              <a:rPr lang="en-US" sz="2800" dirty="0" smtClean="0">
                <a:cs typeface="Aparajita" pitchFamily="34" charset="0"/>
              </a:rPr>
              <a:t>the Adaptive </a:t>
            </a:r>
            <a:r>
              <a:rPr lang="en-US" sz="2800" dirty="0">
                <a:cs typeface="Aparajita" pitchFamily="34" charset="0"/>
              </a:rPr>
              <a:t>Software Development method, summarizes </a:t>
            </a:r>
            <a:r>
              <a:rPr lang="en-US" sz="2800" dirty="0" smtClean="0">
                <a:cs typeface="Aparajita" pitchFamily="34" charset="0"/>
              </a:rPr>
              <a:t>nine principles </a:t>
            </a:r>
            <a:r>
              <a:rPr lang="en-US" sz="2800" dirty="0">
                <a:cs typeface="Aparajita" pitchFamily="34" charset="0"/>
              </a:rPr>
              <a:t>for the agile project manager </a:t>
            </a:r>
            <a:r>
              <a:rPr lang="en-US" sz="2800" dirty="0" smtClean="0">
                <a:cs typeface="Aparajita" pitchFamily="34" charset="0"/>
              </a:rPr>
              <a:t>:</a:t>
            </a:r>
            <a:endParaRPr lang="en-US" sz="2800" dirty="0">
              <a:cs typeface="Aparajita" pitchFamily="34" charset="0"/>
            </a:endParaRPr>
          </a:p>
          <a:p>
            <a:pPr marL="0" indent="0" algn="just">
              <a:buNone/>
            </a:pPr>
            <a:r>
              <a:rPr lang="en-US" sz="2800" dirty="0">
                <a:cs typeface="Aparajita" pitchFamily="34" charset="0"/>
              </a:rPr>
              <a:t>1. Deliver something </a:t>
            </a:r>
            <a:r>
              <a:rPr lang="en-US" sz="2800" dirty="0" smtClean="0">
                <a:cs typeface="Aparajita" pitchFamily="34" charset="0"/>
              </a:rPr>
              <a:t>useful to </a:t>
            </a:r>
            <a:r>
              <a:rPr lang="en-US" sz="2800" dirty="0">
                <a:cs typeface="Aparajita" pitchFamily="34" charset="0"/>
              </a:rPr>
              <a:t>the client; check what</a:t>
            </a:r>
          </a:p>
          <a:p>
            <a:pPr marL="0" indent="0" algn="just">
              <a:buNone/>
            </a:pPr>
            <a:r>
              <a:rPr lang="en-US" sz="2800" dirty="0" smtClean="0">
                <a:cs typeface="Aparajita" pitchFamily="34" charset="0"/>
              </a:rPr>
              <a:t>     they </a:t>
            </a:r>
            <a:r>
              <a:rPr lang="en-US" sz="2800" dirty="0">
                <a:cs typeface="Aparajita" pitchFamily="34" charset="0"/>
              </a:rPr>
              <a:t>value</a:t>
            </a:r>
            <a:r>
              <a:rPr lang="en-US" sz="2800" dirty="0" smtClean="0">
                <a:cs typeface="Aparajita" pitchFamily="34" charset="0"/>
              </a:rPr>
              <a:t>.</a:t>
            </a:r>
          </a:p>
          <a:p>
            <a:pPr marL="0" indent="0" algn="just">
              <a:buNone/>
            </a:pPr>
            <a:r>
              <a:rPr lang="en-US" sz="2800" dirty="0">
                <a:cs typeface="Aparajita" pitchFamily="34" charset="0"/>
              </a:rPr>
              <a:t>2. Cultivate committed stakeholders.</a:t>
            </a:r>
          </a:p>
          <a:p>
            <a:pPr marL="0" indent="0" algn="just">
              <a:buNone/>
            </a:pPr>
            <a:r>
              <a:rPr lang="en-US" sz="2800" dirty="0">
                <a:cs typeface="Aparajita" pitchFamily="34" charset="0"/>
              </a:rPr>
              <a:t>3. Employ a leadership collaboration style.</a:t>
            </a:r>
          </a:p>
          <a:p>
            <a:pPr marL="0" indent="0" algn="just">
              <a:buNone/>
            </a:pPr>
            <a:r>
              <a:rPr lang="en-US" sz="2800" dirty="0">
                <a:cs typeface="Aparajita" pitchFamily="34" charset="0"/>
              </a:rPr>
              <a:t>4. Build competent, collaborative teams.</a:t>
            </a:r>
          </a:p>
          <a:p>
            <a:pPr marL="0" indent="0" algn="just">
              <a:buNone/>
            </a:pPr>
            <a:r>
              <a:rPr lang="en-US" sz="2800" dirty="0">
                <a:cs typeface="Aparajita" pitchFamily="34" charset="0"/>
              </a:rPr>
              <a:t>5. Enable team decision making.</a:t>
            </a:r>
          </a:p>
          <a:p>
            <a:pPr marL="0" indent="0" algn="just">
              <a:buNone/>
            </a:pPr>
            <a:endParaRPr lang="en-US" sz="2800" dirty="0" smtClean="0">
              <a:cs typeface="Aparajita" pitchFamily="34" charset="0"/>
            </a:endParaRPr>
          </a:p>
          <a:p>
            <a:pPr algn="just"/>
            <a:endParaRPr lang="en-US" sz="2800" dirty="0">
              <a:cs typeface="Aparajita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F0139-D5EE-4F32-8C80-875A11C236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itle 7"/>
          <p:cNvSpPr>
            <a:spLocks noGrp="1"/>
          </p:cNvSpPr>
          <p:nvPr>
            <p:ph type="title"/>
          </p:nvPr>
        </p:nvSpPr>
        <p:spPr>
          <a:xfrm>
            <a:off x="0" y="330199"/>
            <a:ext cx="2057400" cy="558800"/>
          </a:xfrm>
        </p:spPr>
        <p:txBody>
          <a:bodyPr/>
          <a:lstStyle/>
          <a:p>
            <a:pPr eaLnBrk="1" hangingPunct="1"/>
            <a:r>
              <a:rPr lang="en-US" altLang="en-US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Unit : 2</a:t>
            </a:r>
          </a:p>
        </p:txBody>
      </p:sp>
      <p:pic>
        <p:nvPicPr>
          <p:cNvPr id="7" name="Picture 9" descr="C:\Users\ADMIN\Desktop\June - Dec 2020\logo\csit logo or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6222" y="134143"/>
            <a:ext cx="2057400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1784965" y="374545"/>
            <a:ext cx="460959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dirty="0" smtClean="0"/>
              <a:t>Agile Project Management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33732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910" y="1832871"/>
            <a:ext cx="8043890" cy="46896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800" dirty="0">
                <a:cs typeface="Aparajita" pitchFamily="34" charset="0"/>
              </a:rPr>
              <a:t>6. Use short time-boxed iterations to quickly deliver</a:t>
            </a:r>
          </a:p>
          <a:p>
            <a:pPr marL="0" indent="0" algn="just">
              <a:buNone/>
            </a:pPr>
            <a:r>
              <a:rPr lang="en-US" sz="2800" dirty="0">
                <a:cs typeface="Aparajita" pitchFamily="34" charset="0"/>
              </a:rPr>
              <a:t>     features.</a:t>
            </a:r>
          </a:p>
          <a:p>
            <a:pPr marL="0" indent="0" algn="just">
              <a:buNone/>
            </a:pPr>
            <a:r>
              <a:rPr lang="en-US" sz="2800" dirty="0">
                <a:cs typeface="Aparajita" pitchFamily="34" charset="0"/>
              </a:rPr>
              <a:t>7. Encourage adaptability.</a:t>
            </a:r>
          </a:p>
          <a:p>
            <a:pPr marL="0" indent="0" algn="just">
              <a:buNone/>
            </a:pPr>
            <a:r>
              <a:rPr lang="en-US" sz="2800" dirty="0">
                <a:cs typeface="Aparajita" pitchFamily="34" charset="0"/>
              </a:rPr>
              <a:t>8. Champion technical excellence.</a:t>
            </a:r>
          </a:p>
          <a:p>
            <a:pPr marL="0" indent="0" algn="just">
              <a:buNone/>
            </a:pPr>
            <a:r>
              <a:rPr lang="en-US" sz="2800" dirty="0">
                <a:cs typeface="Aparajita" pitchFamily="34" charset="0"/>
              </a:rPr>
              <a:t>9. Focus on delivery activities, not process compliance </a:t>
            </a:r>
            <a:r>
              <a:rPr lang="en-US" sz="2800" dirty="0" smtClean="0">
                <a:cs typeface="Aparajita" pitchFamily="34" charset="0"/>
              </a:rPr>
              <a:t>   activities</a:t>
            </a:r>
            <a:r>
              <a:rPr lang="en-US" sz="2800" dirty="0">
                <a:cs typeface="Aparajita" pitchFamily="34" charset="0"/>
              </a:rPr>
              <a:t>.</a:t>
            </a:r>
          </a:p>
          <a:p>
            <a:pPr marL="0" indent="0" algn="just">
              <a:buNone/>
            </a:pPr>
            <a:endParaRPr lang="en-US" sz="2800" dirty="0">
              <a:cs typeface="Aparajita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F0139-D5EE-4F32-8C80-875A11C236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itle 7"/>
          <p:cNvSpPr>
            <a:spLocks noGrp="1"/>
          </p:cNvSpPr>
          <p:nvPr>
            <p:ph type="title"/>
          </p:nvPr>
        </p:nvSpPr>
        <p:spPr>
          <a:xfrm>
            <a:off x="0" y="330199"/>
            <a:ext cx="2057400" cy="558800"/>
          </a:xfrm>
        </p:spPr>
        <p:txBody>
          <a:bodyPr/>
          <a:lstStyle/>
          <a:p>
            <a:pPr eaLnBrk="1" hangingPunct="1"/>
            <a:r>
              <a:rPr lang="en-US" altLang="en-US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Unit : 2</a:t>
            </a:r>
          </a:p>
        </p:txBody>
      </p:sp>
      <p:pic>
        <p:nvPicPr>
          <p:cNvPr id="7" name="Picture 9" descr="C:\Users\ADMIN\Desktop\June - Dec 2020\logo\csit logo or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6222" y="134143"/>
            <a:ext cx="2057400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1784965" y="374545"/>
            <a:ext cx="460959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dirty="0" smtClean="0"/>
              <a:t>Agile Project Management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428708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F0139-D5EE-4F32-8C80-875A11C23606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Title 7"/>
          <p:cNvSpPr>
            <a:spLocks noGrp="1"/>
          </p:cNvSpPr>
          <p:nvPr>
            <p:ph type="title"/>
          </p:nvPr>
        </p:nvSpPr>
        <p:spPr>
          <a:xfrm>
            <a:off x="282575" y="330200"/>
            <a:ext cx="2057400" cy="558800"/>
          </a:xfrm>
        </p:spPr>
        <p:txBody>
          <a:bodyPr/>
          <a:lstStyle/>
          <a:p>
            <a:pPr eaLnBrk="1" hangingPunct="1"/>
            <a:r>
              <a:rPr lang="en-US" altLang="en-US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Unit : 2</a:t>
            </a:r>
          </a:p>
        </p:txBody>
      </p:sp>
      <p:pic>
        <p:nvPicPr>
          <p:cNvPr id="7" name="Picture 9" descr="C:\Users\ADMIN\Desktop\June - Dec 2020\logo\csit logo or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28600"/>
            <a:ext cx="2057400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370" y="980728"/>
            <a:ext cx="8229600" cy="5375622"/>
          </a:xfrm>
        </p:spPr>
        <p:txBody>
          <a:bodyPr/>
          <a:lstStyle/>
          <a:p>
            <a:r>
              <a:rPr lang="en-US" dirty="0"/>
              <a:t>Augustine </a:t>
            </a:r>
            <a:r>
              <a:rPr lang="en-US" dirty="0" smtClean="0"/>
              <a:t>and Woodcock</a:t>
            </a:r>
            <a:r>
              <a:rPr lang="en-US" dirty="0"/>
              <a:t>, two managers with experience </a:t>
            </a:r>
            <a:r>
              <a:rPr lang="en-US" dirty="0" smtClean="0"/>
              <a:t>in XP-oriented projects, recommend </a:t>
            </a:r>
            <a:r>
              <a:rPr lang="en-US" dirty="0"/>
              <a:t>six practices [AW02]:</a:t>
            </a:r>
          </a:p>
          <a:p>
            <a:pPr marL="514350" indent="-514350">
              <a:buAutoNum type="arabicPeriod"/>
            </a:pPr>
            <a:r>
              <a:rPr lang="en-US" dirty="0" smtClean="0"/>
              <a:t>Guiding Vision</a:t>
            </a:r>
          </a:p>
          <a:p>
            <a:pPr marL="0" indent="0">
              <a:buNone/>
            </a:pPr>
            <a:r>
              <a:rPr lang="en-US" dirty="0" smtClean="0"/>
              <a:t>Establish a guiding </a:t>
            </a:r>
            <a:r>
              <a:rPr lang="en-US" dirty="0"/>
              <a:t>vision for </a:t>
            </a:r>
            <a:r>
              <a:rPr lang="en-US" dirty="0" smtClean="0"/>
              <a:t>the project and </a:t>
            </a:r>
            <a:r>
              <a:rPr lang="en-US" dirty="0"/>
              <a:t>continuously reinforce </a:t>
            </a:r>
            <a:r>
              <a:rPr lang="en-US" dirty="0" smtClean="0"/>
              <a:t>it through </a:t>
            </a:r>
            <a:r>
              <a:rPr lang="en-US" dirty="0"/>
              <a:t>words and actions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2. Teamwork &amp; </a:t>
            </a:r>
            <a:r>
              <a:rPr lang="en-US" dirty="0" smtClean="0"/>
              <a:t>Collaboration</a:t>
            </a:r>
          </a:p>
          <a:p>
            <a:pPr marL="0" indent="0">
              <a:buNone/>
            </a:pPr>
            <a:r>
              <a:rPr lang="en-US" dirty="0" smtClean="0"/>
              <a:t>Facilitate </a:t>
            </a:r>
            <a:r>
              <a:rPr lang="en-US" dirty="0"/>
              <a:t>collaboration and teamwork through relationships and community.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345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910" y="988827"/>
            <a:ext cx="8043890" cy="468962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3. Simple </a:t>
            </a:r>
            <a:r>
              <a:rPr lang="en-US" sz="2800" dirty="0" smtClean="0"/>
              <a:t>Rules</a:t>
            </a:r>
          </a:p>
          <a:p>
            <a:pPr marL="0" indent="0">
              <a:buNone/>
            </a:pPr>
            <a:r>
              <a:rPr lang="en-US" sz="2800" dirty="0" smtClean="0"/>
              <a:t>Establish </a:t>
            </a:r>
            <a:r>
              <a:rPr lang="en-US" sz="2800" dirty="0"/>
              <a:t>and support the team's set of guiding practices, such as Scrum or XP.</a:t>
            </a:r>
          </a:p>
          <a:p>
            <a:pPr marL="0" indent="0">
              <a:buNone/>
            </a:pPr>
            <a:r>
              <a:rPr lang="en-US" sz="2800" dirty="0" smtClean="0"/>
              <a:t>4</a:t>
            </a:r>
            <a:r>
              <a:rPr lang="en-US" sz="2800" dirty="0"/>
              <a:t>. Open </a:t>
            </a:r>
            <a:r>
              <a:rPr lang="en-US" sz="2800" dirty="0" smtClean="0"/>
              <a:t>Information</a:t>
            </a:r>
          </a:p>
          <a:p>
            <a:pPr marL="0" indent="0">
              <a:buNone/>
            </a:pPr>
            <a:r>
              <a:rPr lang="en-US" sz="2800" dirty="0" smtClean="0"/>
              <a:t>Provide </a:t>
            </a:r>
            <a:r>
              <a:rPr lang="en-US" sz="2800" dirty="0"/>
              <a:t>visible and open access to project management and other information.</a:t>
            </a:r>
          </a:p>
          <a:p>
            <a:pPr marL="0" indent="0">
              <a:buNone/>
            </a:pPr>
            <a:r>
              <a:rPr lang="en-US" sz="2800" dirty="0" smtClean="0"/>
              <a:t>5</a:t>
            </a:r>
            <a:r>
              <a:rPr lang="en-US" sz="2800" dirty="0"/>
              <a:t>. Light </a:t>
            </a:r>
            <a:r>
              <a:rPr lang="en-US" sz="2800" dirty="0" smtClean="0"/>
              <a:t>Touch</a:t>
            </a:r>
          </a:p>
          <a:p>
            <a:pPr marL="0" indent="0">
              <a:buNone/>
            </a:pPr>
            <a:r>
              <a:rPr lang="en-US" sz="2800" dirty="0" smtClean="0"/>
              <a:t>Apply just enough </a:t>
            </a:r>
            <a:r>
              <a:rPr lang="en-US" sz="2800" dirty="0"/>
              <a:t>control to </a:t>
            </a:r>
            <a:r>
              <a:rPr lang="en-US" sz="2800" dirty="0" smtClean="0"/>
              <a:t>foster emergent </a:t>
            </a:r>
            <a:r>
              <a:rPr lang="en-US" sz="2800" dirty="0"/>
              <a:t>behavior in </a:t>
            </a:r>
            <a:r>
              <a:rPr lang="en-US" sz="2800" dirty="0" smtClean="0"/>
              <a:t>a self-directed </a:t>
            </a:r>
            <a:r>
              <a:rPr lang="en-US" sz="2800" dirty="0"/>
              <a:t>team.</a:t>
            </a:r>
          </a:p>
          <a:p>
            <a:pPr marL="0" indent="0">
              <a:buNone/>
            </a:pPr>
            <a:r>
              <a:rPr lang="en-US" sz="2800" dirty="0" smtClean="0"/>
              <a:t>6</a:t>
            </a:r>
            <a:r>
              <a:rPr lang="en-US" sz="2800" dirty="0"/>
              <a:t>. Agile </a:t>
            </a:r>
            <a:r>
              <a:rPr lang="en-US" sz="2800" dirty="0" smtClean="0"/>
              <a:t>Vigilance </a:t>
            </a:r>
          </a:p>
          <a:p>
            <a:pPr marL="0" indent="0">
              <a:buNone/>
            </a:pPr>
            <a:r>
              <a:rPr lang="en-US" sz="2800" dirty="0" smtClean="0"/>
              <a:t>Reinforce </a:t>
            </a:r>
            <a:r>
              <a:rPr lang="en-US" sz="2800" dirty="0"/>
              <a:t>the vision, </a:t>
            </a:r>
            <a:r>
              <a:rPr lang="en-US" sz="2800" dirty="0" smtClean="0"/>
              <a:t>follow or </a:t>
            </a:r>
            <a:r>
              <a:rPr lang="en-US" sz="2800" dirty="0"/>
              <a:t>adapt the rules, listen </a:t>
            </a:r>
            <a:r>
              <a:rPr lang="en-US" sz="2800" dirty="0" smtClean="0"/>
              <a:t>to the </a:t>
            </a:r>
            <a:r>
              <a:rPr lang="en-US" sz="2800" dirty="0"/>
              <a:t>people.</a:t>
            </a:r>
            <a:endParaRPr lang="en-IN" sz="2800" dirty="0"/>
          </a:p>
          <a:p>
            <a:pPr marL="0" indent="0" algn="just">
              <a:buNone/>
            </a:pPr>
            <a:endParaRPr lang="en-US" sz="2800" dirty="0">
              <a:cs typeface="Aparajita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F0139-D5EE-4F32-8C80-875A11C236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itle 7"/>
          <p:cNvSpPr>
            <a:spLocks noGrp="1"/>
          </p:cNvSpPr>
          <p:nvPr>
            <p:ph type="title"/>
          </p:nvPr>
        </p:nvSpPr>
        <p:spPr>
          <a:xfrm>
            <a:off x="0" y="330199"/>
            <a:ext cx="2057400" cy="558800"/>
          </a:xfrm>
        </p:spPr>
        <p:txBody>
          <a:bodyPr/>
          <a:lstStyle/>
          <a:p>
            <a:pPr eaLnBrk="1" hangingPunct="1"/>
            <a:r>
              <a:rPr lang="en-US" altLang="en-US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Unit : 2</a:t>
            </a:r>
          </a:p>
        </p:txBody>
      </p:sp>
      <p:pic>
        <p:nvPicPr>
          <p:cNvPr id="7" name="Picture 9" descr="C:\Users\ADMIN\Desktop\June - Dec 2020\logo\csit logo or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6222" y="134143"/>
            <a:ext cx="2057400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3036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92731"/>
            <a:ext cx="8043890" cy="3312368"/>
          </a:xfrm>
        </p:spPr>
        <p:txBody>
          <a:bodyPr>
            <a:noAutofit/>
          </a:bodyPr>
          <a:lstStyle/>
          <a:p>
            <a:pPr algn="just"/>
            <a:r>
              <a:rPr lang="en-US" sz="2800" dirty="0">
                <a:cs typeface="Aparajita" pitchFamily="34" charset="0"/>
              </a:rPr>
              <a:t>If the agile Prime Directive is embrace change, a </a:t>
            </a:r>
            <a:r>
              <a:rPr lang="en-US" sz="2800" dirty="0" smtClean="0">
                <a:cs typeface="Aparajita" pitchFamily="34" charset="0"/>
              </a:rPr>
              <a:t>close second </a:t>
            </a:r>
            <a:r>
              <a:rPr lang="en-US" sz="2800" dirty="0">
                <a:cs typeface="Aparajita" pitchFamily="34" charset="0"/>
              </a:rPr>
              <a:t>is embrace communication and feedback</a:t>
            </a:r>
            <a:r>
              <a:rPr lang="en-US" sz="2800" dirty="0" smtClean="0">
                <a:cs typeface="Aparajita" pitchFamily="34" charset="0"/>
              </a:rPr>
              <a:t>.</a:t>
            </a:r>
          </a:p>
          <a:p>
            <a:pPr algn="just"/>
            <a:r>
              <a:rPr lang="en-US" sz="2800" dirty="0" smtClean="0">
                <a:cs typeface="Aparajita" pitchFamily="34" charset="0"/>
              </a:rPr>
              <a:t>The manifesto </a:t>
            </a:r>
            <a:r>
              <a:rPr lang="en-US" sz="2800" dirty="0">
                <a:cs typeface="Aparajita" pitchFamily="34" charset="0"/>
              </a:rPr>
              <a:t>and principles, and agile methods have a </a:t>
            </a:r>
            <a:r>
              <a:rPr lang="en-US" sz="2800" dirty="0" smtClean="0">
                <a:cs typeface="Aparajita" pitchFamily="34" charset="0"/>
              </a:rPr>
              <a:t>theme of </a:t>
            </a:r>
            <a:r>
              <a:rPr lang="en-US" sz="2800" dirty="0">
                <a:cs typeface="Aparajita" pitchFamily="34" charset="0"/>
              </a:rPr>
              <a:t>working to increase communication, especially </a:t>
            </a:r>
            <a:r>
              <a:rPr lang="en-US" sz="2800" dirty="0" smtClean="0">
                <a:cs typeface="Aparajita" pitchFamily="34" charset="0"/>
              </a:rPr>
              <a:t>face-to-face </a:t>
            </a:r>
            <a:r>
              <a:rPr lang="en-US" sz="2800" dirty="0">
                <a:cs typeface="Aparajita" pitchFamily="34" charset="0"/>
              </a:rPr>
              <a:t>conversation</a:t>
            </a:r>
            <a:r>
              <a:rPr lang="en-US" sz="2800" dirty="0" smtClean="0">
                <a:cs typeface="Aparajita" pitchFamily="34" charset="0"/>
              </a:rPr>
              <a:t>.</a:t>
            </a:r>
          </a:p>
          <a:p>
            <a:pPr algn="just"/>
            <a:r>
              <a:rPr lang="en-US" sz="2800" dirty="0" smtClean="0">
                <a:cs typeface="Aparajita" pitchFamily="34" charset="0"/>
              </a:rPr>
              <a:t>This </a:t>
            </a:r>
            <a:r>
              <a:rPr lang="en-US" sz="2800" dirty="0">
                <a:cs typeface="Aparajita" pitchFamily="34" charset="0"/>
              </a:rPr>
              <a:t>is illustrated in practices such </a:t>
            </a:r>
            <a:r>
              <a:rPr lang="en-US" sz="2800" dirty="0" smtClean="0">
                <a:cs typeface="Aparajita" pitchFamily="34" charset="0"/>
              </a:rPr>
              <a:t>as the </a:t>
            </a:r>
            <a:r>
              <a:rPr lang="en-US" sz="2800" dirty="0">
                <a:cs typeface="Aparajita" pitchFamily="34" charset="0"/>
              </a:rPr>
              <a:t>daily Scrum meeting and XP's requirement to </a:t>
            </a:r>
            <a:r>
              <a:rPr lang="en-US" sz="2800" dirty="0" smtClean="0">
                <a:cs typeface="Aparajita" pitchFamily="34" charset="0"/>
              </a:rPr>
              <a:t>have on-site </a:t>
            </a:r>
            <a:r>
              <a:rPr lang="en-US" sz="2800" dirty="0">
                <a:cs typeface="Aparajita" pitchFamily="34" charset="0"/>
              </a:rPr>
              <a:t>customers sitting full-time in the common </a:t>
            </a:r>
            <a:r>
              <a:rPr lang="en-US" sz="2800" dirty="0" smtClean="0">
                <a:cs typeface="Aparajita" pitchFamily="34" charset="0"/>
              </a:rPr>
              <a:t>project room</a:t>
            </a:r>
            <a:r>
              <a:rPr lang="en-US" sz="2800" dirty="0">
                <a:cs typeface="Aparajita" pitchFamily="34" charset="0"/>
              </a:rPr>
              <a:t>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F0139-D5EE-4F32-8C80-875A11C236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Title 7"/>
          <p:cNvSpPr>
            <a:spLocks noGrp="1"/>
          </p:cNvSpPr>
          <p:nvPr>
            <p:ph type="title"/>
          </p:nvPr>
        </p:nvSpPr>
        <p:spPr>
          <a:xfrm>
            <a:off x="0" y="330199"/>
            <a:ext cx="2057400" cy="558800"/>
          </a:xfrm>
        </p:spPr>
        <p:txBody>
          <a:bodyPr/>
          <a:lstStyle/>
          <a:p>
            <a:pPr eaLnBrk="1" hangingPunct="1"/>
            <a:r>
              <a:rPr lang="en-US" altLang="en-US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Unit : 2</a:t>
            </a:r>
          </a:p>
        </p:txBody>
      </p:sp>
      <p:pic>
        <p:nvPicPr>
          <p:cNvPr id="7" name="Picture 9" descr="C:\Users\ADMIN\Desktop\June - Dec 2020\logo\csit logo or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6222" y="134143"/>
            <a:ext cx="2057400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1475656" y="526256"/>
            <a:ext cx="677544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Embrace Communication and Feedback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82669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92731"/>
            <a:ext cx="8043890" cy="3312368"/>
          </a:xfrm>
        </p:spPr>
        <p:txBody>
          <a:bodyPr>
            <a:noAutofit/>
          </a:bodyPr>
          <a:lstStyle/>
          <a:p>
            <a:pPr algn="just"/>
            <a:r>
              <a:rPr lang="en-US" sz="2800" dirty="0">
                <a:cs typeface="Aparajita" pitchFamily="34" charset="0"/>
              </a:rPr>
              <a:t>Agile methods are adaptive, requiring feedback to </a:t>
            </a:r>
            <a:r>
              <a:rPr lang="en-US" sz="2800" dirty="0" smtClean="0">
                <a:cs typeface="Aparajita" pitchFamily="34" charset="0"/>
              </a:rPr>
              <a:t>guide direction</a:t>
            </a:r>
          </a:p>
          <a:p>
            <a:pPr algn="just"/>
            <a:r>
              <a:rPr lang="en-US" sz="2800" dirty="0" smtClean="0">
                <a:cs typeface="Aparajita" pitchFamily="34" charset="0"/>
              </a:rPr>
              <a:t>Beyond </a:t>
            </a:r>
            <a:r>
              <a:rPr lang="en-US" sz="2800" dirty="0">
                <a:cs typeface="Aparajita" pitchFamily="34" charset="0"/>
              </a:rPr>
              <a:t>just conversation, they seek out </a:t>
            </a:r>
            <a:r>
              <a:rPr lang="en-US" sz="2800" dirty="0" smtClean="0">
                <a:cs typeface="Aparajita" pitchFamily="34" charset="0"/>
              </a:rPr>
              <a:t>early and </a:t>
            </a:r>
            <a:r>
              <a:rPr lang="en-US" sz="2800" dirty="0">
                <a:cs typeface="Aparajita" pitchFamily="34" charset="0"/>
              </a:rPr>
              <a:t>frequent feedback through early testing, early </a:t>
            </a:r>
            <a:r>
              <a:rPr lang="en-US" sz="2800" dirty="0" smtClean="0">
                <a:cs typeface="Aparajita" pitchFamily="34" charset="0"/>
              </a:rPr>
              <a:t>demos, and </a:t>
            </a:r>
            <a:r>
              <a:rPr lang="en-US" sz="2800" dirty="0">
                <a:cs typeface="Aparajita" pitchFamily="34" charset="0"/>
              </a:rPr>
              <a:t>much more</a:t>
            </a:r>
            <a:endParaRPr lang="en-US" sz="2800" dirty="0" smtClean="0">
              <a:cs typeface="Aparajita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F0139-D5EE-4F32-8C80-875A11C236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Title 7"/>
          <p:cNvSpPr>
            <a:spLocks noGrp="1"/>
          </p:cNvSpPr>
          <p:nvPr>
            <p:ph type="title"/>
          </p:nvPr>
        </p:nvSpPr>
        <p:spPr>
          <a:xfrm>
            <a:off x="0" y="330199"/>
            <a:ext cx="2057400" cy="558800"/>
          </a:xfrm>
        </p:spPr>
        <p:txBody>
          <a:bodyPr/>
          <a:lstStyle/>
          <a:p>
            <a:pPr eaLnBrk="1" hangingPunct="1"/>
            <a:r>
              <a:rPr lang="en-US" altLang="en-US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Unit : 2</a:t>
            </a:r>
          </a:p>
        </p:txBody>
      </p:sp>
      <p:pic>
        <p:nvPicPr>
          <p:cNvPr id="7" name="Picture 9" descr="C:\Users\ADMIN\Desktop\June - Dec 2020\logo\csit logo or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6222" y="134143"/>
            <a:ext cx="2057400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6654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6339" y="1465313"/>
            <a:ext cx="8043890" cy="4411959"/>
          </a:xfrm>
        </p:spPr>
        <p:txBody>
          <a:bodyPr>
            <a:noAutofit/>
          </a:bodyPr>
          <a:lstStyle/>
          <a:p>
            <a:pPr algn="just"/>
            <a:r>
              <a:rPr lang="en-US" sz="2800" dirty="0">
                <a:cs typeface="Aparajita" pitchFamily="34" charset="0"/>
              </a:rPr>
              <a:t>Agile Principle 11 is Simplicity is essential. Most </a:t>
            </a:r>
            <a:r>
              <a:rPr lang="en-US" sz="2800" dirty="0" smtClean="0">
                <a:cs typeface="Aparajita" pitchFamily="34" charset="0"/>
              </a:rPr>
              <a:t>agile methods </a:t>
            </a:r>
            <a:r>
              <a:rPr lang="en-US" sz="2800" dirty="0">
                <a:cs typeface="Aparajita" pitchFamily="34" charset="0"/>
              </a:rPr>
              <a:t>embrace do the simplest thing that could </a:t>
            </a:r>
            <a:r>
              <a:rPr lang="en-US" sz="2800" dirty="0" smtClean="0">
                <a:cs typeface="Aparajita" pitchFamily="34" charset="0"/>
              </a:rPr>
              <a:t>possibly work an </a:t>
            </a:r>
            <a:r>
              <a:rPr lang="en-US" sz="2800" dirty="0">
                <a:cs typeface="Aparajita" pitchFamily="34" charset="0"/>
              </a:rPr>
              <a:t>XP </a:t>
            </a:r>
            <a:r>
              <a:rPr lang="en-US" sz="2800" dirty="0" smtClean="0">
                <a:cs typeface="Aparajita" pitchFamily="34" charset="0"/>
              </a:rPr>
              <a:t>aphorism</a:t>
            </a:r>
          </a:p>
          <a:p>
            <a:pPr algn="just"/>
            <a:r>
              <a:rPr lang="en-US" sz="2800" dirty="0" smtClean="0">
                <a:cs typeface="Aparajita" pitchFamily="34" charset="0"/>
              </a:rPr>
              <a:t>This </a:t>
            </a:r>
            <a:r>
              <a:rPr lang="en-US" sz="2800" dirty="0">
                <a:cs typeface="Aparajita" pitchFamily="34" charset="0"/>
              </a:rPr>
              <a:t>applies not only to </a:t>
            </a:r>
            <a:r>
              <a:rPr lang="en-US" sz="2800" dirty="0" smtClean="0">
                <a:cs typeface="Aparajita" pitchFamily="34" charset="0"/>
              </a:rPr>
              <a:t>software design</a:t>
            </a:r>
            <a:r>
              <a:rPr lang="en-US" sz="2800" dirty="0">
                <a:cs typeface="Aparajita" pitchFamily="34" charset="0"/>
              </a:rPr>
              <a:t>, but to all project </a:t>
            </a:r>
            <a:r>
              <a:rPr lang="en-US" sz="2800" dirty="0" smtClean="0">
                <a:cs typeface="Aparajita" pitchFamily="34" charset="0"/>
              </a:rPr>
              <a:t>practices</a:t>
            </a:r>
          </a:p>
          <a:p>
            <a:pPr algn="just"/>
            <a:r>
              <a:rPr lang="en-US" sz="2800" dirty="0">
                <a:cs typeface="Aparajita" pitchFamily="34" charset="0"/>
              </a:rPr>
              <a:t>Most agile methods promote a "low-tech, </a:t>
            </a:r>
            <a:r>
              <a:rPr lang="en-US" sz="2800" dirty="0" smtClean="0">
                <a:cs typeface="Aparajita" pitchFamily="34" charset="0"/>
              </a:rPr>
              <a:t>high-touch“ approach </a:t>
            </a:r>
            <a:r>
              <a:rPr lang="en-US" sz="2800" dirty="0">
                <a:cs typeface="Aparajita" pitchFamily="34" charset="0"/>
              </a:rPr>
              <a:t>to project and management tools. Of course, </a:t>
            </a:r>
            <a:r>
              <a:rPr lang="en-US" sz="2800" dirty="0" smtClean="0">
                <a:cs typeface="Aparajita" pitchFamily="34" charset="0"/>
              </a:rPr>
              <a:t>low-tech </a:t>
            </a:r>
            <a:r>
              <a:rPr lang="en-US" sz="2800" dirty="0">
                <a:cs typeface="Aparajita" pitchFamily="34" charset="0"/>
              </a:rPr>
              <a:t>is relative: If the simplest thing that could </a:t>
            </a:r>
            <a:r>
              <a:rPr lang="en-US" sz="2800" dirty="0" smtClean="0">
                <a:cs typeface="Aparajita" pitchFamily="34" charset="0"/>
              </a:rPr>
              <a:t>possibly work </a:t>
            </a:r>
            <a:r>
              <a:rPr lang="en-US" sz="2800" dirty="0">
                <a:cs typeface="Aparajita" pitchFamily="34" charset="0"/>
              </a:rPr>
              <a:t>is a Web tool, then so be it.</a:t>
            </a:r>
          </a:p>
          <a:p>
            <a:pPr algn="just"/>
            <a:endParaRPr lang="en-US" sz="2800" dirty="0">
              <a:cs typeface="Aparajita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F0139-D5EE-4F32-8C80-875A11C236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Title 7"/>
          <p:cNvSpPr>
            <a:spLocks noGrp="1"/>
          </p:cNvSpPr>
          <p:nvPr>
            <p:ph type="title"/>
          </p:nvPr>
        </p:nvSpPr>
        <p:spPr>
          <a:xfrm>
            <a:off x="0" y="330199"/>
            <a:ext cx="2057400" cy="558800"/>
          </a:xfrm>
        </p:spPr>
        <p:txBody>
          <a:bodyPr/>
          <a:lstStyle/>
          <a:p>
            <a:pPr eaLnBrk="1" hangingPunct="1"/>
            <a:r>
              <a:rPr lang="en-US" altLang="en-US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Unit : 2</a:t>
            </a:r>
          </a:p>
        </p:txBody>
      </p:sp>
      <p:pic>
        <p:nvPicPr>
          <p:cNvPr id="7" name="Picture 9" descr="C:\Users\ADMIN\Desktop\June - Dec 2020\logo\csit logo or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6222" y="134143"/>
            <a:ext cx="2057400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1475656" y="526256"/>
            <a:ext cx="58270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Simple Practices and Project Tools</a:t>
            </a:r>
          </a:p>
        </p:txBody>
      </p:sp>
    </p:spTree>
    <p:extLst>
      <p:ext uri="{BB962C8B-B14F-4D97-AF65-F5344CB8AC3E}">
        <p14:creationId xmlns:p14="http://schemas.microsoft.com/office/powerpoint/2010/main" val="1652341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536" y="484855"/>
            <a:ext cx="8452048" cy="612775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 smtClean="0">
                <a:cs typeface="Aparajita" pitchFamily="34" charset="0"/>
              </a:rPr>
              <a:t>Agile Development</a:t>
            </a:r>
          </a:p>
          <a:p>
            <a:pPr algn="just"/>
            <a:endParaRPr lang="en-US" sz="2800" dirty="0" smtClean="0">
              <a:cs typeface="Aparajita" pitchFamily="34" charset="0"/>
            </a:endParaRPr>
          </a:p>
          <a:p>
            <a:pPr algn="just"/>
            <a:r>
              <a:rPr lang="en-US" sz="2800" dirty="0" smtClean="0">
                <a:cs typeface="Aparajita" pitchFamily="34" charset="0"/>
              </a:rPr>
              <a:t>Agile </a:t>
            </a:r>
            <a:r>
              <a:rPr lang="en-US" sz="2800" dirty="0">
                <a:cs typeface="Aparajita" pitchFamily="34" charset="0"/>
              </a:rPr>
              <a:t>development methods apply </a:t>
            </a:r>
            <a:r>
              <a:rPr lang="en-US" sz="2800" dirty="0" smtClean="0">
                <a:cs typeface="Aparajita" pitchFamily="34" charset="0"/>
              </a:rPr>
              <a:t>time-boxed iterative and </a:t>
            </a:r>
            <a:r>
              <a:rPr lang="en-US" sz="2800" dirty="0">
                <a:cs typeface="Aparajita" pitchFamily="34" charset="0"/>
              </a:rPr>
              <a:t>evolutionary development, adaptive </a:t>
            </a:r>
            <a:r>
              <a:rPr lang="en-US" sz="2800" dirty="0" smtClean="0">
                <a:cs typeface="Aparajita" pitchFamily="34" charset="0"/>
              </a:rPr>
              <a:t>planning, that promotes the evolutionary </a:t>
            </a:r>
            <a:r>
              <a:rPr lang="en-US" sz="2800" dirty="0">
                <a:cs typeface="Aparajita" pitchFamily="34" charset="0"/>
              </a:rPr>
              <a:t>delivery, and include other values </a:t>
            </a:r>
            <a:r>
              <a:rPr lang="en-US" sz="2800" dirty="0" smtClean="0">
                <a:cs typeface="Aparajita" pitchFamily="34" charset="0"/>
              </a:rPr>
              <a:t>and practices </a:t>
            </a:r>
            <a:r>
              <a:rPr lang="en-US" sz="2800" dirty="0">
                <a:cs typeface="Aparajita" pitchFamily="34" charset="0"/>
              </a:rPr>
              <a:t>that encourage </a:t>
            </a:r>
            <a:r>
              <a:rPr lang="en-US" sz="2800" dirty="0" smtClean="0">
                <a:cs typeface="Aparajita" pitchFamily="34" charset="0"/>
              </a:rPr>
              <a:t>agility rapid </a:t>
            </a:r>
            <a:r>
              <a:rPr lang="en-US" sz="2800" dirty="0">
                <a:cs typeface="Aparajita" pitchFamily="34" charset="0"/>
              </a:rPr>
              <a:t>and flexible </a:t>
            </a:r>
            <a:r>
              <a:rPr lang="en-US" sz="2800" dirty="0" smtClean="0">
                <a:cs typeface="Aparajita" pitchFamily="34" charset="0"/>
              </a:rPr>
              <a:t>response to </a:t>
            </a:r>
            <a:r>
              <a:rPr lang="en-US" sz="2800" dirty="0">
                <a:cs typeface="Aparajita" pitchFamily="34" charset="0"/>
              </a:rPr>
              <a:t>change</a:t>
            </a:r>
            <a:r>
              <a:rPr lang="en-US" sz="2800" dirty="0" smtClean="0">
                <a:cs typeface="Aparajita" pitchFamily="34" charset="0"/>
              </a:rPr>
              <a:t>.</a:t>
            </a:r>
          </a:p>
          <a:p>
            <a:pPr algn="just"/>
            <a:r>
              <a:rPr lang="en-US" sz="2800" dirty="0" smtClean="0">
                <a:cs typeface="Aparajita" pitchFamily="34" charset="0"/>
              </a:rPr>
              <a:t>If </a:t>
            </a:r>
            <a:r>
              <a:rPr lang="en-US" sz="2800" dirty="0">
                <a:cs typeface="Aparajita" pitchFamily="34" charset="0"/>
              </a:rPr>
              <a:t>agile methods have a motto, it is </a:t>
            </a:r>
            <a:r>
              <a:rPr lang="en-US" sz="2800" dirty="0" smtClean="0">
                <a:cs typeface="Aparajita" pitchFamily="34" charset="0"/>
              </a:rPr>
              <a:t>embrace change</a:t>
            </a:r>
            <a:r>
              <a:rPr lang="en-US" sz="2800" dirty="0">
                <a:cs typeface="Aparajita" pitchFamily="34" charset="0"/>
              </a:rPr>
              <a:t>.</a:t>
            </a:r>
          </a:p>
          <a:p>
            <a:pPr algn="just"/>
            <a:r>
              <a:rPr lang="en-US" sz="2800" dirty="0" smtClean="0">
                <a:cs typeface="Aparajita" pitchFamily="34" charset="0"/>
              </a:rPr>
              <a:t>If </a:t>
            </a:r>
            <a:r>
              <a:rPr lang="en-US" sz="2800" dirty="0">
                <a:cs typeface="Aparajita" pitchFamily="34" charset="0"/>
              </a:rPr>
              <a:t>agile methods have a strategic point, it </a:t>
            </a:r>
            <a:r>
              <a:rPr lang="en-US" sz="2800" dirty="0" smtClean="0">
                <a:cs typeface="Aparajita" pitchFamily="34" charset="0"/>
              </a:rPr>
              <a:t>is maneuverability.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F0139-D5EE-4F32-8C80-875A11C236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itle 7"/>
          <p:cNvSpPr>
            <a:spLocks noGrp="1"/>
          </p:cNvSpPr>
          <p:nvPr>
            <p:ph type="title"/>
          </p:nvPr>
        </p:nvSpPr>
        <p:spPr>
          <a:xfrm>
            <a:off x="282575" y="330200"/>
            <a:ext cx="2057400" cy="558800"/>
          </a:xfrm>
        </p:spPr>
        <p:txBody>
          <a:bodyPr/>
          <a:lstStyle/>
          <a:p>
            <a:pPr eaLnBrk="1" hangingPunct="1"/>
            <a:r>
              <a:rPr lang="en-US" altLang="en-US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Unit : 2</a:t>
            </a:r>
          </a:p>
        </p:txBody>
      </p:sp>
      <p:pic>
        <p:nvPicPr>
          <p:cNvPr id="7" name="Picture 9" descr="C:\Users\ADMIN\Desktop\June - Dec 2020\logo\csit logo or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28600"/>
            <a:ext cx="2057400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910" y="1359616"/>
            <a:ext cx="8043890" cy="4411959"/>
          </a:xfrm>
        </p:spPr>
        <p:txBody>
          <a:bodyPr>
            <a:noAutofit/>
          </a:bodyPr>
          <a:lstStyle/>
          <a:p>
            <a:pPr algn="just"/>
            <a:r>
              <a:rPr lang="en-US" sz="2800" dirty="0">
                <a:cs typeface="Aparajita" pitchFamily="34" charset="0"/>
              </a:rPr>
              <a:t> A </a:t>
            </a:r>
            <a:r>
              <a:rPr lang="en-US" sz="2800" dirty="0">
                <a:solidFill>
                  <a:srgbClr val="FF0000"/>
                </a:solidFill>
                <a:cs typeface="Aparajita" pitchFamily="34" charset="0"/>
              </a:rPr>
              <a:t>defined process </a:t>
            </a:r>
            <a:r>
              <a:rPr lang="en-US" sz="2800" dirty="0">
                <a:cs typeface="Aparajita" pitchFamily="34" charset="0"/>
              </a:rPr>
              <a:t>(also </a:t>
            </a:r>
            <a:r>
              <a:rPr lang="en-US" sz="2800" dirty="0" smtClean="0">
                <a:cs typeface="Aparajita" pitchFamily="34" charset="0"/>
              </a:rPr>
              <a:t>known as </a:t>
            </a:r>
            <a:r>
              <a:rPr lang="en-US" sz="2800" dirty="0">
                <a:cs typeface="Aparajita" pitchFamily="34" charset="0"/>
              </a:rPr>
              <a:t>a </a:t>
            </a:r>
            <a:r>
              <a:rPr lang="en-US" sz="2800" dirty="0">
                <a:solidFill>
                  <a:srgbClr val="FF0000"/>
                </a:solidFill>
                <a:cs typeface="Aparajita" pitchFamily="34" charset="0"/>
              </a:rPr>
              <a:t>prescriptive process</a:t>
            </a:r>
            <a:r>
              <a:rPr lang="en-US" sz="2800" dirty="0">
                <a:cs typeface="Aparajita" pitchFamily="34" charset="0"/>
              </a:rPr>
              <a:t>) has many predefined </a:t>
            </a:r>
            <a:r>
              <a:rPr lang="en-US" sz="2800" dirty="0" smtClean="0">
                <a:cs typeface="Aparajita" pitchFamily="34" charset="0"/>
              </a:rPr>
              <a:t>and ordered </a:t>
            </a:r>
            <a:r>
              <a:rPr lang="en-US" sz="2800" dirty="0">
                <a:cs typeface="Aparajita" pitchFamily="34" charset="0"/>
              </a:rPr>
              <a:t>activities to be followed during development.</a:t>
            </a:r>
          </a:p>
          <a:p>
            <a:pPr algn="just"/>
            <a:r>
              <a:rPr lang="en-US" sz="2800" dirty="0">
                <a:cs typeface="Aparajita" pitchFamily="34" charset="0"/>
              </a:rPr>
              <a:t>Defined processes are suitable for </a:t>
            </a:r>
            <a:r>
              <a:rPr lang="en-US" sz="2800" dirty="0" smtClean="0">
                <a:cs typeface="Aparajita" pitchFamily="34" charset="0"/>
              </a:rPr>
              <a:t>predictable manufacturing </a:t>
            </a:r>
            <a:r>
              <a:rPr lang="en-US" sz="2800" dirty="0">
                <a:cs typeface="Aparajita" pitchFamily="34" charset="0"/>
              </a:rPr>
              <a:t>domains</a:t>
            </a:r>
            <a:r>
              <a:rPr lang="en-US" sz="2800" dirty="0" smtClean="0">
                <a:cs typeface="Aparajita" pitchFamily="34" charset="0"/>
              </a:rPr>
              <a:t>.</a:t>
            </a:r>
          </a:p>
          <a:p>
            <a:pPr algn="just"/>
            <a:r>
              <a:rPr lang="en-US" sz="2800" dirty="0" smtClean="0">
                <a:solidFill>
                  <a:srgbClr val="FF0000"/>
                </a:solidFill>
                <a:cs typeface="Aparajita" pitchFamily="34" charset="0"/>
              </a:rPr>
              <a:t>Empirical </a:t>
            </a:r>
            <a:r>
              <a:rPr lang="en-US" sz="2800" dirty="0">
                <a:solidFill>
                  <a:srgbClr val="FF0000"/>
                </a:solidFill>
                <a:cs typeface="Aparajita" pitchFamily="34" charset="0"/>
              </a:rPr>
              <a:t>processes </a:t>
            </a:r>
            <a:r>
              <a:rPr lang="en-US" sz="2800" dirty="0">
                <a:cs typeface="Aparajita" pitchFamily="34" charset="0"/>
              </a:rPr>
              <a:t>are used </a:t>
            </a:r>
            <a:r>
              <a:rPr lang="en-US" sz="2800" dirty="0" smtClean="0">
                <a:cs typeface="Aparajita" pitchFamily="34" charset="0"/>
              </a:rPr>
              <a:t>for high-change </a:t>
            </a:r>
            <a:r>
              <a:rPr lang="en-US" sz="2800" dirty="0">
                <a:cs typeface="Aparajita" pitchFamily="34" charset="0"/>
              </a:rPr>
              <a:t>and unstable domains; rather than </a:t>
            </a:r>
            <a:r>
              <a:rPr lang="en-US" sz="2800" dirty="0" smtClean="0">
                <a:cs typeface="Aparajita" pitchFamily="34" charset="0"/>
              </a:rPr>
              <a:t>many sequenced </a:t>
            </a:r>
            <a:r>
              <a:rPr lang="en-US" sz="2800" dirty="0">
                <a:cs typeface="Aparajita" pitchFamily="34" charset="0"/>
              </a:rPr>
              <a:t>activities, they are based on </a:t>
            </a:r>
            <a:r>
              <a:rPr lang="en-US" sz="2800" dirty="0" smtClean="0">
                <a:cs typeface="Aparajita" pitchFamily="34" charset="0"/>
              </a:rPr>
              <a:t>frequent measurement </a:t>
            </a:r>
            <a:r>
              <a:rPr lang="en-US" sz="2800" dirty="0">
                <a:cs typeface="Aparajita" pitchFamily="34" charset="0"/>
              </a:rPr>
              <a:t>and dynamic response to variable events.</a:t>
            </a:r>
          </a:p>
          <a:p>
            <a:pPr algn="just"/>
            <a:r>
              <a:rPr lang="en-US" sz="2800" dirty="0">
                <a:cs typeface="Aparajita" pitchFamily="34" charset="0"/>
              </a:rPr>
              <a:t>This approach is reflected in Agile Principles 12 and 13.</a:t>
            </a:r>
          </a:p>
          <a:p>
            <a:pPr algn="just"/>
            <a:endParaRPr lang="en-US" sz="2800" dirty="0">
              <a:cs typeface="Aparajita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F0139-D5EE-4F32-8C80-875A11C236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Title 7"/>
          <p:cNvSpPr>
            <a:spLocks noGrp="1"/>
          </p:cNvSpPr>
          <p:nvPr>
            <p:ph type="title"/>
          </p:nvPr>
        </p:nvSpPr>
        <p:spPr>
          <a:xfrm>
            <a:off x="0" y="330199"/>
            <a:ext cx="2057400" cy="558800"/>
          </a:xfrm>
        </p:spPr>
        <p:txBody>
          <a:bodyPr/>
          <a:lstStyle/>
          <a:p>
            <a:pPr eaLnBrk="1" hangingPunct="1"/>
            <a:r>
              <a:rPr lang="en-US" altLang="en-US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Unit : 2</a:t>
            </a:r>
          </a:p>
        </p:txBody>
      </p:sp>
      <p:pic>
        <p:nvPicPr>
          <p:cNvPr id="7" name="Picture 9" descr="C:\Users\ADMIN\Desktop\June - Dec 2020\logo\csit logo or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6222" y="134143"/>
            <a:ext cx="2057400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1475656" y="526256"/>
            <a:ext cx="744370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Empirical vs. Defined &amp; Prescriptive Process</a:t>
            </a:r>
          </a:p>
        </p:txBody>
      </p:sp>
    </p:spTree>
    <p:extLst>
      <p:ext uri="{BB962C8B-B14F-4D97-AF65-F5344CB8AC3E}">
        <p14:creationId xmlns:p14="http://schemas.microsoft.com/office/powerpoint/2010/main" val="2739324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F0139-D5EE-4F32-8C80-875A11C236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Title 7"/>
          <p:cNvSpPr>
            <a:spLocks noGrp="1"/>
          </p:cNvSpPr>
          <p:nvPr>
            <p:ph type="title"/>
          </p:nvPr>
        </p:nvSpPr>
        <p:spPr>
          <a:xfrm>
            <a:off x="0" y="330199"/>
            <a:ext cx="2057400" cy="558800"/>
          </a:xfrm>
        </p:spPr>
        <p:txBody>
          <a:bodyPr/>
          <a:lstStyle/>
          <a:p>
            <a:pPr eaLnBrk="1" hangingPunct="1"/>
            <a:r>
              <a:rPr lang="en-US" altLang="en-US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Unit : 2</a:t>
            </a:r>
          </a:p>
        </p:txBody>
      </p:sp>
      <p:pic>
        <p:nvPicPr>
          <p:cNvPr id="7" name="Picture 9" descr="C:\Users\ADMIN\Desktop\June - Dec 2020\logo\csit logo or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6222" y="134143"/>
            <a:ext cx="2057400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88999"/>
            <a:ext cx="8229600" cy="4525963"/>
          </a:xfrm>
        </p:spPr>
        <p:txBody>
          <a:bodyPr/>
          <a:lstStyle/>
          <a:p>
            <a:pPr algn="just"/>
            <a:r>
              <a:rPr lang="en-US" dirty="0"/>
              <a:t>For example, Scrum is silent on the activities of </a:t>
            </a:r>
            <a:r>
              <a:rPr lang="en-US" dirty="0" smtClean="0"/>
              <a:t>an iteration</a:t>
            </a:r>
            <a:r>
              <a:rPr lang="en-US" dirty="0"/>
              <a:t>, other than the daily Scrum meeting as </a:t>
            </a:r>
            <a:r>
              <a:rPr lang="en-US" dirty="0" smtClean="0"/>
              <a:t>the measurement </a:t>
            </a:r>
            <a:r>
              <a:rPr lang="en-US" dirty="0"/>
              <a:t>and response mechanism. </a:t>
            </a: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UP, on </a:t>
            </a:r>
            <a:r>
              <a:rPr lang="en-US" dirty="0" smtClean="0"/>
              <a:t>the other </a:t>
            </a:r>
            <a:r>
              <a:rPr lang="en-US" dirty="0"/>
              <a:t>hand, strikes a middle way; it lists common </a:t>
            </a:r>
            <a:r>
              <a:rPr lang="en-US" dirty="0" smtClean="0"/>
              <a:t>activities (e.g</a:t>
            </a:r>
            <a:r>
              <a:rPr lang="en-US" dirty="0"/>
              <a:t>., Write Release Notes), but the team is welcome </a:t>
            </a:r>
            <a:r>
              <a:rPr lang="en-US" dirty="0" smtClean="0"/>
              <a:t>to ignore </a:t>
            </a:r>
            <a:r>
              <a:rPr lang="en-US" dirty="0"/>
              <a:t>or do them in any order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An agile method or project lies on </a:t>
            </a:r>
            <a:r>
              <a:rPr lang="en-US" dirty="0" smtClean="0"/>
              <a:t>a continuum </a:t>
            </a:r>
            <a:r>
              <a:rPr lang="en-US" dirty="0"/>
              <a:t>of more or less empirical, driven by need.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907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F0139-D5EE-4F32-8C80-875A11C236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Title 7"/>
          <p:cNvSpPr>
            <a:spLocks noGrp="1"/>
          </p:cNvSpPr>
          <p:nvPr>
            <p:ph type="title"/>
          </p:nvPr>
        </p:nvSpPr>
        <p:spPr>
          <a:xfrm>
            <a:off x="0" y="330199"/>
            <a:ext cx="2057400" cy="558800"/>
          </a:xfrm>
        </p:spPr>
        <p:txBody>
          <a:bodyPr/>
          <a:lstStyle/>
          <a:p>
            <a:pPr eaLnBrk="1" hangingPunct="1"/>
            <a:r>
              <a:rPr lang="en-US" altLang="en-US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Unit : 2</a:t>
            </a:r>
          </a:p>
        </p:txBody>
      </p:sp>
      <p:pic>
        <p:nvPicPr>
          <p:cNvPr id="7" name="Picture 9" descr="C:\Users\ADMIN\Desktop\June - Dec 2020\logo\csit logo or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6222" y="134143"/>
            <a:ext cx="2057400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88999"/>
            <a:ext cx="8229600" cy="4525963"/>
          </a:xfrm>
        </p:spPr>
        <p:txBody>
          <a:bodyPr/>
          <a:lstStyle/>
          <a:p>
            <a:pPr algn="just"/>
            <a:r>
              <a:rPr lang="en-US" dirty="0"/>
              <a:t>Agile methodologists understand that the degree of "method weight" and predefinition of ordered activities are functions of the project type. </a:t>
            </a:r>
          </a:p>
          <a:p>
            <a:pPr algn="just"/>
            <a:r>
              <a:rPr lang="en-US" dirty="0" smtClean="0"/>
              <a:t>A </a:t>
            </a:r>
            <a:r>
              <a:rPr lang="en-US" dirty="0"/>
              <a:t>medical device under FDA approval requires more formal, predefined activities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834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5576" y="1503144"/>
            <a:ext cx="7648612" cy="4631174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F0139-D5EE-4F32-8C80-875A11C236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Title 7"/>
          <p:cNvSpPr>
            <a:spLocks noGrp="1"/>
          </p:cNvSpPr>
          <p:nvPr>
            <p:ph type="title"/>
          </p:nvPr>
        </p:nvSpPr>
        <p:spPr>
          <a:xfrm>
            <a:off x="0" y="330199"/>
            <a:ext cx="2057400" cy="558800"/>
          </a:xfrm>
        </p:spPr>
        <p:txBody>
          <a:bodyPr/>
          <a:lstStyle/>
          <a:p>
            <a:pPr eaLnBrk="1" hangingPunct="1"/>
            <a:r>
              <a:rPr lang="en-US" altLang="en-US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Unit : 2</a:t>
            </a:r>
          </a:p>
        </p:txBody>
      </p:sp>
      <p:pic>
        <p:nvPicPr>
          <p:cNvPr id="7" name="Picture 9" descr="C:\Users\ADMIN\Desktop\June - Dec 2020\logo\csit logo ori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6222" y="134143"/>
            <a:ext cx="2057400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1475656" y="526256"/>
            <a:ext cx="586429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dirty="0"/>
              <a:t>Principle-Based versus Rule-Based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48929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F0139-D5EE-4F32-8C80-875A11C236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Title 7"/>
          <p:cNvSpPr>
            <a:spLocks noGrp="1"/>
          </p:cNvSpPr>
          <p:nvPr>
            <p:ph type="title"/>
          </p:nvPr>
        </p:nvSpPr>
        <p:spPr>
          <a:xfrm>
            <a:off x="0" y="330199"/>
            <a:ext cx="2057400" cy="558800"/>
          </a:xfrm>
        </p:spPr>
        <p:txBody>
          <a:bodyPr/>
          <a:lstStyle/>
          <a:p>
            <a:pPr eaLnBrk="1" hangingPunct="1"/>
            <a:r>
              <a:rPr lang="en-US" altLang="en-US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Unit : 2</a:t>
            </a:r>
          </a:p>
        </p:txBody>
      </p:sp>
      <p:pic>
        <p:nvPicPr>
          <p:cNvPr id="7" name="Picture 9" descr="C:\Users\ADMIN\Desktop\June - Dec 2020\logo\csit logo or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6222" y="134143"/>
            <a:ext cx="2057400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1475656" y="526256"/>
            <a:ext cx="586429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dirty="0"/>
              <a:t>Principle-Based versus Rule-Based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39631"/>
            <a:ext cx="8229600" cy="4525963"/>
          </a:xfrm>
        </p:spPr>
        <p:txBody>
          <a:bodyPr/>
          <a:lstStyle/>
          <a:p>
            <a:pPr algn="just"/>
            <a:r>
              <a:rPr lang="en-US" sz="3000" dirty="0"/>
              <a:t>Similar to empirical versus prescriptive methods, a </a:t>
            </a:r>
            <a:r>
              <a:rPr lang="en-US" sz="3000" dirty="0" smtClean="0"/>
              <a:t>related way </a:t>
            </a:r>
            <a:r>
              <a:rPr lang="en-US" sz="3000" dirty="0"/>
              <a:t>to describe agile methods is as more </a:t>
            </a:r>
            <a:r>
              <a:rPr lang="en-US" sz="3000" dirty="0" smtClean="0"/>
              <a:t>principle-based than </a:t>
            </a:r>
            <a:r>
              <a:rPr lang="en-US" sz="3000" dirty="0"/>
              <a:t>rule-based</a:t>
            </a:r>
            <a:r>
              <a:rPr lang="en-US" sz="3000" dirty="0" smtClean="0"/>
              <a:t>.</a:t>
            </a:r>
          </a:p>
          <a:p>
            <a:pPr algn="just"/>
            <a:r>
              <a:rPr lang="en-US" sz="3000" dirty="0" smtClean="0"/>
              <a:t>Rather </a:t>
            </a:r>
            <a:r>
              <a:rPr lang="en-US" sz="3000" dirty="0"/>
              <a:t>than a predefined set of </a:t>
            </a:r>
            <a:r>
              <a:rPr lang="en-US" sz="3000" dirty="0" smtClean="0"/>
              <a:t>rules regarding </a:t>
            </a:r>
            <a:r>
              <a:rPr lang="en-US" sz="3000" dirty="0"/>
              <a:t>the many roles, team </a:t>
            </a:r>
            <a:r>
              <a:rPr lang="en-US" sz="3000" dirty="0" smtClean="0"/>
              <a:t>organization, responsibilities</a:t>
            </a:r>
            <a:r>
              <a:rPr lang="en-US" sz="3000" dirty="0"/>
              <a:t>, relationships, and activities, the team </a:t>
            </a:r>
            <a:r>
              <a:rPr lang="en-US" sz="3000" dirty="0" smtClean="0"/>
              <a:t>and manager </a:t>
            </a:r>
            <a:r>
              <a:rPr lang="en-US" sz="3000" dirty="0"/>
              <a:t>are primarily guided by the principles embodied </a:t>
            </a:r>
            <a:r>
              <a:rPr lang="en-US" sz="3000" dirty="0" smtClean="0"/>
              <a:t>in the </a:t>
            </a:r>
            <a:r>
              <a:rPr lang="en-US" sz="3000" dirty="0"/>
              <a:t>Agile Manifesto and Principles</a:t>
            </a:r>
            <a:r>
              <a:rPr lang="en-US" sz="3000" dirty="0" smtClean="0"/>
              <a:t>.</a:t>
            </a:r>
          </a:p>
          <a:p>
            <a:pPr algn="just"/>
            <a:r>
              <a:rPr lang="en-US" sz="3000" dirty="0" smtClean="0"/>
              <a:t>Agile project management </a:t>
            </a:r>
            <a:r>
              <a:rPr lang="en-US" sz="3000" dirty="0"/>
              <a:t>is more than a set of </a:t>
            </a:r>
            <a:r>
              <a:rPr lang="en-US" sz="3000" dirty="0" smtClean="0"/>
              <a:t>practices it </a:t>
            </a:r>
            <a:r>
              <a:rPr lang="en-US" sz="3000" dirty="0"/>
              <a:t>is a mindset.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9051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F0139-D5EE-4F32-8C80-875A11C236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Title 7"/>
          <p:cNvSpPr>
            <a:spLocks noGrp="1"/>
          </p:cNvSpPr>
          <p:nvPr>
            <p:ph type="title"/>
          </p:nvPr>
        </p:nvSpPr>
        <p:spPr>
          <a:xfrm>
            <a:off x="0" y="330199"/>
            <a:ext cx="2057400" cy="558800"/>
          </a:xfrm>
        </p:spPr>
        <p:txBody>
          <a:bodyPr/>
          <a:lstStyle/>
          <a:p>
            <a:pPr eaLnBrk="1" hangingPunct="1"/>
            <a:r>
              <a:rPr lang="en-US" altLang="en-US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Unit : 2</a:t>
            </a:r>
          </a:p>
        </p:txBody>
      </p:sp>
      <p:pic>
        <p:nvPicPr>
          <p:cNvPr id="7" name="Picture 9" descr="C:\Users\ADMIN\Desktop\June - Dec 2020\logo\csit logo or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6222" y="134143"/>
            <a:ext cx="2057400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1259632" y="657583"/>
            <a:ext cx="70042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Sustainable Discipline: The Human Touch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944" y="1373685"/>
            <a:ext cx="8229600" cy="4525963"/>
          </a:xfrm>
        </p:spPr>
        <p:txBody>
          <a:bodyPr/>
          <a:lstStyle/>
          <a:p>
            <a:pPr algn="just"/>
            <a:r>
              <a:rPr lang="en-US" sz="3000" dirty="0"/>
              <a:t>The creators of a few agile methods (e.g., XP and </a:t>
            </a:r>
            <a:r>
              <a:rPr lang="en-US" sz="3000" dirty="0" smtClean="0"/>
              <a:t>Crystal) recognized </a:t>
            </a:r>
            <a:r>
              <a:rPr lang="en-US" sz="3000" dirty="0"/>
              <a:t>that human factors such as </a:t>
            </a:r>
            <a:r>
              <a:rPr lang="en-US" sz="3000" dirty="0" smtClean="0"/>
              <a:t>enjoyment, simplicity</a:t>
            </a:r>
            <a:r>
              <a:rPr lang="en-US" sz="3000" dirty="0"/>
              <a:t>, short-term reward, peer pressure, and lots </a:t>
            </a:r>
            <a:r>
              <a:rPr lang="en-US" sz="3000" dirty="0" smtClean="0"/>
              <a:t>of gain </a:t>
            </a:r>
            <a:r>
              <a:rPr lang="en-US" sz="3000" dirty="0"/>
              <a:t>for the pain are important ingredients to create </a:t>
            </a:r>
            <a:r>
              <a:rPr lang="en-US" sz="3000" dirty="0" smtClean="0"/>
              <a:t>fertile soil </a:t>
            </a:r>
            <a:r>
              <a:rPr lang="en-US" sz="3000" dirty="0"/>
              <a:t>for sustainable self-discipline with practices</a:t>
            </a:r>
            <a:r>
              <a:rPr lang="en-US" sz="3000" dirty="0" smtClean="0"/>
              <a:t>.</a:t>
            </a:r>
          </a:p>
          <a:p>
            <a:pPr algn="just"/>
            <a:r>
              <a:rPr lang="en-US" sz="3000" dirty="0" smtClean="0"/>
              <a:t>For </a:t>
            </a:r>
            <a:r>
              <a:rPr lang="en-US" sz="3000" dirty="0"/>
              <a:t>example, test-driven development reveals its </a:t>
            </a:r>
            <a:r>
              <a:rPr lang="en-US" sz="3000" dirty="0" smtClean="0"/>
              <a:t>payoff quickly </a:t>
            </a:r>
            <a:r>
              <a:rPr lang="en-US" sz="3000" dirty="0"/>
              <a:t>to those who try it; developers enjoy the small </a:t>
            </a:r>
            <a:r>
              <a:rPr lang="en-US" sz="3000" dirty="0" smtClean="0"/>
              <a:t>win of </a:t>
            </a:r>
            <a:r>
              <a:rPr lang="en-US" sz="3000" dirty="0"/>
              <a:t>making a test pass and the design clarification </a:t>
            </a:r>
            <a:r>
              <a:rPr lang="en-US" sz="3000" dirty="0" smtClean="0"/>
              <a:t>that comes </a:t>
            </a:r>
            <a:r>
              <a:rPr lang="en-US" sz="3000" dirty="0"/>
              <a:t>from writing the tests before writing the code to </a:t>
            </a:r>
            <a:r>
              <a:rPr lang="en-US" sz="3000" dirty="0" smtClean="0"/>
              <a:t>be tested</a:t>
            </a:r>
            <a:r>
              <a:rPr lang="en-US" sz="3000" dirty="0"/>
              <a:t>.</a:t>
            </a:r>
          </a:p>
          <a:p>
            <a:endParaRPr lang="en-IN" sz="3000" dirty="0"/>
          </a:p>
        </p:txBody>
      </p:sp>
    </p:spTree>
    <p:extLst>
      <p:ext uri="{BB962C8B-B14F-4D97-AF65-F5344CB8AC3E}">
        <p14:creationId xmlns:p14="http://schemas.microsoft.com/office/powerpoint/2010/main" val="541021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0480" y="1340768"/>
            <a:ext cx="8043890" cy="4700241"/>
          </a:xfrm>
        </p:spPr>
        <p:txBody>
          <a:bodyPr>
            <a:noAutofit/>
          </a:bodyPr>
          <a:lstStyle/>
          <a:p>
            <a:pPr algn="just"/>
            <a:r>
              <a:rPr lang="en-US" sz="3000" dirty="0"/>
              <a:t>Not surprisingly, XP practices rate well in response to Cockburn's question [Cockburn02].</a:t>
            </a:r>
          </a:p>
          <a:p>
            <a:pPr algn="just"/>
            <a:r>
              <a:rPr lang="en-US" sz="2800" dirty="0"/>
              <a:t>The agile methodologist Alistair Cockburn asks people and teams, "Would you do these practices again?" This is arguably a more important question than the inherent value of the practice. </a:t>
            </a:r>
            <a:endParaRPr lang="en-US" sz="3000" dirty="0">
              <a:cs typeface="Aparajita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F0139-D5EE-4F32-8C80-875A11C236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Title 7"/>
          <p:cNvSpPr>
            <a:spLocks noGrp="1"/>
          </p:cNvSpPr>
          <p:nvPr>
            <p:ph type="title"/>
          </p:nvPr>
        </p:nvSpPr>
        <p:spPr>
          <a:xfrm>
            <a:off x="0" y="330199"/>
            <a:ext cx="2057400" cy="558800"/>
          </a:xfrm>
        </p:spPr>
        <p:txBody>
          <a:bodyPr/>
          <a:lstStyle/>
          <a:p>
            <a:pPr eaLnBrk="1" hangingPunct="1"/>
            <a:r>
              <a:rPr lang="en-US" altLang="en-US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Unit : 2</a:t>
            </a:r>
          </a:p>
        </p:txBody>
      </p:sp>
      <p:pic>
        <p:nvPicPr>
          <p:cNvPr id="7" name="Picture 9" descr="C:\Users\ADMIN\Desktop\June - Dec 2020\logo\csit logo or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6222" y="134143"/>
            <a:ext cx="2057400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0137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F0139-D5EE-4F32-8C80-875A11C236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Title 7"/>
          <p:cNvSpPr>
            <a:spLocks noGrp="1"/>
          </p:cNvSpPr>
          <p:nvPr>
            <p:ph type="title"/>
          </p:nvPr>
        </p:nvSpPr>
        <p:spPr>
          <a:xfrm>
            <a:off x="0" y="330199"/>
            <a:ext cx="2057400" cy="558800"/>
          </a:xfrm>
        </p:spPr>
        <p:txBody>
          <a:bodyPr/>
          <a:lstStyle/>
          <a:p>
            <a:pPr eaLnBrk="1" hangingPunct="1"/>
            <a:r>
              <a:rPr lang="en-US" altLang="en-US" sz="18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Unit : 2</a:t>
            </a:r>
            <a:endParaRPr lang="en-US" altLang="en-US" sz="18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9" descr="C:\Users\ADMIN\Desktop\June - Dec 2020\logo\csit logo or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6222" y="134143"/>
            <a:ext cx="2057400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944" y="1085056"/>
            <a:ext cx="8229600" cy="4525963"/>
          </a:xfrm>
        </p:spPr>
        <p:txBody>
          <a:bodyPr/>
          <a:lstStyle/>
          <a:p>
            <a:pPr algn="just"/>
            <a:r>
              <a:rPr lang="en-US" sz="3000" dirty="0"/>
              <a:t>Some agile methods (including Scrum and </a:t>
            </a:r>
            <a:r>
              <a:rPr lang="en-US" sz="3000" dirty="0" smtClean="0"/>
              <a:t>Adaptive Software </a:t>
            </a:r>
            <a:r>
              <a:rPr lang="en-US" sz="3000" dirty="0"/>
              <a:t>Development) speak of a healthy </a:t>
            </a:r>
            <a:r>
              <a:rPr lang="en-US" sz="3000" dirty="0" smtClean="0"/>
              <a:t>development team </a:t>
            </a:r>
            <a:r>
              <a:rPr lang="en-US" sz="3000" dirty="0"/>
              <a:t>as a complex adaptive system (CAS). </a:t>
            </a:r>
            <a:endParaRPr lang="en-US" sz="3000" dirty="0" smtClean="0"/>
          </a:p>
          <a:p>
            <a:pPr algn="just"/>
            <a:r>
              <a:rPr lang="en-US" sz="3000" dirty="0" smtClean="0"/>
              <a:t>A classic CAS </a:t>
            </a:r>
            <a:r>
              <a:rPr lang="en-US" sz="3000" dirty="0"/>
              <a:t>example is a flock of birds. Each bird has </a:t>
            </a:r>
            <a:r>
              <a:rPr lang="en-US" sz="3000" dirty="0" smtClean="0"/>
              <a:t>relatively local </a:t>
            </a:r>
            <a:r>
              <a:rPr lang="en-US" sz="3000" dirty="0"/>
              <a:t>and simple rules of behavior, yet at the </a:t>
            </a:r>
            <a:r>
              <a:rPr lang="en-US" sz="3000" dirty="0" smtClean="0"/>
              <a:t>macro-scale the </a:t>
            </a:r>
            <a:r>
              <a:rPr lang="en-US" sz="3000" dirty="0"/>
              <a:t>flock exhibits order and a collective </a:t>
            </a:r>
            <a:r>
              <a:rPr lang="en-US" sz="3000" dirty="0" smtClean="0"/>
              <a:t>emergent behavior</a:t>
            </a:r>
            <a:r>
              <a:rPr lang="en-US" sz="3000" dirty="0"/>
              <a:t>. </a:t>
            </a:r>
            <a:endParaRPr lang="en-US" sz="3000" dirty="0" smtClean="0"/>
          </a:p>
          <a:p>
            <a:pPr algn="just"/>
            <a:r>
              <a:rPr lang="en-US" sz="3000" dirty="0" smtClean="0"/>
              <a:t>This </a:t>
            </a:r>
            <a:r>
              <a:rPr lang="en-US" sz="3000" dirty="0"/>
              <a:t>is in contrast to a command control management system where team and individual activities are decided and directed by higher-level managers.</a:t>
            </a:r>
          </a:p>
          <a:p>
            <a:endParaRPr lang="en-US" sz="3000" dirty="0" smtClean="0"/>
          </a:p>
          <a:p>
            <a:endParaRPr lang="en-IN" sz="3000" dirty="0"/>
          </a:p>
        </p:txBody>
      </p:sp>
      <p:sp>
        <p:nvSpPr>
          <p:cNvPr id="2" name="TextBox 1"/>
          <p:cNvSpPr txBox="1"/>
          <p:nvPr/>
        </p:nvSpPr>
        <p:spPr>
          <a:xfrm>
            <a:off x="1557388" y="526256"/>
            <a:ext cx="64087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Team as a Complex Adaptive System</a:t>
            </a:r>
          </a:p>
        </p:txBody>
      </p:sp>
    </p:spTree>
    <p:extLst>
      <p:ext uri="{BB962C8B-B14F-4D97-AF65-F5344CB8AC3E}">
        <p14:creationId xmlns:p14="http://schemas.microsoft.com/office/powerpoint/2010/main" val="805590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7770" y="888999"/>
            <a:ext cx="8043890" cy="4700241"/>
          </a:xfrm>
        </p:spPr>
        <p:txBody>
          <a:bodyPr>
            <a:noAutofit/>
          </a:bodyPr>
          <a:lstStyle/>
          <a:p>
            <a:pPr algn="just"/>
            <a:r>
              <a:rPr lang="en-US" sz="3000" dirty="0" smtClean="0"/>
              <a:t>The </a:t>
            </a:r>
            <a:r>
              <a:rPr lang="en-US" sz="3000" dirty="0"/>
              <a:t>agile methods promote the value that, for creative inventive projects, a CAS-inspired culture of self-organizing teams is more valuable than control or planning by managers</a:t>
            </a:r>
            <a:r>
              <a:rPr lang="en-US" sz="3000" dirty="0" smtClean="0"/>
              <a:t>.</a:t>
            </a:r>
          </a:p>
          <a:p>
            <a:pPr algn="just"/>
            <a:r>
              <a:rPr lang="en-US" sz="3000" dirty="0" smtClean="0"/>
              <a:t>This </a:t>
            </a:r>
            <a:r>
              <a:rPr lang="en-US" sz="3000" dirty="0"/>
              <a:t>is reflected in Agile Principle 12</a:t>
            </a:r>
            <a:r>
              <a:rPr lang="en-US" sz="3000" dirty="0" smtClean="0"/>
              <a:t>.</a:t>
            </a:r>
          </a:p>
          <a:p>
            <a:pPr algn="just"/>
            <a:r>
              <a:rPr lang="en-US" sz="3000" dirty="0" smtClean="0"/>
              <a:t>For </a:t>
            </a:r>
            <a:r>
              <a:rPr lang="en-US" sz="3000" dirty="0"/>
              <a:t>example, Scrum teams are self-organizing (no management assignment of roles or tasks); team-level organization and adaptation is enabled by the daily Scrum meeting with its special questions that provide each member with the information to make collective decisions.</a:t>
            </a:r>
          </a:p>
          <a:p>
            <a:pPr marL="0" indent="0" algn="just">
              <a:buNone/>
            </a:pPr>
            <a:r>
              <a:rPr lang="en-US" sz="2800" dirty="0" smtClean="0"/>
              <a:t> </a:t>
            </a:r>
            <a:endParaRPr lang="en-US" sz="3000" dirty="0">
              <a:cs typeface="Aparajita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F0139-D5EE-4F32-8C80-875A11C236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Title 7"/>
          <p:cNvSpPr>
            <a:spLocks noGrp="1"/>
          </p:cNvSpPr>
          <p:nvPr>
            <p:ph type="title"/>
          </p:nvPr>
        </p:nvSpPr>
        <p:spPr>
          <a:xfrm>
            <a:off x="0" y="330199"/>
            <a:ext cx="2057400" cy="558800"/>
          </a:xfrm>
        </p:spPr>
        <p:txBody>
          <a:bodyPr/>
          <a:lstStyle/>
          <a:p>
            <a:pPr eaLnBrk="1" hangingPunct="1"/>
            <a:r>
              <a:rPr lang="en-US" altLang="en-US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Unit : 2</a:t>
            </a:r>
          </a:p>
        </p:txBody>
      </p:sp>
      <p:pic>
        <p:nvPicPr>
          <p:cNvPr id="7" name="Picture 9" descr="C:\Users\ADMIN\Desktop\June - Dec 2020\logo\csit logo or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6222" y="134143"/>
            <a:ext cx="2057400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6033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F0139-D5EE-4F32-8C80-875A11C236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Title 7"/>
          <p:cNvSpPr>
            <a:spLocks noGrp="1"/>
          </p:cNvSpPr>
          <p:nvPr>
            <p:ph type="title"/>
          </p:nvPr>
        </p:nvSpPr>
        <p:spPr>
          <a:xfrm>
            <a:off x="0" y="330199"/>
            <a:ext cx="2057400" cy="558800"/>
          </a:xfrm>
        </p:spPr>
        <p:txBody>
          <a:bodyPr/>
          <a:lstStyle/>
          <a:p>
            <a:pPr eaLnBrk="1" hangingPunct="1"/>
            <a:r>
              <a:rPr lang="en-US" altLang="en-US" sz="18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Unit : 2</a:t>
            </a:r>
            <a:endParaRPr lang="en-US" altLang="en-US" sz="18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9" descr="C:\Users\ADMIN\Desktop\June - Dec 2020\logo\csit logo or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6222" y="134143"/>
            <a:ext cx="2057400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944" y="1085056"/>
            <a:ext cx="8229600" cy="4525963"/>
          </a:xfrm>
        </p:spPr>
        <p:txBody>
          <a:bodyPr/>
          <a:lstStyle/>
          <a:p>
            <a:pPr algn="just"/>
            <a:r>
              <a:rPr lang="en-US" sz="3000" dirty="0"/>
              <a:t>"Be adaptable, collaborative, delivery driven, </a:t>
            </a:r>
            <a:r>
              <a:rPr lang="en-US" sz="3000" dirty="0" smtClean="0"/>
              <a:t>people oriented</a:t>
            </a:r>
            <a:r>
              <a:rPr lang="en-US" sz="3000" dirty="0"/>
              <a:t>, customer focused, guided by a vision; develop </a:t>
            </a:r>
            <a:r>
              <a:rPr lang="en-US" sz="3000" dirty="0" smtClean="0"/>
              <a:t>in short </a:t>
            </a:r>
            <a:r>
              <a:rPr lang="en-US" sz="3000" dirty="0"/>
              <a:t>iterations; manager is coach" and most other "</a:t>
            </a:r>
            <a:r>
              <a:rPr lang="en-US" sz="3000" dirty="0" smtClean="0"/>
              <a:t>agile“ messages </a:t>
            </a:r>
            <a:r>
              <a:rPr lang="en-US" sz="3000" dirty="0"/>
              <a:t>are hardly new</a:t>
            </a:r>
            <a:r>
              <a:rPr lang="en-US" sz="3000" dirty="0" smtClean="0"/>
              <a:t>.</a:t>
            </a:r>
          </a:p>
          <a:p>
            <a:pPr algn="just"/>
            <a:r>
              <a:rPr lang="en-US" sz="3000" dirty="0" smtClean="0"/>
              <a:t>And </a:t>
            </a:r>
            <a:r>
              <a:rPr lang="en-US" sz="3000" dirty="0"/>
              <a:t>iterative development </a:t>
            </a:r>
            <a:r>
              <a:rPr lang="en-US" sz="3000" dirty="0" smtClean="0"/>
              <a:t>had replaced </a:t>
            </a:r>
            <a:r>
              <a:rPr lang="en-US" sz="3000" dirty="0"/>
              <a:t>the waterfall on major projects by the 1970s</a:t>
            </a:r>
            <a:r>
              <a:rPr lang="en-US" sz="3000" dirty="0" smtClean="0"/>
              <a:t>.</a:t>
            </a:r>
          </a:p>
          <a:p>
            <a:pPr algn="just"/>
            <a:r>
              <a:rPr lang="en-US" sz="3000" dirty="0" smtClean="0"/>
              <a:t>So is </a:t>
            </a:r>
            <a:r>
              <a:rPr lang="en-US" sz="3000" dirty="0"/>
              <a:t>this just </a:t>
            </a:r>
            <a:r>
              <a:rPr lang="en-US" sz="3000" dirty="0" err="1"/>
              <a:t>hyperecycling</a:t>
            </a:r>
            <a:r>
              <a:rPr lang="en-US" sz="3000" dirty="0"/>
              <a:t> old ideas? Yes and no. </a:t>
            </a:r>
            <a:endParaRPr lang="en-US" sz="3000" dirty="0" smtClean="0"/>
          </a:p>
          <a:p>
            <a:pPr algn="just"/>
            <a:r>
              <a:rPr lang="en-US" sz="3000" dirty="0" smtClean="0"/>
              <a:t>Many </a:t>
            </a:r>
            <a:r>
              <a:rPr lang="en-US" sz="3000" dirty="0" err="1"/>
              <a:t>socalled</a:t>
            </a:r>
            <a:r>
              <a:rPr lang="en-US" sz="3000" dirty="0"/>
              <a:t> agile messages are repetition from trends of </a:t>
            </a:r>
            <a:r>
              <a:rPr lang="en-US" sz="3000" dirty="0" smtClean="0"/>
              <a:t>prior decades</a:t>
            </a:r>
            <a:r>
              <a:rPr lang="en-US" sz="3000" dirty="0"/>
              <a:t>.</a:t>
            </a:r>
            <a:endParaRPr lang="en-US" sz="3000" dirty="0" smtClean="0"/>
          </a:p>
          <a:p>
            <a:endParaRPr lang="en-IN" sz="3000" dirty="0"/>
          </a:p>
        </p:txBody>
      </p:sp>
      <p:sp>
        <p:nvSpPr>
          <p:cNvPr id="2" name="TextBox 1"/>
          <p:cNvSpPr txBox="1"/>
          <p:nvPr/>
        </p:nvSpPr>
        <p:spPr>
          <a:xfrm>
            <a:off x="1557388" y="526256"/>
            <a:ext cx="64087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 smtClean="0"/>
              <a:t>Agile Hype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3016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536" y="484855"/>
            <a:ext cx="8452048" cy="6127750"/>
          </a:xfrm>
        </p:spPr>
        <p:txBody>
          <a:bodyPr>
            <a:normAutofit/>
          </a:bodyPr>
          <a:lstStyle/>
          <a:p>
            <a:pPr algn="just"/>
            <a:endParaRPr lang="en-US" dirty="0" smtClean="0">
              <a:cs typeface="Aparajita" pitchFamily="34" charset="0"/>
            </a:endParaRPr>
          </a:p>
          <a:p>
            <a:pPr algn="just"/>
            <a:endParaRPr lang="en-US" dirty="0" smtClean="0">
              <a:cs typeface="Aparajita" pitchFamily="34" charset="0"/>
            </a:endParaRPr>
          </a:p>
          <a:p>
            <a:pPr algn="just"/>
            <a:r>
              <a:rPr lang="en-US" sz="2800" dirty="0" smtClean="0">
                <a:cs typeface="Aparajita" pitchFamily="34" charset="0"/>
              </a:rPr>
              <a:t>However</a:t>
            </a:r>
            <a:r>
              <a:rPr lang="en-US" sz="2800" dirty="0">
                <a:cs typeface="Aparajita" pitchFamily="34" charset="0"/>
              </a:rPr>
              <a:t>, short </a:t>
            </a:r>
            <a:r>
              <a:rPr lang="en-US" sz="2800" dirty="0" smtClean="0">
                <a:cs typeface="Aparajita" pitchFamily="34" charset="0"/>
              </a:rPr>
              <a:t>time-boxed </a:t>
            </a:r>
            <a:r>
              <a:rPr lang="en-US" sz="2800" dirty="0">
                <a:cs typeface="Aparajita" pitchFamily="34" charset="0"/>
              </a:rPr>
              <a:t>iterations with adaptive, evolutionary refinement of plans and goals is a basic practice various methods share.</a:t>
            </a:r>
          </a:p>
          <a:p>
            <a:pPr algn="just"/>
            <a:r>
              <a:rPr lang="en-US" sz="2800" dirty="0" smtClean="0">
                <a:cs typeface="Aparajita" pitchFamily="34" charset="0"/>
              </a:rPr>
              <a:t>In </a:t>
            </a:r>
            <a:r>
              <a:rPr lang="en-US" sz="2800" dirty="0">
                <a:cs typeface="Aparajita" pitchFamily="34" charset="0"/>
              </a:rPr>
              <a:t>addition, they promote practices and principles that reflect an agile sensibility of simplicity, lightness, communication, self-directed teams, programming over documenting, and more.</a:t>
            </a:r>
          </a:p>
          <a:p>
            <a:pPr algn="just"/>
            <a:endParaRPr lang="en-US" dirty="0" smtClean="0">
              <a:cs typeface="Aparajita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F0139-D5EE-4F32-8C80-875A11C236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itle 7"/>
          <p:cNvSpPr>
            <a:spLocks noGrp="1"/>
          </p:cNvSpPr>
          <p:nvPr>
            <p:ph type="title"/>
          </p:nvPr>
        </p:nvSpPr>
        <p:spPr>
          <a:xfrm>
            <a:off x="282575" y="330200"/>
            <a:ext cx="2057400" cy="558800"/>
          </a:xfrm>
        </p:spPr>
        <p:txBody>
          <a:bodyPr/>
          <a:lstStyle/>
          <a:p>
            <a:pPr eaLnBrk="1" hangingPunct="1"/>
            <a:r>
              <a:rPr lang="en-US" altLang="en-US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Unit : 2</a:t>
            </a:r>
          </a:p>
        </p:txBody>
      </p:sp>
      <p:pic>
        <p:nvPicPr>
          <p:cNvPr id="7" name="Picture 9" descr="C:\Users\ADMIN\Desktop\June - Dec 2020\logo\csit logo or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28600"/>
            <a:ext cx="2057400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8704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F0139-D5EE-4F32-8C80-875A11C236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Title 7"/>
          <p:cNvSpPr>
            <a:spLocks noGrp="1"/>
          </p:cNvSpPr>
          <p:nvPr>
            <p:ph type="title"/>
          </p:nvPr>
        </p:nvSpPr>
        <p:spPr>
          <a:xfrm>
            <a:off x="0" y="330199"/>
            <a:ext cx="2057400" cy="558800"/>
          </a:xfrm>
        </p:spPr>
        <p:txBody>
          <a:bodyPr/>
          <a:lstStyle/>
          <a:p>
            <a:pPr eaLnBrk="1" hangingPunct="1"/>
            <a:r>
              <a:rPr lang="en-US" altLang="en-US" sz="18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Unit : 2</a:t>
            </a:r>
            <a:endParaRPr lang="en-US" altLang="en-US" sz="18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9" descr="C:\Users\ADMIN\Desktop\June - Dec 2020\logo\csit logo or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6222" y="134143"/>
            <a:ext cx="2057400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944" y="1085056"/>
            <a:ext cx="8229600" cy="4525963"/>
          </a:xfrm>
        </p:spPr>
        <p:txBody>
          <a:bodyPr/>
          <a:lstStyle/>
          <a:p>
            <a:pPr algn="just"/>
            <a:r>
              <a:rPr lang="en-US" sz="3000" dirty="0"/>
              <a:t>But, viewing as a whole all the principles and practices </a:t>
            </a:r>
            <a:r>
              <a:rPr lang="en-US" sz="3000" dirty="0" smtClean="0"/>
              <a:t>of Scrum </a:t>
            </a:r>
            <a:r>
              <a:rPr lang="en-US" sz="3000" dirty="0"/>
              <a:t>or XP (for example), these methods have a </a:t>
            </a:r>
            <a:r>
              <a:rPr lang="en-US" sz="3000" dirty="0" smtClean="0"/>
              <a:t>fresh flavor</a:t>
            </a:r>
            <a:r>
              <a:rPr lang="en-US" sz="3000" dirty="0"/>
              <a:t>; they push the envelope of embracing </a:t>
            </a:r>
            <a:r>
              <a:rPr lang="en-US" sz="3000" dirty="0" smtClean="0"/>
              <a:t>changing requirements</a:t>
            </a:r>
            <a:r>
              <a:rPr lang="en-US" sz="3000" dirty="0"/>
              <a:t>, communication, self-organizing </a:t>
            </a:r>
            <a:r>
              <a:rPr lang="en-US" sz="3000" dirty="0" smtClean="0"/>
              <a:t>teams, adaptive </a:t>
            </a:r>
            <a:r>
              <a:rPr lang="en-US" sz="3000" dirty="0"/>
              <a:t>planning, and so forth</a:t>
            </a:r>
            <a:r>
              <a:rPr lang="en-US" sz="3000" dirty="0" smtClean="0"/>
              <a:t>.</a:t>
            </a:r>
          </a:p>
          <a:p>
            <a:pPr algn="just"/>
            <a:r>
              <a:rPr lang="en-US" sz="3000" dirty="0"/>
              <a:t>Plus, some </a:t>
            </a:r>
            <a:r>
              <a:rPr lang="en-US" sz="3000" dirty="0" smtClean="0"/>
              <a:t>practices such </a:t>
            </a:r>
            <a:r>
              <a:rPr lang="en-US" sz="3000" dirty="0"/>
              <a:t>as test-driven development </a:t>
            </a:r>
            <a:r>
              <a:rPr lang="en-US" sz="3000" dirty="0" smtClean="0"/>
              <a:t>and continuous integration are </a:t>
            </a:r>
            <a:r>
              <a:rPr lang="en-US" sz="3000" dirty="0"/>
              <a:t>relatively </a:t>
            </a:r>
            <a:r>
              <a:rPr lang="en-US" sz="3000" dirty="0" smtClean="0"/>
              <a:t>new.</a:t>
            </a:r>
            <a:endParaRPr lang="en-IN" sz="3000" dirty="0"/>
          </a:p>
        </p:txBody>
      </p:sp>
    </p:spTree>
    <p:extLst>
      <p:ext uri="{BB962C8B-B14F-4D97-AF65-F5344CB8AC3E}">
        <p14:creationId xmlns:p14="http://schemas.microsoft.com/office/powerpoint/2010/main" val="657990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F0139-D5EE-4F32-8C80-875A11C236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Title 7"/>
          <p:cNvSpPr>
            <a:spLocks noGrp="1"/>
          </p:cNvSpPr>
          <p:nvPr>
            <p:ph type="title"/>
          </p:nvPr>
        </p:nvSpPr>
        <p:spPr>
          <a:xfrm>
            <a:off x="0" y="330199"/>
            <a:ext cx="2057400" cy="558800"/>
          </a:xfrm>
        </p:spPr>
        <p:txBody>
          <a:bodyPr/>
          <a:lstStyle/>
          <a:p>
            <a:pPr eaLnBrk="1" hangingPunct="1"/>
            <a:r>
              <a:rPr lang="en-US" altLang="en-US" sz="18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Unit : 2</a:t>
            </a:r>
            <a:endParaRPr lang="en-US" altLang="en-US" sz="18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9" descr="C:\Users\ADMIN\Desktop\June - Dec 2020\logo\csit logo or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6222" y="134143"/>
            <a:ext cx="2057400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944" y="1085056"/>
            <a:ext cx="8229600" cy="4525963"/>
          </a:xfrm>
        </p:spPr>
        <p:txBody>
          <a:bodyPr/>
          <a:lstStyle/>
          <a:p>
            <a:pPr algn="just"/>
            <a:r>
              <a:rPr lang="en-US" sz="3000" dirty="0"/>
              <a:t>Scrum and XP are widely applied agile </a:t>
            </a:r>
            <a:r>
              <a:rPr lang="en-US" sz="3000" dirty="0" smtClean="0"/>
              <a:t>methods the two most </a:t>
            </a:r>
            <a:r>
              <a:rPr lang="en-US" sz="3000" dirty="0"/>
              <a:t>common, according to at least one survey [Shine03].</a:t>
            </a:r>
          </a:p>
          <a:p>
            <a:pPr algn="just"/>
            <a:r>
              <a:rPr lang="en-US" sz="3000" dirty="0"/>
              <a:t>However, there is anecdotal evidence indicating some "</a:t>
            </a:r>
            <a:r>
              <a:rPr lang="en-US" sz="3000" dirty="0" smtClean="0"/>
              <a:t>XP“ adoption </a:t>
            </a:r>
            <a:r>
              <a:rPr lang="en-US" sz="3000" dirty="0"/>
              <a:t>is misunderstood as simply "not the waterfall" </a:t>
            </a:r>
            <a:r>
              <a:rPr lang="en-US" sz="3000" dirty="0" smtClean="0"/>
              <a:t>and the </a:t>
            </a:r>
            <a:r>
              <a:rPr lang="en-US" sz="3000" dirty="0"/>
              <a:t>teams are merely practicing iterative and </a:t>
            </a:r>
            <a:r>
              <a:rPr lang="en-US" sz="3000" dirty="0" smtClean="0"/>
              <a:t>evolutionary development </a:t>
            </a:r>
            <a:r>
              <a:rPr lang="en-US" sz="3000" dirty="0"/>
              <a:t>or "programming </a:t>
            </a:r>
            <a:r>
              <a:rPr lang="en-US" sz="3000" dirty="0" smtClean="0"/>
              <a:t>without documentation</a:t>
            </a:r>
            <a:r>
              <a:rPr lang="en-US" sz="3000" dirty="0"/>
              <a:t>" </a:t>
            </a:r>
            <a:r>
              <a:rPr lang="en-US" sz="3000" dirty="0" smtClean="0"/>
              <a:t>and calling </a:t>
            </a:r>
            <a:r>
              <a:rPr lang="en-US" sz="3000" dirty="0"/>
              <a:t>this XP.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57388" y="526256"/>
            <a:ext cx="64087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/>
              <a:t>Specific Agile Methods</a:t>
            </a:r>
          </a:p>
        </p:txBody>
      </p:sp>
    </p:spTree>
    <p:extLst>
      <p:ext uri="{BB962C8B-B14F-4D97-AF65-F5344CB8AC3E}">
        <p14:creationId xmlns:p14="http://schemas.microsoft.com/office/powerpoint/2010/main" val="2099947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F0139-D5EE-4F32-8C80-875A11C236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Title 7"/>
          <p:cNvSpPr>
            <a:spLocks noGrp="1"/>
          </p:cNvSpPr>
          <p:nvPr>
            <p:ph type="title"/>
          </p:nvPr>
        </p:nvSpPr>
        <p:spPr>
          <a:xfrm>
            <a:off x="0" y="330199"/>
            <a:ext cx="2057400" cy="558800"/>
          </a:xfrm>
        </p:spPr>
        <p:txBody>
          <a:bodyPr/>
          <a:lstStyle/>
          <a:p>
            <a:pPr eaLnBrk="1" hangingPunct="1"/>
            <a:r>
              <a:rPr lang="en-US" altLang="en-US" sz="18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Unit : 2</a:t>
            </a:r>
            <a:endParaRPr lang="en-US" altLang="en-US" sz="18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9" descr="C:\Users\ADMIN\Desktop\June - Dec 2020\logo\csit logo or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6222" y="134143"/>
            <a:ext cx="2057400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944" y="1085056"/>
            <a:ext cx="8229600" cy="4525963"/>
          </a:xfrm>
        </p:spPr>
        <p:txBody>
          <a:bodyPr/>
          <a:lstStyle/>
          <a:p>
            <a:pPr marL="514350" indent="-514350">
              <a:buAutoNum type="alphaUcPeriod"/>
            </a:pPr>
            <a:r>
              <a:rPr lang="en-US" sz="3000" dirty="0" smtClean="0"/>
              <a:t>Scrum</a:t>
            </a:r>
          </a:p>
          <a:p>
            <a:pPr algn="just"/>
            <a:r>
              <a:rPr lang="en-US" sz="3000" dirty="0" smtClean="0"/>
              <a:t>Scrum's </a:t>
            </a:r>
            <a:r>
              <a:rPr lang="en-US" sz="3000" dirty="0"/>
              <a:t>distinctive emphasis among the methods is </a:t>
            </a:r>
            <a:r>
              <a:rPr lang="en-US" sz="3000" dirty="0" smtClean="0"/>
              <a:t>its strong </a:t>
            </a:r>
            <a:r>
              <a:rPr lang="en-US" sz="3000" dirty="0"/>
              <a:t>promotion of self-organizing teams, daily </a:t>
            </a:r>
            <a:r>
              <a:rPr lang="en-US" sz="3000" dirty="0" smtClean="0"/>
              <a:t>team measurement</a:t>
            </a:r>
            <a:r>
              <a:rPr lang="en-US" sz="3000" dirty="0"/>
              <a:t>, and avoidance of following predefined steps.</a:t>
            </a:r>
          </a:p>
          <a:p>
            <a:pPr algn="just"/>
            <a:r>
              <a:rPr lang="en-US" sz="3000" dirty="0"/>
              <a:t>Some key practices include a daily stand-up meeting (</a:t>
            </a:r>
            <a:r>
              <a:rPr lang="en-US" sz="3000" dirty="0" smtClean="0"/>
              <a:t>the Scrum </a:t>
            </a:r>
            <a:r>
              <a:rPr lang="en-US" sz="3000" dirty="0"/>
              <a:t>meeting) with special questions, </a:t>
            </a:r>
            <a:r>
              <a:rPr lang="en-US" sz="3000" dirty="0" smtClean="0"/>
              <a:t>30-calendar-day iterations</a:t>
            </a:r>
            <a:r>
              <a:rPr lang="en-US" sz="3000" dirty="0"/>
              <a:t>, and a demo to external stakeholders at the </a:t>
            </a:r>
            <a:r>
              <a:rPr lang="en-US" sz="3000" dirty="0" smtClean="0"/>
              <a:t>end of </a:t>
            </a:r>
            <a:r>
              <a:rPr lang="en-US" sz="3000" dirty="0"/>
              <a:t>each iteration.</a:t>
            </a:r>
            <a:endParaRPr lang="en-IN" sz="3000" dirty="0"/>
          </a:p>
        </p:txBody>
      </p:sp>
    </p:spTree>
    <p:extLst>
      <p:ext uri="{BB962C8B-B14F-4D97-AF65-F5344CB8AC3E}">
        <p14:creationId xmlns:p14="http://schemas.microsoft.com/office/powerpoint/2010/main" val="4274027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F0139-D5EE-4F32-8C80-875A11C236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4" name="Title 7"/>
          <p:cNvSpPr>
            <a:spLocks noGrp="1"/>
          </p:cNvSpPr>
          <p:nvPr>
            <p:ph type="title"/>
          </p:nvPr>
        </p:nvSpPr>
        <p:spPr>
          <a:xfrm>
            <a:off x="0" y="330199"/>
            <a:ext cx="2057400" cy="558800"/>
          </a:xfrm>
        </p:spPr>
        <p:txBody>
          <a:bodyPr/>
          <a:lstStyle/>
          <a:p>
            <a:pPr eaLnBrk="1" hangingPunct="1"/>
            <a:r>
              <a:rPr lang="en-US" altLang="en-US" sz="18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Unit : 2</a:t>
            </a:r>
            <a:endParaRPr lang="en-US" altLang="en-US" sz="18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9" descr="C:\Users\ADMIN\Desktop\June - Dec 2020\logo\csit logo or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6222" y="134143"/>
            <a:ext cx="2057400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944" y="1085056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3000" dirty="0" smtClean="0"/>
              <a:t>B. XP</a:t>
            </a:r>
          </a:p>
          <a:p>
            <a:pPr algn="just"/>
            <a:r>
              <a:rPr lang="en-US" sz="3000" dirty="0"/>
              <a:t>XP is probably the most well known agile method; </a:t>
            </a:r>
            <a:r>
              <a:rPr lang="en-US" sz="3000" dirty="0" smtClean="0"/>
              <a:t>it emphasizes </a:t>
            </a:r>
            <a:r>
              <a:rPr lang="en-US" sz="3000" dirty="0"/>
              <a:t>collaboration, quick and early </a:t>
            </a:r>
            <a:r>
              <a:rPr lang="en-US" sz="3000" dirty="0" smtClean="0"/>
              <a:t>software creation</a:t>
            </a:r>
            <a:r>
              <a:rPr lang="en-US" sz="3000" dirty="0"/>
              <a:t>, and skillful development practices. </a:t>
            </a:r>
            <a:endParaRPr lang="en-US" sz="3000" dirty="0" smtClean="0"/>
          </a:p>
          <a:p>
            <a:pPr algn="just"/>
            <a:r>
              <a:rPr lang="en-US" sz="3000" dirty="0" smtClean="0"/>
              <a:t>It </a:t>
            </a:r>
            <a:r>
              <a:rPr lang="en-US" sz="3000" dirty="0"/>
              <a:t>is </a:t>
            </a:r>
            <a:r>
              <a:rPr lang="en-US" sz="3000" dirty="0" smtClean="0"/>
              <a:t>founded on </a:t>
            </a:r>
            <a:r>
              <a:rPr lang="en-US" sz="3000" dirty="0"/>
              <a:t>four values: communication, </a:t>
            </a:r>
            <a:r>
              <a:rPr lang="en-US" sz="3000" dirty="0" smtClean="0"/>
              <a:t>simplicity, feedback</a:t>
            </a:r>
            <a:r>
              <a:rPr lang="en-US" sz="3000" dirty="0"/>
              <a:t>, </a:t>
            </a:r>
            <a:r>
              <a:rPr lang="en-US" sz="3000" dirty="0" smtClean="0"/>
              <a:t>and courage.</a:t>
            </a:r>
          </a:p>
          <a:p>
            <a:pPr algn="just"/>
            <a:r>
              <a:rPr lang="en-US" sz="3000" dirty="0" smtClean="0"/>
              <a:t>It </a:t>
            </a:r>
            <a:r>
              <a:rPr lang="en-US" sz="3000" dirty="0"/>
              <a:t>includes 12 core practices, including the </a:t>
            </a:r>
            <a:r>
              <a:rPr lang="en-US" sz="3000" dirty="0" smtClean="0"/>
              <a:t>whole team </a:t>
            </a:r>
            <a:r>
              <a:rPr lang="en-US" sz="3000" dirty="0"/>
              <a:t>working together in a common room, </a:t>
            </a:r>
            <a:r>
              <a:rPr lang="en-US" sz="3000" dirty="0" smtClean="0"/>
              <a:t>pair programming</a:t>
            </a:r>
            <a:r>
              <a:rPr lang="en-US" sz="3000" dirty="0"/>
              <a:t>, constant refactoring, and </a:t>
            </a:r>
            <a:r>
              <a:rPr lang="en-US" sz="3000" dirty="0" smtClean="0"/>
              <a:t>test-driven development</a:t>
            </a:r>
            <a:r>
              <a:rPr lang="en-US" sz="3000" dirty="0"/>
              <a:t>.</a:t>
            </a:r>
            <a:endParaRPr lang="en-IN" sz="3000" dirty="0"/>
          </a:p>
        </p:txBody>
      </p:sp>
    </p:spTree>
    <p:extLst>
      <p:ext uri="{BB962C8B-B14F-4D97-AF65-F5344CB8AC3E}">
        <p14:creationId xmlns:p14="http://schemas.microsoft.com/office/powerpoint/2010/main" val="236630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F0139-D5EE-4F32-8C80-875A11C23606}" type="slidenum">
              <a:rPr lang="en-US" smtClean="0"/>
              <a:pPr/>
              <a:t>34</a:t>
            </a:fld>
            <a:endParaRPr lang="en-US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838200"/>
            <a:ext cx="80010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4245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F0139-D5EE-4F32-8C80-875A11C236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itle 7"/>
          <p:cNvSpPr>
            <a:spLocks noGrp="1"/>
          </p:cNvSpPr>
          <p:nvPr>
            <p:ph type="title"/>
          </p:nvPr>
        </p:nvSpPr>
        <p:spPr>
          <a:xfrm>
            <a:off x="282575" y="330200"/>
            <a:ext cx="2057400" cy="558800"/>
          </a:xfrm>
        </p:spPr>
        <p:txBody>
          <a:bodyPr/>
          <a:lstStyle/>
          <a:p>
            <a:pPr eaLnBrk="1" hangingPunct="1"/>
            <a:r>
              <a:rPr lang="en-US" altLang="en-US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Unit : 2</a:t>
            </a:r>
          </a:p>
        </p:txBody>
      </p:sp>
      <p:pic>
        <p:nvPicPr>
          <p:cNvPr id="7" name="Picture 9" descr="C:\Users\ADMIN\Desktop\June - Dec 2020\logo\csit logo or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28600"/>
            <a:ext cx="2057400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2288" y="1462816"/>
            <a:ext cx="8229600" cy="4525963"/>
          </a:xfrm>
        </p:spPr>
        <p:txBody>
          <a:bodyPr/>
          <a:lstStyle/>
          <a:p>
            <a:pPr algn="just"/>
            <a:r>
              <a:rPr lang="en-US" sz="2800" dirty="0"/>
              <a:t>Having raised the issue of variations in methods, </a:t>
            </a:r>
            <a:r>
              <a:rPr lang="en-US" sz="2800" dirty="0" smtClean="0"/>
              <a:t>one classification </a:t>
            </a:r>
            <a:r>
              <a:rPr lang="en-US" sz="2800" dirty="0"/>
              <a:t>is their </a:t>
            </a:r>
            <a:r>
              <a:rPr lang="en-US" sz="2800" dirty="0">
                <a:solidFill>
                  <a:srgbClr val="FF0000"/>
                </a:solidFill>
              </a:rPr>
              <a:t>degree of </a:t>
            </a:r>
            <a:r>
              <a:rPr lang="en-US" sz="2800" dirty="0" smtClean="0">
                <a:solidFill>
                  <a:srgbClr val="FF0000"/>
                </a:solidFill>
              </a:rPr>
              <a:t>ceremony </a:t>
            </a:r>
            <a:r>
              <a:rPr lang="en-US" sz="2800" dirty="0" smtClean="0"/>
              <a:t>the </a:t>
            </a:r>
            <a:r>
              <a:rPr lang="en-US" sz="2800" dirty="0"/>
              <a:t>amount </a:t>
            </a:r>
            <a:r>
              <a:rPr lang="en-US" sz="2800" dirty="0" smtClean="0"/>
              <a:t>of method weight </a:t>
            </a:r>
            <a:r>
              <a:rPr lang="en-US" sz="2800" dirty="0"/>
              <a:t>in terms of documentation, formal </a:t>
            </a:r>
            <a:r>
              <a:rPr lang="en-US" sz="2800" dirty="0" smtClean="0"/>
              <a:t>steps, review</a:t>
            </a:r>
            <a:r>
              <a:rPr lang="en-US" sz="2800" dirty="0"/>
              <a:t>, and so forth. </a:t>
            </a:r>
            <a:endParaRPr lang="en-US" sz="2800" dirty="0" smtClean="0"/>
          </a:p>
          <a:p>
            <a:pPr algn="just"/>
            <a:r>
              <a:rPr lang="en-US" sz="2800" dirty="0" smtClean="0"/>
              <a:t>Another </a:t>
            </a:r>
            <a:r>
              <a:rPr lang="en-US" sz="2800" dirty="0"/>
              <a:t>classification is </a:t>
            </a:r>
            <a:r>
              <a:rPr lang="en-US" sz="2800" dirty="0" smtClean="0"/>
              <a:t>their </a:t>
            </a:r>
            <a:r>
              <a:rPr lang="en-US" sz="2800" dirty="0" smtClean="0">
                <a:solidFill>
                  <a:srgbClr val="FF0000"/>
                </a:solidFill>
              </a:rPr>
              <a:t>cycles</a:t>
            </a:r>
            <a:r>
              <a:rPr lang="en-US" sz="2800" dirty="0" smtClean="0"/>
              <a:t> the </a:t>
            </a:r>
            <a:r>
              <a:rPr lang="en-US" sz="2800" dirty="0"/>
              <a:t>number and length of iterations. </a:t>
            </a:r>
            <a:endParaRPr lang="en-US" sz="2800" dirty="0" smtClean="0"/>
          </a:p>
          <a:p>
            <a:pPr algn="just"/>
            <a:r>
              <a:rPr lang="en-US" sz="2800" dirty="0" smtClean="0"/>
              <a:t>For example, single-pass </a:t>
            </a:r>
            <a:r>
              <a:rPr lang="en-US" sz="2800" dirty="0"/>
              <a:t>waterfall has no iterations; at the other end, </a:t>
            </a:r>
            <a:r>
              <a:rPr lang="en-US" sz="2800" dirty="0" smtClean="0"/>
              <a:t>an </a:t>
            </a:r>
            <a:r>
              <a:rPr lang="en-US" sz="2800" dirty="0" err="1" smtClean="0"/>
              <a:t>Evo</a:t>
            </a:r>
            <a:r>
              <a:rPr lang="en-US" sz="2800" dirty="0" smtClean="0"/>
              <a:t> </a:t>
            </a:r>
            <a:r>
              <a:rPr lang="en-US" sz="2800" dirty="0"/>
              <a:t>project could have very </a:t>
            </a:r>
            <a:r>
              <a:rPr lang="en-US" sz="2800" dirty="0" smtClean="0"/>
              <a:t>many one </a:t>
            </a:r>
            <a:r>
              <a:rPr lang="en-US" sz="2800" dirty="0"/>
              <a:t>iteration per week.</a:t>
            </a:r>
          </a:p>
          <a:p>
            <a:pPr algn="just"/>
            <a:endParaRPr lang="en-IN" dirty="0"/>
          </a:p>
        </p:txBody>
      </p:sp>
      <p:sp>
        <p:nvSpPr>
          <p:cNvPr id="2" name="TextBox 1"/>
          <p:cNvSpPr txBox="1"/>
          <p:nvPr/>
        </p:nvSpPr>
        <p:spPr>
          <a:xfrm>
            <a:off x="2184846" y="347579"/>
            <a:ext cx="49044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/>
              <a:t>Classification of Methods</a:t>
            </a:r>
          </a:p>
        </p:txBody>
      </p:sp>
    </p:spTree>
    <p:extLst>
      <p:ext uri="{BB962C8B-B14F-4D97-AF65-F5344CB8AC3E}">
        <p14:creationId xmlns:p14="http://schemas.microsoft.com/office/powerpoint/2010/main" val="3655367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F0139-D5EE-4F32-8C80-875A11C236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itle 7"/>
          <p:cNvSpPr>
            <a:spLocks noGrp="1"/>
          </p:cNvSpPr>
          <p:nvPr>
            <p:ph type="title"/>
          </p:nvPr>
        </p:nvSpPr>
        <p:spPr>
          <a:xfrm>
            <a:off x="282575" y="330200"/>
            <a:ext cx="2057400" cy="558800"/>
          </a:xfrm>
        </p:spPr>
        <p:txBody>
          <a:bodyPr/>
          <a:lstStyle/>
          <a:p>
            <a:pPr eaLnBrk="1" hangingPunct="1"/>
            <a:r>
              <a:rPr lang="en-US" altLang="en-US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Unit : 2</a:t>
            </a:r>
          </a:p>
        </p:txBody>
      </p:sp>
      <p:pic>
        <p:nvPicPr>
          <p:cNvPr id="7" name="Picture 9" descr="C:\Users\ADMIN\Desktop\June - Dec 2020\logo\csit logo or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28600"/>
            <a:ext cx="2057400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068" y="1196752"/>
            <a:ext cx="7836732" cy="4752528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61293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909" y="1554331"/>
            <a:ext cx="7662890" cy="4689629"/>
          </a:xfrm>
        </p:spPr>
        <p:txBody>
          <a:bodyPr>
            <a:normAutofit/>
          </a:bodyPr>
          <a:lstStyle/>
          <a:p>
            <a:pPr algn="just"/>
            <a:r>
              <a:rPr lang="en-US" sz="2800" dirty="0">
                <a:cs typeface="Aparajita" pitchFamily="34" charset="0"/>
              </a:rPr>
              <a:t>As hinted in </a:t>
            </a:r>
            <a:r>
              <a:rPr lang="en-US" sz="2800" dirty="0">
                <a:solidFill>
                  <a:srgbClr val="FF0000"/>
                </a:solidFill>
                <a:cs typeface="Aparajita" pitchFamily="34" charset="0"/>
              </a:rPr>
              <a:t>Figure 3.1</a:t>
            </a:r>
            <a:r>
              <a:rPr lang="en-US" sz="2800" dirty="0">
                <a:cs typeface="Aparajita" pitchFamily="34" charset="0"/>
              </a:rPr>
              <a:t>, XP recommends 14 weeks, and </a:t>
            </a:r>
            <a:r>
              <a:rPr lang="en-US" sz="2800" dirty="0" smtClean="0">
                <a:cs typeface="Aparajita" pitchFamily="34" charset="0"/>
              </a:rPr>
              <a:t>the UP </a:t>
            </a:r>
            <a:r>
              <a:rPr lang="en-US" sz="2800" dirty="0">
                <a:cs typeface="Aparajita" pitchFamily="34" charset="0"/>
              </a:rPr>
              <a:t>26 weeks</a:t>
            </a:r>
            <a:r>
              <a:rPr lang="en-US" sz="2800" dirty="0" smtClean="0">
                <a:cs typeface="Aparajita" pitchFamily="34" charset="0"/>
              </a:rPr>
              <a:t>.</a:t>
            </a:r>
          </a:p>
          <a:p>
            <a:pPr algn="just"/>
            <a:r>
              <a:rPr lang="en-US" sz="2800" dirty="0" smtClean="0">
                <a:cs typeface="Aparajita" pitchFamily="34" charset="0"/>
              </a:rPr>
              <a:t>Some </a:t>
            </a:r>
            <a:r>
              <a:rPr lang="en-US" sz="2800" dirty="0">
                <a:cs typeface="Aparajita" pitchFamily="34" charset="0"/>
              </a:rPr>
              <a:t>would say the lower left </a:t>
            </a:r>
            <a:r>
              <a:rPr lang="en-US" sz="2800" dirty="0" smtClean="0">
                <a:cs typeface="Aparajita" pitchFamily="34" charset="0"/>
              </a:rPr>
              <a:t>quadrant (many </a:t>
            </a:r>
            <a:r>
              <a:rPr lang="en-US" sz="2800" dirty="0">
                <a:cs typeface="Aparajita" pitchFamily="34" charset="0"/>
              </a:rPr>
              <a:t>short iterations, low ceremony) describes the </a:t>
            </a:r>
            <a:r>
              <a:rPr lang="en-US" sz="2800" dirty="0" smtClean="0">
                <a:cs typeface="Aparajita" pitchFamily="34" charset="0"/>
              </a:rPr>
              <a:t>agile methods</a:t>
            </a:r>
            <a:r>
              <a:rPr lang="en-US" sz="2800" dirty="0">
                <a:cs typeface="Aparajita" pitchFamily="34" charset="0"/>
              </a:rPr>
              <a:t>, but this is not quite accurate</a:t>
            </a:r>
            <a:r>
              <a:rPr lang="en-US" sz="2800" dirty="0" smtClean="0">
                <a:cs typeface="Aparajita" pitchFamily="34" charset="0"/>
              </a:rPr>
              <a:t>.</a:t>
            </a:r>
          </a:p>
          <a:p>
            <a:pPr algn="just"/>
            <a:r>
              <a:rPr lang="en-US" sz="2800" dirty="0" smtClean="0">
                <a:cs typeface="Aparajita" pitchFamily="34" charset="0"/>
              </a:rPr>
              <a:t>For example, Scrum </a:t>
            </a:r>
            <a:r>
              <a:rPr lang="en-US" sz="2800" dirty="0">
                <a:cs typeface="Aparajita" pitchFamily="34" charset="0"/>
              </a:rPr>
              <a:t>is silent on the question of </a:t>
            </a:r>
            <a:r>
              <a:rPr lang="en-US" sz="2800" dirty="0" smtClean="0">
                <a:cs typeface="Aparajita" pitchFamily="34" charset="0"/>
              </a:rPr>
              <a:t>ceremony or more precisely </a:t>
            </a:r>
            <a:r>
              <a:rPr lang="en-US" sz="2800" dirty="0">
                <a:cs typeface="Aparajita" pitchFamily="34" charset="0"/>
              </a:rPr>
              <a:t>leaves the question to the discretion of the team.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F0139-D5EE-4F32-8C80-875A11C236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7"/>
          <p:cNvSpPr>
            <a:spLocks noGrp="1"/>
          </p:cNvSpPr>
          <p:nvPr>
            <p:ph type="title"/>
          </p:nvPr>
        </p:nvSpPr>
        <p:spPr>
          <a:xfrm>
            <a:off x="-7468" y="340030"/>
            <a:ext cx="2057400" cy="558800"/>
          </a:xfrm>
        </p:spPr>
        <p:txBody>
          <a:bodyPr/>
          <a:lstStyle/>
          <a:p>
            <a:pPr eaLnBrk="1" hangingPunct="1"/>
            <a:r>
              <a:rPr lang="en-US" altLang="en-US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Unit : 2</a:t>
            </a:r>
          </a:p>
        </p:txBody>
      </p:sp>
      <p:pic>
        <p:nvPicPr>
          <p:cNvPr id="7" name="Picture 9" descr="C:\Users\ADMIN\Desktop\June - Dec 2020\logo\csit logo or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28600"/>
            <a:ext cx="2057400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3967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432299"/>
            <a:ext cx="7662890" cy="4689629"/>
          </a:xfrm>
        </p:spPr>
        <p:txBody>
          <a:bodyPr>
            <a:noAutofit/>
          </a:bodyPr>
          <a:lstStyle/>
          <a:p>
            <a:pPr algn="just"/>
            <a:r>
              <a:rPr lang="en-US" sz="2800" dirty="0">
                <a:cs typeface="Aparajita" pitchFamily="34" charset="0"/>
              </a:rPr>
              <a:t>In </a:t>
            </a:r>
            <a:r>
              <a:rPr lang="en-US" sz="2800" dirty="0">
                <a:solidFill>
                  <a:srgbClr val="FF0000"/>
                </a:solidFill>
                <a:cs typeface="Aparajita" pitchFamily="34" charset="0"/>
              </a:rPr>
              <a:t>2001</a:t>
            </a:r>
            <a:r>
              <a:rPr lang="en-US" sz="2800" dirty="0">
                <a:cs typeface="Aparajita" pitchFamily="34" charset="0"/>
              </a:rPr>
              <a:t> a group interested in iterative and agile </a:t>
            </a:r>
            <a:r>
              <a:rPr lang="en-US" sz="2800" dirty="0" smtClean="0">
                <a:cs typeface="Aparajita" pitchFamily="34" charset="0"/>
              </a:rPr>
              <a:t>methods (coining </a:t>
            </a:r>
            <a:r>
              <a:rPr lang="en-US" sz="2800" dirty="0">
                <a:cs typeface="Aparajita" pitchFamily="34" charset="0"/>
              </a:rPr>
              <a:t>the term) met to find common ground</a:t>
            </a:r>
            <a:r>
              <a:rPr lang="en-US" sz="2800" dirty="0" smtClean="0">
                <a:cs typeface="Aparajita" pitchFamily="34" charset="0"/>
              </a:rPr>
              <a:t>.</a:t>
            </a:r>
          </a:p>
          <a:p>
            <a:pPr algn="just"/>
            <a:r>
              <a:rPr lang="en-US" sz="2800" dirty="0" smtClean="0">
                <a:cs typeface="Aparajita" pitchFamily="34" charset="0"/>
              </a:rPr>
              <a:t>Out </a:t>
            </a:r>
            <a:r>
              <a:rPr lang="en-US" sz="2800" dirty="0">
                <a:cs typeface="Aparajita" pitchFamily="34" charset="0"/>
              </a:rPr>
              <a:t>of </a:t>
            </a:r>
            <a:r>
              <a:rPr lang="en-US" sz="2800" dirty="0" smtClean="0">
                <a:cs typeface="Aparajita" pitchFamily="34" charset="0"/>
              </a:rPr>
              <a:t>this came </a:t>
            </a:r>
            <a:r>
              <a:rPr lang="en-US" sz="2800" dirty="0">
                <a:cs typeface="Aparajita" pitchFamily="34" charset="0"/>
              </a:rPr>
              <a:t>the Agile Alliance (www.agilealliance.com) with </a:t>
            </a:r>
            <a:r>
              <a:rPr lang="en-US" sz="2800" dirty="0" smtClean="0">
                <a:cs typeface="Aparajita" pitchFamily="34" charset="0"/>
              </a:rPr>
              <a:t>a </a:t>
            </a:r>
            <a:r>
              <a:rPr lang="en-US" sz="2800" dirty="0" smtClean="0">
                <a:solidFill>
                  <a:srgbClr val="FF0000"/>
                </a:solidFill>
                <a:cs typeface="Aparajita" pitchFamily="34" charset="0"/>
              </a:rPr>
              <a:t>manifesto </a:t>
            </a:r>
            <a:r>
              <a:rPr lang="en-US" sz="2800" dirty="0">
                <a:solidFill>
                  <a:srgbClr val="FF0000"/>
                </a:solidFill>
                <a:cs typeface="Aparajita" pitchFamily="34" charset="0"/>
              </a:rPr>
              <a:t>and </a:t>
            </a:r>
            <a:r>
              <a:rPr lang="en-US" sz="2800" dirty="0" smtClean="0">
                <a:solidFill>
                  <a:srgbClr val="FF0000"/>
                </a:solidFill>
                <a:cs typeface="Aparajita" pitchFamily="34" charset="0"/>
              </a:rPr>
              <a:t>statement </a:t>
            </a:r>
            <a:r>
              <a:rPr lang="en-US" sz="2800" dirty="0">
                <a:solidFill>
                  <a:srgbClr val="FF0000"/>
                </a:solidFill>
                <a:cs typeface="Aparajita" pitchFamily="34" charset="0"/>
              </a:rPr>
              <a:t>of </a:t>
            </a:r>
            <a:r>
              <a:rPr lang="en-US" sz="2800" dirty="0" smtClean="0">
                <a:solidFill>
                  <a:srgbClr val="FF0000"/>
                </a:solidFill>
                <a:cs typeface="Aparajita" pitchFamily="34" charset="0"/>
              </a:rPr>
              <a:t>principles</a:t>
            </a:r>
            <a:r>
              <a:rPr lang="en-US" sz="2800" dirty="0" smtClean="0">
                <a:cs typeface="Aparajita" pitchFamily="34" charset="0"/>
              </a:rPr>
              <a:t>.</a:t>
            </a:r>
          </a:p>
          <a:p>
            <a:pPr algn="just"/>
            <a:r>
              <a:rPr lang="en-US" sz="2800" dirty="0" smtClean="0">
                <a:cs typeface="Aparajita" pitchFamily="34" charset="0"/>
              </a:rPr>
              <a:t>Most of </a:t>
            </a:r>
            <a:r>
              <a:rPr lang="en-US" sz="2800" dirty="0">
                <a:cs typeface="Aparajita" pitchFamily="34" charset="0"/>
              </a:rPr>
              <a:t>the many concrete practices described throughout </a:t>
            </a:r>
            <a:r>
              <a:rPr lang="en-US" sz="2800" dirty="0" smtClean="0">
                <a:cs typeface="Aparajita" pitchFamily="34" charset="0"/>
              </a:rPr>
              <a:t>this book </a:t>
            </a:r>
            <a:r>
              <a:rPr lang="en-US" sz="2800" dirty="0">
                <a:cs typeface="Aparajita" pitchFamily="34" charset="0"/>
              </a:rPr>
              <a:t>reflect these principles. </a:t>
            </a:r>
            <a:endParaRPr lang="en-US" sz="2800" dirty="0" smtClean="0">
              <a:cs typeface="Aparajita" pitchFamily="34" charset="0"/>
            </a:endParaRPr>
          </a:p>
          <a:p>
            <a:pPr algn="just"/>
            <a:r>
              <a:rPr lang="en-US" sz="2800" dirty="0" smtClean="0">
                <a:cs typeface="Aparajita" pitchFamily="34" charset="0"/>
              </a:rPr>
              <a:t>The </a:t>
            </a:r>
            <a:r>
              <a:rPr lang="en-US" sz="2800" dirty="0" smtClean="0">
                <a:solidFill>
                  <a:srgbClr val="FF0000"/>
                </a:solidFill>
                <a:cs typeface="Aparajita" pitchFamily="34" charset="0"/>
              </a:rPr>
              <a:t>Agile </a:t>
            </a:r>
            <a:r>
              <a:rPr lang="en-US" sz="2800" dirty="0">
                <a:solidFill>
                  <a:srgbClr val="FF0000"/>
                </a:solidFill>
                <a:cs typeface="Aparajita" pitchFamily="34" charset="0"/>
              </a:rPr>
              <a:t>project management</a:t>
            </a:r>
            <a:r>
              <a:rPr lang="en-US" sz="2800" dirty="0">
                <a:cs typeface="Aparajita" pitchFamily="34" charset="0"/>
              </a:rPr>
              <a:t> </a:t>
            </a:r>
            <a:r>
              <a:rPr lang="en-US" sz="2800" dirty="0" smtClean="0">
                <a:cs typeface="Aparajita" pitchFamily="34" charset="0"/>
              </a:rPr>
              <a:t>is guided </a:t>
            </a:r>
            <a:r>
              <a:rPr lang="en-US" sz="2800" dirty="0">
                <a:cs typeface="Aparajita" pitchFamily="34" charset="0"/>
              </a:rPr>
              <a:t>by these </a:t>
            </a:r>
            <a:r>
              <a:rPr lang="en-US" sz="2800" dirty="0">
                <a:solidFill>
                  <a:srgbClr val="FF0000"/>
                </a:solidFill>
                <a:cs typeface="Aparajita" pitchFamily="34" charset="0"/>
              </a:rPr>
              <a:t>principles</a:t>
            </a:r>
            <a:r>
              <a:rPr lang="en-US" sz="2800" dirty="0">
                <a:cs typeface="Aparajita" pitchFamily="34" charset="0"/>
              </a:rPr>
              <a:t>.</a:t>
            </a:r>
          </a:p>
          <a:p>
            <a:pPr algn="just"/>
            <a:endParaRPr lang="en-US" sz="2800" dirty="0">
              <a:cs typeface="Aparajita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F0139-D5EE-4F32-8C80-875A11C236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7"/>
          <p:cNvSpPr>
            <a:spLocks noGrp="1"/>
          </p:cNvSpPr>
          <p:nvPr>
            <p:ph type="title"/>
          </p:nvPr>
        </p:nvSpPr>
        <p:spPr>
          <a:xfrm>
            <a:off x="107504" y="151073"/>
            <a:ext cx="2057400" cy="558800"/>
          </a:xfrm>
        </p:spPr>
        <p:txBody>
          <a:bodyPr/>
          <a:lstStyle/>
          <a:p>
            <a:pPr eaLnBrk="1" hangingPunct="1"/>
            <a:r>
              <a:rPr lang="en-US" altLang="en-US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Unit : 2</a:t>
            </a:r>
          </a:p>
        </p:txBody>
      </p:sp>
      <p:pic>
        <p:nvPicPr>
          <p:cNvPr id="7" name="Picture 9" descr="C:\Users\ADMIN\Desktop\June - Dec 2020\logo\csit logo or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28600"/>
            <a:ext cx="2057400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136204" y="551546"/>
            <a:ext cx="66268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The Agile Manifesto and Principles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117209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330200"/>
            <a:ext cx="6615639" cy="5696709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F0139-D5EE-4F32-8C80-875A11C236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7"/>
          <p:cNvSpPr>
            <a:spLocks noGrp="1"/>
          </p:cNvSpPr>
          <p:nvPr>
            <p:ph type="title"/>
          </p:nvPr>
        </p:nvSpPr>
        <p:spPr>
          <a:xfrm>
            <a:off x="282575" y="330200"/>
            <a:ext cx="2057400" cy="558800"/>
          </a:xfrm>
        </p:spPr>
        <p:txBody>
          <a:bodyPr/>
          <a:lstStyle/>
          <a:p>
            <a:pPr eaLnBrk="1" hangingPunct="1"/>
            <a:r>
              <a:rPr lang="en-US" altLang="en-US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Unit : 2</a:t>
            </a:r>
          </a:p>
        </p:txBody>
      </p:sp>
      <p:pic>
        <p:nvPicPr>
          <p:cNvPr id="7" name="Picture 9" descr="C:\Users\ADMIN\Desktop\June - Dec 2020\logo\csit logo ori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28600"/>
            <a:ext cx="2057400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5918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185796"/>
            <a:ext cx="8043890" cy="4689629"/>
          </a:xfrm>
        </p:spPr>
        <p:txBody>
          <a:bodyPr>
            <a:no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US" sz="2800" dirty="0" smtClean="0">
                <a:cs typeface="Aparajita" pitchFamily="34" charset="0"/>
              </a:rPr>
              <a:t>Our </a:t>
            </a:r>
            <a:r>
              <a:rPr lang="en-US" sz="2800" dirty="0">
                <a:cs typeface="Aparajita" pitchFamily="34" charset="0"/>
              </a:rPr>
              <a:t>highest priority is </a:t>
            </a:r>
            <a:r>
              <a:rPr lang="en-US" sz="2800" dirty="0" smtClean="0">
                <a:cs typeface="Aparajita" pitchFamily="34" charset="0"/>
              </a:rPr>
              <a:t>to satisfy </a:t>
            </a:r>
            <a:r>
              <a:rPr lang="en-US" sz="2800" dirty="0">
                <a:cs typeface="Aparajita" pitchFamily="34" charset="0"/>
              </a:rPr>
              <a:t>the customer </a:t>
            </a:r>
            <a:r>
              <a:rPr lang="en-US" sz="2800" dirty="0" smtClean="0">
                <a:cs typeface="Aparajita" pitchFamily="34" charset="0"/>
              </a:rPr>
              <a:t>through early </a:t>
            </a:r>
            <a:r>
              <a:rPr lang="en-US" sz="2800" dirty="0">
                <a:cs typeface="Aparajita" pitchFamily="34" charset="0"/>
              </a:rPr>
              <a:t>and continuous </a:t>
            </a:r>
            <a:r>
              <a:rPr lang="en-US" sz="2800" dirty="0" smtClean="0">
                <a:cs typeface="Aparajita" pitchFamily="34" charset="0"/>
              </a:rPr>
              <a:t>delivery of </a:t>
            </a:r>
            <a:r>
              <a:rPr lang="en-US" sz="2800" dirty="0">
                <a:cs typeface="Aparajita" pitchFamily="34" charset="0"/>
              </a:rPr>
              <a:t>valuable software.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800" dirty="0" smtClean="0">
                <a:cs typeface="Aparajita" pitchFamily="34" charset="0"/>
              </a:rPr>
              <a:t>Welcome changing requirements</a:t>
            </a:r>
            <a:r>
              <a:rPr lang="en-US" sz="2800" dirty="0">
                <a:cs typeface="Aparajita" pitchFamily="34" charset="0"/>
              </a:rPr>
              <a:t>, even late </a:t>
            </a:r>
            <a:r>
              <a:rPr lang="en-US" sz="2800" dirty="0" smtClean="0">
                <a:cs typeface="Aparajita" pitchFamily="34" charset="0"/>
              </a:rPr>
              <a:t>in development</a:t>
            </a:r>
            <a:r>
              <a:rPr lang="en-US" sz="2800" dirty="0">
                <a:cs typeface="Aparajita" pitchFamily="34" charset="0"/>
              </a:rPr>
              <a:t>. Agile </a:t>
            </a:r>
            <a:r>
              <a:rPr lang="en-US" sz="2800" dirty="0" smtClean="0">
                <a:cs typeface="Aparajita" pitchFamily="34" charset="0"/>
              </a:rPr>
              <a:t>processes harness </a:t>
            </a:r>
            <a:r>
              <a:rPr lang="en-US" sz="2800" dirty="0">
                <a:cs typeface="Aparajita" pitchFamily="34" charset="0"/>
              </a:rPr>
              <a:t>change for </a:t>
            </a:r>
            <a:r>
              <a:rPr lang="en-US" sz="2800" dirty="0" smtClean="0">
                <a:cs typeface="Aparajita" pitchFamily="34" charset="0"/>
              </a:rPr>
              <a:t>the customer's competitive advantage</a:t>
            </a:r>
            <a:r>
              <a:rPr lang="en-US" sz="2800" dirty="0">
                <a:cs typeface="Aparajita" pitchFamily="34" charset="0"/>
              </a:rPr>
              <a:t>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800" dirty="0" smtClean="0">
                <a:cs typeface="Aparajita" pitchFamily="34" charset="0"/>
              </a:rPr>
              <a:t>Deliver </a:t>
            </a:r>
            <a:r>
              <a:rPr lang="en-US" sz="2800" dirty="0">
                <a:cs typeface="Aparajita" pitchFamily="34" charset="0"/>
              </a:rPr>
              <a:t>working </a:t>
            </a:r>
            <a:r>
              <a:rPr lang="en-US" sz="2800" dirty="0" smtClean="0">
                <a:cs typeface="Aparajita" pitchFamily="34" charset="0"/>
              </a:rPr>
              <a:t>software frequently</a:t>
            </a:r>
            <a:r>
              <a:rPr lang="en-US" sz="2800" dirty="0">
                <a:cs typeface="Aparajita" pitchFamily="34" charset="0"/>
              </a:rPr>
              <a:t>, from a couple </a:t>
            </a:r>
            <a:r>
              <a:rPr lang="en-US" sz="2800" dirty="0" smtClean="0">
                <a:cs typeface="Aparajita" pitchFamily="34" charset="0"/>
              </a:rPr>
              <a:t>of weeks </a:t>
            </a:r>
            <a:r>
              <a:rPr lang="en-US" sz="2800" dirty="0">
                <a:cs typeface="Aparajita" pitchFamily="34" charset="0"/>
              </a:rPr>
              <a:t>to a couple of </a:t>
            </a:r>
            <a:r>
              <a:rPr lang="en-US" sz="2800" dirty="0" smtClean="0">
                <a:cs typeface="Aparajita" pitchFamily="34" charset="0"/>
              </a:rPr>
              <a:t>months, with </a:t>
            </a:r>
            <a:r>
              <a:rPr lang="en-US" sz="2800" dirty="0">
                <a:cs typeface="Aparajita" pitchFamily="34" charset="0"/>
              </a:rPr>
              <a:t>a preference to </a:t>
            </a:r>
            <a:r>
              <a:rPr lang="en-US" sz="2800" dirty="0" smtClean="0">
                <a:cs typeface="Aparajita" pitchFamily="34" charset="0"/>
              </a:rPr>
              <a:t>the shorter </a:t>
            </a:r>
            <a:r>
              <a:rPr lang="en-US" sz="2800" dirty="0">
                <a:cs typeface="Aparajita" pitchFamily="34" charset="0"/>
              </a:rPr>
              <a:t>time scale.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800" dirty="0" smtClean="0">
                <a:cs typeface="Aparajita" pitchFamily="34" charset="0"/>
              </a:rPr>
              <a:t>Business </a:t>
            </a:r>
            <a:r>
              <a:rPr lang="en-US" sz="2800" dirty="0">
                <a:cs typeface="Aparajita" pitchFamily="34" charset="0"/>
              </a:rPr>
              <a:t>people </a:t>
            </a:r>
            <a:r>
              <a:rPr lang="en-US" sz="2800" dirty="0" smtClean="0">
                <a:cs typeface="Aparajita" pitchFamily="34" charset="0"/>
              </a:rPr>
              <a:t>and developers </a:t>
            </a:r>
            <a:r>
              <a:rPr lang="en-US" sz="2800" dirty="0">
                <a:cs typeface="Aparajita" pitchFamily="34" charset="0"/>
              </a:rPr>
              <a:t>must </a:t>
            </a:r>
            <a:r>
              <a:rPr lang="en-US" sz="2800" dirty="0" smtClean="0">
                <a:cs typeface="Aparajita" pitchFamily="34" charset="0"/>
              </a:rPr>
              <a:t>work together </a:t>
            </a:r>
            <a:r>
              <a:rPr lang="en-US" sz="2800" dirty="0">
                <a:cs typeface="Aparajita" pitchFamily="34" charset="0"/>
              </a:rPr>
              <a:t>daily throughout </a:t>
            </a:r>
            <a:r>
              <a:rPr lang="en-US" sz="2800" dirty="0" smtClean="0">
                <a:cs typeface="Aparajita" pitchFamily="34" charset="0"/>
              </a:rPr>
              <a:t>the project.</a:t>
            </a:r>
            <a:endParaRPr lang="en-US" sz="2800" dirty="0">
              <a:cs typeface="Aparajita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F0139-D5EE-4F32-8C80-875A11C236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7"/>
          <p:cNvSpPr>
            <a:spLocks noGrp="1"/>
          </p:cNvSpPr>
          <p:nvPr>
            <p:ph type="title"/>
          </p:nvPr>
        </p:nvSpPr>
        <p:spPr>
          <a:xfrm>
            <a:off x="0" y="330199"/>
            <a:ext cx="2057400" cy="558800"/>
          </a:xfrm>
        </p:spPr>
        <p:txBody>
          <a:bodyPr/>
          <a:lstStyle/>
          <a:p>
            <a:pPr eaLnBrk="1" hangingPunct="1"/>
            <a:r>
              <a:rPr lang="en-US" altLang="en-US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Unit : 2</a:t>
            </a:r>
          </a:p>
        </p:txBody>
      </p:sp>
      <p:pic>
        <p:nvPicPr>
          <p:cNvPr id="7" name="Picture 9" descr="C:\Users\ADMIN\Desktop\June - Dec 2020\logo\csit logo or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6222" y="134143"/>
            <a:ext cx="2057400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2645871" y="330199"/>
            <a:ext cx="382188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600" dirty="0"/>
              <a:t>The Agile Principles</a:t>
            </a:r>
          </a:p>
        </p:txBody>
      </p:sp>
    </p:spTree>
    <p:extLst>
      <p:ext uri="{BB962C8B-B14F-4D97-AF65-F5344CB8AC3E}">
        <p14:creationId xmlns:p14="http://schemas.microsoft.com/office/powerpoint/2010/main" val="376865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nit - I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Unit - I</Template>
  <TotalTime>9329</TotalTime>
  <Words>2113</Words>
  <Application>Microsoft Office PowerPoint</Application>
  <PresentationFormat>On-screen Show (4:3)</PresentationFormat>
  <Paragraphs>193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Aparajita</vt:lpstr>
      <vt:lpstr>Arial</vt:lpstr>
      <vt:lpstr>Calibri</vt:lpstr>
      <vt:lpstr>Times New Roman</vt:lpstr>
      <vt:lpstr>Unit - I</vt:lpstr>
      <vt:lpstr>Module II</vt:lpstr>
      <vt:lpstr>Unit : 2</vt:lpstr>
      <vt:lpstr>Unit : 2</vt:lpstr>
      <vt:lpstr>Unit : 2</vt:lpstr>
      <vt:lpstr>Unit : 2</vt:lpstr>
      <vt:lpstr>Unit : 2</vt:lpstr>
      <vt:lpstr>Unit : 2</vt:lpstr>
      <vt:lpstr>Unit : 2</vt:lpstr>
      <vt:lpstr>Unit : 2</vt:lpstr>
      <vt:lpstr>Unit : 2</vt:lpstr>
      <vt:lpstr>Unit : 2</vt:lpstr>
      <vt:lpstr>Unit : 2</vt:lpstr>
      <vt:lpstr>Unit : 2</vt:lpstr>
      <vt:lpstr>Unit : 2</vt:lpstr>
      <vt:lpstr>Unit : 2</vt:lpstr>
      <vt:lpstr>Unit : 2</vt:lpstr>
      <vt:lpstr>Unit : 2</vt:lpstr>
      <vt:lpstr>Unit : 2</vt:lpstr>
      <vt:lpstr>Unit : 2</vt:lpstr>
      <vt:lpstr>Unit : 2</vt:lpstr>
      <vt:lpstr>Unit : 2</vt:lpstr>
      <vt:lpstr>Unit : 2</vt:lpstr>
      <vt:lpstr>Unit : 2</vt:lpstr>
      <vt:lpstr>Unit : 2</vt:lpstr>
      <vt:lpstr>Unit : 2</vt:lpstr>
      <vt:lpstr>Unit : 2</vt:lpstr>
      <vt:lpstr>Unit : 2</vt:lpstr>
      <vt:lpstr>Unit : 2</vt:lpstr>
      <vt:lpstr>Unit : 2</vt:lpstr>
      <vt:lpstr>Unit : 2</vt:lpstr>
      <vt:lpstr>Unit : 2</vt:lpstr>
      <vt:lpstr>Unit : 2</vt:lpstr>
      <vt:lpstr>Unit : 2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.</dc:title>
  <dc:creator>suchithra1</dc:creator>
  <cp:lastModifiedBy>Rahul Pawar</cp:lastModifiedBy>
  <cp:revision>516</cp:revision>
  <dcterms:created xsi:type="dcterms:W3CDTF">2019-01-16T09:34:22Z</dcterms:created>
  <dcterms:modified xsi:type="dcterms:W3CDTF">2025-03-06T10:51:05Z</dcterms:modified>
</cp:coreProperties>
</file>