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media/image19.jpg" ContentType="image/jpg"/>
  <Override PartName="/ppt/media/image20.jpg" ContentType="image/jpg"/>
  <Override PartName="/ppt/media/image21.jpg" ContentType="image/jpg"/>
  <Override PartName="/ppt/media/image27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6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317" r:id="rId13"/>
    <p:sldId id="318" r:id="rId14"/>
    <p:sldId id="319" r:id="rId15"/>
    <p:sldId id="320" r:id="rId16"/>
    <p:sldId id="321" r:id="rId17"/>
    <p:sldId id="322" r:id="rId18"/>
    <p:sldId id="326" r:id="rId19"/>
    <p:sldId id="323" r:id="rId20"/>
    <p:sldId id="324" r:id="rId21"/>
    <p:sldId id="325" r:id="rId22"/>
    <p:sldId id="327" r:id="rId23"/>
    <p:sldId id="328" r:id="rId24"/>
    <p:sldId id="329" r:id="rId25"/>
    <p:sldId id="334" r:id="rId26"/>
    <p:sldId id="330" r:id="rId27"/>
    <p:sldId id="331" r:id="rId28"/>
    <p:sldId id="332" r:id="rId29"/>
    <p:sldId id="333" r:id="rId30"/>
    <p:sldId id="271" r:id="rId31"/>
    <p:sldId id="272" r:id="rId32"/>
    <p:sldId id="273" r:id="rId33"/>
    <p:sldId id="274" r:id="rId34"/>
    <p:sldId id="275" r:id="rId35"/>
    <p:sldId id="276" r:id="rId36"/>
    <p:sldId id="279" r:id="rId37"/>
    <p:sldId id="280" r:id="rId38"/>
    <p:sldId id="281" r:id="rId39"/>
    <p:sldId id="335" r:id="rId40"/>
    <p:sldId id="336" r:id="rId41"/>
    <p:sldId id="284" r:id="rId42"/>
    <p:sldId id="285" r:id="rId43"/>
    <p:sldId id="286" r:id="rId44"/>
    <p:sldId id="287" r:id="rId45"/>
    <p:sldId id="291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292" r:id="rId55"/>
    <p:sldId id="295" r:id="rId56"/>
    <p:sldId id="296" r:id="rId57"/>
    <p:sldId id="312" r:id="rId58"/>
    <p:sldId id="313" r:id="rId59"/>
    <p:sldId id="314" r:id="rId60"/>
    <p:sldId id="315" r:id="rId61"/>
    <p:sldId id="347" r:id="rId62"/>
    <p:sldId id="425" r:id="rId63"/>
    <p:sldId id="423" r:id="rId64"/>
    <p:sldId id="424" r:id="rId65"/>
    <p:sldId id="426" r:id="rId66"/>
    <p:sldId id="427" r:id="rId67"/>
    <p:sldId id="428" r:id="rId68"/>
    <p:sldId id="429" r:id="rId69"/>
    <p:sldId id="430" r:id="rId70"/>
    <p:sldId id="431" r:id="rId71"/>
    <p:sldId id="433" r:id="rId72"/>
    <p:sldId id="440" r:id="rId73"/>
    <p:sldId id="441" r:id="rId74"/>
    <p:sldId id="442" r:id="rId75"/>
    <p:sldId id="443" r:id="rId76"/>
    <p:sldId id="444" r:id="rId77"/>
    <p:sldId id="445" r:id="rId78"/>
    <p:sldId id="446" r:id="rId79"/>
    <p:sldId id="447" r:id="rId80"/>
    <p:sldId id="448" r:id="rId81"/>
    <p:sldId id="449" r:id="rId82"/>
    <p:sldId id="450" r:id="rId83"/>
    <p:sldId id="451" r:id="rId84"/>
    <p:sldId id="452" r:id="rId85"/>
    <p:sldId id="453" r:id="rId86"/>
    <p:sldId id="454" r:id="rId87"/>
    <p:sldId id="455" r:id="rId88"/>
    <p:sldId id="456" r:id="rId89"/>
    <p:sldId id="457" r:id="rId90"/>
    <p:sldId id="458" r:id="rId91"/>
    <p:sldId id="349" r:id="rId92"/>
    <p:sldId id="351" r:id="rId93"/>
    <p:sldId id="348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3" r:id="rId125"/>
    <p:sldId id="384" r:id="rId126"/>
    <p:sldId id="385" r:id="rId127"/>
    <p:sldId id="386" r:id="rId128"/>
    <p:sldId id="387" r:id="rId129"/>
    <p:sldId id="409" r:id="rId130"/>
    <p:sldId id="410" r:id="rId131"/>
    <p:sldId id="411" r:id="rId132"/>
    <p:sldId id="412" r:id="rId133"/>
    <p:sldId id="413" r:id="rId134"/>
    <p:sldId id="414" r:id="rId135"/>
    <p:sldId id="415" r:id="rId136"/>
    <p:sldId id="417" r:id="rId137"/>
    <p:sldId id="418" r:id="rId138"/>
    <p:sldId id="419" r:id="rId139"/>
    <p:sldId id="420" r:id="rId140"/>
    <p:sldId id="421" r:id="rId141"/>
    <p:sldId id="422" r:id="rId142"/>
    <p:sldId id="388" r:id="rId143"/>
    <p:sldId id="389" r:id="rId144"/>
    <p:sldId id="390" r:id="rId145"/>
    <p:sldId id="391" r:id="rId146"/>
    <p:sldId id="392" r:id="rId147"/>
    <p:sldId id="393" r:id="rId148"/>
    <p:sldId id="394" r:id="rId149"/>
    <p:sldId id="395" r:id="rId150"/>
    <p:sldId id="396" r:id="rId151"/>
    <p:sldId id="397" r:id="rId152"/>
    <p:sldId id="398" r:id="rId153"/>
    <p:sldId id="399" r:id="rId154"/>
    <p:sldId id="400" r:id="rId155"/>
    <p:sldId id="401" r:id="rId156"/>
    <p:sldId id="402" r:id="rId157"/>
    <p:sldId id="403" r:id="rId158"/>
    <p:sldId id="404" r:id="rId159"/>
    <p:sldId id="405" r:id="rId160"/>
    <p:sldId id="407" r:id="rId161"/>
    <p:sldId id="408" r:id="rId1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5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0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07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644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1844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009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74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948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058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753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998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69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959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5546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5552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723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6684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5251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317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3946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52302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99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5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3434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1411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7793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7752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6308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409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9239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7168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21211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34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33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2845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95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6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2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0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D73A-C980-4537-ABCA-977AB177F05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586A1-5ECA-4C06-8E18-950FE1F8E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81" r:id="rId27"/>
    <p:sldLayoutId id="2147483682" r:id="rId28"/>
    <p:sldLayoutId id="2147483683" r:id="rId29"/>
    <p:sldLayoutId id="2147483686" r:id="rId30"/>
    <p:sldLayoutId id="2147483687" r:id="rId31"/>
    <p:sldLayoutId id="2147483688" r:id="rId32"/>
    <p:sldLayoutId id="2147483689" r:id="rId33"/>
    <p:sldLayoutId id="2147483693" r:id="rId34"/>
    <p:sldLayoutId id="2147483694" r:id="rId35"/>
    <p:sldLayoutId id="2147483697" r:id="rId36"/>
    <p:sldLayoutId id="2147483698" r:id="rId37"/>
    <p:sldLayoutId id="2147483714" r:id="rId38"/>
    <p:sldLayoutId id="2147483715" r:id="rId39"/>
    <p:sldLayoutId id="2147483716" r:id="rId40"/>
    <p:sldLayoutId id="2147483717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914400"/>
            <a:chOff x="0" y="0"/>
            <a:chExt cx="9144000" cy="914400"/>
          </a:xfrm>
        </p:grpSpPr>
        <p:sp>
          <p:nvSpPr>
            <p:cNvPr id="3" name="object 3"/>
            <p:cNvSpPr/>
            <p:nvPr/>
          </p:nvSpPr>
          <p:spPr>
            <a:xfrm>
              <a:off x="1176121" y="885964"/>
              <a:ext cx="5080" cy="10160"/>
            </a:xfrm>
            <a:custGeom>
              <a:avLst/>
              <a:gdLst/>
              <a:ahLst/>
              <a:cxnLst/>
              <a:rect l="l" t="t" r="r" b="b"/>
              <a:pathLst>
                <a:path w="5080" h="10159">
                  <a:moveTo>
                    <a:pt x="5041" y="0"/>
                  </a:moveTo>
                  <a:lnTo>
                    <a:pt x="0" y="9715"/>
                  </a:lnTo>
                  <a:lnTo>
                    <a:pt x="3238" y="6832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914400"/>
            </a:xfrm>
            <a:custGeom>
              <a:avLst/>
              <a:gdLst/>
              <a:ahLst/>
              <a:cxnLst/>
              <a:rect l="l" t="t" r="r" b="b"/>
              <a:pathLst>
                <a:path w="9144000" h="914400">
                  <a:moveTo>
                    <a:pt x="9144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4572000" y="914400"/>
                  </a:lnTo>
                  <a:lnTo>
                    <a:pt x="9144000" y="914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34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6629400"/>
            <a:ext cx="9144000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1881" y="2774883"/>
            <a:ext cx="6897604" cy="15008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1</a:t>
            </a:fld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95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1657" y="1377976"/>
            <a:ext cx="11303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3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17178" y="1264516"/>
            <a:ext cx="2057400" cy="71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300"/>
              </a:lnSpc>
              <a:spcBef>
                <a:spcPts val="95"/>
              </a:spcBef>
            </a:pPr>
            <a:r>
              <a:rPr sz="1650" b="1" dirty="0">
                <a:solidFill>
                  <a:srgbClr val="0000FF"/>
                </a:solidFill>
                <a:latin typeface="Arial"/>
                <a:cs typeface="Arial"/>
              </a:rPr>
              <a:t>Available</a:t>
            </a:r>
            <a:r>
              <a:rPr sz="165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000FF"/>
                </a:solidFill>
                <a:latin typeface="Arial"/>
                <a:cs typeface="Arial"/>
              </a:rPr>
              <a:t>operators: Example</a:t>
            </a:r>
            <a:r>
              <a:rPr sz="1650" b="1" spc="-10" dirty="0">
                <a:latin typeface="Arial"/>
                <a:cs typeface="Arial"/>
              </a:rPr>
              <a:t>: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9653" y="1355306"/>
            <a:ext cx="102235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b="1" dirty="0">
                <a:latin typeface="Arial"/>
                <a:cs typeface="Arial"/>
              </a:rPr>
              <a:t>+,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,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/,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*,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-50" dirty="0">
                <a:latin typeface="Arial"/>
                <a:cs typeface="Arial"/>
              </a:rPr>
              <a:t>%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1657" y="1723581"/>
            <a:ext cx="11303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-13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0221" y="2069174"/>
            <a:ext cx="128270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050" spc="17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09584" y="2046135"/>
            <a:ext cx="4479925" cy="4126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650" b="1" dirty="0">
                <a:latin typeface="Arial"/>
                <a:cs typeface="Arial"/>
              </a:rPr>
              <a:t>#!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/bin/bash</a:t>
            </a:r>
            <a:endParaRPr sz="1650"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“Enter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first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number: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”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;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read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50" dirty="0">
                <a:latin typeface="Arial"/>
                <a:cs typeface="Arial"/>
              </a:rPr>
              <a:t>x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2720"/>
              </a:lnSpc>
              <a:spcBef>
                <a:spcPts val="210"/>
              </a:spcBef>
            </a:pP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-</a:t>
            </a:r>
            <a:r>
              <a:rPr sz="1650" b="1" dirty="0">
                <a:latin typeface="Arial"/>
                <a:cs typeface="Arial"/>
              </a:rPr>
              <a:t>n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“Enter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second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number: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”;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read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50" dirty="0">
                <a:latin typeface="Arial"/>
                <a:cs typeface="Arial"/>
              </a:rPr>
              <a:t>y </a:t>
            </a:r>
            <a:r>
              <a:rPr sz="1650" b="1" dirty="0">
                <a:latin typeface="Arial"/>
                <a:cs typeface="Arial"/>
              </a:rPr>
              <a:t>add=$(($x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+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$y))</a:t>
            </a:r>
            <a:endParaRPr sz="1650">
              <a:latin typeface="Arial"/>
              <a:cs typeface="Arial"/>
            </a:endParaRPr>
          </a:p>
          <a:p>
            <a:pPr marL="12700" marR="2890520" algn="just">
              <a:lnSpc>
                <a:spcPct val="101000"/>
              </a:lnSpc>
              <a:spcBef>
                <a:spcPts val="505"/>
              </a:spcBef>
            </a:pPr>
            <a:r>
              <a:rPr sz="1650" b="1" dirty="0">
                <a:latin typeface="Arial"/>
                <a:cs typeface="Arial"/>
              </a:rPr>
              <a:t>sub=$(($x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-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$y)) </a:t>
            </a:r>
            <a:r>
              <a:rPr sz="1650" b="1" dirty="0">
                <a:latin typeface="Arial"/>
                <a:cs typeface="Arial"/>
              </a:rPr>
              <a:t>mul=$(($x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*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$y)) </a:t>
            </a:r>
            <a:r>
              <a:rPr sz="1650" b="1" dirty="0">
                <a:latin typeface="Arial"/>
                <a:cs typeface="Arial"/>
              </a:rPr>
              <a:t>div=$(($x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/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$y))</a:t>
            </a:r>
            <a:endParaRPr sz="1650">
              <a:latin typeface="Arial"/>
              <a:cs typeface="Arial"/>
            </a:endParaRPr>
          </a:p>
          <a:p>
            <a:pPr marL="12700">
              <a:spcBef>
                <a:spcPts val="735"/>
              </a:spcBef>
            </a:pPr>
            <a:r>
              <a:rPr sz="1650" b="1" dirty="0">
                <a:latin typeface="Arial"/>
                <a:cs typeface="Arial"/>
              </a:rPr>
              <a:t>mod=$(($x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%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$y))</a:t>
            </a:r>
            <a:endParaRPr sz="1650">
              <a:latin typeface="Arial"/>
              <a:cs typeface="Arial"/>
            </a:endParaRPr>
          </a:p>
          <a:p>
            <a:pPr marL="12700" marR="2075180">
              <a:lnSpc>
                <a:spcPct val="101099"/>
              </a:lnSpc>
              <a:spcBef>
                <a:spcPts val="715"/>
              </a:spcBef>
            </a:pPr>
            <a:r>
              <a:rPr sz="1650" b="1" dirty="0">
                <a:latin typeface="Arial"/>
                <a:cs typeface="Arial"/>
              </a:rPr>
              <a:t>#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print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out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answers: </a:t>
            </a: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“Sum: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$add”</a:t>
            </a:r>
            <a:endParaRPr sz="1650">
              <a:latin typeface="Arial"/>
              <a:cs typeface="Arial"/>
            </a:endParaRPr>
          </a:p>
          <a:p>
            <a:pPr marL="12700" marR="2039620">
              <a:lnSpc>
                <a:spcPts val="2000"/>
              </a:lnSpc>
              <a:spcBef>
                <a:spcPts val="70"/>
              </a:spcBef>
            </a:pP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“Difference: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$sub” </a:t>
            </a: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“Product:</a:t>
            </a:r>
            <a:r>
              <a:rPr sz="1650" b="1" spc="2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$mul”</a:t>
            </a:r>
            <a:endParaRPr sz="1650">
              <a:latin typeface="Arial"/>
              <a:cs typeface="Arial"/>
            </a:endParaRPr>
          </a:p>
          <a:p>
            <a:pPr marL="12700" marR="1908175">
              <a:spcBef>
                <a:spcPts val="670"/>
              </a:spcBef>
            </a:pP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“Quotient: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$div” </a:t>
            </a:r>
            <a:r>
              <a:rPr sz="1650" b="1" dirty="0">
                <a:latin typeface="Arial"/>
                <a:cs typeface="Arial"/>
              </a:rPr>
              <a:t>echo</a:t>
            </a:r>
            <a:r>
              <a:rPr sz="1650" b="1" spc="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“Remainder: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$mod”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 idx="4294967295"/>
          </p:nvPr>
        </p:nvSpPr>
        <p:spPr>
          <a:xfrm>
            <a:off x="3224543" y="77660"/>
            <a:ext cx="57664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255" algn="l"/>
              </a:tabLst>
            </a:pPr>
            <a:r>
              <a:rPr spc="-10" dirty="0"/>
              <a:t>Arithmetic</a:t>
            </a:r>
            <a:r>
              <a:rPr dirty="0"/>
              <a:t>	</a:t>
            </a:r>
            <a:r>
              <a:rPr spc="-10" dirty="0"/>
              <a:t>Evaluation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74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2609"/>
            <a:ext cx="10515600" cy="551435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Array before delete: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Array after delete: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031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 and Replace Array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arrayName</a:t>
            </a:r>
            <a:r>
              <a:rPr lang="en-US" dirty="0"/>
              <a:t>[@]//character/replacement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myArr</a:t>
            </a:r>
            <a:r>
              <a:rPr lang="en-US" dirty="0"/>
              <a:t>=(My fav learning website is Coding Ninjas)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</a:t>
            </a:r>
            <a:r>
              <a:rPr lang="en-US" dirty="0"/>
              <a:t>[@]//fav/</a:t>
            </a:r>
            <a:r>
              <a:rPr lang="en-US" dirty="0" err="1"/>
              <a:t>favourite</a:t>
            </a:r>
            <a:r>
              <a:rPr lang="en-US" dirty="0"/>
              <a:t>}   #changing a complete element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</a:t>
            </a:r>
            <a:r>
              <a:rPr lang="en-US" dirty="0"/>
              <a:t>[@]//d/D}                   #changing a character in an element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15" y="4617322"/>
            <a:ext cx="7182216" cy="155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Manipulation in Shell Scripting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chemeClr val="accent5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chemeClr val="accent5"/>
                </a:solidFill>
              </a:rPr>
              <a:t>VariableName</a:t>
            </a:r>
            <a:r>
              <a:rPr lang="en-US" dirty="0">
                <a:solidFill>
                  <a:schemeClr val="accent5"/>
                </a:solidFill>
              </a:rPr>
              <a:t>='value'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echo $</a:t>
            </a:r>
            <a:r>
              <a:rPr lang="en-US" dirty="0" err="1" smtClean="0">
                <a:solidFill>
                  <a:schemeClr val="accent5"/>
                </a:solidFill>
              </a:rPr>
              <a:t>VariableName</a:t>
            </a:r>
            <a:endParaRPr lang="en-US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VariableName</a:t>
            </a:r>
            <a:r>
              <a:rPr lang="en-US" dirty="0">
                <a:solidFill>
                  <a:schemeClr val="accent2"/>
                </a:solidFill>
              </a:rPr>
              <a:t>="value"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echo ${</a:t>
            </a:r>
            <a:r>
              <a:rPr lang="en-US" dirty="0" err="1" smtClean="0">
                <a:solidFill>
                  <a:schemeClr val="accent2"/>
                </a:solidFill>
              </a:rPr>
              <a:t>VariableName</a:t>
            </a:r>
            <a:r>
              <a:rPr lang="en-US" dirty="0" smtClean="0">
                <a:solidFill>
                  <a:schemeClr val="accent2"/>
                </a:solidFill>
              </a:rPr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VariableName</a:t>
            </a:r>
            <a:r>
              <a:rPr lang="en-US" dirty="0" smtClean="0"/>
              <a:t>=value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echo "$</a:t>
            </a:r>
            <a:r>
              <a:rPr lang="en-US" dirty="0" err="1"/>
              <a:t>VariableName</a:t>
            </a:r>
            <a:r>
              <a:rPr lang="en-US" dirty="0"/>
              <a:t>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770" y="1825624"/>
            <a:ext cx="5512667" cy="368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Only 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$ </a:t>
            </a:r>
            <a:r>
              <a:rPr lang="en-US" dirty="0"/>
              <a:t>declare -r VAR1='Hello world'</a:t>
            </a:r>
          </a:p>
        </p:txBody>
      </p:sp>
    </p:spTree>
    <p:extLst>
      <p:ext uri="{BB962C8B-B14F-4D97-AF65-F5344CB8AC3E}">
        <p14:creationId xmlns:p14="http://schemas.microsoft.com/office/powerpoint/2010/main" val="114407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print length of string inside Bash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variableName</a:t>
            </a:r>
            <a:r>
              <a:rPr lang="en-US" dirty="0"/>
              <a:t>=value</a:t>
            </a:r>
          </a:p>
          <a:p>
            <a:pPr marL="0" indent="0">
              <a:buNone/>
            </a:pPr>
            <a:r>
              <a:rPr lang="en-US" dirty="0"/>
              <a:t>echo ${#</a:t>
            </a:r>
            <a:r>
              <a:rPr lang="en-US" dirty="0" err="1"/>
              <a:t>variablename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Str</a:t>
            </a:r>
            <a:r>
              <a:rPr lang="en-US" dirty="0" smtClean="0"/>
              <a:t>=</a:t>
            </a:r>
            <a:r>
              <a:rPr lang="en-US" dirty="0" err="1" smtClean="0"/>
              <a:t>GodIsGreat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Echo ${#</a:t>
            </a:r>
            <a:r>
              <a:rPr lang="en-US" dirty="0" err="1" smtClean="0"/>
              <a:t>str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10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Concatenate strings inside Bash Shell using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=${var1}${var2}${var3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=$</a:t>
            </a:r>
            <a:r>
              <a:rPr lang="en-US" dirty="0" smtClean="0"/>
              <a:t>var1$var2$var3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="$var1""$var2""$var3"</a:t>
            </a:r>
          </a:p>
        </p:txBody>
      </p:sp>
    </p:spTree>
    <p:extLst>
      <p:ext uri="{BB962C8B-B14F-4D97-AF65-F5344CB8AC3E}">
        <p14:creationId xmlns:p14="http://schemas.microsoft.com/office/powerpoint/2010/main" val="356184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will </a:t>
            </a:r>
            <a:r>
              <a:rPr lang="en-US" dirty="0"/>
              <a:t>insert "**" between the </a:t>
            </a:r>
            <a:r>
              <a:rPr lang="en-US" dirty="0" smtClean="0"/>
              <a:t>strings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=${var1}**${var2}**${var3}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=$var1**$var2**$var3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="$var1"**"$var2"**"$var3"</a:t>
            </a:r>
          </a:p>
        </p:txBody>
      </p:sp>
    </p:spTree>
    <p:extLst>
      <p:ext uri="{BB962C8B-B14F-4D97-AF65-F5344CB8AC3E}">
        <p14:creationId xmlns:p14="http://schemas.microsoft.com/office/powerpoint/2010/main" val="16964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</a:t>
            </a:r>
            <a:r>
              <a:rPr lang="en-US" dirty="0"/>
              <a:t>concatenate the strings using space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=${var1} ${var2} ${var3}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="$var1" "$var2" "$var3"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echo ${var1} ${var2} ${var3}</a:t>
            </a:r>
          </a:p>
        </p:txBody>
      </p:sp>
    </p:spTree>
    <p:extLst>
      <p:ext uri="{BB962C8B-B14F-4D97-AF65-F5344CB8AC3E}">
        <p14:creationId xmlns:p14="http://schemas.microsoft.com/office/powerpoint/2010/main" val="406265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String Manipulation in Shell Scripting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92"/>
          <a:stretch/>
        </p:blipFill>
        <p:spPr bwMode="auto">
          <a:xfrm>
            <a:off x="838199" y="365124"/>
            <a:ext cx="10409563" cy="567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9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Concatenate strings inside Bash Shell using an</a:t>
            </a:r>
            <a:r>
              <a:rPr lang="en-US" dirty="0"/>
              <a:t> </a:t>
            </a:r>
            <a:r>
              <a:rPr lang="en-US" b="1" dirty="0"/>
              <a:t>array: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To create an array: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=("value1" value2 $value3)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print an array: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arr</a:t>
            </a:r>
            <a:r>
              <a:rPr lang="en-US" dirty="0"/>
              <a:t>[@]}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print length of an array:</a:t>
            </a:r>
          </a:p>
          <a:p>
            <a:pPr marL="0" indent="0">
              <a:buNone/>
            </a:pPr>
            <a:r>
              <a:rPr lang="en-US" dirty="0"/>
              <a:t>echo ${#</a:t>
            </a:r>
            <a:r>
              <a:rPr lang="en-US" dirty="0" err="1"/>
              <a:t>arr</a:t>
            </a:r>
            <a:r>
              <a:rPr lang="en-US" dirty="0"/>
              <a:t>[@]}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indices (index starts from 0):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arr</a:t>
            </a:r>
            <a:r>
              <a:rPr lang="en-US" dirty="0"/>
              <a:t>[index]}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Note: echo ${</a:t>
            </a:r>
            <a:r>
              <a:rPr lang="en-US" dirty="0" err="1">
                <a:solidFill>
                  <a:schemeClr val="accent2"/>
                </a:solidFill>
              </a:rPr>
              <a:t>arr</a:t>
            </a:r>
            <a:r>
              <a:rPr lang="en-US" dirty="0">
                <a:solidFill>
                  <a:schemeClr val="accent2"/>
                </a:solidFill>
              </a:rPr>
              <a:t>} is the same as echo ${</a:t>
            </a:r>
            <a:r>
              <a:rPr lang="en-US" dirty="0" err="1">
                <a:solidFill>
                  <a:schemeClr val="accent2"/>
                </a:solidFill>
              </a:rPr>
              <a:t>arr</a:t>
            </a:r>
            <a:r>
              <a:rPr lang="en-US" dirty="0">
                <a:solidFill>
                  <a:schemeClr val="accent2"/>
                </a:solidFill>
              </a:rPr>
              <a:t>[0]}</a:t>
            </a:r>
          </a:p>
        </p:txBody>
      </p:sp>
    </p:spTree>
    <p:extLst>
      <p:ext uri="{BB962C8B-B14F-4D97-AF65-F5344CB8AC3E}">
        <p14:creationId xmlns:p14="http://schemas.microsoft.com/office/powerpoint/2010/main" val="40731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354146" y="106819"/>
            <a:ext cx="568706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Conditional</a:t>
            </a:r>
            <a:r>
              <a:rPr sz="4000" spc="-85" dirty="0"/>
              <a:t> </a:t>
            </a:r>
            <a:r>
              <a:rPr sz="4000" spc="-10" dirty="0"/>
              <a:t>Statements</a:t>
            </a:r>
            <a:endParaRPr sz="40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69060" y="1269988"/>
            <a:ext cx="128905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250" spc="-17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4224" y="1243343"/>
            <a:ext cx="801624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100"/>
              </a:spcBef>
            </a:pPr>
            <a:r>
              <a:rPr sz="1950" b="1" dirty="0">
                <a:latin typeface="Arial"/>
                <a:cs typeface="Arial"/>
              </a:rPr>
              <a:t>Conditionals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let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us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decide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whether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perform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an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action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or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not.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This </a:t>
            </a:r>
            <a:r>
              <a:rPr sz="1950" b="1" dirty="0">
                <a:latin typeface="Arial"/>
                <a:cs typeface="Arial"/>
              </a:rPr>
              <a:t>decision</a:t>
            </a:r>
            <a:r>
              <a:rPr sz="1950" b="1" spc="-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taken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by</a:t>
            </a:r>
            <a:r>
              <a:rPr sz="1950" b="1" spc="-1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evaluating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an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expression.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most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basic</a:t>
            </a:r>
            <a:r>
              <a:rPr sz="1950" b="1" spc="-5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form </a:t>
            </a:r>
            <a:r>
              <a:rPr sz="1950" b="1" spc="-25" dirty="0">
                <a:latin typeface="Arial"/>
                <a:cs typeface="Arial"/>
              </a:rPr>
              <a:t>is:</a:t>
            </a:r>
            <a:endParaRPr sz="1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7255" y="5939536"/>
            <a:ext cx="146685" cy="20646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250" spc="195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7255" y="2140171"/>
            <a:ext cx="5662295" cy="4145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3579495" indent="-280035">
              <a:lnSpc>
                <a:spcPct val="136900"/>
              </a:lnSpc>
              <a:spcBef>
                <a:spcPts val="95"/>
              </a:spcBef>
              <a:buSzPct val="64102"/>
              <a:buFont typeface="Arial"/>
              <a:buChar char="●"/>
              <a:tabLst>
                <a:tab pos="292100" algn="l"/>
                <a:tab pos="292735" algn="l"/>
              </a:tabLst>
            </a:pP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if</a:t>
            </a:r>
            <a:r>
              <a:rPr sz="19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[</a:t>
            </a:r>
            <a:r>
              <a:rPr sz="1950" b="1" i="1" spc="-10" dirty="0">
                <a:latin typeface="Arial"/>
                <a:cs typeface="Arial"/>
              </a:rPr>
              <a:t>expression</a:t>
            </a:r>
            <a:r>
              <a:rPr sz="1950" b="1" spc="-10" dirty="0">
                <a:latin typeface="Arial"/>
                <a:cs typeface="Arial"/>
              </a:rPr>
              <a:t>]; </a:t>
            </a:r>
            <a:r>
              <a:rPr sz="1950" b="1" spc="-20" dirty="0">
                <a:solidFill>
                  <a:srgbClr val="FF0000"/>
                </a:solidFill>
                <a:latin typeface="Arial"/>
                <a:cs typeface="Arial"/>
              </a:rPr>
              <a:t>then </a:t>
            </a:r>
            <a:r>
              <a:rPr sz="1950" b="1" i="1" spc="-10" dirty="0">
                <a:latin typeface="Arial"/>
                <a:cs typeface="Arial"/>
              </a:rPr>
              <a:t>statements</a:t>
            </a:r>
            <a:endParaRPr sz="1950">
              <a:latin typeface="Arial"/>
              <a:cs typeface="Arial"/>
            </a:endParaRPr>
          </a:p>
          <a:p>
            <a:pPr marL="360680" marR="3372485" indent="-68580">
              <a:lnSpc>
                <a:spcPct val="136800"/>
              </a:lnSpc>
              <a:spcBef>
                <a:spcPts val="10"/>
              </a:spcBef>
            </a:pP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elif</a:t>
            </a:r>
            <a:r>
              <a:rPr sz="195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[</a:t>
            </a:r>
            <a:r>
              <a:rPr sz="1950" b="1" i="1" spc="-10" dirty="0">
                <a:latin typeface="Arial"/>
                <a:cs typeface="Arial"/>
              </a:rPr>
              <a:t>expression</a:t>
            </a:r>
            <a:r>
              <a:rPr sz="1950" b="1" spc="-10" dirty="0">
                <a:latin typeface="Arial"/>
                <a:cs typeface="Arial"/>
              </a:rPr>
              <a:t>]; </a:t>
            </a:r>
            <a:r>
              <a:rPr sz="1950" b="1" spc="-20" dirty="0">
                <a:solidFill>
                  <a:srgbClr val="FF0000"/>
                </a:solidFill>
                <a:latin typeface="Arial"/>
                <a:cs typeface="Arial"/>
              </a:rPr>
              <a:t>then</a:t>
            </a:r>
            <a:endParaRPr sz="1950">
              <a:latin typeface="Arial"/>
              <a:cs typeface="Arial"/>
            </a:endParaRPr>
          </a:p>
          <a:p>
            <a:pPr marL="497840">
              <a:spcBef>
                <a:spcPts val="870"/>
              </a:spcBef>
            </a:pPr>
            <a:r>
              <a:rPr sz="1950" b="1" i="1" spc="-10" dirty="0">
                <a:latin typeface="Arial"/>
                <a:cs typeface="Arial"/>
              </a:rPr>
              <a:t>statements</a:t>
            </a:r>
            <a:endParaRPr sz="1950">
              <a:latin typeface="Arial"/>
              <a:cs typeface="Arial"/>
            </a:endParaRPr>
          </a:p>
          <a:p>
            <a:pPr marL="286385">
              <a:spcBef>
                <a:spcPts val="860"/>
              </a:spcBef>
            </a:pPr>
            <a:r>
              <a:rPr sz="1950" b="1" spc="-20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endParaRPr sz="1950">
              <a:latin typeface="Arial"/>
              <a:cs typeface="Arial"/>
            </a:endParaRPr>
          </a:p>
          <a:p>
            <a:pPr marL="497840">
              <a:spcBef>
                <a:spcPts val="865"/>
              </a:spcBef>
            </a:pPr>
            <a:r>
              <a:rPr sz="1950" b="1" i="1" spc="-10" dirty="0">
                <a:latin typeface="Arial"/>
                <a:cs typeface="Arial"/>
              </a:rPr>
              <a:t>statements</a:t>
            </a:r>
            <a:endParaRPr sz="1950">
              <a:latin typeface="Arial"/>
              <a:cs typeface="Arial"/>
            </a:endParaRPr>
          </a:p>
          <a:p>
            <a:pPr marL="292100">
              <a:spcBef>
                <a:spcPts val="875"/>
              </a:spcBef>
            </a:pPr>
            <a:r>
              <a:rPr sz="1950" b="1" spc="-25" dirty="0">
                <a:solidFill>
                  <a:srgbClr val="FF0000"/>
                </a:solidFill>
                <a:latin typeface="Arial"/>
                <a:cs typeface="Arial"/>
              </a:rPr>
              <a:t>fi</a:t>
            </a:r>
            <a:endParaRPr sz="1950">
              <a:latin typeface="Arial"/>
              <a:cs typeface="Arial"/>
            </a:endParaRPr>
          </a:p>
          <a:p>
            <a:pPr marL="292100">
              <a:spcBef>
                <a:spcPts val="860"/>
              </a:spcBef>
            </a:pP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elif</a:t>
            </a:r>
            <a:r>
              <a:rPr sz="19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(else</a:t>
            </a:r>
            <a:r>
              <a:rPr sz="195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if)</a:t>
            </a:r>
            <a:r>
              <a:rPr sz="195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and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FF0000"/>
                </a:solidFill>
                <a:latin typeface="Arial"/>
                <a:cs typeface="Arial"/>
              </a:rPr>
              <a:t>else</a:t>
            </a:r>
            <a:r>
              <a:rPr sz="195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sections</a:t>
            </a:r>
            <a:r>
              <a:rPr sz="1950" b="1" spc="-2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are</a:t>
            </a:r>
            <a:r>
              <a:rPr sz="1950" b="1" spc="-1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optional</a:t>
            </a:r>
            <a:endParaRPr sz="19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179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String Manipulation in Shell Scripting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70" y="365126"/>
            <a:ext cx="9753600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6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Extract a substring from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${</a:t>
            </a:r>
            <a:r>
              <a:rPr lang="en-US" dirty="0" err="1"/>
              <a:t>string:position</a:t>
            </a:r>
            <a:r>
              <a:rPr lang="en-US" dirty="0"/>
              <a:t>}  --&gt; </a:t>
            </a:r>
            <a:r>
              <a:rPr lang="en-US" dirty="0">
                <a:solidFill>
                  <a:schemeClr val="accent2"/>
                </a:solidFill>
              </a:rPr>
              <a:t>returns a substring starting from $position till end</a:t>
            </a:r>
          </a:p>
          <a:p>
            <a:r>
              <a:rPr lang="en-US" dirty="0"/>
              <a:t>${</a:t>
            </a:r>
            <a:r>
              <a:rPr lang="en-US" dirty="0" err="1"/>
              <a:t>string:position:length</a:t>
            </a:r>
            <a:r>
              <a:rPr lang="en-US" dirty="0"/>
              <a:t>} </a:t>
            </a:r>
            <a:r>
              <a:rPr lang="en-US" dirty="0">
                <a:solidFill>
                  <a:schemeClr val="accent2"/>
                </a:solidFill>
              </a:rPr>
              <a:t>--&gt; returns a substring of $length characters starting from $position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 fontAlgn="base">
              <a:buNone/>
            </a:pPr>
            <a:r>
              <a:rPr lang="en-US" b="1" dirty="0"/>
              <a:t>Note:</a:t>
            </a: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$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length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and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$position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must be always greater than or equal to zero. </a:t>
            </a:r>
          </a:p>
          <a:p>
            <a:pPr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 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$position 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is less than 0, it will print the complete string.</a:t>
            </a:r>
          </a:p>
          <a:p>
            <a:pPr fontAlgn="base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If the $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length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is less than 0, it will raise an error and will not execute.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Extract a substring from a st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04" y="1825625"/>
            <a:ext cx="102272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06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Substring matching: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7009"/>
            <a:ext cx="10515600" cy="4878250"/>
          </a:xfrm>
        </p:spPr>
        <p:txBody>
          <a:bodyPr>
            <a:noAutofit/>
          </a:bodyPr>
          <a:lstStyle/>
          <a:p>
            <a:r>
              <a:rPr lang="en-US" sz="2000" dirty="0"/>
              <a:t>In Bash, the shortest and longest possible match of a substring can be found and deleted from either front or back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 smtClean="0"/>
              <a:t>Syntax</a:t>
            </a:r>
            <a:r>
              <a:rPr lang="en-US" sz="2000" dirty="0"/>
              <a:t>:</a:t>
            </a:r>
          </a:p>
          <a:p>
            <a:r>
              <a:rPr lang="en-US" sz="2000" dirty="0" smtClean="0"/>
              <a:t>To delete the shortest substring match from front of $string:</a:t>
            </a:r>
          </a:p>
          <a:p>
            <a:pPr marL="0" indent="0">
              <a:buNone/>
            </a:pPr>
            <a:r>
              <a:rPr lang="en-US" sz="2000" dirty="0" smtClean="0"/>
              <a:t>	${</a:t>
            </a:r>
            <a:r>
              <a:rPr lang="en-US" sz="2000" dirty="0" err="1" smtClean="0"/>
              <a:t>string#substring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To delete the shortest substring match from back of $string:</a:t>
            </a:r>
          </a:p>
          <a:p>
            <a:pPr marL="0" indent="0">
              <a:buNone/>
            </a:pPr>
            <a:r>
              <a:rPr lang="en-US" sz="2000" dirty="0" smtClean="0"/>
              <a:t>	${</a:t>
            </a:r>
            <a:r>
              <a:rPr lang="en-US" sz="2000" dirty="0" err="1" smtClean="0"/>
              <a:t>string%substring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To delete the longest substring match from front of $string:</a:t>
            </a:r>
          </a:p>
          <a:p>
            <a:pPr marL="0" indent="0">
              <a:buNone/>
            </a:pPr>
            <a:r>
              <a:rPr lang="en-US" sz="2000" dirty="0" smtClean="0"/>
              <a:t>	${string##substring}</a:t>
            </a:r>
          </a:p>
          <a:p>
            <a:r>
              <a:rPr lang="en-US" sz="2000" dirty="0" smtClean="0"/>
              <a:t>To delete the shortest substring match from back of $string of $string:</a:t>
            </a:r>
          </a:p>
          <a:p>
            <a:pPr marL="0" indent="0">
              <a:buNone/>
            </a:pPr>
            <a:r>
              <a:rPr lang="en-US" sz="2000" dirty="0" smtClean="0"/>
              <a:t>	${string%%substring}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8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 descr="substring mat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63" y="1690688"/>
            <a:ext cx="10363338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21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2122"/>
            <a:ext cx="10515600" cy="543484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In the above example: </a:t>
            </a:r>
          </a:p>
          <a:p>
            <a:pPr algn="just" fontAlgn="base"/>
            <a:r>
              <a:rPr lang="en-US" dirty="0"/>
              <a:t>The first echo statement substring ‘</a:t>
            </a:r>
            <a:r>
              <a:rPr lang="en-US" b="1" dirty="0"/>
              <a:t>*.</a:t>
            </a:r>
            <a:r>
              <a:rPr lang="en-US" dirty="0"/>
              <a:t>‘ matches the characters ending with a dot, and </a:t>
            </a:r>
            <a:r>
              <a:rPr lang="en-US" b="1" dirty="0"/>
              <a:t>#</a:t>
            </a:r>
            <a:r>
              <a:rPr lang="en-US" dirty="0"/>
              <a:t> deletes the shortest match of the substring from the front of the string, so it strips the substring ‘</a:t>
            </a:r>
            <a:r>
              <a:rPr lang="en-US" b="1" dirty="0"/>
              <a:t>Welcome.</a:t>
            </a:r>
            <a:r>
              <a:rPr lang="en-US" dirty="0"/>
              <a:t>‘.</a:t>
            </a:r>
          </a:p>
          <a:p>
            <a:pPr algn="just" fontAlgn="base"/>
            <a:r>
              <a:rPr lang="en-US" dirty="0"/>
              <a:t>The second echo statement substring ‘</a:t>
            </a:r>
            <a:r>
              <a:rPr lang="en-US" b="1" dirty="0"/>
              <a:t>.*</a:t>
            </a:r>
            <a:r>
              <a:rPr lang="en-US" dirty="0"/>
              <a:t>‘ matches the substring starting with a dot and ending with characters, and </a:t>
            </a:r>
            <a:r>
              <a:rPr lang="en-US" b="1" dirty="0"/>
              <a:t>%</a:t>
            </a:r>
            <a:r>
              <a:rPr lang="en-US" dirty="0"/>
              <a:t> deletes the shortest match of the substring from the back of the string, so it strips the substring ‘</a:t>
            </a:r>
            <a:r>
              <a:rPr lang="en-US" b="1" dirty="0"/>
              <a:t>.</a:t>
            </a:r>
            <a:r>
              <a:rPr lang="en-US" b="1" dirty="0" err="1"/>
              <a:t>GeeksForGeeks</a:t>
            </a:r>
            <a:r>
              <a:rPr lang="en-US" dirty="0"/>
              <a:t>‘</a:t>
            </a:r>
          </a:p>
          <a:p>
            <a:pPr algn="just" fontAlgn="base"/>
            <a:r>
              <a:rPr lang="en-US" dirty="0"/>
              <a:t>The third echo statement substring ‘</a:t>
            </a:r>
            <a:r>
              <a:rPr lang="en-US" b="1" dirty="0"/>
              <a:t>*.</a:t>
            </a:r>
            <a:r>
              <a:rPr lang="en-US" dirty="0"/>
              <a:t>‘ matches the characters ending with a dot, and </a:t>
            </a:r>
            <a:r>
              <a:rPr lang="en-US" b="1" dirty="0"/>
              <a:t>##</a:t>
            </a:r>
            <a:r>
              <a:rPr lang="en-US" dirty="0"/>
              <a:t> deletes the longest match of the substring from the front of the string, so it strips the substring ‘</a:t>
            </a:r>
            <a:r>
              <a:rPr lang="en-US" b="1" dirty="0"/>
              <a:t>Welcome.to.</a:t>
            </a:r>
            <a:r>
              <a:rPr lang="en-US" dirty="0"/>
              <a:t>‘</a:t>
            </a:r>
          </a:p>
          <a:p>
            <a:pPr algn="just" fontAlgn="base"/>
            <a:r>
              <a:rPr lang="en-US" dirty="0"/>
              <a:t>The fourth echo statement substring ‘</a:t>
            </a:r>
            <a:r>
              <a:rPr lang="en-US" b="1" dirty="0"/>
              <a:t>.*</a:t>
            </a:r>
            <a:r>
              <a:rPr lang="en-US" dirty="0"/>
              <a:t>‘ matches the substring starting with a dot and ending with characters, and </a:t>
            </a:r>
            <a:r>
              <a:rPr lang="en-US" b="1" dirty="0"/>
              <a:t>%% </a:t>
            </a:r>
            <a:r>
              <a:rPr lang="en-US" dirty="0"/>
              <a:t>deletes the longest match of the substring from the back of the string, so it strips the substring ‘</a:t>
            </a:r>
            <a:r>
              <a:rPr lang="en-US" b="1" dirty="0"/>
              <a:t>.</a:t>
            </a:r>
            <a:r>
              <a:rPr lang="en-US" b="1" dirty="0" err="1"/>
              <a:t>to.GeeksForGeeks</a:t>
            </a:r>
            <a:r>
              <a:rPr lang="en-US" dirty="0"/>
              <a:t>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35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Function </a:t>
            </a:r>
            <a:r>
              <a:rPr lang="en-US" dirty="0"/>
              <a:t>is a collection of statements that execute a specified task. </a:t>
            </a:r>
            <a:endParaRPr lang="en-US" dirty="0" smtClean="0"/>
          </a:p>
          <a:p>
            <a:pPr fontAlgn="base"/>
            <a:r>
              <a:rPr lang="en-US" dirty="0" smtClean="0"/>
              <a:t>Its </a:t>
            </a:r>
            <a:r>
              <a:rPr lang="en-US" dirty="0"/>
              <a:t>main goal is to break down a complicated procedure into simpler subroutines that can subsequently be used to accomplish the more complex routine</a:t>
            </a:r>
            <a:r>
              <a:rPr lang="en-US" dirty="0" smtClean="0"/>
              <a:t>. </a:t>
            </a:r>
          </a:p>
          <a:p>
            <a:pPr marL="0" indent="0" fontAlgn="base">
              <a:buNone/>
            </a:pPr>
            <a:r>
              <a:rPr lang="en-US" dirty="0" smtClean="0"/>
              <a:t>Functions </a:t>
            </a:r>
            <a:r>
              <a:rPr lang="en-US" dirty="0"/>
              <a:t>are popular:</a:t>
            </a:r>
          </a:p>
          <a:p>
            <a:pPr lvl="1" fontAlgn="base"/>
            <a:r>
              <a:rPr lang="en-US" dirty="0"/>
              <a:t>Assist with code reuse.</a:t>
            </a:r>
          </a:p>
          <a:p>
            <a:pPr lvl="1" fontAlgn="base"/>
            <a:r>
              <a:rPr lang="en-US" dirty="0"/>
              <a:t>Enhance the program’s readability.</a:t>
            </a:r>
          </a:p>
          <a:p>
            <a:pPr lvl="1" fontAlgn="base"/>
            <a:r>
              <a:rPr lang="en-US" dirty="0"/>
              <a:t>Modularize the software.</a:t>
            </a:r>
          </a:p>
          <a:p>
            <a:pPr lvl="1" fontAlgn="base"/>
            <a:r>
              <a:rPr lang="en-US" dirty="0"/>
              <a:t>Allow for easy maintenance.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Basic </a:t>
            </a:r>
            <a:r>
              <a:rPr lang="en-US" dirty="0"/>
              <a:t>structure of a function in shell scripting looks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function_name</a:t>
            </a:r>
            <a:r>
              <a:rPr lang="en-US" dirty="0"/>
              <a:t>(){</a:t>
            </a:r>
          </a:p>
          <a:p>
            <a:pPr marL="0" indent="0">
              <a:buNone/>
            </a:pPr>
            <a:r>
              <a:rPr lang="en-US" dirty="0"/>
              <a:t>    // body of the function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56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5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[ expression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statement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2293972" y="597149"/>
            <a:ext cx="568706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smtClean="0"/>
              <a:t>Simple IF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83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2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636" y="34218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Creating </a:t>
            </a:r>
            <a:r>
              <a:rPr lang="en-IN" dirty="0"/>
              <a:t>Accounts and Groups- Managing Users and Groups-Passwords</a:t>
            </a:r>
            <a:r>
              <a:rPr lang="en-IN" b="0" dirty="0" smtClean="0">
                <a:effectLst/>
              </a:rPr>
              <a:t/>
            </a:r>
            <a:br>
              <a:rPr lang="en-IN" b="0" dirty="0" smtClean="0">
                <a:effectLst/>
              </a:rPr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7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Computer is used by many people it is usually necessary to differentiate between the users, for example, so that their private files can be kept private.</a:t>
            </a:r>
          </a:p>
          <a:p>
            <a:r>
              <a:rPr lang="en-IN" dirty="0" smtClean="0"/>
              <a:t>An account is all the files, resources, and information belonging to one user.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3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user account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Root account: This is also called </a:t>
            </a:r>
            <a:r>
              <a:rPr lang="en-IN" dirty="0" smtClean="0">
                <a:solidFill>
                  <a:srgbClr val="FF0000"/>
                </a:solidFill>
              </a:rPr>
              <a:t>super user </a:t>
            </a:r>
            <a:r>
              <a:rPr lang="en-IN" dirty="0" smtClean="0"/>
              <a:t>and would have </a:t>
            </a:r>
            <a:r>
              <a:rPr lang="en-IN" dirty="0" smtClean="0">
                <a:solidFill>
                  <a:srgbClr val="FF0000"/>
                </a:solidFill>
              </a:rPr>
              <a:t>complete and unfettered control of the system</a:t>
            </a:r>
            <a:r>
              <a:rPr lang="en-IN" dirty="0" smtClean="0"/>
              <a:t>. A super user can </a:t>
            </a:r>
            <a:r>
              <a:rPr lang="en-IN" dirty="0" smtClean="0">
                <a:solidFill>
                  <a:srgbClr val="FF0000"/>
                </a:solidFill>
              </a:rPr>
              <a:t>run any commands without any restriction</a:t>
            </a:r>
            <a:r>
              <a:rPr lang="en-IN" dirty="0" smtClean="0"/>
              <a:t>. This user should be assumed as a system administrator. </a:t>
            </a:r>
            <a:endParaRPr lang="en-IN" dirty="0"/>
          </a:p>
          <a:p>
            <a:r>
              <a:rPr lang="en-IN" dirty="0" smtClean="0"/>
              <a:t>System accounts: </a:t>
            </a:r>
            <a:r>
              <a:rPr lang="en-IN" dirty="0" smtClean="0">
                <a:solidFill>
                  <a:srgbClr val="FF0000"/>
                </a:solidFill>
              </a:rPr>
              <a:t>System accounts are those needed for the operation of system specific components for example mail accounts and the </a:t>
            </a:r>
            <a:r>
              <a:rPr lang="en-IN" dirty="0" err="1" smtClean="0">
                <a:solidFill>
                  <a:srgbClr val="FF0000"/>
                </a:solidFill>
              </a:rPr>
              <a:t>sshd</a:t>
            </a:r>
            <a:r>
              <a:rPr lang="en-IN" dirty="0" smtClean="0">
                <a:solidFill>
                  <a:srgbClr val="FF0000"/>
                </a:solidFill>
              </a:rPr>
              <a:t> accounts. </a:t>
            </a:r>
            <a:r>
              <a:rPr lang="en-IN" dirty="0" smtClean="0"/>
              <a:t>These accounts are usually needed for some specific function on your system, and any modifications to them could adversely affect the system. </a:t>
            </a:r>
            <a:endParaRPr lang="en-IN" dirty="0"/>
          </a:p>
          <a:p>
            <a:r>
              <a:rPr lang="en-IN" dirty="0" smtClean="0"/>
              <a:t>User accounts: </a:t>
            </a:r>
            <a:r>
              <a:rPr lang="en-IN" dirty="0" smtClean="0">
                <a:solidFill>
                  <a:srgbClr val="FF0000"/>
                </a:solidFill>
              </a:rPr>
              <a:t>User accounts provide interactive access to the system for users and groups of users. </a:t>
            </a:r>
            <a:r>
              <a:rPr lang="en-IN" dirty="0" smtClean="0"/>
              <a:t>General users are typically assigned to these accounts and usually have </a:t>
            </a:r>
            <a:r>
              <a:rPr lang="en-IN" dirty="0" smtClean="0">
                <a:solidFill>
                  <a:srgbClr val="FF0000"/>
                </a:solidFill>
              </a:rPr>
              <a:t>limited access to critical system files and directories.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9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Managing Users and Groups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/</a:t>
            </a:r>
            <a:r>
              <a:rPr lang="en-IN" dirty="0" err="1" smtClean="0"/>
              <a:t>passwd</a:t>
            </a:r>
            <a:r>
              <a:rPr lang="en-IN" dirty="0" smtClean="0"/>
              <a:t> − Keeps the user account and password information. This file holds the majority of information about accounts on the Unix/Linux system. 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/shadow − Holds the encrypted password of the corresponding account. Not all the systems support this file. 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/group − This file contains the group information for each account. </a:t>
            </a:r>
          </a:p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/</a:t>
            </a:r>
            <a:r>
              <a:rPr lang="en-IN" dirty="0" err="1" smtClean="0"/>
              <a:t>gshadow</a:t>
            </a:r>
            <a:r>
              <a:rPr lang="en-IN" dirty="0" smtClean="0"/>
              <a:t> − This file contains secure group account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5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Following are commands available on the majority of Linux systems to create and manage accounts and groups: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738" y="2287752"/>
            <a:ext cx="8093765" cy="361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</a:t>
            </a:r>
            <a:r>
              <a:rPr lang="en-US" dirty="0" err="1" smtClean="0"/>
              <a:t>seradd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useradd</a:t>
            </a:r>
            <a:r>
              <a:rPr lang="en-US" dirty="0"/>
              <a:t> [options] </a:t>
            </a:r>
            <a:r>
              <a:rPr lang="en-US" dirty="0" smtClean="0"/>
              <a:t>username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</a:t>
            </a:r>
            <a:r>
              <a:rPr lang="en-US" dirty="0" err="1" smtClean="0"/>
              <a:t>johndoe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useradd</a:t>
            </a:r>
            <a:r>
              <a:rPr lang="en-US" dirty="0"/>
              <a:t> -m -d /home/</a:t>
            </a:r>
            <a:r>
              <a:rPr lang="en-US" dirty="0" err="1"/>
              <a:t>janedoe</a:t>
            </a:r>
            <a:r>
              <a:rPr lang="en-US" dirty="0"/>
              <a:t> -s /bin/bash </a:t>
            </a:r>
            <a:r>
              <a:rPr lang="en-US" dirty="0" err="1" smtClean="0"/>
              <a:t>janedoe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Common options:</a:t>
            </a:r>
          </a:p>
          <a:p>
            <a:r>
              <a:rPr lang="en-US" dirty="0"/>
              <a:t>-m: Create the user's home directory</a:t>
            </a:r>
          </a:p>
          <a:p>
            <a:r>
              <a:rPr lang="en-US" dirty="0"/>
              <a:t>-d: Specify the home directory</a:t>
            </a:r>
          </a:p>
          <a:p>
            <a:r>
              <a:rPr lang="en-US" dirty="0"/>
              <a:t>-s: Specify the login shell</a:t>
            </a:r>
          </a:p>
          <a:p>
            <a:r>
              <a:rPr lang="en-US" dirty="0"/>
              <a:t>-G: Add the user to additional groups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[ expression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statement1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statement2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2293972" y="597149"/>
            <a:ext cx="568706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dirty="0" smtClean="0"/>
              <a:t>Simple IF-ELSE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488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usermod</a:t>
            </a:r>
            <a:r>
              <a:rPr lang="en-US" dirty="0"/>
              <a:t> [options] </a:t>
            </a:r>
            <a:r>
              <a:rPr lang="en-US" dirty="0" smtClean="0"/>
              <a:t>username</a:t>
            </a:r>
          </a:p>
          <a:p>
            <a:endParaRPr lang="en-US" dirty="0" smtClean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/>
              <a:t>usermod</a:t>
            </a:r>
            <a:r>
              <a:rPr lang="en-US" dirty="0"/>
              <a:t> -d /</a:t>
            </a:r>
            <a:r>
              <a:rPr lang="en-US" dirty="0" err="1"/>
              <a:t>newhome</a:t>
            </a:r>
            <a:r>
              <a:rPr lang="en-US" dirty="0"/>
              <a:t>/</a:t>
            </a:r>
            <a:r>
              <a:rPr lang="en-US" dirty="0" err="1"/>
              <a:t>johndoe</a:t>
            </a:r>
            <a:r>
              <a:rPr lang="en-US" dirty="0"/>
              <a:t> </a:t>
            </a:r>
            <a:r>
              <a:rPr lang="en-US" dirty="0" err="1" smtClean="0"/>
              <a:t>johndoe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usermod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aG</a:t>
            </a:r>
            <a:r>
              <a:rPr lang="en-US" dirty="0"/>
              <a:t> </a:t>
            </a:r>
            <a:r>
              <a:rPr lang="en-US" dirty="0" err="1"/>
              <a:t>sudo,developers</a:t>
            </a:r>
            <a:r>
              <a:rPr lang="en-US" dirty="0"/>
              <a:t> </a:t>
            </a:r>
            <a:r>
              <a:rPr lang="en-US" dirty="0" err="1" smtClean="0"/>
              <a:t>janedoe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Common </a:t>
            </a:r>
            <a:r>
              <a:rPr lang="en-US" dirty="0"/>
              <a:t>options:</a:t>
            </a:r>
          </a:p>
          <a:p>
            <a:r>
              <a:rPr lang="en-US" dirty="0"/>
              <a:t>-d: Change the home directory</a:t>
            </a:r>
          </a:p>
          <a:p>
            <a:r>
              <a:rPr lang="en-US" dirty="0"/>
              <a:t>-s: Change the login shell</a:t>
            </a:r>
          </a:p>
          <a:p>
            <a:r>
              <a:rPr lang="en-US" dirty="0"/>
              <a:t>-l: Change the username</a:t>
            </a:r>
          </a:p>
          <a:p>
            <a:r>
              <a:rPr lang="en-US" dirty="0"/>
              <a:t>-G: Set supplementary groups</a:t>
            </a:r>
          </a:p>
          <a:p>
            <a:r>
              <a:rPr lang="en-US" dirty="0"/>
              <a:t>-</a:t>
            </a:r>
            <a:r>
              <a:rPr lang="en-US" dirty="0" err="1"/>
              <a:t>aG</a:t>
            </a:r>
            <a:r>
              <a:rPr lang="en-US" dirty="0"/>
              <a:t>: Add to supplementary groups without removing from existing ones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userdel</a:t>
            </a:r>
            <a:r>
              <a:rPr lang="en-US" dirty="0"/>
              <a:t> [options] </a:t>
            </a:r>
            <a:r>
              <a:rPr lang="en-US" dirty="0" smtClean="0"/>
              <a:t>username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userdel</a:t>
            </a:r>
            <a:r>
              <a:rPr lang="en-US" dirty="0"/>
              <a:t> </a:t>
            </a:r>
            <a:r>
              <a:rPr lang="en-US" dirty="0" err="1" smtClean="0"/>
              <a:t>johndoe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userdel</a:t>
            </a:r>
            <a:r>
              <a:rPr lang="en-US" dirty="0"/>
              <a:t> -r </a:t>
            </a:r>
            <a:r>
              <a:rPr lang="en-US" dirty="0" err="1" smtClean="0"/>
              <a:t>janedoe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Common options:</a:t>
            </a:r>
          </a:p>
          <a:p>
            <a:r>
              <a:rPr lang="en-US" dirty="0"/>
              <a:t>-r: Remove the user's home directory and mail spool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groupadd</a:t>
            </a:r>
            <a:r>
              <a:rPr lang="en-US" dirty="0"/>
              <a:t> [options] </a:t>
            </a:r>
            <a:r>
              <a:rPr lang="en-US" dirty="0" err="1" smtClean="0"/>
              <a:t>group_name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groupadd</a:t>
            </a:r>
            <a:r>
              <a:rPr lang="en-US" dirty="0"/>
              <a:t> </a:t>
            </a:r>
            <a:r>
              <a:rPr lang="en-US" dirty="0" smtClean="0"/>
              <a:t>developers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groupadd</a:t>
            </a:r>
            <a:r>
              <a:rPr lang="en-US" dirty="0"/>
              <a:t> -g 1500 </a:t>
            </a:r>
            <a:r>
              <a:rPr lang="en-US" dirty="0" err="1"/>
              <a:t>project_team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5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groupmod</a:t>
            </a:r>
            <a:r>
              <a:rPr lang="en-US" dirty="0"/>
              <a:t> [options] </a:t>
            </a:r>
            <a:r>
              <a:rPr lang="en-US" dirty="0" err="1" smtClean="0"/>
              <a:t>group_name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groupmod</a:t>
            </a:r>
            <a:r>
              <a:rPr lang="en-US" dirty="0"/>
              <a:t> -n </a:t>
            </a:r>
            <a:r>
              <a:rPr lang="en-US" dirty="0" err="1"/>
              <a:t>new_developers</a:t>
            </a:r>
            <a:r>
              <a:rPr lang="en-US" dirty="0"/>
              <a:t> </a:t>
            </a:r>
            <a:r>
              <a:rPr lang="en-US" dirty="0" smtClean="0"/>
              <a:t>developers</a:t>
            </a:r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groupmod</a:t>
            </a:r>
            <a:r>
              <a:rPr lang="en-US" dirty="0"/>
              <a:t> -g 2000 </a:t>
            </a:r>
            <a:r>
              <a:rPr lang="en-US" dirty="0" err="1"/>
              <a:t>project_team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groupdel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groupdel</a:t>
            </a:r>
            <a:r>
              <a:rPr lang="en-US" dirty="0"/>
              <a:t> </a:t>
            </a:r>
            <a:r>
              <a:rPr lang="en-US" dirty="0" err="1" smtClean="0"/>
              <a:t>group_name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groupdel</a:t>
            </a:r>
            <a:r>
              <a:rPr lang="en-US" dirty="0"/>
              <a:t> </a:t>
            </a:r>
            <a:r>
              <a:rPr lang="en-US" dirty="0" err="1"/>
              <a:t>project_team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6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getent</a:t>
            </a:r>
            <a:r>
              <a:rPr lang="en-US" dirty="0"/>
              <a:t>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view existing groups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5513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09600"/>
            <a:ext cx="8077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3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r>
              <a:rPr lang="en-US" dirty="0"/>
              <a:t> command in Linux is used to change the ownership of files and directories. </a:t>
            </a:r>
            <a:endParaRPr lang="en-US" dirty="0" smtClean="0"/>
          </a:p>
          <a:p>
            <a:r>
              <a:rPr lang="en-US" dirty="0" err="1"/>
              <a:t>chown</a:t>
            </a:r>
            <a:r>
              <a:rPr lang="en-US" dirty="0"/>
              <a:t> [OPTIONS] USER[:GROUP] FILE(s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r>
              <a:rPr lang="en-US" dirty="0"/>
              <a:t>USER is the new owner's username</a:t>
            </a:r>
          </a:p>
          <a:p>
            <a:r>
              <a:rPr lang="en-US" dirty="0"/>
              <a:t>GROUP (optional) is the new group</a:t>
            </a:r>
          </a:p>
          <a:p>
            <a:r>
              <a:rPr lang="en-US" dirty="0"/>
              <a:t>FILE(s) are the target files or directories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chown</a:t>
            </a:r>
            <a:r>
              <a:rPr lang="en-US" dirty="0"/>
              <a:t> john </a:t>
            </a:r>
            <a:r>
              <a:rPr lang="en-US" dirty="0" smtClean="0"/>
              <a:t>file.txt</a:t>
            </a:r>
          </a:p>
          <a:p>
            <a:endParaRPr lang="en-US" dirty="0"/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john:users</a:t>
            </a:r>
            <a:r>
              <a:rPr lang="en-US" dirty="0"/>
              <a:t> </a:t>
            </a:r>
            <a:r>
              <a:rPr lang="en-US" dirty="0" smtClean="0"/>
              <a:t>file.txt</a:t>
            </a:r>
          </a:p>
          <a:p>
            <a:endParaRPr lang="en-US" dirty="0"/>
          </a:p>
          <a:p>
            <a:r>
              <a:rPr lang="en-US" dirty="0" err="1"/>
              <a:t>chown</a:t>
            </a:r>
            <a:r>
              <a:rPr lang="en-US" dirty="0"/>
              <a:t> -R </a:t>
            </a:r>
            <a:r>
              <a:rPr lang="en-US" dirty="0" err="1"/>
              <a:t>alice:staff</a:t>
            </a:r>
            <a:r>
              <a:rPr lang="en-US" dirty="0"/>
              <a:t> /</a:t>
            </a:r>
            <a:r>
              <a:rPr lang="en-US" dirty="0" smtClean="0"/>
              <a:t>home/project</a:t>
            </a:r>
          </a:p>
          <a:p>
            <a:endParaRPr lang="en-US" dirty="0"/>
          </a:p>
          <a:p>
            <a:r>
              <a:rPr lang="en-US" dirty="0" err="1"/>
              <a:t>chown</a:t>
            </a:r>
            <a:r>
              <a:rPr lang="en-US" dirty="0"/>
              <a:t> 1000:1000 </a:t>
            </a:r>
            <a:r>
              <a:rPr lang="en-US" dirty="0" smtClean="0"/>
              <a:t>file.txt</a:t>
            </a:r>
          </a:p>
          <a:p>
            <a:endParaRPr lang="en-US" dirty="0"/>
          </a:p>
          <a:p>
            <a:r>
              <a:rPr lang="en-US" dirty="0" err="1"/>
              <a:t>chown</a:t>
            </a:r>
            <a:r>
              <a:rPr lang="en-US" dirty="0"/>
              <a:t> :developers file.txt</a:t>
            </a:r>
          </a:p>
        </p:txBody>
      </p:sp>
    </p:spTree>
    <p:extLst>
      <p:ext uri="{BB962C8B-B14F-4D97-AF65-F5344CB8AC3E}">
        <p14:creationId xmlns:p14="http://schemas.microsoft.com/office/powerpoint/2010/main" val="3888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chgrp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command in Linux is used to change the group ownership of files and directories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chgrp</a:t>
            </a:r>
            <a:r>
              <a:rPr lang="en-US" dirty="0"/>
              <a:t> [OPTIONS] GROUP FILE(S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Change the group of a single file: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developers </a:t>
            </a:r>
            <a:r>
              <a:rPr lang="en-US" dirty="0" smtClean="0"/>
              <a:t>myfile.txt</a:t>
            </a:r>
          </a:p>
          <a:p>
            <a:pPr marL="0" indent="0">
              <a:buNone/>
            </a:pPr>
            <a:r>
              <a:rPr lang="en-US" dirty="0"/>
              <a:t>Change the group of multiple files: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staff file1.txt file2.txt file3.txt</a:t>
            </a:r>
          </a:p>
        </p:txBody>
      </p:sp>
    </p:spTree>
    <p:extLst>
      <p:ext uri="{BB962C8B-B14F-4D97-AF65-F5344CB8AC3E}">
        <p14:creationId xmlns:p14="http://schemas.microsoft.com/office/powerpoint/2010/main" val="287187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020417"/>
            <a:ext cx="10515600" cy="51565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if [ expression1 ]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statement1</a:t>
            </a:r>
          </a:p>
          <a:p>
            <a:pPr marL="0" indent="0">
              <a:buNone/>
            </a:pPr>
            <a:r>
              <a:rPr lang="en-US" dirty="0"/>
              <a:t>   statement2</a:t>
            </a:r>
          </a:p>
          <a:p>
            <a:pPr marL="0" indent="0">
              <a:buNone/>
            </a:pPr>
            <a:r>
              <a:rPr lang="en-US" dirty="0"/>
              <a:t>   .</a:t>
            </a:r>
          </a:p>
          <a:p>
            <a:pPr marL="0" indent="0">
              <a:buNone/>
            </a:pPr>
            <a:r>
              <a:rPr lang="en-US" dirty="0"/>
              <a:t>   .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[ expression2 ]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statement3</a:t>
            </a:r>
          </a:p>
          <a:p>
            <a:pPr marL="0" indent="0">
              <a:buNone/>
            </a:pPr>
            <a:r>
              <a:rPr lang="en-US" dirty="0"/>
              <a:t>   statement4</a:t>
            </a:r>
          </a:p>
          <a:p>
            <a:pPr marL="0" indent="0">
              <a:buNone/>
            </a:pPr>
            <a:r>
              <a:rPr lang="en-US" dirty="0"/>
              <a:t>   .</a:t>
            </a:r>
          </a:p>
          <a:p>
            <a:pPr marL="0" indent="0">
              <a:buNone/>
            </a:pPr>
            <a:r>
              <a:rPr lang="en-US" dirty="0"/>
              <a:t>   .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statement5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3513172" y="357951"/>
            <a:ext cx="568706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Else If ladder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906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Recursively change group ownership of a directory and its contents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-R </a:t>
            </a:r>
            <a:r>
              <a:rPr lang="en-US" dirty="0" err="1"/>
              <a:t>project_team</a:t>
            </a:r>
            <a:r>
              <a:rPr lang="en-US" dirty="0"/>
              <a:t> /path/to/project</a:t>
            </a:r>
            <a:r>
              <a:rPr lang="en-US" dirty="0" smtClean="0"/>
              <a:t>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Change group ownership using a numeric group ID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1001 </a:t>
            </a:r>
            <a:r>
              <a:rPr lang="en-US" dirty="0" smtClean="0"/>
              <a:t>document.pdf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Change group and display what's being changed: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chgrp</a:t>
            </a:r>
            <a:r>
              <a:rPr lang="en-US" dirty="0" smtClean="0"/>
              <a:t> </a:t>
            </a:r>
            <a:r>
              <a:rPr lang="en-US" dirty="0"/>
              <a:t>-v marketing </a:t>
            </a:r>
            <a:r>
              <a:rPr lang="en-US" dirty="0" smtClean="0"/>
              <a:t>report.docx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28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group only if it matches a specific group: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chgrp</a:t>
            </a:r>
            <a:r>
              <a:rPr lang="en-US" dirty="0"/>
              <a:t> --from=</a:t>
            </a:r>
            <a:r>
              <a:rPr lang="en-US" dirty="0" err="1"/>
              <a:t>oldgroup</a:t>
            </a:r>
            <a:r>
              <a:rPr lang="en-US" dirty="0"/>
              <a:t> </a:t>
            </a:r>
            <a:r>
              <a:rPr lang="en-US" dirty="0" err="1"/>
              <a:t>newgroup</a:t>
            </a:r>
            <a:r>
              <a:rPr lang="en-US" dirty="0"/>
              <a:t> shared_file.txt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 group and preserve root directory group: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chgrp</a:t>
            </a:r>
            <a:r>
              <a:rPr lang="en-US" dirty="0"/>
              <a:t> --preserve-root team /some/directory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762000"/>
            <a:ext cx="8001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2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09600"/>
            <a:ext cx="7924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the default groups would be system account specific groups and it is not recommended to use them for ordinary accounts.</a:t>
            </a:r>
          </a:p>
          <a:p>
            <a:pPr marL="0" indent="0" algn="ctr">
              <a:buNone/>
            </a:pPr>
            <a:r>
              <a:rPr lang="pt-BR" b="1" dirty="0" smtClean="0">
                <a:solidFill>
                  <a:srgbClr val="FF0000"/>
                </a:solidFill>
              </a:rPr>
              <a:t>Syntax: sudo groupadd [-g gid [-o]] [-r] [-f] groupname</a:t>
            </a:r>
          </a:p>
          <a:p>
            <a:pPr marL="0" indent="0" algn="ctr">
              <a:buNone/>
            </a:pPr>
            <a:r>
              <a:rPr lang="pt-BR" b="1" dirty="0" smtClean="0">
                <a:solidFill>
                  <a:schemeClr val="accent1"/>
                </a:solidFill>
              </a:rPr>
              <a:t>groupadd IMCAGEN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40" y="3778623"/>
            <a:ext cx="7771763" cy="214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2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a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modify a group, use the </a:t>
            </a:r>
            <a:r>
              <a:rPr lang="en-IN" dirty="0" err="1" smtClean="0"/>
              <a:t>groupmod</a:t>
            </a:r>
            <a:r>
              <a:rPr lang="en-IN" dirty="0" smtClean="0"/>
              <a:t> syntax: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smtClean="0">
                <a:solidFill>
                  <a:schemeClr val="accent1"/>
                </a:solidFill>
              </a:rPr>
              <a:t>$</a:t>
            </a:r>
            <a:r>
              <a:rPr lang="en-IN" dirty="0" err="1" smtClean="0">
                <a:solidFill>
                  <a:schemeClr val="accent1"/>
                </a:solidFill>
              </a:rPr>
              <a:t>groupmod</a:t>
            </a:r>
            <a:r>
              <a:rPr lang="en-IN" dirty="0" smtClean="0">
                <a:solidFill>
                  <a:schemeClr val="accent1"/>
                </a:solidFill>
              </a:rPr>
              <a:t> –n </a:t>
            </a:r>
            <a:r>
              <a:rPr lang="en-IN" dirty="0" err="1" smtClean="0">
                <a:solidFill>
                  <a:schemeClr val="accent1"/>
                </a:solidFill>
              </a:rPr>
              <a:t>newgroupname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oldgroupame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 Group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delete an existing group, all you need are the </a:t>
            </a:r>
            <a:r>
              <a:rPr lang="en-IN" dirty="0" err="1" smtClean="0"/>
              <a:t>groupdel</a:t>
            </a:r>
            <a:r>
              <a:rPr lang="en-IN" dirty="0" smtClean="0"/>
              <a:t> command and the group name. To delete the ‘networking’ group, the command is: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b="1" dirty="0" smtClean="0"/>
              <a:t>$</a:t>
            </a:r>
            <a:r>
              <a:rPr lang="en-IN" b="1" dirty="0" err="1" smtClean="0"/>
              <a:t>goupdel</a:t>
            </a:r>
            <a:r>
              <a:rPr lang="en-IN" b="1" dirty="0" smtClean="0"/>
              <a:t> IMCAGEN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47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an Account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chemeClr val="accent1"/>
                </a:solidFill>
              </a:rPr>
              <a:t>$ </a:t>
            </a:r>
            <a:r>
              <a:rPr lang="en-IN" dirty="0" err="1" smtClean="0">
                <a:solidFill>
                  <a:schemeClr val="accent1"/>
                </a:solidFill>
              </a:rPr>
              <a:t>sudo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useradd</a:t>
            </a:r>
            <a:r>
              <a:rPr lang="en-IN" dirty="0" smtClean="0">
                <a:solidFill>
                  <a:schemeClr val="accent1"/>
                </a:solidFill>
              </a:rPr>
              <a:t> -d </a:t>
            </a:r>
            <a:r>
              <a:rPr lang="en-IN" dirty="0" err="1" smtClean="0">
                <a:solidFill>
                  <a:schemeClr val="accent1"/>
                </a:solidFill>
              </a:rPr>
              <a:t>homedir</a:t>
            </a:r>
            <a:r>
              <a:rPr lang="en-IN" dirty="0" smtClean="0">
                <a:solidFill>
                  <a:schemeClr val="accent1"/>
                </a:solidFill>
              </a:rPr>
              <a:t> -g </a:t>
            </a:r>
            <a:r>
              <a:rPr lang="en-IN" dirty="0" err="1" smtClean="0">
                <a:solidFill>
                  <a:schemeClr val="accent1"/>
                </a:solidFill>
              </a:rPr>
              <a:t>groupname</a:t>
            </a:r>
            <a:r>
              <a:rPr lang="en-IN" dirty="0" smtClean="0">
                <a:solidFill>
                  <a:schemeClr val="accent1"/>
                </a:solidFill>
              </a:rPr>
              <a:t> -m -s shell -u </a:t>
            </a:r>
            <a:r>
              <a:rPr lang="en-IN" dirty="0" err="1" smtClean="0">
                <a:solidFill>
                  <a:schemeClr val="accent1"/>
                </a:solidFill>
              </a:rPr>
              <a:t>userid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err="1" smtClean="0">
                <a:solidFill>
                  <a:schemeClr val="accent1"/>
                </a:solidFill>
              </a:rPr>
              <a:t>accountname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 err="1" smtClean="0"/>
              <a:t>useradd</a:t>
            </a:r>
            <a:r>
              <a:rPr lang="en-IN" dirty="0" smtClean="0"/>
              <a:t> -d /home/</a:t>
            </a:r>
            <a:r>
              <a:rPr lang="en-IN" dirty="0" err="1" smtClean="0"/>
              <a:t>gobi</a:t>
            </a:r>
            <a:r>
              <a:rPr lang="en-IN" dirty="0" smtClean="0"/>
              <a:t> -g developers -s /bin/</a:t>
            </a:r>
            <a:r>
              <a:rPr lang="en-IN" dirty="0" err="1" smtClean="0"/>
              <a:t>ksh</a:t>
            </a:r>
            <a:r>
              <a:rPr lang="en-IN" dirty="0" smtClean="0"/>
              <a:t> </a:t>
            </a:r>
            <a:r>
              <a:rPr lang="en-IN" dirty="0" err="1" smtClean="0"/>
              <a:t>gobi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5234"/>
          <a:stretch/>
        </p:blipFill>
        <p:spPr>
          <a:xfrm>
            <a:off x="1301282" y="3939988"/>
            <a:ext cx="7214964" cy="22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creates an account </a:t>
            </a:r>
            <a:r>
              <a:rPr lang="en-IN" dirty="0" err="1" smtClean="0">
                <a:solidFill>
                  <a:schemeClr val="accent1"/>
                </a:solidFill>
              </a:rPr>
              <a:t>gobi</a:t>
            </a:r>
            <a:r>
              <a:rPr lang="en-IN" dirty="0" smtClean="0"/>
              <a:t>, setting its home directory to </a:t>
            </a:r>
            <a:r>
              <a:rPr lang="en-IN" dirty="0" smtClean="0">
                <a:solidFill>
                  <a:schemeClr val="accent1"/>
                </a:solidFill>
              </a:rPr>
              <a:t>/home/</a:t>
            </a:r>
            <a:r>
              <a:rPr lang="en-IN" dirty="0" err="1" smtClean="0">
                <a:solidFill>
                  <a:schemeClr val="accent1"/>
                </a:solidFill>
              </a:rPr>
              <a:t>gobi</a:t>
            </a:r>
            <a:r>
              <a:rPr lang="en-IN" dirty="0" smtClean="0">
                <a:solidFill>
                  <a:schemeClr val="accent1"/>
                </a:solidFill>
              </a:rPr>
              <a:t> </a:t>
            </a:r>
            <a:r>
              <a:rPr lang="en-IN" dirty="0" smtClean="0"/>
              <a:t>and the group as </a:t>
            </a:r>
            <a:r>
              <a:rPr lang="en-IN" dirty="0" smtClean="0">
                <a:solidFill>
                  <a:schemeClr val="accent1"/>
                </a:solidFill>
              </a:rPr>
              <a:t>developers</a:t>
            </a:r>
            <a:r>
              <a:rPr lang="en-IN" dirty="0" smtClean="0"/>
              <a:t>. This user would have </a:t>
            </a:r>
            <a:r>
              <a:rPr lang="en-IN" dirty="0" err="1" smtClean="0">
                <a:solidFill>
                  <a:schemeClr val="accent1"/>
                </a:solidFill>
              </a:rPr>
              <a:t>Korn</a:t>
            </a:r>
            <a:r>
              <a:rPr lang="en-IN" dirty="0" smtClean="0">
                <a:solidFill>
                  <a:schemeClr val="accent1"/>
                </a:solidFill>
              </a:rPr>
              <a:t> Shell </a:t>
            </a:r>
            <a:r>
              <a:rPr lang="en-IN" dirty="0" smtClean="0"/>
              <a:t>assigned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84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an account is created you can set its password using the </a:t>
            </a:r>
            <a:r>
              <a:rPr lang="en-IN" dirty="0" err="1" smtClean="0"/>
              <a:t>passwd</a:t>
            </a:r>
            <a:r>
              <a:rPr lang="en-IN" dirty="0" smtClean="0"/>
              <a:t> command as follows: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 err="1" smtClean="0"/>
              <a:t>passwd</a:t>
            </a:r>
            <a:r>
              <a:rPr lang="en-IN" dirty="0" smtClean="0"/>
              <a:t> </a:t>
            </a:r>
            <a:r>
              <a:rPr lang="en-IN" b="1" dirty="0" err="1" smtClean="0">
                <a:solidFill>
                  <a:schemeClr val="accent1"/>
                </a:solidFill>
              </a:rPr>
              <a:t>gobi</a:t>
            </a:r>
            <a:r>
              <a:rPr lang="en-IN" b="1" dirty="0" smtClean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 smtClean="0"/>
              <a:t>Changing password for user </a:t>
            </a:r>
            <a:r>
              <a:rPr lang="en-IN" dirty="0" err="1" smtClean="0">
                <a:solidFill>
                  <a:schemeClr val="accent1"/>
                </a:solidFill>
              </a:rPr>
              <a:t>gobi</a:t>
            </a:r>
            <a:endParaRPr lang="en-IN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 smtClean="0"/>
              <a:t>New UNIX password: </a:t>
            </a:r>
          </a:p>
          <a:p>
            <a:pPr marL="0" indent="0">
              <a:buNone/>
            </a:pPr>
            <a:r>
              <a:rPr lang="en-IN" dirty="0" smtClean="0"/>
              <a:t>Retype new UNIX password: </a:t>
            </a:r>
          </a:p>
          <a:p>
            <a:pPr marL="0" indent="0">
              <a:buNone/>
            </a:pPr>
            <a:r>
              <a:rPr lang="en-IN" dirty="0" err="1" smtClean="0"/>
              <a:t>passwd</a:t>
            </a:r>
            <a:r>
              <a:rPr lang="en-IN" dirty="0" smtClean="0"/>
              <a:t>: all authentication tokens updated successfully.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84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1060174"/>
            <a:ext cx="10515600" cy="51167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if [ expression1 ]</a:t>
            </a:r>
          </a:p>
          <a:p>
            <a:pPr marL="0" indent="0">
              <a:buNone/>
            </a:pP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statement1</a:t>
            </a:r>
          </a:p>
          <a:p>
            <a:pPr marL="0" indent="0">
              <a:buNone/>
            </a:pPr>
            <a:r>
              <a:rPr lang="en-US" dirty="0"/>
              <a:t>   statement2</a:t>
            </a:r>
          </a:p>
          <a:p>
            <a:pPr marL="0" indent="0">
              <a:buNone/>
            </a:pPr>
            <a:r>
              <a:rPr lang="en-US" dirty="0"/>
              <a:t>   .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   if [ expression2 ]</a:t>
            </a:r>
          </a:p>
          <a:p>
            <a:pPr marL="0" indent="0">
              <a:buNone/>
            </a:pPr>
            <a:r>
              <a:rPr lang="en-US" dirty="0"/>
              <a:t>   then</a:t>
            </a:r>
          </a:p>
          <a:p>
            <a:pPr marL="0" indent="0">
              <a:buNone/>
            </a:pPr>
            <a:r>
              <a:rPr lang="en-US" dirty="0"/>
              <a:t>      statement3</a:t>
            </a:r>
          </a:p>
          <a:p>
            <a:pPr marL="0" indent="0">
              <a:buNone/>
            </a:pPr>
            <a:r>
              <a:rPr lang="en-US" dirty="0"/>
              <a:t>      .</a:t>
            </a:r>
          </a:p>
          <a:p>
            <a:pPr marL="0" indent="0">
              <a:buNone/>
            </a:pPr>
            <a:r>
              <a:rPr lang="en-US" dirty="0"/>
              <a:t>   fi</a:t>
            </a:r>
          </a:p>
          <a:p>
            <a:pPr marL="0" indent="0">
              <a:buNone/>
            </a:pPr>
            <a:r>
              <a:rPr lang="en-US" dirty="0"/>
              <a:t>fi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22315" y="397708"/>
            <a:ext cx="568706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Nested if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026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Modify an Account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usermod</a:t>
            </a:r>
            <a:r>
              <a:rPr lang="en-IN" dirty="0" smtClean="0"/>
              <a:t> command enables you to make changes to an existing account from the command line. It uses the same arguments as the </a:t>
            </a:r>
            <a:r>
              <a:rPr lang="en-IN" dirty="0" err="1" smtClean="0"/>
              <a:t>useradd</a:t>
            </a:r>
            <a:r>
              <a:rPr lang="en-IN" dirty="0" smtClean="0"/>
              <a:t> command, plus the </a:t>
            </a:r>
            <a:r>
              <a:rPr lang="en-IN" dirty="0" smtClean="0">
                <a:solidFill>
                  <a:schemeClr val="accent1"/>
                </a:solidFill>
              </a:rPr>
              <a:t>-l argument</a:t>
            </a:r>
            <a:r>
              <a:rPr lang="en-IN" dirty="0" smtClean="0"/>
              <a:t>, which allows you to change the account name.</a:t>
            </a:r>
          </a:p>
          <a:p>
            <a:pPr marL="0" indent="0">
              <a:buNone/>
            </a:pPr>
            <a:r>
              <a:rPr lang="en-IN" dirty="0" smtClean="0"/>
              <a:t>$ </a:t>
            </a:r>
            <a:r>
              <a:rPr lang="en-IN" dirty="0" err="1" smtClean="0">
                <a:solidFill>
                  <a:schemeClr val="accent1"/>
                </a:solidFill>
              </a:rPr>
              <a:t>usermod</a:t>
            </a:r>
            <a:r>
              <a:rPr lang="en-IN" dirty="0" smtClean="0">
                <a:solidFill>
                  <a:schemeClr val="accent1"/>
                </a:solidFill>
              </a:rPr>
              <a:t> -d /home/ram -m -l </a:t>
            </a:r>
            <a:r>
              <a:rPr lang="en-IN" dirty="0" err="1" smtClean="0"/>
              <a:t>gobi</a:t>
            </a:r>
            <a:r>
              <a:rPr lang="en-IN" dirty="0" smtClean="0">
                <a:solidFill>
                  <a:schemeClr val="accent1"/>
                </a:solidFill>
              </a:rPr>
              <a:t> ram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Delete an Account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userdel</a:t>
            </a:r>
            <a:r>
              <a:rPr lang="en-IN" dirty="0" smtClean="0"/>
              <a:t> command can be used to delete an existing user. </a:t>
            </a:r>
            <a:r>
              <a:rPr lang="en-IN" dirty="0" smtClean="0">
                <a:solidFill>
                  <a:schemeClr val="accent5"/>
                </a:solidFill>
              </a:rPr>
              <a:t>This is a very dangerous command if not used with caution.</a:t>
            </a:r>
          </a:p>
          <a:p>
            <a:r>
              <a:rPr lang="en-IN" dirty="0" smtClean="0"/>
              <a:t>There is only one argument or option available for the </a:t>
            </a:r>
            <a:r>
              <a:rPr lang="en-IN" dirty="0" smtClean="0">
                <a:solidFill>
                  <a:schemeClr val="accent5"/>
                </a:solidFill>
              </a:rPr>
              <a:t>command .r</a:t>
            </a:r>
            <a:r>
              <a:rPr lang="en-IN" dirty="0" smtClean="0"/>
              <a:t>, for removing the account's home directory and mail file.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smtClean="0">
                <a:solidFill>
                  <a:schemeClr val="accent5"/>
                </a:solidFill>
              </a:rPr>
              <a:t>	$ </a:t>
            </a:r>
            <a:r>
              <a:rPr lang="en-IN" dirty="0" err="1" smtClean="0">
                <a:solidFill>
                  <a:schemeClr val="accent5"/>
                </a:solidFill>
              </a:rPr>
              <a:t>userdel</a:t>
            </a:r>
            <a:r>
              <a:rPr lang="en-IN" dirty="0" smtClean="0">
                <a:solidFill>
                  <a:schemeClr val="accent5"/>
                </a:solidFill>
              </a:rPr>
              <a:t> -r ram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Changing user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There are a few commands for changing various properties of an account (i.e., the relevant field in /</a:t>
            </a:r>
            <a:r>
              <a:rPr lang="en-IN" dirty="0" err="1" smtClean="0"/>
              <a:t>etc</a:t>
            </a:r>
            <a:r>
              <a:rPr lang="en-IN" dirty="0" smtClean="0"/>
              <a:t>/</a:t>
            </a:r>
            <a:r>
              <a:rPr lang="en-IN" dirty="0" err="1" smtClean="0"/>
              <a:t>passwd</a:t>
            </a:r>
            <a:r>
              <a:rPr lang="en-IN" dirty="0" smtClean="0"/>
              <a:t>):</a:t>
            </a:r>
          </a:p>
          <a:p>
            <a:endParaRPr lang="en-IN" dirty="0"/>
          </a:p>
          <a:p>
            <a:r>
              <a:rPr lang="en-IN" dirty="0" err="1" smtClean="0">
                <a:solidFill>
                  <a:schemeClr val="accent5"/>
                </a:solidFill>
              </a:rPr>
              <a:t>chfn</a:t>
            </a:r>
            <a:r>
              <a:rPr lang="en-IN" dirty="0" smtClean="0">
                <a:solidFill>
                  <a:schemeClr val="accent5"/>
                </a:solidFill>
              </a:rPr>
              <a:t>: to change the full name field. </a:t>
            </a:r>
            <a:endParaRPr lang="en-IN" dirty="0">
              <a:solidFill>
                <a:schemeClr val="accent5"/>
              </a:solidFill>
            </a:endParaRPr>
          </a:p>
          <a:p>
            <a:r>
              <a:rPr lang="en-IN" dirty="0" err="1" smtClean="0">
                <a:solidFill>
                  <a:schemeClr val="accent5"/>
                </a:solidFill>
              </a:rPr>
              <a:t>chsh</a:t>
            </a:r>
            <a:r>
              <a:rPr lang="en-IN" dirty="0" smtClean="0">
                <a:solidFill>
                  <a:schemeClr val="accent5"/>
                </a:solidFill>
              </a:rPr>
              <a:t>: to change the login shell. </a:t>
            </a:r>
            <a:endParaRPr lang="en-IN" dirty="0">
              <a:solidFill>
                <a:schemeClr val="accent5"/>
              </a:solidFill>
            </a:endParaRPr>
          </a:p>
          <a:p>
            <a:r>
              <a:rPr lang="en-IN" dirty="0" err="1" smtClean="0">
                <a:solidFill>
                  <a:schemeClr val="accent5"/>
                </a:solidFill>
              </a:rPr>
              <a:t>passwd</a:t>
            </a:r>
            <a:r>
              <a:rPr lang="en-IN" dirty="0" smtClean="0">
                <a:solidFill>
                  <a:schemeClr val="accent5"/>
                </a:solidFill>
              </a:rPr>
              <a:t>: to change the password.</a:t>
            </a:r>
          </a:p>
          <a:p>
            <a:endParaRPr lang="en-IN" dirty="0">
              <a:solidFill>
                <a:schemeClr val="accent5"/>
              </a:solidFill>
            </a:endParaRPr>
          </a:p>
          <a:p>
            <a:r>
              <a:rPr lang="en-IN" dirty="0" smtClean="0"/>
              <a:t>super−user may use these commands to change the properties of any account. </a:t>
            </a:r>
          </a:p>
          <a:p>
            <a:r>
              <a:rPr lang="en-IN" dirty="0" smtClean="0"/>
              <a:t>Normal users can only change the properties of their own account.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/</a:t>
            </a:r>
            <a:r>
              <a:rPr lang="en-IN" dirty="0" err="1" smtClean="0"/>
              <a:t>etc</a:t>
            </a:r>
            <a:r>
              <a:rPr lang="en-IN" dirty="0" smtClean="0"/>
              <a:t>/</a:t>
            </a:r>
            <a:r>
              <a:rPr lang="en-IN" dirty="0" err="1" smtClean="0"/>
              <a:t>passwd</a:t>
            </a:r>
            <a:r>
              <a:rPr lang="en-IN" dirty="0" smtClean="0"/>
              <a:t> and other informative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Username</a:t>
            </a:r>
          </a:p>
          <a:p>
            <a:r>
              <a:rPr lang="en-IN" dirty="0" smtClean="0"/>
              <a:t>Previously this was where the user's password was stored.</a:t>
            </a:r>
          </a:p>
          <a:p>
            <a:r>
              <a:rPr lang="en-IN" dirty="0" smtClean="0"/>
              <a:t>Numeric user id.</a:t>
            </a:r>
          </a:p>
          <a:p>
            <a:r>
              <a:rPr lang="en-IN" dirty="0" smtClean="0"/>
              <a:t>Numeric group id.</a:t>
            </a:r>
          </a:p>
          <a:p>
            <a:r>
              <a:rPr lang="en-IN" dirty="0" smtClean="0"/>
              <a:t>Full name or other description of account.</a:t>
            </a:r>
          </a:p>
          <a:p>
            <a:r>
              <a:rPr lang="en-IN" dirty="0" smtClean="0"/>
              <a:t>Home directory.</a:t>
            </a:r>
          </a:p>
          <a:p>
            <a:r>
              <a:rPr lang="en-IN" dirty="0" smtClean="0"/>
              <a:t>Login shell (program to run at login)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2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passwd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Changes a user's password. 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dirty="0" err="1" smtClean="0">
                <a:solidFill>
                  <a:schemeClr val="accent5"/>
                </a:solidFill>
              </a:rPr>
              <a:t>passwd</a:t>
            </a:r>
            <a:r>
              <a:rPr lang="en-IN" dirty="0" smtClean="0">
                <a:solidFill>
                  <a:schemeClr val="accent5"/>
                </a:solidFill>
              </a:rPr>
              <a:t> [options] [LOGIN]</a:t>
            </a:r>
          </a:p>
          <a:p>
            <a:pPr marL="0" indent="0">
              <a:buNone/>
            </a:pPr>
            <a:endParaRPr lang="en-IN" dirty="0">
              <a:solidFill>
                <a:schemeClr val="accent5"/>
              </a:solidFill>
            </a:endParaRPr>
          </a:p>
          <a:p>
            <a:r>
              <a:rPr lang="en-IN" dirty="0" err="1" smtClean="0"/>
              <a:t>passwd</a:t>
            </a:r>
            <a:r>
              <a:rPr lang="en-IN" dirty="0" smtClean="0"/>
              <a:t> command changes passwords for user accounts. </a:t>
            </a:r>
          </a:p>
          <a:p>
            <a:r>
              <a:rPr lang="en-IN" dirty="0" smtClean="0"/>
              <a:t>A normal user may only change the password for his or her own account, while the </a:t>
            </a:r>
            <a:r>
              <a:rPr lang="en-IN" dirty="0" err="1" smtClean="0"/>
              <a:t>superuser</a:t>
            </a:r>
            <a:r>
              <a:rPr lang="en-IN" dirty="0" smtClean="0"/>
              <a:t> may change the password for any account. </a:t>
            </a:r>
          </a:p>
          <a:p>
            <a:r>
              <a:rPr lang="en-IN" dirty="0" err="1" smtClean="0"/>
              <a:t>passwd</a:t>
            </a:r>
            <a:r>
              <a:rPr lang="en-IN" dirty="0" smtClean="0"/>
              <a:t> also changes the account or associated password validity period.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passwd</a:t>
            </a:r>
            <a:r>
              <a:rPr lang="en-IN" dirty="0" smtClean="0"/>
              <a:t> : </a:t>
            </a:r>
            <a:r>
              <a:rPr lang="en-IN" dirty="0" smtClean="0">
                <a:solidFill>
                  <a:schemeClr val="accent5"/>
                </a:solidFill>
              </a:rPr>
              <a:t>Change your own password</a:t>
            </a:r>
            <a:r>
              <a:rPr lang="en-IN" dirty="0" smtClean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passwd</a:t>
            </a:r>
            <a:r>
              <a:rPr lang="en-IN" dirty="0" smtClean="0"/>
              <a:t> username : </a:t>
            </a:r>
            <a:r>
              <a:rPr lang="en-IN" dirty="0" smtClean="0">
                <a:solidFill>
                  <a:schemeClr val="accent5"/>
                </a:solidFill>
              </a:rPr>
              <a:t>Change the password for the user named username.</a:t>
            </a:r>
            <a:endParaRPr lang="en-IN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</a:t>
            </a:r>
            <a:r>
              <a:rPr lang="en-IN" dirty="0" smtClean="0"/>
              <a:t>eneral guideline-Password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passwords should consist of 6 to 8 characters including one or more characters from each of the following sets:</a:t>
            </a:r>
          </a:p>
          <a:p>
            <a:r>
              <a:rPr lang="en-IN" dirty="0" smtClean="0"/>
              <a:t>lower case letters</a:t>
            </a:r>
          </a:p>
          <a:p>
            <a:r>
              <a:rPr lang="en-IN" dirty="0" smtClean="0"/>
              <a:t>digits 0 through 9</a:t>
            </a:r>
          </a:p>
          <a:p>
            <a:r>
              <a:rPr lang="en-IN" dirty="0" smtClean="0"/>
              <a:t>punctuation marks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35" y="4105646"/>
            <a:ext cx="7652218" cy="22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20" y="2013884"/>
            <a:ext cx="10247851" cy="323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 Password Expiry Date for an user using </a:t>
            </a:r>
            <a:r>
              <a:rPr lang="en-IN" dirty="0" err="1" smtClean="0"/>
              <a:t>chage</a:t>
            </a:r>
            <a:r>
              <a:rPr lang="en-IN" dirty="0" smtClean="0"/>
              <a:t> option -M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Root user (system administrators) can set the password expiry date for any user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		# </a:t>
            </a:r>
            <a:r>
              <a:rPr lang="en-IN" dirty="0" err="1" smtClean="0"/>
              <a:t>chage</a:t>
            </a:r>
            <a:r>
              <a:rPr lang="en-IN" dirty="0" smtClean="0"/>
              <a:t> -M number-of-days username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</a:t>
            </a:r>
            <a:r>
              <a:rPr lang="en-IN" dirty="0" err="1" smtClean="0"/>
              <a:t>udo</a:t>
            </a:r>
            <a:r>
              <a:rPr lang="en-IN" dirty="0" smtClean="0"/>
              <a:t> </a:t>
            </a:r>
            <a:r>
              <a:rPr lang="en-IN" dirty="0" err="1" smtClean="0"/>
              <a:t>chage</a:t>
            </a:r>
            <a:r>
              <a:rPr lang="en-IN" dirty="0" smtClean="0"/>
              <a:t> –M 30 </a:t>
            </a:r>
            <a:r>
              <a:rPr lang="en-IN" dirty="0" err="1" smtClean="0"/>
              <a:t>gobi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media.geeksforgeeks.org/wp-content/uploads/hel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91" y="1536296"/>
            <a:ext cx="8907743" cy="392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94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case  in</a:t>
            </a:r>
          </a:p>
          <a:p>
            <a:pPr marL="0" indent="0">
              <a:buNone/>
            </a:pPr>
            <a:r>
              <a:rPr lang="en-US" dirty="0"/>
              <a:t>   Pattern 1) Statement 1;;</a:t>
            </a:r>
          </a:p>
          <a:p>
            <a:pPr marL="0" indent="0">
              <a:buNone/>
            </a:pPr>
            <a:r>
              <a:rPr lang="en-US" dirty="0"/>
              <a:t>   Pattern n) Statement n;;</a:t>
            </a:r>
          </a:p>
          <a:p>
            <a:pPr marL="0" indent="0">
              <a:buNone/>
            </a:pPr>
            <a:r>
              <a:rPr lang="en-US" dirty="0" err="1"/>
              <a:t>esac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09600"/>
            <a:ext cx="8077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4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609600"/>
            <a:ext cx="83058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728870"/>
            <a:ext cx="10515600" cy="54480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#Initializing two variables </a:t>
            </a:r>
          </a:p>
          <a:p>
            <a:pPr marL="0" indent="0">
              <a:buNone/>
            </a:pPr>
            <a:r>
              <a:rPr lang="en-US" dirty="0"/>
              <a:t>a=10 </a:t>
            </a:r>
          </a:p>
          <a:p>
            <a:pPr marL="0" indent="0">
              <a:buNone/>
            </a:pPr>
            <a:r>
              <a:rPr lang="en-US" dirty="0"/>
              <a:t>b=20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#Check whether they are equal </a:t>
            </a:r>
          </a:p>
          <a:p>
            <a:pPr marL="0" indent="0">
              <a:buNone/>
            </a:pPr>
            <a:r>
              <a:rPr lang="en-US" dirty="0"/>
              <a:t>if [ $a == $b ] 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	echo "a is equal to b"</a:t>
            </a:r>
          </a:p>
          <a:p>
            <a:pPr marL="0" indent="0">
              <a:buNone/>
            </a:pPr>
            <a:r>
              <a:rPr lang="en-US" dirty="0"/>
              <a:t>fi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#Check whether they are not equal </a:t>
            </a:r>
          </a:p>
          <a:p>
            <a:pPr marL="0" indent="0">
              <a:buNone/>
            </a:pPr>
            <a:r>
              <a:rPr lang="en-US" dirty="0"/>
              <a:t>if [ $a != $b ] 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	echo "a is not equal to b"</a:t>
            </a:r>
          </a:p>
          <a:p>
            <a:pPr marL="0" indent="0">
              <a:buNone/>
            </a:pPr>
            <a:r>
              <a:rPr lang="en-US" dirty="0"/>
              <a:t>fi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64279"/>
            <a:ext cx="9220200" cy="452431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-n "Enter a number: 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 number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[ $number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"You entered zero. Zero is an even number."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 $(($number % 2)) -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0 ]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"You entered $number. It is an even number."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echo "You entered $number. It is an odd number."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95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#Initializing two variables </a:t>
            </a:r>
          </a:p>
          <a:p>
            <a:pPr marL="0" indent="0">
              <a:buNone/>
            </a:pPr>
            <a:r>
              <a:rPr lang="en-US" dirty="0"/>
              <a:t>a=20 </a:t>
            </a:r>
          </a:p>
          <a:p>
            <a:pPr marL="0" indent="0">
              <a:buNone/>
            </a:pPr>
            <a:r>
              <a:rPr lang="en-US" dirty="0"/>
              <a:t>b=20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[ $a == $b ] </a:t>
            </a:r>
          </a:p>
          <a:p>
            <a:pPr marL="0" indent="0">
              <a:buNone/>
            </a:pPr>
            <a:r>
              <a:rPr lang="en-US" dirty="0"/>
              <a:t>then </a:t>
            </a:r>
          </a:p>
          <a:p>
            <a:pPr marL="0" indent="0">
              <a:buNone/>
            </a:pPr>
            <a:r>
              <a:rPr lang="en-US" dirty="0"/>
              <a:t>	#If they are equal then print this </a:t>
            </a:r>
          </a:p>
          <a:p>
            <a:pPr marL="0" indent="0">
              <a:buNone/>
            </a:pPr>
            <a:r>
              <a:rPr lang="en-US" dirty="0"/>
              <a:t>	echo "a is equal to b"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/>
              <a:t>	#else print this </a:t>
            </a:r>
          </a:p>
          <a:p>
            <a:pPr marL="0" indent="0">
              <a:buNone/>
            </a:pPr>
            <a:r>
              <a:rPr lang="en-US" dirty="0"/>
              <a:t>	echo "a is not equal to b"</a:t>
            </a:r>
          </a:p>
          <a:p>
            <a:pPr marL="0" indent="0">
              <a:buNone/>
            </a:pPr>
            <a:r>
              <a:rPr lang="en-US" dirty="0"/>
              <a:t>fi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shell in Linux? | MVPS.net Blog | MVPS.NET tutori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11199"/>
            <a:ext cx="10804525" cy="540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51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CARS="</a:t>
            </a:r>
            <a:r>
              <a:rPr lang="en-US" dirty="0" err="1"/>
              <a:t>bmw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#Pass the variable in string </a:t>
            </a:r>
          </a:p>
          <a:p>
            <a:pPr marL="0" indent="0">
              <a:buNone/>
            </a:pPr>
            <a:r>
              <a:rPr lang="en-US" dirty="0"/>
              <a:t>case "$CARS" in </a:t>
            </a:r>
          </a:p>
          <a:p>
            <a:pPr marL="0" indent="0">
              <a:buNone/>
            </a:pPr>
            <a:r>
              <a:rPr lang="en-US" dirty="0"/>
              <a:t>	#case 1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mercedes</a:t>
            </a:r>
            <a:r>
              <a:rPr lang="en-US" dirty="0"/>
              <a:t>") echo "Headquarters - </a:t>
            </a:r>
            <a:r>
              <a:rPr lang="en-US" dirty="0" err="1"/>
              <a:t>Affalterbach</a:t>
            </a:r>
            <a:r>
              <a:rPr lang="en-US" dirty="0"/>
              <a:t>, Germany" ;;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#case 2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audi</a:t>
            </a:r>
            <a:r>
              <a:rPr lang="en-US" dirty="0"/>
              <a:t>") echo "Headquarters - Ingolstadt, Germany" ;;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#case 3 </a:t>
            </a:r>
          </a:p>
          <a:p>
            <a:pPr marL="0" indent="0">
              <a:buNone/>
            </a:pPr>
            <a:r>
              <a:rPr lang="en-US" dirty="0"/>
              <a:t>	"</a:t>
            </a:r>
            <a:r>
              <a:rPr lang="en-US" dirty="0" err="1"/>
              <a:t>bmw</a:t>
            </a:r>
            <a:r>
              <a:rPr lang="en-US" dirty="0"/>
              <a:t>") echo "Headquarters - Chennai, Tamil Nadu, India" ;; </a:t>
            </a:r>
          </a:p>
          <a:p>
            <a:pPr marL="0" indent="0">
              <a:buNone/>
            </a:pPr>
            <a:r>
              <a:rPr lang="en-US" dirty="0" err="1"/>
              <a:t>esac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0" dirty="0"/>
              <a:t>while statement</a:t>
            </a:r>
          </a:p>
          <a:p>
            <a:pPr fontAlgn="base"/>
            <a:r>
              <a:rPr lang="en-US" b="0" dirty="0"/>
              <a:t>for statement</a:t>
            </a:r>
          </a:p>
          <a:p>
            <a:pPr fontAlgn="base"/>
            <a:r>
              <a:rPr lang="en-US" b="0" dirty="0"/>
              <a:t>until </a:t>
            </a:r>
            <a:r>
              <a:rPr lang="en-US" b="0" dirty="0" smtClean="0"/>
              <a:t>statement</a:t>
            </a:r>
          </a:p>
          <a:p>
            <a:pPr fontAlgn="base"/>
            <a:endParaRPr lang="en-US" b="0" dirty="0"/>
          </a:p>
          <a:p>
            <a:pPr marL="0" indent="0" fontAlgn="base">
              <a:buNone/>
            </a:pPr>
            <a:r>
              <a:rPr lang="en-US" b="0" dirty="0"/>
              <a:t>To alter the flow of loop statements, two commands are used they are,  </a:t>
            </a:r>
          </a:p>
          <a:p>
            <a:pPr fontAlgn="base"/>
            <a:r>
              <a:rPr lang="en-US" b="0" dirty="0"/>
              <a:t>break</a:t>
            </a:r>
          </a:p>
          <a:p>
            <a:pPr fontAlgn="base"/>
            <a:r>
              <a:rPr lang="en-US" b="0" dirty="0"/>
              <a:t>continue</a:t>
            </a:r>
          </a:p>
          <a:p>
            <a:pPr fontAlgn="base"/>
            <a:endParaRPr lang="en-US" b="0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99259" y="501134"/>
            <a:ext cx="3012363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300" b="1" dirty="0">
                <a:solidFill>
                  <a:srgbClr val="273239"/>
                </a:solidFill>
                <a:latin typeface="Source Sans 3"/>
              </a:rPr>
              <a:t>Looping Statements</a:t>
            </a:r>
            <a:endParaRPr lang="en-US" sz="23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</p:spTree>
    <p:extLst>
      <p:ext uri="{BB962C8B-B14F-4D97-AF65-F5344CB8AC3E}">
        <p14:creationId xmlns:p14="http://schemas.microsoft.com/office/powerpoint/2010/main" val="416541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3087" y="1682250"/>
            <a:ext cx="2997615" cy="2782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while &lt;condition&gt;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5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7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709929"/>
            <a:ext cx="7439537" cy="25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for 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 in &lt;value1 value2 ... 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02180"/>
            <a:ext cx="3242875" cy="299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until &lt;condition&gt;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3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a=0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lt</a:t>
            </a:r>
            <a:r>
              <a:rPr lang="en-US" dirty="0"/>
              <a:t> is less than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#Iterate the loop until a less than 10</a:t>
            </a:r>
          </a:p>
          <a:p>
            <a:pPr marL="0" indent="0">
              <a:buNone/>
            </a:pPr>
            <a:r>
              <a:rPr lang="en-US" dirty="0"/>
              <a:t>while [ $a -</a:t>
            </a:r>
            <a:r>
              <a:rPr lang="en-US" dirty="0" err="1"/>
              <a:t>lt</a:t>
            </a:r>
            <a:r>
              <a:rPr lang="en-US" dirty="0"/>
              <a:t> 10 ]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Print the values</a:t>
            </a:r>
          </a:p>
          <a:p>
            <a:pPr marL="0" indent="0">
              <a:buNone/>
            </a:pPr>
            <a:r>
              <a:rPr lang="en-US" dirty="0"/>
              <a:t>	echo $a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 increment the value</a:t>
            </a:r>
          </a:p>
          <a:p>
            <a:pPr marL="0" indent="0">
              <a:buNone/>
            </a:pPr>
            <a:r>
              <a:rPr lang="en-US" dirty="0"/>
              <a:t>	a=`expr $a + 1`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3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#Start of for loop</a:t>
            </a:r>
          </a:p>
          <a:p>
            <a:pPr marL="0" indent="0">
              <a:buNone/>
            </a:pPr>
            <a:r>
              <a:rPr lang="en-US" dirty="0"/>
              <a:t>for a in 1 2 3 4 5 6 7 8 9 10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if a is equal to 5 break the loop</a:t>
            </a:r>
          </a:p>
          <a:p>
            <a:pPr marL="0" indent="0">
              <a:buNone/>
            </a:pPr>
            <a:r>
              <a:rPr lang="en-US" dirty="0"/>
              <a:t>	if [ $a == 5 ]</a:t>
            </a:r>
          </a:p>
          <a:p>
            <a:pPr marL="0" indent="0">
              <a:buNone/>
            </a:pPr>
            <a:r>
              <a:rPr lang="en-US" dirty="0"/>
              <a:t>	then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r>
              <a:rPr lang="en-US" dirty="0"/>
              <a:t>	# Print the value</a:t>
            </a:r>
          </a:p>
          <a:p>
            <a:pPr marL="0" indent="0">
              <a:buNone/>
            </a:pPr>
            <a:r>
              <a:rPr lang="en-US" dirty="0"/>
              <a:t>	echo "Iteration no $a"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a in 1 2 3 4 5 6 7 8 9 10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if a = 5 then continue the loop and</a:t>
            </a:r>
          </a:p>
          <a:p>
            <a:pPr marL="0" indent="0">
              <a:buNone/>
            </a:pPr>
            <a:r>
              <a:rPr lang="en-US" dirty="0"/>
              <a:t>	# don't move to line 8</a:t>
            </a:r>
          </a:p>
          <a:p>
            <a:pPr marL="0" indent="0">
              <a:buNone/>
            </a:pPr>
            <a:r>
              <a:rPr lang="en-US" dirty="0"/>
              <a:t>	if [ $a == 5 ]</a:t>
            </a:r>
          </a:p>
          <a:p>
            <a:pPr marL="0" indent="0">
              <a:buNone/>
            </a:pPr>
            <a:r>
              <a:rPr lang="en-US" dirty="0"/>
              <a:t>	then </a:t>
            </a:r>
          </a:p>
          <a:p>
            <a:pPr marL="0" indent="0">
              <a:buNone/>
            </a:pPr>
            <a:r>
              <a:rPr lang="en-US" dirty="0"/>
              <a:t>		continue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r>
              <a:rPr lang="en-US" dirty="0"/>
              <a:t>	echo "Iteration no $a"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5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a=0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gt</a:t>
            </a:r>
            <a:r>
              <a:rPr lang="en-US" dirty="0"/>
              <a:t> is greater than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#Iterate the loop until a is greater than 10</a:t>
            </a:r>
          </a:p>
          <a:p>
            <a:pPr marL="0" indent="0">
              <a:buNone/>
            </a:pPr>
            <a:r>
              <a:rPr lang="en-US" dirty="0"/>
              <a:t>until [ $a -</a:t>
            </a:r>
            <a:r>
              <a:rPr lang="en-US" dirty="0" err="1"/>
              <a:t>gt</a:t>
            </a:r>
            <a:r>
              <a:rPr lang="en-US" dirty="0"/>
              <a:t> 10 ]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Print the values</a:t>
            </a:r>
          </a:p>
          <a:p>
            <a:pPr marL="0" indent="0">
              <a:buNone/>
            </a:pPr>
            <a:r>
              <a:rPr lang="en-US" dirty="0"/>
              <a:t>	echo $a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 increment the value</a:t>
            </a:r>
          </a:p>
          <a:p>
            <a:pPr marL="0" indent="0">
              <a:buNone/>
            </a:pPr>
            <a:r>
              <a:rPr lang="en-US" dirty="0"/>
              <a:t>	a=`expr $a + 1`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COLORS="red green blue"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the for loop continues until it reads all the values from the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COLOR in $COLORS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echo "COLOR: $COLOR"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3</a:t>
            </a:fld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6591" y="1507578"/>
            <a:ext cx="9868319" cy="3993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/>
                <a:cs typeface="Arial"/>
              </a:rPr>
              <a:t>Linux command line is provided by a program called the shell.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1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dirty="0" smtClean="0">
                <a:latin typeface="Arial"/>
                <a:cs typeface="Arial"/>
              </a:rPr>
              <a:t>Shell </a:t>
            </a:r>
            <a:r>
              <a:rPr lang="en-US" sz="2100" b="1" dirty="0">
                <a:latin typeface="Arial"/>
                <a:cs typeface="Arial"/>
              </a:rPr>
              <a:t>scripting is an important part of process automation in </a:t>
            </a:r>
            <a:r>
              <a:rPr lang="en-US" sz="2100" b="1" dirty="0" smtClean="0">
                <a:latin typeface="Arial"/>
                <a:cs typeface="Arial"/>
              </a:rPr>
              <a:t>Linux.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dirty="0" smtClean="0">
                <a:latin typeface="Arial"/>
                <a:cs typeface="Arial"/>
              </a:rPr>
              <a:t> </a:t>
            </a:r>
            <a:endParaRPr lang="en-US" sz="21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100" b="1" dirty="0" smtClean="0">
                <a:latin typeface="Arial"/>
                <a:cs typeface="Arial"/>
              </a:rPr>
              <a:t>Scripting </a:t>
            </a:r>
            <a:r>
              <a:rPr lang="en-US" sz="2100" b="1" dirty="0">
                <a:latin typeface="Arial"/>
                <a:cs typeface="Arial"/>
              </a:rPr>
              <a:t>helps you write a sequence of commands in a file and then execute them</a:t>
            </a:r>
            <a:r>
              <a:rPr lang="en-US" sz="2100" b="1" dirty="0" smtClean="0">
                <a:latin typeface="Arial"/>
                <a:cs typeface="Arial"/>
              </a:rPr>
              <a:t>.</a:t>
            </a: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100" b="1" dirty="0">
              <a:latin typeface="Arial"/>
              <a:cs typeface="Arial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100" b="1" dirty="0" smtClean="0">
                <a:solidFill>
                  <a:srgbClr val="0000FF"/>
                </a:solidFill>
                <a:latin typeface="Arial"/>
                <a:cs typeface="Arial"/>
              </a:rPr>
              <a:t>bash</a:t>
            </a:r>
            <a:r>
              <a:rPr sz="2100" b="1" spc="-25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not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only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excellent</a:t>
            </a:r>
            <a:r>
              <a:rPr sz="2100" b="1" spc="-10" dirty="0">
                <a:latin typeface="Arial"/>
                <a:cs typeface="Arial"/>
              </a:rPr>
              <a:t> command </a:t>
            </a:r>
            <a:r>
              <a:rPr sz="2100" b="1" dirty="0">
                <a:latin typeface="Arial"/>
                <a:cs typeface="Arial"/>
              </a:rPr>
              <a:t>line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shell,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but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9900"/>
                </a:solidFill>
                <a:latin typeface="Arial"/>
                <a:cs typeface="Arial"/>
              </a:rPr>
              <a:t>scripting</a:t>
            </a:r>
            <a:r>
              <a:rPr sz="2100" b="1" spc="-3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9900"/>
                </a:solidFill>
                <a:latin typeface="Arial"/>
                <a:cs typeface="Arial"/>
              </a:rPr>
              <a:t>language </a:t>
            </a:r>
            <a:r>
              <a:rPr sz="2100" b="1" spc="-25" dirty="0">
                <a:latin typeface="Arial"/>
                <a:cs typeface="Arial"/>
              </a:rPr>
              <a:t>in </a:t>
            </a:r>
            <a:r>
              <a:rPr sz="2100" b="1" dirty="0">
                <a:latin typeface="Arial"/>
                <a:cs typeface="Arial"/>
              </a:rPr>
              <a:t>itself</a:t>
            </a:r>
            <a:r>
              <a:rPr sz="2100" b="1" dirty="0" smtClean="0">
                <a:latin typeface="Arial"/>
                <a:cs typeface="Arial"/>
              </a:rPr>
              <a:t>.</a:t>
            </a:r>
            <a:endParaRPr lang="en-US" sz="2100" b="1" dirty="0" smtClean="0">
              <a:latin typeface="Arial"/>
              <a:cs typeface="Arial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100" b="1" dirty="0" smtClean="0">
              <a:latin typeface="Arial"/>
              <a:cs typeface="Arial"/>
            </a:endParaRPr>
          </a:p>
          <a:p>
            <a:pPr marL="469900" marR="5080" indent="-457200">
              <a:lnSpc>
                <a:spcPct val="999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100" b="1" dirty="0" smtClean="0">
                <a:latin typeface="Arial"/>
                <a:cs typeface="Arial"/>
              </a:rPr>
              <a:t>Shell</a:t>
            </a:r>
            <a:r>
              <a:rPr sz="2100" b="1" spc="-25" dirty="0" smtClean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scripting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allows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us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shell's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abilities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automate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lot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tasks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would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otherwise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require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lot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of </a:t>
            </a:r>
            <a:r>
              <a:rPr sz="2100" b="1" spc="-10" dirty="0" smtClean="0">
                <a:latin typeface="Arial"/>
                <a:cs typeface="Arial"/>
              </a:rPr>
              <a:t>commands</a:t>
            </a:r>
            <a:r>
              <a:rPr lang="en-US" sz="2100" b="1" spc="-10" dirty="0" smtClean="0"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3061818" y="117982"/>
            <a:ext cx="630745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Programming</a:t>
            </a:r>
            <a:r>
              <a:rPr sz="4000" spc="-70" dirty="0"/>
              <a:t> </a:t>
            </a:r>
            <a:r>
              <a:rPr sz="4000" dirty="0"/>
              <a:t>or</a:t>
            </a:r>
            <a:r>
              <a:rPr sz="4000" spc="-55" dirty="0"/>
              <a:t> </a:t>
            </a:r>
            <a:r>
              <a:rPr sz="4000" spc="-10" dirty="0"/>
              <a:t>Scripting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2916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671659" y="80175"/>
            <a:ext cx="495998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0" dirty="0"/>
              <a:t>command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94624" y="1717103"/>
            <a:ext cx="1955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2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7333" y="1674977"/>
            <a:ext cx="789559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This</a:t>
            </a:r>
            <a:r>
              <a:rPr sz="3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command</a:t>
            </a:r>
            <a:r>
              <a:rPr sz="3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is</a:t>
            </a:r>
            <a:r>
              <a:rPr sz="3200" b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provided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specify</a:t>
            </a:r>
            <a:r>
              <a:rPr sz="3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the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32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statement</a:t>
            </a:r>
            <a:r>
              <a:rPr sz="32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or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0000FF"/>
                </a:solidFill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4624" y="3535464"/>
            <a:ext cx="1955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2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20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7334" y="3493706"/>
            <a:ext cx="775779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It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can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perform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several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types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tests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like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numeric</a:t>
            </a:r>
            <a:r>
              <a:rPr sz="3200" b="1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test,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sz="32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and</a:t>
            </a:r>
            <a:r>
              <a:rPr sz="32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file</a:t>
            </a:r>
            <a:r>
              <a:rPr sz="32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271061" y="15379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05775" y="1150454"/>
            <a:ext cx="12128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-15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8866" y="1123822"/>
            <a:ext cx="7466965" cy="89344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b="1" dirty="0">
                <a:latin typeface="Arial"/>
                <a:cs typeface="Arial"/>
              </a:rPr>
              <a:t>An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expression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can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be: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comparison,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Numeric</a:t>
            </a:r>
            <a:r>
              <a:rPr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comparison,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00FF"/>
                </a:solidFill>
                <a:latin typeface="Arial"/>
                <a:cs typeface="Arial"/>
              </a:rPr>
              <a:t>File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r>
              <a:rPr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Logical</a:t>
            </a:r>
            <a:r>
              <a:rPr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operators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45"/>
              </a:spcBef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0000FF"/>
                </a:solidFill>
                <a:latin typeface="Arial"/>
                <a:cs typeface="Arial"/>
              </a:rPr>
              <a:t>Comparisons: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775" y="1743735"/>
            <a:ext cx="12128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-15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2975" y="2090420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77337" y="1989976"/>
            <a:ext cx="241300" cy="14128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b="1" spc="-25" dirty="0">
                <a:solidFill>
                  <a:srgbClr val="FF0000"/>
                </a:solidFill>
                <a:latin typeface="Arial"/>
                <a:cs typeface="Arial"/>
              </a:rPr>
              <a:t>!=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4574" y="1989976"/>
            <a:ext cx="4758690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17244">
              <a:lnSpc>
                <a:spcPct val="1264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compare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two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strings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equal </a:t>
            </a:r>
            <a:r>
              <a:rPr b="1" dirty="0">
                <a:latin typeface="Arial"/>
                <a:cs typeface="Arial"/>
              </a:rPr>
              <a:t>compare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two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strings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not</a:t>
            </a:r>
            <a:r>
              <a:rPr b="1" spc="-10" dirty="0">
                <a:latin typeface="Arial"/>
                <a:cs typeface="Arial"/>
              </a:rPr>
              <a:t> equal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26400"/>
              </a:lnSpc>
            </a:pPr>
            <a:r>
              <a:rPr b="1" dirty="0">
                <a:latin typeface="Arial"/>
                <a:cs typeface="Arial"/>
              </a:rPr>
              <a:t>evaluate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string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length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greater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than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zero </a:t>
            </a:r>
            <a:r>
              <a:rPr b="1" dirty="0">
                <a:latin typeface="Arial"/>
                <a:cs typeface="Arial"/>
              </a:rPr>
              <a:t>evaluate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string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length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equal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zero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2975" y="2435656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975" y="2782341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2975" y="3129026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5775" y="3821303"/>
            <a:ext cx="12128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-15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8865" y="3794658"/>
            <a:ext cx="1167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Examples: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62975" y="4167975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7338" y="4070071"/>
            <a:ext cx="1148715" cy="175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95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s2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!= s2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]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s1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7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-n s1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60"/>
              </a:spcBef>
            </a:pP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-z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0000"/>
                </a:solidFill>
                <a:latin typeface="Arial"/>
                <a:cs typeface="Arial"/>
              </a:rPr>
              <a:t>s2</a:t>
            </a:r>
            <a:r>
              <a:rPr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48974" y="4070071"/>
            <a:ext cx="5253990" cy="175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76350">
              <a:lnSpc>
                <a:spcPct val="126200"/>
              </a:lnSpc>
              <a:spcBef>
                <a:spcPts val="95"/>
              </a:spcBef>
            </a:pPr>
            <a:r>
              <a:rPr b="1" dirty="0">
                <a:latin typeface="Arial"/>
                <a:cs typeface="Arial"/>
              </a:rPr>
              <a:t>(true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s1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same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as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s2,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else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false) </a:t>
            </a:r>
            <a:r>
              <a:rPr b="1" dirty="0">
                <a:latin typeface="Arial"/>
                <a:cs typeface="Arial"/>
              </a:rPr>
              <a:t>(true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s1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not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same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s2,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else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false) </a:t>
            </a:r>
            <a:r>
              <a:rPr b="1" dirty="0">
                <a:latin typeface="Arial"/>
                <a:cs typeface="Arial"/>
              </a:rPr>
              <a:t>(true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s1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not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empty,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else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false)</a:t>
            </a:r>
            <a:endParaRPr>
              <a:latin typeface="Arial"/>
              <a:cs typeface="Arial"/>
            </a:endParaRPr>
          </a:p>
          <a:p>
            <a:pPr marL="12700" marR="5080">
              <a:lnSpc>
                <a:spcPct val="126000"/>
              </a:lnSpc>
              <a:spcBef>
                <a:spcPts val="5"/>
              </a:spcBef>
            </a:pPr>
            <a:r>
              <a:rPr b="1" dirty="0">
                <a:latin typeface="Arial"/>
                <a:cs typeface="Arial"/>
              </a:rPr>
              <a:t>(true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s1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has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length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greater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0,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else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false) </a:t>
            </a:r>
            <a:r>
              <a:rPr b="1" dirty="0">
                <a:latin typeface="Arial"/>
                <a:cs typeface="Arial"/>
              </a:rPr>
              <a:t>(true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s2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has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length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0,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otherwise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false)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2975" y="4514659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2975" y="4860264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2975" y="5206936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62975" y="5553621"/>
            <a:ext cx="137795" cy="1923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150" spc="19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592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8742" y="1417218"/>
            <a:ext cx="110489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-16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0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1464" y="1395984"/>
            <a:ext cx="22053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1600" b="1" spc="-1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00FF"/>
                </a:solidFill>
                <a:latin typeface="Arial"/>
                <a:cs typeface="Arial"/>
              </a:rPr>
              <a:t>Comparisons: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5941" y="1748777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1424" y="1639981"/>
            <a:ext cx="328930" cy="20142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spcBef>
                <a:spcPts val="785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gt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7541" y="1639982"/>
            <a:ext cx="5770880" cy="2039661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spcBef>
                <a:spcPts val="785"/>
              </a:spcBef>
            </a:pPr>
            <a:r>
              <a:rPr sz="1600" b="1" spc="-10" dirty="0">
                <a:latin typeface="Arial"/>
                <a:cs typeface="Arial"/>
              </a:rPr>
              <a:t>compare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two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equal</a:t>
            </a:r>
            <a:endParaRPr sz="1600">
              <a:latin typeface="Arial"/>
              <a:cs typeface="Arial"/>
            </a:endParaRPr>
          </a:p>
          <a:p>
            <a:pPr marL="12700" marR="5080" indent="3810">
              <a:lnSpc>
                <a:spcPts val="2610"/>
              </a:lnSpc>
              <a:spcBef>
                <a:spcPts val="200"/>
              </a:spcBef>
            </a:pPr>
            <a:r>
              <a:rPr sz="1600" b="1" spc="-10" dirty="0">
                <a:latin typeface="Arial"/>
                <a:cs typeface="Arial"/>
              </a:rPr>
              <a:t>compare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one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greater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equal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number compare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one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equal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number compare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two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not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equal</a:t>
            </a:r>
            <a:endParaRPr sz="1600">
              <a:latin typeface="Arial"/>
              <a:cs typeface="Arial"/>
            </a:endParaRPr>
          </a:p>
          <a:p>
            <a:pPr marL="12700" marR="470534">
              <a:lnSpc>
                <a:spcPts val="2610"/>
              </a:lnSpc>
            </a:pPr>
            <a:r>
              <a:rPr sz="1600" b="1" spc="-10" dirty="0">
                <a:latin typeface="Arial"/>
                <a:cs typeface="Arial"/>
              </a:rPr>
              <a:t>compare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one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greater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another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number compare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one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less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than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another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number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941" y="2080336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5941" y="2411539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5941" y="2743098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5941" y="3074657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5941" y="3406216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18742" y="3861980"/>
            <a:ext cx="110489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-16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1464" y="3841825"/>
            <a:ext cx="10382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Examples: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5941" y="4193539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61424" y="4085469"/>
            <a:ext cx="1159510" cy="16833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spcBef>
                <a:spcPts val="79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eq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ge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le</a:t>
            </a:r>
            <a:r>
              <a:rPr sz="16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ne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gt</a:t>
            </a:r>
            <a:r>
              <a:rPr sz="16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1941" y="4085469"/>
            <a:ext cx="4587240" cy="16833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spcBef>
                <a:spcPts val="790"/>
              </a:spcBef>
            </a:pP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n1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same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35900"/>
              </a:lnSpc>
            </a:pP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n1greater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equal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 </a:t>
            </a: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n1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equal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to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 </a:t>
            </a: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n1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not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same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  <a:p>
            <a:pPr marL="12700">
              <a:spcBef>
                <a:spcPts val="690"/>
              </a:spcBef>
            </a:pP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n1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greater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5941" y="4525098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5941" y="4856302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75941" y="5189296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5941" y="5520499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5941" y="5852058"/>
            <a:ext cx="125730" cy="1731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050" spc="15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1424" y="5830823"/>
            <a:ext cx="43484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n1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lt</a:t>
            </a:r>
            <a:r>
              <a:rPr sz="16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n2</a:t>
            </a:r>
            <a:r>
              <a:rPr sz="16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r>
              <a:rPr sz="1600" b="1" spc="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(true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if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n1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less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then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n2,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else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false)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 idx="4294967295"/>
          </p:nvPr>
        </p:nvSpPr>
        <p:spPr>
          <a:xfrm>
            <a:off x="4271061" y="15379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24" name="object 24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97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7175" y="1294473"/>
            <a:ext cx="6974840" cy="4170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268085">
              <a:lnSpc>
                <a:spcPct val="116100"/>
              </a:lnSpc>
              <a:spcBef>
                <a:spcPts val="100"/>
              </a:spcBef>
            </a:pP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clear 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endParaRPr dirty="0">
              <a:latin typeface="Courier New"/>
              <a:cs typeface="Courier New"/>
            </a:endParaRPr>
          </a:p>
          <a:p>
            <a:pPr marL="12700" marR="3387725">
              <a:lnSpc>
                <a:spcPct val="116100"/>
              </a:lnSpc>
              <a:spcBef>
                <a:spcPts val="5"/>
              </a:spcBef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–n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“Enter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a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number: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50" dirty="0">
                <a:solidFill>
                  <a:srgbClr val="009900"/>
                </a:solidFill>
                <a:latin typeface="Courier New"/>
                <a:cs typeface="Courier New"/>
              </a:rPr>
              <a:t>“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read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25" dirty="0">
                <a:solidFill>
                  <a:srgbClr val="009900"/>
                </a:solidFill>
                <a:latin typeface="Courier New"/>
                <a:cs typeface="Courier New"/>
              </a:rPr>
              <a:t>num</a:t>
            </a:r>
            <a:endParaRPr dirty="0">
              <a:latin typeface="Courier New"/>
              <a:cs typeface="Courier New"/>
            </a:endParaRPr>
          </a:p>
          <a:p>
            <a:pPr marL="12700" marR="4210685">
              <a:lnSpc>
                <a:spcPts val="2510"/>
              </a:lnSpc>
              <a:spcBef>
                <a:spcPts val="140"/>
              </a:spcBef>
              <a:tabLst>
                <a:tab pos="1932305" algn="l"/>
                <a:tab pos="2618105" algn="l"/>
              </a:tabLst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if</a:t>
            </a:r>
            <a:r>
              <a:rPr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test</a:t>
            </a:r>
            <a:r>
              <a:rPr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$num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	</a:t>
            </a: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-</a:t>
            </a:r>
            <a:r>
              <a:rPr b="1" spc="-25" dirty="0">
                <a:solidFill>
                  <a:srgbClr val="009900"/>
                </a:solidFill>
                <a:latin typeface="Courier New"/>
                <a:cs typeface="Courier New"/>
              </a:rPr>
              <a:t>eq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	</a:t>
            </a:r>
            <a:r>
              <a:rPr b="1" spc="-50" dirty="0">
                <a:solidFill>
                  <a:srgbClr val="009900"/>
                </a:solidFill>
                <a:latin typeface="Courier New"/>
                <a:cs typeface="Courier New"/>
              </a:rPr>
              <a:t>0 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then</a:t>
            </a:r>
            <a:endParaRPr dirty="0">
              <a:latin typeface="Courier New"/>
              <a:cs typeface="Courier New"/>
            </a:endParaRPr>
          </a:p>
          <a:p>
            <a:pPr marL="926465">
              <a:spcBef>
                <a:spcPts val="204"/>
              </a:spcBef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“The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entered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zero”</a:t>
            </a:r>
            <a:endParaRPr dirty="0">
              <a:latin typeface="Courier New"/>
              <a:cs typeface="Courier New"/>
            </a:endParaRPr>
          </a:p>
          <a:p>
            <a:pPr marL="12700" marR="4073525">
              <a:lnSpc>
                <a:spcPct val="116300"/>
              </a:lnSpc>
              <a:spcBef>
                <a:spcPts val="10"/>
              </a:spcBef>
              <a:tabLst>
                <a:tab pos="2206625" algn="l"/>
              </a:tabLst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elif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test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$num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	</a:t>
            </a: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lt</a:t>
            </a:r>
            <a:r>
              <a:rPr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50" dirty="0">
                <a:solidFill>
                  <a:srgbClr val="009900"/>
                </a:solidFill>
                <a:latin typeface="Courier New"/>
                <a:cs typeface="Courier New"/>
              </a:rPr>
              <a:t>0 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then</a:t>
            </a:r>
            <a:endParaRPr dirty="0">
              <a:latin typeface="Courier New"/>
              <a:cs typeface="Courier New"/>
            </a:endParaRPr>
          </a:p>
          <a:p>
            <a:pPr marL="926465">
              <a:spcBef>
                <a:spcPts val="350"/>
              </a:spcBef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“The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entered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negative”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350"/>
              </a:spcBef>
            </a:pP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else</a:t>
            </a:r>
            <a:endParaRPr dirty="0">
              <a:latin typeface="Courier New"/>
              <a:cs typeface="Courier New"/>
            </a:endParaRPr>
          </a:p>
          <a:p>
            <a:pPr marL="926465">
              <a:spcBef>
                <a:spcPts val="350"/>
              </a:spcBef>
            </a:pP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“The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entered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solidFill>
                  <a:srgbClr val="009900"/>
                </a:solidFill>
                <a:latin typeface="Courier New"/>
                <a:cs typeface="Courier New"/>
              </a:rPr>
              <a:t>positive”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350"/>
              </a:spcBef>
            </a:pPr>
            <a:r>
              <a:rPr b="1" spc="-25" dirty="0">
                <a:solidFill>
                  <a:srgbClr val="009900"/>
                </a:solidFill>
                <a:latin typeface="Courier New"/>
                <a:cs typeface="Courier New"/>
              </a:rPr>
              <a:t>fi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3015018" y="112941"/>
            <a:ext cx="631063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Example</a:t>
            </a:r>
            <a:r>
              <a:rPr sz="4000" spc="-30" dirty="0"/>
              <a:t> </a:t>
            </a:r>
            <a:r>
              <a:rPr sz="4000" dirty="0"/>
              <a:t>of</a:t>
            </a:r>
            <a:r>
              <a:rPr sz="4000" spc="-5" dirty="0"/>
              <a:t> </a:t>
            </a:r>
            <a:r>
              <a:rPr sz="4000" dirty="0">
                <a:solidFill>
                  <a:srgbClr val="FF0000"/>
                </a:solidFill>
              </a:rPr>
              <a:t>test</a:t>
            </a:r>
            <a:r>
              <a:rPr sz="4000" spc="-15" dirty="0">
                <a:solidFill>
                  <a:srgbClr val="FF0000"/>
                </a:solidFill>
              </a:rPr>
              <a:t> </a:t>
            </a:r>
            <a:r>
              <a:rPr sz="4000" spc="-10" dirty="0"/>
              <a:t>command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249465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188893" y="163703"/>
            <a:ext cx="5763260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Without</a:t>
            </a:r>
            <a:r>
              <a:rPr sz="3600" spc="-35" dirty="0"/>
              <a:t> </a:t>
            </a:r>
            <a:r>
              <a:rPr sz="3600" dirty="0"/>
              <a:t>the </a:t>
            </a:r>
            <a:r>
              <a:rPr sz="3600" i="1" dirty="0">
                <a:solidFill>
                  <a:srgbClr val="FF0000"/>
                </a:solidFill>
                <a:latin typeface="Arial"/>
                <a:cs typeface="Arial"/>
              </a:rPr>
              <a:t>test</a:t>
            </a:r>
            <a:r>
              <a:rPr sz="3600" i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10" dirty="0"/>
              <a:t>command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18741" y="1794509"/>
            <a:ext cx="1955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2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1463" y="1752740"/>
            <a:ext cx="7895590" cy="264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Instead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specifying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i="1" dirty="0">
                <a:solidFill>
                  <a:srgbClr val="0000FF"/>
                </a:solidFill>
                <a:latin typeface="Arial"/>
                <a:cs typeface="Arial"/>
              </a:rPr>
              <a:t>test</a:t>
            </a:r>
            <a:r>
              <a:rPr sz="3200" b="1" i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command </a:t>
            </a:r>
            <a:r>
              <a:rPr sz="3200" b="1" dirty="0">
                <a:latin typeface="Arial"/>
                <a:cs typeface="Arial"/>
              </a:rPr>
              <a:t>explicitly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whenever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we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want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to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check</a:t>
            </a:r>
            <a:r>
              <a:rPr sz="3200" b="1" spc="-25" dirty="0">
                <a:latin typeface="Arial"/>
                <a:cs typeface="Arial"/>
              </a:rPr>
              <a:t> for </a:t>
            </a:r>
            <a:r>
              <a:rPr sz="3200" b="1" dirty="0">
                <a:latin typeface="Arial"/>
                <a:cs typeface="Arial"/>
              </a:rPr>
              <a:t>condition,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condition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can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enclosed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square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brackets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1410"/>
              </a:spcBef>
              <a:tabLst>
                <a:tab pos="7397115" algn="l"/>
              </a:tabLst>
            </a:pPr>
            <a:r>
              <a:rPr sz="3200" b="1" dirty="0">
                <a:latin typeface="Arial"/>
                <a:cs typeface="Arial"/>
              </a:rPr>
              <a:t>Example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given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next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slide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FF3300"/>
                </a:solidFill>
                <a:latin typeface="Wingdings"/>
                <a:cs typeface="Wingdings"/>
              </a:rPr>
              <a:t></a:t>
            </a:r>
            <a:r>
              <a:rPr sz="3200" dirty="0">
                <a:solidFill>
                  <a:srgbClr val="FF3300"/>
                </a:solidFill>
                <a:latin typeface="Times New Roman"/>
                <a:cs typeface="Times New Roman"/>
              </a:rPr>
              <a:t>	</a:t>
            </a:r>
            <a:r>
              <a:rPr sz="3200" spc="-50" dirty="0">
                <a:solidFill>
                  <a:srgbClr val="FF3300"/>
                </a:solidFill>
                <a:latin typeface="Wingdings"/>
                <a:cs typeface="Wingdings"/>
              </a:rPr>
              <a:t></a:t>
            </a:r>
            <a:endParaRPr sz="32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8741" y="3924261"/>
            <a:ext cx="19558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050" spc="-2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20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48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305" y="1548898"/>
            <a:ext cx="3191510" cy="172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61590">
              <a:lnSpc>
                <a:spcPct val="1157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clear </a:t>
            </a: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endParaRPr sz="1600" dirty="0">
              <a:latin typeface="Courier New"/>
              <a:cs typeface="Courier New"/>
            </a:endParaRPr>
          </a:p>
          <a:p>
            <a:pPr marL="12700" marR="5080">
              <a:lnSpc>
                <a:spcPts val="2230"/>
              </a:lnSpc>
              <a:spcBef>
                <a:spcPts val="125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sz="1600" b="1" spc="-5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n</a:t>
            </a:r>
            <a:r>
              <a:rPr sz="1600" b="1" spc="-5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"Enter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a</a:t>
            </a:r>
            <a:r>
              <a:rPr sz="1600" b="1" spc="-5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number:</a:t>
            </a:r>
            <a:r>
              <a:rPr sz="1600" b="1" spc="-3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09900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read</a:t>
            </a:r>
            <a:r>
              <a:rPr sz="1600" b="1" spc="-6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num</a:t>
            </a:r>
            <a:endParaRPr sz="1600" dirty="0">
              <a:latin typeface="Courier New"/>
              <a:cs typeface="Courier New"/>
            </a:endParaRPr>
          </a:p>
          <a:p>
            <a:pPr marL="12700" marR="1100455">
              <a:lnSpc>
                <a:spcPts val="2230"/>
              </a:lnSpc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if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[</a:t>
            </a:r>
            <a:r>
              <a:rPr sz="1600" b="1" spc="-3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 err="1" smtClean="0">
                <a:solidFill>
                  <a:srgbClr val="009900"/>
                </a:solidFill>
                <a:latin typeface="Courier New"/>
                <a:cs typeface="Courier New"/>
              </a:rPr>
              <a:t>num</a:t>
            </a:r>
            <a:r>
              <a:rPr sz="1600" b="1" spc="-10" dirty="0" smtClean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eq</a:t>
            </a:r>
            <a:r>
              <a:rPr sz="1600" b="1" spc="-3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0</a:t>
            </a:r>
            <a:r>
              <a:rPr sz="1600"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09900"/>
                </a:solidFill>
                <a:latin typeface="Courier New"/>
                <a:cs typeface="Courier New"/>
              </a:rPr>
              <a:t>] </a:t>
            </a: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then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378988" y="3245237"/>
            <a:ext cx="3253740" cy="1645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6705">
              <a:lnSpc>
                <a:spcPct val="115999"/>
              </a:lnSpc>
              <a:spcBef>
                <a:spcPts val="100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"The</a:t>
            </a:r>
            <a:r>
              <a:rPr sz="1600" b="1" spc="-4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sz="16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entered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[</a:t>
            </a: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 err="1" smtClean="0">
                <a:solidFill>
                  <a:srgbClr val="009900"/>
                </a:solidFill>
                <a:latin typeface="Courier New"/>
                <a:cs typeface="Courier New"/>
              </a:rPr>
              <a:t>num</a:t>
            </a:r>
            <a:r>
              <a:rPr sz="1600" b="1" spc="-30" dirty="0" smtClean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-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lt</a:t>
            </a:r>
            <a:r>
              <a:rPr sz="1600" b="1" spc="-1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0</a:t>
            </a:r>
            <a:r>
              <a:rPr sz="1600" b="1" spc="-3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50" dirty="0">
                <a:solidFill>
                  <a:srgbClr val="009900"/>
                </a:solidFill>
                <a:latin typeface="Courier New"/>
                <a:cs typeface="Courier New"/>
              </a:rPr>
              <a:t>]</a:t>
            </a:r>
            <a:endParaRPr sz="1600" dirty="0">
              <a:latin typeface="Courier New"/>
              <a:cs typeface="Courier New"/>
            </a:endParaRPr>
          </a:p>
          <a:p>
            <a:pPr marL="319405" marR="5080">
              <a:lnSpc>
                <a:spcPct val="231800"/>
              </a:lnSpc>
              <a:spcBef>
                <a:spcPts val="10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"The</a:t>
            </a:r>
            <a:r>
              <a:rPr sz="1600" b="1" spc="-4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sz="16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entered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echo</a:t>
            </a:r>
            <a:r>
              <a:rPr sz="1600" b="1" spc="-7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"The</a:t>
            </a:r>
            <a:r>
              <a:rPr sz="1600" b="1" spc="-4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number</a:t>
            </a:r>
            <a:r>
              <a:rPr sz="1600" b="1" spc="-6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entered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605" y="3284550"/>
            <a:ext cx="18522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zero"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1305" y="3527824"/>
            <a:ext cx="513080" cy="592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elif then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9604" y="4134141"/>
            <a:ext cx="2339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negative"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1305" y="4417110"/>
            <a:ext cx="5130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0" dirty="0">
                <a:solidFill>
                  <a:srgbClr val="00990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29604" y="4699343"/>
            <a:ext cx="23393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by</a:t>
            </a: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you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9900"/>
                </a:solidFill>
                <a:latin typeface="Courier New"/>
                <a:cs typeface="Courier New"/>
              </a:rPr>
              <a:t>is</a:t>
            </a:r>
            <a:r>
              <a:rPr sz="1600" b="1" spc="-4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009900"/>
                </a:solidFill>
                <a:latin typeface="Courier New"/>
                <a:cs typeface="Courier New"/>
              </a:rPr>
              <a:t>positive"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1305" y="4982298"/>
            <a:ext cx="26924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spc="-25" dirty="0">
                <a:solidFill>
                  <a:srgbClr val="009900"/>
                </a:solidFill>
                <a:latin typeface="Courier New"/>
                <a:cs typeface="Courier New"/>
              </a:rPr>
              <a:t>fi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 idx="4294967295"/>
          </p:nvPr>
        </p:nvSpPr>
        <p:spPr>
          <a:xfrm>
            <a:off x="3148216" y="130936"/>
            <a:ext cx="6245225" cy="5740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45" dirty="0"/>
              <a:t> </a:t>
            </a:r>
            <a:r>
              <a:rPr sz="3600" dirty="0"/>
              <a:t>(without</a:t>
            </a:r>
            <a:r>
              <a:rPr sz="3600" spc="-40" dirty="0"/>
              <a:t> </a:t>
            </a:r>
            <a:r>
              <a:rPr sz="3600" dirty="0"/>
              <a:t>using</a:t>
            </a:r>
            <a:r>
              <a:rPr sz="3600" spc="-10" dirty="0"/>
              <a:t> </a:t>
            </a:r>
            <a:r>
              <a:rPr sz="3600" spc="-10" dirty="0">
                <a:solidFill>
                  <a:srgbClr val="FF0000"/>
                </a:solidFill>
              </a:rPr>
              <a:t>test</a:t>
            </a:r>
            <a:r>
              <a:rPr sz="3600" spc="-10" dirty="0"/>
              <a:t>)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184304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5497" y="905525"/>
            <a:ext cx="7582534" cy="51565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spcBef>
                <a:spcPts val="490"/>
              </a:spcBef>
            </a:pPr>
            <a:r>
              <a:rPr sz="2000" b="1" spc="-10" dirty="0">
                <a:latin typeface="Courier New"/>
                <a:cs typeface="Courier New"/>
              </a:rPr>
              <a:t>#!/bin/bash</a:t>
            </a:r>
            <a:endParaRPr sz="2000" dirty="0">
              <a:latin typeface="Courier New"/>
              <a:cs typeface="Courier New"/>
            </a:endParaRPr>
          </a:p>
          <a:p>
            <a:pPr marL="12700" marR="6850380">
              <a:lnSpc>
                <a:spcPts val="3350"/>
              </a:lnSpc>
              <a:spcBef>
                <a:spcPts val="185"/>
              </a:spcBef>
            </a:pP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clear 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endParaRPr sz="2400" dirty="0">
              <a:latin typeface="Arial"/>
              <a:cs typeface="Arial"/>
            </a:endParaRPr>
          </a:p>
          <a:p>
            <a:pPr marL="12700" marR="3478529">
              <a:lnSpc>
                <a:spcPts val="3350"/>
              </a:lnSpc>
              <a:spcBef>
                <a:spcPts val="5"/>
              </a:spcBef>
            </a:pP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r>
              <a:rPr sz="2400" b="1" spc="-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-n</a:t>
            </a:r>
            <a:r>
              <a:rPr sz="2400" b="1" spc="-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"Enter</a:t>
            </a: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two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names:</a:t>
            </a: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9900"/>
                </a:solidFill>
                <a:latin typeface="Arial"/>
                <a:cs typeface="Arial"/>
              </a:rPr>
              <a:t>"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2400" b="1" spc="-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 smtClean="0">
                <a:solidFill>
                  <a:srgbClr val="009900"/>
                </a:solidFill>
                <a:latin typeface="Arial"/>
                <a:cs typeface="Arial"/>
              </a:rPr>
              <a:t>name1</a:t>
            </a:r>
            <a:endParaRPr lang="en-US" sz="2400" b="1" dirty="0" smtClean="0">
              <a:solidFill>
                <a:srgbClr val="009900"/>
              </a:solidFill>
              <a:latin typeface="Arial"/>
              <a:cs typeface="Arial"/>
            </a:endParaRPr>
          </a:p>
          <a:p>
            <a:pPr marL="12700" marR="3478529">
              <a:lnSpc>
                <a:spcPts val="3350"/>
              </a:lnSpc>
              <a:spcBef>
                <a:spcPts val="5"/>
              </a:spcBef>
            </a:pPr>
            <a:r>
              <a:rPr lang="en-US" sz="2400" b="1" spc="-25" dirty="0" smtClean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2400" b="1" spc="-25" dirty="0" smtClean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name2</a:t>
            </a:r>
            <a:endParaRPr sz="2400" dirty="0">
              <a:latin typeface="Arial"/>
              <a:cs typeface="Arial"/>
            </a:endParaRPr>
          </a:p>
          <a:p>
            <a:pPr marL="12700" marR="4300220">
              <a:lnSpc>
                <a:spcPts val="3350"/>
              </a:lnSpc>
            </a:pP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if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[</a:t>
            </a: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$name1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=</a:t>
            </a:r>
            <a:r>
              <a:rPr sz="24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$name2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9900"/>
                </a:solidFill>
                <a:latin typeface="Arial"/>
                <a:cs typeface="Arial"/>
              </a:rPr>
              <a:t>] 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 marL="695960">
              <a:spcBef>
                <a:spcPts val="290"/>
              </a:spcBef>
            </a:pP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r>
              <a:rPr sz="2400" b="1" spc="-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"The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names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entered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by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you</a:t>
            </a:r>
            <a:r>
              <a:rPr sz="24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are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same"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65"/>
              </a:spcBef>
            </a:pP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else</a:t>
            </a:r>
            <a:endParaRPr sz="2400" dirty="0">
              <a:latin typeface="Arial"/>
              <a:cs typeface="Arial"/>
            </a:endParaRPr>
          </a:p>
          <a:p>
            <a:pPr marL="695960">
              <a:spcBef>
                <a:spcPts val="475"/>
              </a:spcBef>
            </a:pP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r>
              <a:rPr sz="2400" b="1" spc="-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"The</a:t>
            </a:r>
            <a:r>
              <a:rPr sz="2400" b="1" spc="-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names</a:t>
            </a:r>
            <a:r>
              <a:rPr sz="2400" b="1" spc="-2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900"/>
                </a:solidFill>
                <a:latin typeface="Arial"/>
                <a:cs typeface="Arial"/>
              </a:rPr>
              <a:t>are</a:t>
            </a:r>
            <a:r>
              <a:rPr sz="2400" b="1" spc="-2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900"/>
                </a:solidFill>
                <a:latin typeface="Arial"/>
                <a:cs typeface="Arial"/>
              </a:rPr>
              <a:t>different"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470"/>
              </a:spcBef>
            </a:pPr>
            <a:r>
              <a:rPr sz="2400" b="1" spc="-25" dirty="0">
                <a:solidFill>
                  <a:srgbClr val="009900"/>
                </a:solidFill>
                <a:latin typeface="Arial"/>
                <a:cs typeface="Arial"/>
              </a:rPr>
              <a:t>fi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3041624" y="76212"/>
            <a:ext cx="610875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54330">
              <a:lnSpc>
                <a:spcPct val="100000"/>
              </a:lnSpc>
              <a:spcBef>
                <a:spcPts val="100"/>
              </a:spcBef>
            </a:pPr>
            <a:r>
              <a:rPr dirty="0"/>
              <a:t>Some</a:t>
            </a:r>
            <a:r>
              <a:rPr spc="-1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04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9822" y="1223175"/>
            <a:ext cx="15303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-21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2898" y="1192581"/>
            <a:ext cx="23114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Files</a:t>
            </a:r>
            <a:r>
              <a:rPr sz="24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operators: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7021" y="2221459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7021" y="2720417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7021" y="3219730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7021" y="1556675"/>
            <a:ext cx="684530" cy="2047997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2905" indent="-370840">
              <a:spcBef>
                <a:spcPts val="1150"/>
              </a:spcBef>
              <a:buClr>
                <a:srgbClr val="000000"/>
              </a:buClr>
              <a:buSzPct val="64583"/>
              <a:buFont typeface="Arial"/>
              <a:buChar char="●"/>
              <a:tabLst>
                <a:tab pos="382905" algn="l"/>
                <a:tab pos="383540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marL="382905">
              <a:spcBef>
                <a:spcPts val="105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382905">
              <a:spcBef>
                <a:spcPts val="105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400">
              <a:latin typeface="Arial"/>
              <a:cs typeface="Arial"/>
            </a:endParaRPr>
          </a:p>
          <a:p>
            <a:pPr marL="382905">
              <a:spcBef>
                <a:spcPts val="105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8622" y="1556674"/>
            <a:ext cx="6614795" cy="468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70075">
              <a:lnSpc>
                <a:spcPct val="1365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 path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given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directory </a:t>
            </a: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 path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given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file </a:t>
            </a: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 file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 </a:t>
            </a:r>
            <a:r>
              <a:rPr sz="2400" b="1" spc="-10" dirty="0">
                <a:latin typeface="Arial"/>
                <a:cs typeface="Arial"/>
              </a:rPr>
              <a:t>exists</a:t>
            </a:r>
            <a:endParaRPr sz="2400">
              <a:latin typeface="Arial"/>
              <a:cs typeface="Arial"/>
            </a:endParaRPr>
          </a:p>
          <a:p>
            <a:pPr marL="12700" marR="749935">
              <a:spcBef>
                <a:spcPts val="1050"/>
              </a:spcBef>
            </a:pP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read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permission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 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or </a:t>
            </a:r>
            <a:r>
              <a:rPr sz="2400" b="1" spc="-10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050"/>
              </a:spcBef>
            </a:pP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 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has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length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greater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than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12700" marR="426720">
              <a:spcBef>
                <a:spcPts val="1050"/>
              </a:spcBef>
            </a:pP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 write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permission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 for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or </a:t>
            </a:r>
            <a:r>
              <a:rPr sz="2400" b="1" spc="-10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12700" marR="5080">
              <a:spcBef>
                <a:spcPts val="1050"/>
              </a:spcBef>
            </a:pPr>
            <a:r>
              <a:rPr sz="2400" b="1" dirty="0">
                <a:latin typeface="Arial"/>
                <a:cs typeface="Arial"/>
              </a:rPr>
              <a:t>check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execute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permission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file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or </a:t>
            </a:r>
            <a:r>
              <a:rPr sz="2400" b="1" spc="-10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7021" y="4084460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7822" y="3919015"/>
            <a:ext cx="364490" cy="102425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spcBef>
                <a:spcPts val="115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105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7021" y="4583418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7021" y="5447056"/>
            <a:ext cx="175260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240" dirty="0">
                <a:latin typeface="Arial"/>
                <a:cs typeface="Arial"/>
              </a:rPr>
              <a:t>●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7823" y="5416462"/>
            <a:ext cx="29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 idx="4294967295"/>
          </p:nvPr>
        </p:nvSpPr>
        <p:spPr>
          <a:xfrm>
            <a:off x="4271061" y="15379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15" name="object 15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04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2414" y="1384097"/>
            <a:ext cx="1320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85505" y="1358901"/>
            <a:ext cx="1297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9615" y="1800619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5303" y="1665320"/>
            <a:ext cx="1395730" cy="168910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spcBef>
                <a:spcPts val="965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-d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869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-f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-s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04159" y="1665321"/>
            <a:ext cx="5677535" cy="4157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980" marR="248285">
              <a:lnSpc>
                <a:spcPct val="1362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directory,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otherwise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false) </a:t>
            </a: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file,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otherwise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false)</a:t>
            </a:r>
            <a:endParaRPr sz="2000">
              <a:latin typeface="Arial"/>
              <a:cs typeface="Arial"/>
            </a:endParaRPr>
          </a:p>
          <a:p>
            <a:pPr marL="93980">
              <a:spcBef>
                <a:spcPts val="880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exists,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otherwise</a:t>
            </a:r>
            <a:r>
              <a:rPr sz="2000" b="1" spc="-10" dirty="0">
                <a:latin typeface="Arial"/>
                <a:cs typeface="Arial"/>
              </a:rPr>
              <a:t> false)</a:t>
            </a:r>
            <a:endParaRPr sz="2000">
              <a:latin typeface="Arial"/>
              <a:cs typeface="Arial"/>
            </a:endParaRPr>
          </a:p>
          <a:p>
            <a:pPr marL="93980" marR="461645">
              <a:spcBef>
                <a:spcPts val="875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 fname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length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greater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0,</a:t>
            </a:r>
            <a:r>
              <a:rPr sz="2000" b="1" spc="-20" dirty="0">
                <a:latin typeface="Arial"/>
                <a:cs typeface="Arial"/>
              </a:rPr>
              <a:t> else </a:t>
            </a:r>
            <a:r>
              <a:rPr sz="2000" b="1" spc="-10" dirty="0">
                <a:latin typeface="Arial"/>
                <a:cs typeface="Arial"/>
              </a:rPr>
              <a:t>false)</a:t>
            </a:r>
            <a:endParaRPr sz="2000">
              <a:latin typeface="Arial"/>
              <a:cs typeface="Arial"/>
            </a:endParaRPr>
          </a:p>
          <a:p>
            <a:pPr marL="93980" marR="334645">
              <a:spcBef>
                <a:spcPts val="885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read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permission,</a:t>
            </a:r>
            <a:r>
              <a:rPr sz="2000" b="1" spc="-20" dirty="0">
                <a:latin typeface="Arial"/>
                <a:cs typeface="Arial"/>
              </a:rPr>
              <a:t> else </a:t>
            </a:r>
            <a:r>
              <a:rPr sz="2000" b="1" spc="-10" dirty="0">
                <a:latin typeface="Arial"/>
                <a:cs typeface="Arial"/>
              </a:rPr>
              <a:t>false)</a:t>
            </a:r>
            <a:endParaRPr sz="2000">
              <a:latin typeface="Arial"/>
              <a:cs typeface="Arial"/>
            </a:endParaRPr>
          </a:p>
          <a:p>
            <a:pPr marL="93980" marR="277495">
              <a:spcBef>
                <a:spcPts val="880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fname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write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permission,</a:t>
            </a:r>
            <a:r>
              <a:rPr sz="2000" b="1" spc="-20" dirty="0">
                <a:latin typeface="Arial"/>
                <a:cs typeface="Arial"/>
              </a:rPr>
              <a:t> else </a:t>
            </a:r>
            <a:r>
              <a:rPr sz="2000" b="1" spc="-10" dirty="0">
                <a:latin typeface="Arial"/>
                <a:cs typeface="Arial"/>
              </a:rPr>
              <a:t>false)</a:t>
            </a:r>
            <a:endParaRPr sz="2000">
              <a:latin typeface="Arial"/>
              <a:cs typeface="Arial"/>
            </a:endParaRPr>
          </a:p>
          <a:p>
            <a:pPr marL="93980" marR="5080" indent="-81915">
              <a:spcBef>
                <a:spcPts val="880"/>
              </a:spcBef>
            </a:pPr>
            <a:r>
              <a:rPr sz="2000" b="1" dirty="0">
                <a:latin typeface="Arial"/>
                <a:cs typeface="Arial"/>
              </a:rPr>
              <a:t>(true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if fname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execute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permission,</a:t>
            </a:r>
            <a:r>
              <a:rPr sz="2000" b="1" spc="-20" dirty="0">
                <a:latin typeface="Arial"/>
                <a:cs typeface="Arial"/>
              </a:rPr>
              <a:t> else </a:t>
            </a:r>
            <a:r>
              <a:rPr sz="2000" b="1" spc="-10" dirty="0">
                <a:latin typeface="Arial"/>
                <a:cs typeface="Arial"/>
              </a:rPr>
              <a:t>false)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9615" y="2217141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9615" y="2632583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9615" y="3049105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9615" y="3770542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55303" y="3744977"/>
            <a:ext cx="1338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-r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9615" y="4491978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5303" y="4466413"/>
            <a:ext cx="1437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-w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9615" y="5213058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5303" y="5187862"/>
            <a:ext cx="1381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[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-x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fname 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]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 idx="4294967295"/>
          </p:nvPr>
        </p:nvSpPr>
        <p:spPr>
          <a:xfrm>
            <a:off x="4271061" y="15379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301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556591"/>
            <a:ext cx="10515600" cy="5620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 smtClean="0"/>
              <a:t>read </a:t>
            </a:r>
            <a:r>
              <a:rPr lang="en-US" sz="4800" dirty="0"/>
              <a:t>-p 'Enter a : ' a </a:t>
            </a:r>
          </a:p>
          <a:p>
            <a:pPr marL="0" indent="0">
              <a:buNone/>
            </a:pPr>
            <a:r>
              <a:rPr lang="en-US" sz="4800" dirty="0"/>
              <a:t>read -p 'Enter b : ' b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if(($a == "true" &amp;&amp; $b == "true" )) </a:t>
            </a:r>
          </a:p>
          <a:p>
            <a:pPr marL="0" indent="0">
              <a:buNone/>
            </a:pPr>
            <a:r>
              <a:rPr lang="en-US" sz="4800" dirty="0"/>
              <a:t>then </a:t>
            </a:r>
          </a:p>
          <a:p>
            <a:pPr marL="0" indent="0">
              <a:buNone/>
            </a:pPr>
            <a:r>
              <a:rPr lang="en-US" sz="4800" dirty="0"/>
              <a:t>	echo Both are true. </a:t>
            </a:r>
          </a:p>
          <a:p>
            <a:pPr marL="0" indent="0">
              <a:buNone/>
            </a:pPr>
            <a:r>
              <a:rPr lang="en-US" sz="4800" dirty="0"/>
              <a:t>else</a:t>
            </a:r>
          </a:p>
          <a:p>
            <a:pPr marL="0" indent="0">
              <a:buNone/>
            </a:pPr>
            <a:r>
              <a:rPr lang="en-US" sz="4800" dirty="0"/>
              <a:t>	echo Both are not true. </a:t>
            </a:r>
          </a:p>
          <a:p>
            <a:pPr marL="0" indent="0">
              <a:buNone/>
            </a:pPr>
            <a:r>
              <a:rPr lang="en-US" sz="4800" dirty="0"/>
              <a:t>fi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if(($a == "true" || $b == "true" )) </a:t>
            </a:r>
          </a:p>
          <a:p>
            <a:pPr marL="0" indent="0">
              <a:buNone/>
            </a:pPr>
            <a:r>
              <a:rPr lang="en-US" sz="4800" dirty="0"/>
              <a:t>then </a:t>
            </a:r>
          </a:p>
          <a:p>
            <a:pPr marL="0" indent="0">
              <a:buNone/>
            </a:pPr>
            <a:r>
              <a:rPr lang="en-US" sz="4800" dirty="0"/>
              <a:t>	echo </a:t>
            </a:r>
            <a:r>
              <a:rPr lang="en-US" sz="4800" dirty="0" err="1"/>
              <a:t>Atleast</a:t>
            </a:r>
            <a:r>
              <a:rPr lang="en-US" sz="4800" dirty="0"/>
              <a:t> one of them is true. </a:t>
            </a:r>
          </a:p>
          <a:p>
            <a:pPr marL="0" indent="0">
              <a:buNone/>
            </a:pPr>
            <a:r>
              <a:rPr lang="en-US" sz="4800" dirty="0"/>
              <a:t>else</a:t>
            </a:r>
          </a:p>
          <a:p>
            <a:pPr marL="0" indent="0">
              <a:buNone/>
            </a:pPr>
            <a:r>
              <a:rPr lang="en-US" sz="4800" dirty="0"/>
              <a:t>	echo None of them is true. </a:t>
            </a:r>
          </a:p>
          <a:p>
            <a:pPr marL="0" indent="0">
              <a:buNone/>
            </a:pPr>
            <a:r>
              <a:rPr lang="en-US" sz="4800" dirty="0"/>
              <a:t>fi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if(( ! $a == "true" )) </a:t>
            </a:r>
          </a:p>
          <a:p>
            <a:pPr marL="0" indent="0">
              <a:buNone/>
            </a:pPr>
            <a:r>
              <a:rPr lang="en-US" sz="4800" dirty="0"/>
              <a:t>then </a:t>
            </a:r>
          </a:p>
          <a:p>
            <a:pPr marL="0" indent="0">
              <a:buNone/>
            </a:pPr>
            <a:r>
              <a:rPr lang="en-US" sz="4800" dirty="0"/>
              <a:t>	echo "a" was initially false. </a:t>
            </a:r>
          </a:p>
          <a:p>
            <a:pPr marL="0" indent="0">
              <a:buNone/>
            </a:pPr>
            <a:r>
              <a:rPr lang="en-US" sz="4800" dirty="0"/>
              <a:t>else</a:t>
            </a:r>
          </a:p>
          <a:p>
            <a:pPr marL="0" indent="0">
              <a:buNone/>
            </a:pPr>
            <a:r>
              <a:rPr lang="en-US" sz="4800" dirty="0"/>
              <a:t>	echo "a" was initially true. </a:t>
            </a:r>
          </a:p>
          <a:p>
            <a:pPr marL="0" indent="0">
              <a:buNone/>
            </a:pPr>
            <a:r>
              <a:rPr lang="en-US" sz="4800" dirty="0"/>
              <a:t>fi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4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5465" y="1258468"/>
            <a:ext cx="13716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4</a:t>
            </a:fld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7095" y="1230732"/>
            <a:ext cx="74866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b="1" dirty="0">
                <a:latin typeface="Arial"/>
                <a:cs typeface="Arial"/>
              </a:rPr>
              <a:t>Difference</a:t>
            </a:r>
            <a:r>
              <a:rPr sz="2100" b="1" spc="-5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between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programming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scripting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languages: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2665" y="3409823"/>
            <a:ext cx="15621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21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2665" y="1666342"/>
            <a:ext cx="8098790" cy="430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080" indent="-284480">
              <a:spcBef>
                <a:spcPts val="100"/>
              </a:spcBef>
              <a:buSzPct val="64285"/>
              <a:buFont typeface="Arial"/>
              <a:buChar char="●"/>
              <a:tabLst>
                <a:tab pos="296545" algn="l"/>
                <a:tab pos="297180" algn="l"/>
              </a:tabLst>
            </a:pP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r>
              <a:rPr sz="21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languages</a:t>
            </a:r>
            <a:r>
              <a:rPr sz="21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are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generally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lot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more</a:t>
            </a:r>
            <a:r>
              <a:rPr sz="2100" b="1" spc="5" dirty="0"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9900"/>
                </a:solidFill>
                <a:latin typeface="Arial"/>
                <a:cs typeface="Arial"/>
              </a:rPr>
              <a:t>powerful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lot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9900"/>
                </a:solidFill>
                <a:latin typeface="Arial"/>
                <a:cs typeface="Arial"/>
              </a:rPr>
              <a:t>faster</a:t>
            </a:r>
            <a:r>
              <a:rPr sz="2100" b="1" spc="-1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scripting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languages.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Programming </a:t>
            </a:r>
            <a:r>
              <a:rPr sz="2100" b="1" dirty="0">
                <a:latin typeface="Arial"/>
                <a:cs typeface="Arial"/>
              </a:rPr>
              <a:t>languages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generally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start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from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source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code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are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compiled </a:t>
            </a:r>
            <a:r>
              <a:rPr sz="2100" b="1" dirty="0">
                <a:latin typeface="Arial"/>
                <a:cs typeface="Arial"/>
              </a:rPr>
              <a:t>into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executable.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This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executable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not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easily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ported</a:t>
            </a:r>
            <a:r>
              <a:rPr sz="2100" b="1" spc="-20" dirty="0">
                <a:latin typeface="Arial"/>
                <a:cs typeface="Arial"/>
              </a:rPr>
              <a:t> into </a:t>
            </a:r>
            <a:r>
              <a:rPr sz="2100" b="1" dirty="0">
                <a:latin typeface="Arial"/>
                <a:cs typeface="Arial"/>
              </a:rPr>
              <a:t>different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operating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systems.</a:t>
            </a:r>
            <a:endParaRPr sz="2100">
              <a:latin typeface="Arial"/>
              <a:cs typeface="Arial"/>
            </a:endParaRPr>
          </a:p>
          <a:p>
            <a:pPr marL="296545" marR="34290">
              <a:spcBef>
                <a:spcPts val="910"/>
              </a:spcBef>
            </a:pP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scripting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language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also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starts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from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source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code,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but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not </a:t>
            </a:r>
            <a:r>
              <a:rPr sz="2100" b="1" dirty="0">
                <a:latin typeface="Arial"/>
                <a:cs typeface="Arial"/>
              </a:rPr>
              <a:t>compiled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into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executable.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Rather,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interpreter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reads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the </a:t>
            </a:r>
            <a:r>
              <a:rPr sz="2100" b="1" dirty="0">
                <a:latin typeface="Arial"/>
                <a:cs typeface="Arial"/>
              </a:rPr>
              <a:t>instructions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source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file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executes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each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instruction. </a:t>
            </a:r>
            <a:r>
              <a:rPr sz="2100" b="1" dirty="0">
                <a:latin typeface="Arial"/>
                <a:cs typeface="Arial"/>
              </a:rPr>
              <a:t>Interpreted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programs</a:t>
            </a:r>
            <a:r>
              <a:rPr sz="2100" b="1" spc="-4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are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generally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slower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compiled </a:t>
            </a:r>
            <a:r>
              <a:rPr sz="2100" b="1" dirty="0">
                <a:latin typeface="Arial"/>
                <a:cs typeface="Arial"/>
              </a:rPr>
              <a:t>programs.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main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advantage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you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can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easily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port</a:t>
            </a:r>
            <a:r>
              <a:rPr sz="2100" b="1" spc="-25" dirty="0">
                <a:latin typeface="Arial"/>
                <a:cs typeface="Arial"/>
              </a:rPr>
              <a:t> the </a:t>
            </a:r>
            <a:r>
              <a:rPr sz="2100" b="1" dirty="0">
                <a:latin typeface="Arial"/>
                <a:cs typeface="Arial"/>
              </a:rPr>
              <a:t>source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file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any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operating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system.</a:t>
            </a:r>
            <a:r>
              <a:rPr sz="2100" b="1" spc="1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bash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scripting </a:t>
            </a:r>
            <a:r>
              <a:rPr sz="2100" b="1" dirty="0">
                <a:latin typeface="Arial"/>
                <a:cs typeface="Arial"/>
              </a:rPr>
              <a:t>language.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Other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examples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of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scripting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languages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are</a:t>
            </a:r>
            <a:r>
              <a:rPr sz="2100" b="1" spc="25" dirty="0"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perl,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lisp,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tcl.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3061818" y="117982"/>
            <a:ext cx="630745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Programming</a:t>
            </a:r>
            <a:r>
              <a:rPr sz="4000" spc="-70" dirty="0"/>
              <a:t> </a:t>
            </a:r>
            <a:r>
              <a:rPr sz="4000" dirty="0"/>
              <a:t>or</a:t>
            </a:r>
            <a:r>
              <a:rPr sz="4000" spc="-55" dirty="0"/>
              <a:t> </a:t>
            </a:r>
            <a:r>
              <a:rPr sz="4000" spc="-10" dirty="0"/>
              <a:t>Scripting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21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700" dirty="0"/>
              <a:t>#!/bin/bash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/>
              <a:t>#reading data from the user </a:t>
            </a:r>
          </a:p>
          <a:p>
            <a:pPr marL="0" indent="0">
              <a:buNone/>
            </a:pPr>
            <a:r>
              <a:rPr lang="en-US" sz="3700" dirty="0"/>
              <a:t>read -p 'Enter a : ' a </a:t>
            </a:r>
          </a:p>
          <a:p>
            <a:pPr marL="0" indent="0">
              <a:buNone/>
            </a:pPr>
            <a:r>
              <a:rPr lang="en-US" sz="3700" dirty="0"/>
              <a:t>read -p 'Enter b : ' b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bitwiseAND</a:t>
            </a:r>
            <a:r>
              <a:rPr lang="en-US" sz="3700" dirty="0"/>
              <a:t>=$(( </a:t>
            </a:r>
            <a:r>
              <a:rPr lang="en-US" sz="3700" dirty="0" err="1"/>
              <a:t>a&amp;b</a:t>
            </a:r>
            <a:r>
              <a:rPr lang="en-US" sz="3700" dirty="0"/>
              <a:t> )) </a:t>
            </a:r>
          </a:p>
          <a:p>
            <a:pPr marL="0" indent="0">
              <a:buNone/>
            </a:pPr>
            <a:r>
              <a:rPr lang="en-US" sz="3700" dirty="0"/>
              <a:t>echo Bitwise AND of a and b is $</a:t>
            </a:r>
            <a:r>
              <a:rPr lang="en-US" sz="3700" dirty="0" err="1"/>
              <a:t>bitwiseAND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bitwiseOR</a:t>
            </a:r>
            <a:r>
              <a:rPr lang="en-US" sz="3700" dirty="0"/>
              <a:t>=$(( </a:t>
            </a:r>
            <a:r>
              <a:rPr lang="en-US" sz="3700" dirty="0" err="1"/>
              <a:t>a|b</a:t>
            </a:r>
            <a:r>
              <a:rPr lang="en-US" sz="3700" dirty="0"/>
              <a:t> )) </a:t>
            </a:r>
          </a:p>
          <a:p>
            <a:pPr marL="0" indent="0">
              <a:buNone/>
            </a:pPr>
            <a:r>
              <a:rPr lang="en-US" sz="3700" dirty="0"/>
              <a:t>echo Bitwise OR of a and b is $</a:t>
            </a:r>
            <a:r>
              <a:rPr lang="en-US" sz="3700" dirty="0" err="1"/>
              <a:t>bitwiseOR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bitwiseXOR</a:t>
            </a:r>
            <a:r>
              <a:rPr lang="en-US" sz="3700" dirty="0"/>
              <a:t>=$(( </a:t>
            </a:r>
            <a:r>
              <a:rPr lang="en-US" sz="3700" dirty="0" err="1"/>
              <a:t>a^b</a:t>
            </a:r>
            <a:r>
              <a:rPr lang="en-US" sz="3700" dirty="0"/>
              <a:t> )) </a:t>
            </a:r>
          </a:p>
          <a:p>
            <a:pPr marL="0" indent="0">
              <a:buNone/>
            </a:pPr>
            <a:r>
              <a:rPr lang="en-US" sz="3700" dirty="0"/>
              <a:t>echo Bitwise XOR of a and b is $</a:t>
            </a:r>
            <a:r>
              <a:rPr lang="en-US" sz="3700" dirty="0" err="1"/>
              <a:t>bitwiseXOR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bitiwiseComplement</a:t>
            </a:r>
            <a:r>
              <a:rPr lang="en-US" sz="3700" dirty="0"/>
              <a:t>=$(( ~a )) </a:t>
            </a:r>
          </a:p>
          <a:p>
            <a:pPr marL="0" indent="0">
              <a:buNone/>
            </a:pPr>
            <a:r>
              <a:rPr lang="en-US" sz="3700" dirty="0"/>
              <a:t>echo Bitwise Compliment of a is $</a:t>
            </a:r>
            <a:r>
              <a:rPr lang="en-US" sz="3700" dirty="0" err="1"/>
              <a:t>bitiwiseComplement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leftshift</a:t>
            </a:r>
            <a:r>
              <a:rPr lang="en-US" sz="3700" dirty="0"/>
              <a:t>=$(( a&lt;&lt;1 )) </a:t>
            </a:r>
          </a:p>
          <a:p>
            <a:pPr marL="0" indent="0">
              <a:buNone/>
            </a:pPr>
            <a:r>
              <a:rPr lang="en-US" sz="3700" dirty="0"/>
              <a:t>echo Left Shift of a is $</a:t>
            </a:r>
            <a:r>
              <a:rPr lang="en-US" sz="3700" dirty="0" err="1"/>
              <a:t>leftshift</a:t>
            </a:r>
            <a:r>
              <a:rPr lang="en-US" sz="3700" dirty="0"/>
              <a:t> </a:t>
            </a:r>
          </a:p>
          <a:p>
            <a:pPr marL="0" indent="0">
              <a:buNone/>
            </a:pPr>
            <a:endParaRPr lang="en-US" sz="3700" dirty="0"/>
          </a:p>
          <a:p>
            <a:pPr marL="0" indent="0">
              <a:buNone/>
            </a:pPr>
            <a:r>
              <a:rPr lang="en-US" sz="3700" dirty="0" err="1"/>
              <a:t>rightshift</a:t>
            </a:r>
            <a:r>
              <a:rPr lang="en-US" sz="3700" dirty="0"/>
              <a:t>=$(( b&gt;&gt;1 )) </a:t>
            </a:r>
          </a:p>
          <a:p>
            <a:pPr marL="0" indent="0">
              <a:buNone/>
            </a:pPr>
            <a:r>
              <a:rPr lang="en-US" sz="3700" dirty="0"/>
              <a:t>echo Right Shift of b is $</a:t>
            </a:r>
            <a:r>
              <a:rPr lang="en-US" sz="3700" dirty="0" err="1"/>
              <a:t>rightshift</a:t>
            </a:r>
            <a:r>
              <a:rPr lang="en-US" sz="37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3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8658" y="1429830"/>
            <a:ext cx="3123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Logical</a:t>
            </a:r>
            <a:r>
              <a:rPr sz="28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Arial"/>
                <a:cs typeface="Arial"/>
              </a:rPr>
              <a:t>operators: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65857" y="2630069"/>
            <a:ext cx="20066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285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857" y="3211830"/>
            <a:ext cx="20066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285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157" y="1856628"/>
            <a:ext cx="7804150" cy="1771014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409575" indent="-384810">
              <a:spcBef>
                <a:spcPts val="1320"/>
              </a:spcBef>
              <a:buSzPct val="64285"/>
              <a:buFont typeface="Arial"/>
              <a:buChar char="●"/>
              <a:tabLst>
                <a:tab pos="409575" algn="l"/>
                <a:tab pos="410209" algn="l"/>
                <a:tab pos="1396365" algn="l"/>
              </a:tabLst>
            </a:pPr>
            <a:r>
              <a:rPr sz="2800" b="1" spc="-50" dirty="0">
                <a:solidFill>
                  <a:srgbClr val="FF0000"/>
                </a:solidFill>
                <a:latin typeface="Arial"/>
                <a:cs typeface="Arial"/>
              </a:rPr>
              <a:t>!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negate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(NOT)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logical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expression</a:t>
            </a:r>
            <a:endParaRPr sz="2800">
              <a:latin typeface="Arial"/>
              <a:cs typeface="Arial"/>
            </a:endParaRPr>
          </a:p>
          <a:p>
            <a:pPr marL="409575">
              <a:spcBef>
                <a:spcPts val="1220"/>
              </a:spcBef>
              <a:tabLst>
                <a:tab pos="1396365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800" b="1" spc="-5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logically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AND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two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logical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  <a:p>
            <a:pPr marL="409575">
              <a:spcBef>
                <a:spcPts val="1220"/>
              </a:spcBef>
              <a:tabLst>
                <a:tab pos="1396365" algn="l"/>
              </a:tabLst>
            </a:pP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sz="2800" b="1" spc="-5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dirty="0">
                <a:latin typeface="Arial"/>
                <a:cs typeface="Arial"/>
              </a:rPr>
              <a:t>logically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OR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two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logical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4271061" y="15379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962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1381" y="1315757"/>
            <a:ext cx="5946775" cy="39458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spcBef>
                <a:spcPts val="1010"/>
              </a:spcBef>
            </a:pPr>
            <a:r>
              <a:rPr sz="2100" b="1" spc="-10" dirty="0">
                <a:latin typeface="Courier New"/>
                <a:cs typeface="Courier New"/>
              </a:rPr>
              <a:t>#!/bin/bash</a:t>
            </a:r>
            <a:endParaRPr sz="2100" dirty="0">
              <a:latin typeface="Courier New"/>
              <a:cs typeface="Courier New"/>
            </a:endParaRPr>
          </a:p>
          <a:p>
            <a:pPr marL="12700" marR="164465">
              <a:lnSpc>
                <a:spcPct val="136100"/>
              </a:lnSpc>
            </a:pPr>
            <a:r>
              <a:rPr sz="2100" b="1" dirty="0">
                <a:latin typeface="Courier New"/>
                <a:cs typeface="Courier New"/>
              </a:rPr>
              <a:t>echo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spc="-10" dirty="0">
                <a:latin typeface="Courier New"/>
                <a:cs typeface="Courier New"/>
              </a:rPr>
              <a:t>-</a:t>
            </a:r>
            <a:r>
              <a:rPr sz="2100" b="1" dirty="0">
                <a:latin typeface="Courier New"/>
                <a:cs typeface="Courier New"/>
              </a:rPr>
              <a:t>n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“Enter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a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number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1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&lt;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x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&lt;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spc="-20" dirty="0">
                <a:latin typeface="Courier New"/>
                <a:cs typeface="Courier New"/>
              </a:rPr>
              <a:t>10:” </a:t>
            </a:r>
            <a:r>
              <a:rPr sz="2100" b="1" dirty="0">
                <a:latin typeface="Courier New"/>
                <a:cs typeface="Courier New"/>
              </a:rPr>
              <a:t>read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spc="-25" dirty="0">
                <a:latin typeface="Courier New"/>
                <a:cs typeface="Courier New"/>
              </a:rPr>
              <a:t>num</a:t>
            </a:r>
            <a:endParaRPr sz="2100" dirty="0">
              <a:latin typeface="Courier New"/>
              <a:cs typeface="Courier New"/>
            </a:endParaRPr>
          </a:p>
          <a:p>
            <a:pPr marL="12700" marR="5080">
              <a:lnSpc>
                <a:spcPct val="136100"/>
              </a:lnSpc>
            </a:pPr>
            <a:r>
              <a:rPr sz="2100" b="1" dirty="0">
                <a:latin typeface="Courier New"/>
                <a:cs typeface="Courier New"/>
              </a:rPr>
              <a:t>if</a:t>
            </a:r>
            <a:r>
              <a:rPr sz="2100" b="1" spc="-2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[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“$num”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spc="-10" dirty="0">
                <a:latin typeface="Courier New"/>
                <a:cs typeface="Courier New"/>
              </a:rPr>
              <a:t>-</a:t>
            </a:r>
            <a:r>
              <a:rPr sz="2100" b="1" dirty="0">
                <a:latin typeface="Courier New"/>
                <a:cs typeface="Courier New"/>
              </a:rPr>
              <a:t>gt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1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–a</a:t>
            </a:r>
            <a:r>
              <a:rPr sz="21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“$num”</a:t>
            </a:r>
            <a:r>
              <a:rPr sz="2100" b="1" spc="-15" dirty="0">
                <a:latin typeface="Courier New"/>
                <a:cs typeface="Courier New"/>
              </a:rPr>
              <a:t> </a:t>
            </a:r>
            <a:r>
              <a:rPr sz="2100" b="1" spc="-10" dirty="0">
                <a:latin typeface="Courier New"/>
                <a:cs typeface="Courier New"/>
              </a:rPr>
              <a:t>-</a:t>
            </a:r>
            <a:r>
              <a:rPr sz="2100" b="1" dirty="0">
                <a:latin typeface="Courier New"/>
                <a:cs typeface="Courier New"/>
              </a:rPr>
              <a:t>lt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10</a:t>
            </a:r>
            <a:r>
              <a:rPr sz="2100" b="1" spc="-10" dirty="0">
                <a:latin typeface="Courier New"/>
                <a:cs typeface="Courier New"/>
              </a:rPr>
              <a:t> </a:t>
            </a:r>
            <a:r>
              <a:rPr sz="2100" b="1" spc="-25" dirty="0">
                <a:latin typeface="Courier New"/>
                <a:cs typeface="Courier New"/>
              </a:rPr>
              <a:t>]; </a:t>
            </a:r>
            <a:r>
              <a:rPr sz="2100" b="1" spc="-20" dirty="0">
                <a:latin typeface="Courier New"/>
                <a:cs typeface="Courier New"/>
              </a:rPr>
              <a:t>then</a:t>
            </a:r>
            <a:endParaRPr sz="2100" dirty="0">
              <a:latin typeface="Courier New"/>
              <a:cs typeface="Courier New"/>
            </a:endParaRPr>
          </a:p>
          <a:p>
            <a:pPr marL="12700" marR="392430" indent="571500">
              <a:lnSpc>
                <a:spcPct val="136100"/>
              </a:lnSpc>
            </a:pPr>
            <a:r>
              <a:rPr sz="2100" b="1" dirty="0">
                <a:latin typeface="Courier New"/>
                <a:cs typeface="Courier New"/>
              </a:rPr>
              <a:t>echo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spc="-10" dirty="0">
                <a:latin typeface="Courier New"/>
                <a:cs typeface="Courier New"/>
              </a:rPr>
              <a:t>“$num*$num=$(($num*$num))” </a:t>
            </a:r>
            <a:r>
              <a:rPr sz="2100" b="1" spc="-20" dirty="0">
                <a:latin typeface="Courier New"/>
                <a:cs typeface="Courier New"/>
              </a:rPr>
              <a:t>else</a:t>
            </a:r>
            <a:endParaRPr sz="2100" dirty="0">
              <a:latin typeface="Courier New"/>
              <a:cs typeface="Courier New"/>
            </a:endParaRPr>
          </a:p>
          <a:p>
            <a:pPr marL="584200">
              <a:spcBef>
                <a:spcPts val="910"/>
              </a:spcBef>
            </a:pPr>
            <a:r>
              <a:rPr sz="2100" b="1" dirty="0">
                <a:latin typeface="Courier New"/>
                <a:cs typeface="Courier New"/>
              </a:rPr>
              <a:t>echo</a:t>
            </a:r>
            <a:r>
              <a:rPr sz="2100" b="1" spc="-3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“Wrong</a:t>
            </a:r>
            <a:r>
              <a:rPr sz="2100" b="1" spc="-30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insertion</a:t>
            </a:r>
            <a:r>
              <a:rPr sz="2100" b="1" spc="-30" dirty="0">
                <a:latin typeface="Courier New"/>
                <a:cs typeface="Courier New"/>
              </a:rPr>
              <a:t> </a:t>
            </a:r>
            <a:r>
              <a:rPr sz="2100" b="1" spc="-25" dirty="0">
                <a:latin typeface="Courier New"/>
                <a:cs typeface="Courier New"/>
              </a:rPr>
              <a:t>!”</a:t>
            </a:r>
            <a:endParaRPr sz="2100" dirty="0">
              <a:latin typeface="Courier New"/>
              <a:cs typeface="Courier New"/>
            </a:endParaRPr>
          </a:p>
          <a:p>
            <a:pPr marL="12700">
              <a:spcBef>
                <a:spcPts val="910"/>
              </a:spcBef>
            </a:pPr>
            <a:r>
              <a:rPr sz="2100" b="1" spc="-25" dirty="0">
                <a:latin typeface="Courier New"/>
                <a:cs typeface="Courier New"/>
              </a:rPr>
              <a:t>fi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42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4828706" y="26898"/>
            <a:ext cx="253174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Example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326343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018" y="1633220"/>
            <a:ext cx="28555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Logical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Arial"/>
                <a:cs typeface="Arial"/>
              </a:rPr>
              <a:t>operators: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21217" y="2251710"/>
            <a:ext cx="20066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285" dirty="0">
                <a:solidFill>
                  <a:srgbClr val="3333FF"/>
                </a:solidFill>
                <a:latin typeface="Arial"/>
                <a:cs typeface="Arial"/>
              </a:rPr>
              <a:t>●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4059" y="2060387"/>
            <a:ext cx="6707505" cy="118872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spcBef>
                <a:spcPts val="1315"/>
              </a:spcBef>
              <a:tabLst>
                <a:tab pos="801370" algn="l"/>
              </a:tabLst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&amp;&amp;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FF"/>
                </a:solidFill>
                <a:latin typeface="Arial"/>
                <a:cs typeface="Arial"/>
              </a:rPr>
              <a:t>AND</a:t>
            </a:r>
            <a:r>
              <a:rPr sz="28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  <a:p>
            <a:pPr marL="12700">
              <a:spcBef>
                <a:spcPts val="1220"/>
              </a:spcBef>
              <a:tabLst>
                <a:tab pos="801370" algn="l"/>
              </a:tabLst>
            </a:pPr>
            <a:r>
              <a:rPr sz="2800" spc="-2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FF"/>
                </a:solidFill>
                <a:latin typeface="Arial"/>
                <a:cs typeface="Arial"/>
              </a:rPr>
              <a:t>OR</a:t>
            </a:r>
            <a:r>
              <a:rPr sz="2800" b="1" spc="-1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two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logical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expressions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1217" y="2833472"/>
            <a:ext cx="20066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285" dirty="0">
                <a:solidFill>
                  <a:srgbClr val="3333FF"/>
                </a:solidFill>
                <a:latin typeface="Arial"/>
                <a:cs typeface="Arial"/>
              </a:rPr>
              <a:t>●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4271061" y="26898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386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2617" y="925817"/>
            <a:ext cx="8662670" cy="4614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  <a:p>
            <a:pPr>
              <a:spcBef>
                <a:spcPts val="50"/>
              </a:spcBef>
            </a:pPr>
            <a:endParaRPr>
              <a:latin typeface="Arial"/>
              <a:cs typeface="Arial"/>
            </a:endParaRPr>
          </a:p>
          <a:p>
            <a:pPr marL="12700"/>
            <a:r>
              <a:rPr sz="2200" b="1" spc="-10" dirty="0">
                <a:latin typeface="Courier New"/>
                <a:cs typeface="Courier New"/>
              </a:rPr>
              <a:t>#!/bin/bash</a:t>
            </a:r>
            <a:endParaRPr sz="2200">
              <a:latin typeface="Courier New"/>
              <a:cs typeface="Courier New"/>
            </a:endParaRPr>
          </a:p>
          <a:p>
            <a:pPr marL="19685" marR="2432685">
              <a:lnSpc>
                <a:spcPct val="136000"/>
              </a:lnSpc>
              <a:spcBef>
                <a:spcPts val="10"/>
              </a:spcBef>
            </a:pPr>
            <a:r>
              <a:rPr sz="2200" b="1" dirty="0">
                <a:latin typeface="Courier New"/>
                <a:cs typeface="Courier New"/>
              </a:rPr>
              <a:t>echo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-</a:t>
            </a:r>
            <a:r>
              <a:rPr sz="2200" b="1" dirty="0">
                <a:latin typeface="Courier New"/>
                <a:cs typeface="Courier New"/>
              </a:rPr>
              <a:t>n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"Enter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x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&lt;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10: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50" dirty="0">
                <a:latin typeface="Courier New"/>
                <a:cs typeface="Courier New"/>
              </a:rPr>
              <a:t>" </a:t>
            </a:r>
            <a:r>
              <a:rPr sz="2200" b="1" dirty="0">
                <a:latin typeface="Courier New"/>
                <a:cs typeface="Courier New"/>
              </a:rPr>
              <a:t>read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25" dirty="0">
                <a:latin typeface="Courier New"/>
                <a:cs typeface="Courier New"/>
              </a:rPr>
              <a:t>num</a:t>
            </a:r>
            <a:endParaRPr sz="2200">
              <a:latin typeface="Courier New"/>
              <a:cs typeface="Courier New"/>
            </a:endParaRPr>
          </a:p>
          <a:p>
            <a:pPr marL="19685" marR="1761489">
              <a:lnSpc>
                <a:spcPct val="136400"/>
              </a:lnSpc>
            </a:pPr>
            <a:r>
              <a:rPr sz="2200" b="1" dirty="0">
                <a:latin typeface="Courier New"/>
                <a:cs typeface="Courier New"/>
              </a:rPr>
              <a:t>if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[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“$num”</a:t>
            </a:r>
            <a:r>
              <a:rPr sz="2200" b="1" spc="-10" dirty="0">
                <a:latin typeface="Courier New"/>
                <a:cs typeface="Courier New"/>
              </a:rPr>
              <a:t> -</a:t>
            </a:r>
            <a:r>
              <a:rPr sz="2200" b="1" dirty="0">
                <a:latin typeface="Courier New"/>
                <a:cs typeface="Courier New"/>
              </a:rPr>
              <a:t>gt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]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Courier New"/>
                <a:cs typeface="Courier New"/>
              </a:rPr>
              <a:t>&amp;&amp;</a:t>
            </a:r>
            <a:r>
              <a:rPr sz="22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[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“$num”</a:t>
            </a:r>
            <a:r>
              <a:rPr sz="2200" b="1" spc="-10" dirty="0">
                <a:latin typeface="Courier New"/>
                <a:cs typeface="Courier New"/>
              </a:rPr>
              <a:t> -</a:t>
            </a:r>
            <a:r>
              <a:rPr sz="2200" b="1" dirty="0">
                <a:latin typeface="Courier New"/>
                <a:cs typeface="Courier New"/>
              </a:rPr>
              <a:t>lt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10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spc="-25" dirty="0">
                <a:latin typeface="Courier New"/>
                <a:cs typeface="Courier New"/>
              </a:rPr>
              <a:t>]; </a:t>
            </a:r>
            <a:r>
              <a:rPr sz="2200" b="1" spc="-20" dirty="0">
                <a:latin typeface="Courier New"/>
                <a:cs typeface="Courier New"/>
              </a:rPr>
              <a:t>then</a:t>
            </a:r>
            <a:endParaRPr sz="2200">
              <a:latin typeface="Courier New"/>
              <a:cs typeface="Courier New"/>
            </a:endParaRPr>
          </a:p>
          <a:p>
            <a:pPr marL="19685" marR="2866390" indent="571500">
              <a:lnSpc>
                <a:spcPct val="135900"/>
              </a:lnSpc>
              <a:spcBef>
                <a:spcPts val="10"/>
              </a:spcBef>
            </a:pPr>
            <a:r>
              <a:rPr sz="2200" b="1" dirty="0">
                <a:latin typeface="Courier New"/>
                <a:cs typeface="Courier New"/>
              </a:rPr>
              <a:t>echo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“$num*$num=$(($num*$num))” </a:t>
            </a:r>
            <a:r>
              <a:rPr sz="2200" b="1" spc="-20" dirty="0">
                <a:latin typeface="Courier New"/>
                <a:cs typeface="Courier New"/>
              </a:rPr>
              <a:t>else</a:t>
            </a:r>
            <a:endParaRPr sz="2200">
              <a:latin typeface="Courier New"/>
              <a:cs typeface="Courier New"/>
            </a:endParaRPr>
          </a:p>
          <a:p>
            <a:pPr marL="591820">
              <a:spcBef>
                <a:spcPts val="960"/>
              </a:spcBef>
            </a:pPr>
            <a:r>
              <a:rPr sz="2200" b="1" dirty="0">
                <a:latin typeface="Courier New"/>
                <a:cs typeface="Courier New"/>
              </a:rPr>
              <a:t>echo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“Wrong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insertion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25" dirty="0">
                <a:latin typeface="Courier New"/>
                <a:cs typeface="Courier New"/>
              </a:rPr>
              <a:t>!”</a:t>
            </a:r>
            <a:endParaRPr sz="2200">
              <a:latin typeface="Courier New"/>
              <a:cs typeface="Courier New"/>
            </a:endParaRPr>
          </a:p>
          <a:p>
            <a:pPr marL="19685">
              <a:spcBef>
                <a:spcPts val="960"/>
              </a:spcBef>
            </a:pPr>
            <a:r>
              <a:rPr sz="2200" b="1" spc="-25" dirty="0">
                <a:latin typeface="Courier New"/>
                <a:cs typeface="Courier New"/>
              </a:rPr>
              <a:t>fi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44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4271061" y="26898"/>
            <a:ext cx="36429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Expressions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624759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454578" y="87731"/>
            <a:ext cx="539051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Iteration</a:t>
            </a:r>
            <a:r>
              <a:rPr spc="-70" dirty="0"/>
              <a:t> </a:t>
            </a:r>
            <a:r>
              <a:rPr spc="-10" dirty="0"/>
              <a:t>Statements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99667" y="1394537"/>
            <a:ext cx="1822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254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2375" y="1329740"/>
            <a:ext cx="7493634" cy="35176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32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structure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used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when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you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are </a:t>
            </a:r>
            <a:r>
              <a:rPr sz="3200" b="1" dirty="0">
                <a:latin typeface="Arial"/>
                <a:cs typeface="Arial"/>
              </a:rPr>
              <a:t>looping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through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range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variables.</a:t>
            </a:r>
            <a:endParaRPr sz="3200">
              <a:latin typeface="Arial"/>
              <a:cs typeface="Arial"/>
            </a:endParaRPr>
          </a:p>
          <a:p>
            <a:pPr marL="12700" marR="3816350">
              <a:lnSpc>
                <a:spcPts val="4850"/>
              </a:lnSpc>
              <a:spcBef>
                <a:spcPts val="290"/>
              </a:spcBef>
            </a:pPr>
            <a:r>
              <a:rPr sz="3200" b="1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32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3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3200" b="1" dirty="0">
                <a:latin typeface="Courier New"/>
                <a:cs typeface="Courier New"/>
              </a:rPr>
              <a:t>in</a:t>
            </a:r>
            <a:r>
              <a:rPr sz="3200" b="1" spc="-15" dirty="0">
                <a:latin typeface="Courier New"/>
                <a:cs typeface="Courier New"/>
              </a:rPr>
              <a:t> </a:t>
            </a:r>
            <a:r>
              <a:rPr sz="3200" b="1" spc="-20" dirty="0">
                <a:solidFill>
                  <a:srgbClr val="0000FF"/>
                </a:solidFill>
                <a:latin typeface="Courier New"/>
                <a:cs typeface="Courier New"/>
              </a:rPr>
              <a:t>list </a:t>
            </a:r>
            <a:r>
              <a:rPr sz="3200" b="1" spc="-2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3200">
              <a:latin typeface="Courier New"/>
              <a:cs typeface="Courier New"/>
            </a:endParaRPr>
          </a:p>
          <a:p>
            <a:pPr marL="12700" marR="4545965" indent="487680">
              <a:lnSpc>
                <a:spcPts val="4850"/>
              </a:lnSpc>
            </a:pPr>
            <a:r>
              <a:rPr sz="3200" b="1" spc="-10" dirty="0">
                <a:latin typeface="Courier New"/>
                <a:cs typeface="Courier New"/>
              </a:rPr>
              <a:t>statements </a:t>
            </a:r>
            <a:r>
              <a:rPr sz="3200" b="1" spc="-20" dirty="0">
                <a:solidFill>
                  <a:srgbClr val="FF0000"/>
                </a:solidFill>
                <a:latin typeface="Courier New"/>
                <a:cs typeface="Courier New"/>
              </a:rPr>
              <a:t>done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9667" y="2451139"/>
            <a:ext cx="1822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254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9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2704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3680"/>
            <a:ext cx="3242875" cy="3275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while &lt;condition&gt;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802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709929"/>
            <a:ext cx="7439537" cy="258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for 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 in &lt;value1 value2 ... 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01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502180"/>
            <a:ext cx="3242875" cy="2998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until &lt;condition&gt;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1&gt;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&lt;command 2&gt;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700" b="0" i="0" u="none" strike="noStrike" cap="none" normalizeH="0" baseline="0" dirty="0" err="1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kumimoji="0" lang="en-US" altLang="en-US" sz="2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612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#Start of for loop</a:t>
            </a:r>
          </a:p>
          <a:p>
            <a:pPr marL="0" indent="0">
              <a:buNone/>
            </a:pPr>
            <a:r>
              <a:rPr lang="en-US" dirty="0"/>
              <a:t>for a in 1 2 3 4 5 6 7 8 9 10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if a is equal to 5 break the loop</a:t>
            </a:r>
          </a:p>
          <a:p>
            <a:pPr marL="0" indent="0">
              <a:buNone/>
            </a:pPr>
            <a:r>
              <a:rPr lang="en-US" dirty="0"/>
              <a:t>	if [ $a == 5 ]</a:t>
            </a:r>
          </a:p>
          <a:p>
            <a:pPr marL="0" indent="0">
              <a:buNone/>
            </a:pPr>
            <a:r>
              <a:rPr lang="en-US" dirty="0"/>
              <a:t>	then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r>
              <a:rPr lang="en-US" dirty="0"/>
              <a:t>	# Print the value</a:t>
            </a:r>
          </a:p>
          <a:p>
            <a:pPr marL="0" indent="0">
              <a:buNone/>
            </a:pPr>
            <a:r>
              <a:rPr lang="en-US" dirty="0"/>
              <a:t>	echo "Iteration no $a"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5621" y="1113739"/>
            <a:ext cx="130175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-15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5</a:t>
            </a:fld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2035" y="1081697"/>
            <a:ext cx="7745730" cy="13614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" marR="17780">
              <a:lnSpc>
                <a:spcPts val="2140"/>
              </a:lnSpc>
              <a:spcBef>
                <a:spcPts val="370"/>
              </a:spcBef>
            </a:pPr>
            <a:r>
              <a:rPr sz="1950" b="1" dirty="0">
                <a:latin typeface="Arial"/>
                <a:cs typeface="Arial"/>
              </a:rPr>
              <a:t>We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must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know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how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use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text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editor.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There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are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two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major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-20" dirty="0">
                <a:latin typeface="Arial"/>
                <a:cs typeface="Arial"/>
              </a:rPr>
              <a:t>text </a:t>
            </a:r>
            <a:r>
              <a:rPr sz="1950" b="1" dirty="0">
                <a:latin typeface="Arial"/>
                <a:cs typeface="Arial"/>
              </a:rPr>
              <a:t>editors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in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Linux:</a:t>
            </a:r>
            <a:endParaRPr sz="1950">
              <a:latin typeface="Arial"/>
              <a:cs typeface="Arial"/>
            </a:endParaRPr>
          </a:p>
          <a:p>
            <a:pPr marL="421640" indent="-283845">
              <a:spcBef>
                <a:spcPts val="620"/>
              </a:spcBef>
              <a:buSzPct val="64102"/>
              <a:buFont typeface="Arial"/>
              <a:buChar char="●"/>
              <a:tabLst>
                <a:tab pos="421640" algn="l"/>
                <a:tab pos="422275" algn="l"/>
              </a:tabLst>
            </a:pPr>
            <a:r>
              <a:rPr sz="1950" b="1" dirty="0">
                <a:solidFill>
                  <a:srgbClr val="FF0000"/>
                </a:solidFill>
                <a:latin typeface="Courier New"/>
                <a:cs typeface="Courier New"/>
              </a:rPr>
              <a:t>vi,</a:t>
            </a:r>
            <a:r>
              <a:rPr sz="1950" b="1" spc="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ourier New"/>
                <a:cs typeface="Courier New"/>
              </a:rPr>
              <a:t>emacs</a:t>
            </a:r>
            <a:r>
              <a:rPr sz="195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latin typeface="Courier New"/>
                <a:cs typeface="Courier New"/>
              </a:rPr>
              <a:t>(or</a:t>
            </a:r>
            <a:r>
              <a:rPr sz="1950" b="1" spc="40" dirty="0">
                <a:latin typeface="Courier New"/>
                <a:cs typeface="Courier New"/>
              </a:rPr>
              <a:t> </a:t>
            </a:r>
            <a:r>
              <a:rPr sz="1950" b="1" spc="-10" dirty="0">
                <a:latin typeface="Courier New"/>
                <a:cs typeface="Courier New"/>
              </a:rPr>
              <a:t>xemacs)</a:t>
            </a:r>
            <a:endParaRPr sz="1950">
              <a:latin typeface="Courier New"/>
              <a:cs typeface="Courier New"/>
            </a:endParaRPr>
          </a:p>
          <a:p>
            <a:pPr marL="25400">
              <a:spcBef>
                <a:spcPts val="660"/>
              </a:spcBef>
            </a:pPr>
            <a:r>
              <a:rPr sz="1950" b="1" dirty="0">
                <a:latin typeface="Arial"/>
                <a:cs typeface="Arial"/>
              </a:rPr>
              <a:t>So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fire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up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a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text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editor;</a:t>
            </a:r>
            <a:r>
              <a:rPr sz="1950" b="1" spc="2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for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example: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5621" y="2147290"/>
            <a:ext cx="130175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-15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7778" y="2528531"/>
            <a:ext cx="148590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21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0939" y="2496502"/>
            <a:ext cx="121666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latin typeface="Arial"/>
                <a:cs typeface="Arial"/>
              </a:rPr>
              <a:t>bash</a:t>
            </a:r>
            <a:r>
              <a:rPr sz="1950" b="1" dirty="0">
                <a:latin typeface="Courier New"/>
                <a:cs typeface="Courier New"/>
              </a:rPr>
              <a:t>$</a:t>
            </a:r>
            <a:r>
              <a:rPr sz="1950" b="1" spc="65" dirty="0">
                <a:latin typeface="Courier New"/>
                <a:cs typeface="Courier New"/>
              </a:rPr>
              <a:t> </a:t>
            </a:r>
            <a:r>
              <a:rPr sz="1950" b="1" spc="-25" dirty="0">
                <a:latin typeface="Courier New"/>
                <a:cs typeface="Courier New"/>
              </a:rPr>
              <a:t>vi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4736" y="2877743"/>
            <a:ext cx="378904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950" b="1" dirty="0">
                <a:latin typeface="Arial"/>
                <a:cs typeface="Arial"/>
              </a:rPr>
              <a:t>and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type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6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following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inside</a:t>
            </a:r>
            <a:r>
              <a:rPr sz="1950" b="1" spc="55" dirty="0">
                <a:latin typeface="Arial"/>
                <a:cs typeface="Arial"/>
              </a:rPr>
              <a:t> </a:t>
            </a:r>
            <a:r>
              <a:rPr sz="1950" b="1" spc="-25" dirty="0">
                <a:latin typeface="Arial"/>
                <a:cs typeface="Arial"/>
              </a:rPr>
              <a:t>it:</a:t>
            </a:r>
            <a:endParaRPr sz="1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7778" y="3289211"/>
            <a:ext cx="148590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21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4736" y="3258616"/>
            <a:ext cx="8214995" cy="12509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8940">
              <a:lnSpc>
                <a:spcPts val="2235"/>
              </a:lnSpc>
              <a:spcBef>
                <a:spcPts val="130"/>
              </a:spcBef>
            </a:pPr>
            <a:r>
              <a:rPr sz="1950" b="1" spc="-10" dirty="0">
                <a:latin typeface="Courier New"/>
                <a:cs typeface="Courier New"/>
              </a:rPr>
              <a:t>#!/bin/bash</a:t>
            </a:r>
            <a:endParaRPr sz="1950">
              <a:latin typeface="Courier New"/>
              <a:cs typeface="Courier New"/>
            </a:endParaRPr>
          </a:p>
          <a:p>
            <a:pPr marL="408940">
              <a:lnSpc>
                <a:spcPts val="2235"/>
              </a:lnSpc>
            </a:pPr>
            <a:r>
              <a:rPr sz="1950" b="1" dirty="0">
                <a:latin typeface="Courier New"/>
                <a:cs typeface="Courier New"/>
              </a:rPr>
              <a:t>echo</a:t>
            </a:r>
            <a:r>
              <a:rPr sz="1950" b="1" spc="45" dirty="0">
                <a:latin typeface="Courier New"/>
                <a:cs typeface="Courier New"/>
              </a:rPr>
              <a:t> </a:t>
            </a:r>
            <a:r>
              <a:rPr sz="1950" b="1" dirty="0">
                <a:latin typeface="Courier New"/>
                <a:cs typeface="Courier New"/>
              </a:rPr>
              <a:t>“Hello</a:t>
            </a:r>
            <a:r>
              <a:rPr sz="1950" b="1" spc="45" dirty="0">
                <a:latin typeface="Courier New"/>
                <a:cs typeface="Courier New"/>
              </a:rPr>
              <a:t> </a:t>
            </a:r>
            <a:r>
              <a:rPr sz="1950" b="1" spc="-10" dirty="0">
                <a:latin typeface="Courier New"/>
                <a:cs typeface="Courier New"/>
              </a:rPr>
              <a:t>World”</a:t>
            </a:r>
            <a:endParaRPr sz="1950">
              <a:latin typeface="Courier New"/>
              <a:cs typeface="Courier New"/>
            </a:endParaRPr>
          </a:p>
          <a:p>
            <a:pPr marL="12700" marR="5080">
              <a:lnSpc>
                <a:spcPts val="2140"/>
              </a:lnSpc>
              <a:spcBef>
                <a:spcPts val="900"/>
              </a:spcBef>
            </a:pP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first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line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tells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Linux</a:t>
            </a:r>
            <a:r>
              <a:rPr sz="1950" b="1" spc="3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use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75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bash</a:t>
            </a:r>
            <a:r>
              <a:rPr sz="1950" b="1" spc="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interpreter</a:t>
            </a:r>
            <a:r>
              <a:rPr sz="1950" b="1" spc="5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to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run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this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script. </a:t>
            </a:r>
            <a:r>
              <a:rPr sz="1950" b="1" dirty="0">
                <a:latin typeface="Arial"/>
                <a:cs typeface="Arial"/>
              </a:rPr>
              <a:t>We</a:t>
            </a:r>
            <a:r>
              <a:rPr sz="1950" b="1" spc="4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call</a:t>
            </a:r>
            <a:r>
              <a:rPr sz="1950" b="1" spc="50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it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0000FF"/>
                </a:solidFill>
                <a:latin typeface="Arial"/>
                <a:cs typeface="Arial"/>
              </a:rPr>
              <a:t>hello.sh</a:t>
            </a:r>
            <a:r>
              <a:rPr sz="1950" b="1" dirty="0">
                <a:latin typeface="Arial"/>
                <a:cs typeface="Arial"/>
              </a:rPr>
              <a:t>.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Then,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make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the</a:t>
            </a:r>
            <a:r>
              <a:rPr sz="1950" b="1" spc="45" dirty="0">
                <a:latin typeface="Arial"/>
                <a:cs typeface="Arial"/>
              </a:rPr>
              <a:t> </a:t>
            </a:r>
            <a:r>
              <a:rPr sz="1950" b="1" dirty="0">
                <a:latin typeface="Arial"/>
                <a:cs typeface="Arial"/>
              </a:rPr>
              <a:t>script</a:t>
            </a:r>
            <a:r>
              <a:rPr sz="1950" b="1" spc="35" dirty="0">
                <a:latin typeface="Arial"/>
                <a:cs typeface="Arial"/>
              </a:rPr>
              <a:t> </a:t>
            </a:r>
            <a:r>
              <a:rPr sz="1950" b="1" spc="-10" dirty="0">
                <a:latin typeface="Arial"/>
                <a:cs typeface="Arial"/>
              </a:rPr>
              <a:t>executable: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85621" y="3941889"/>
            <a:ext cx="130175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-15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7778" y="4975809"/>
            <a:ext cx="148590" cy="2090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50" spc="21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2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7778" y="4483999"/>
            <a:ext cx="1062990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910" marR="5080" indent="-283845">
              <a:lnSpc>
                <a:spcPct val="128200"/>
              </a:lnSpc>
              <a:spcBef>
                <a:spcPts val="90"/>
              </a:spcBef>
              <a:buClr>
                <a:srgbClr val="FF0000"/>
              </a:buClr>
              <a:buSzPct val="64102"/>
              <a:buFont typeface="Arial"/>
              <a:buChar char="●"/>
              <a:tabLst>
                <a:tab pos="295910" algn="l"/>
                <a:tab pos="296545" algn="l"/>
              </a:tabLst>
            </a:pPr>
            <a:r>
              <a:rPr sz="1950" b="1" spc="-10" dirty="0">
                <a:latin typeface="Courier New"/>
                <a:cs typeface="Courier New"/>
              </a:rPr>
              <a:t>bash$ bash$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6256" y="4483999"/>
            <a:ext cx="2740660" cy="78740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63830">
              <a:spcBef>
                <a:spcPts val="750"/>
              </a:spcBef>
            </a:pPr>
            <a:r>
              <a:rPr sz="1950" b="1" dirty="0">
                <a:solidFill>
                  <a:srgbClr val="3333FF"/>
                </a:solidFill>
                <a:latin typeface="Courier New"/>
                <a:cs typeface="Courier New"/>
              </a:rPr>
              <a:t>chmod</a:t>
            </a:r>
            <a:r>
              <a:rPr sz="1950" b="1" spc="40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950" b="1" dirty="0">
                <a:solidFill>
                  <a:srgbClr val="3333FF"/>
                </a:solidFill>
                <a:latin typeface="Courier New"/>
                <a:cs typeface="Courier New"/>
              </a:rPr>
              <a:t>+x</a:t>
            </a:r>
            <a:r>
              <a:rPr sz="1950" b="1" spc="35" dirty="0">
                <a:solidFill>
                  <a:srgbClr val="3333FF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3333FF"/>
                </a:solidFill>
                <a:latin typeface="Courier New"/>
                <a:cs typeface="Courier New"/>
              </a:rPr>
              <a:t>hello.sh</a:t>
            </a:r>
            <a:endParaRPr sz="1950">
              <a:latin typeface="Courier New"/>
              <a:cs typeface="Courier New"/>
            </a:endParaRPr>
          </a:p>
          <a:p>
            <a:pPr marL="12700">
              <a:spcBef>
                <a:spcPts val="660"/>
              </a:spcBef>
            </a:pPr>
            <a:r>
              <a:rPr sz="1950" b="1" spc="-10" dirty="0">
                <a:solidFill>
                  <a:srgbClr val="3333FF"/>
                </a:solidFill>
                <a:latin typeface="Courier New"/>
                <a:cs typeface="Courier New"/>
              </a:rPr>
              <a:t>./hello.sh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10701" y="5189454"/>
            <a:ext cx="2781300" cy="92710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39700">
              <a:spcBef>
                <a:spcPts val="1195"/>
              </a:spcBef>
            </a:pPr>
            <a:r>
              <a:rPr sz="1950" b="1" dirty="0">
                <a:solidFill>
                  <a:srgbClr val="FF0000"/>
                </a:solidFill>
                <a:latin typeface="Courier New"/>
                <a:cs typeface="Courier New"/>
              </a:rPr>
              <a:t>Hello</a:t>
            </a:r>
            <a:r>
              <a:rPr sz="1950" b="1" spc="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spc="-10" dirty="0">
                <a:solidFill>
                  <a:srgbClr val="FF0000"/>
                </a:solidFill>
                <a:latin typeface="Courier New"/>
                <a:cs typeface="Courier New"/>
              </a:rPr>
              <a:t>World</a:t>
            </a:r>
            <a:endParaRPr sz="1950">
              <a:latin typeface="Courier New"/>
              <a:cs typeface="Courier New"/>
            </a:endParaRPr>
          </a:p>
          <a:p>
            <a:pPr marL="12700">
              <a:spcBef>
                <a:spcPts val="1140"/>
              </a:spcBef>
            </a:pP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source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command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 idx="4294967295"/>
          </p:nvPr>
        </p:nvSpPr>
        <p:spPr>
          <a:xfrm>
            <a:off x="2878937" y="117982"/>
            <a:ext cx="6673850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Example</a:t>
            </a:r>
            <a:r>
              <a:rPr sz="4000" spc="-25" dirty="0"/>
              <a:t> </a:t>
            </a:r>
            <a:r>
              <a:rPr sz="4000" dirty="0"/>
              <a:t>of</a:t>
            </a:r>
            <a:r>
              <a:rPr sz="4000" spc="-25" dirty="0"/>
              <a:t> </a:t>
            </a:r>
            <a:r>
              <a:rPr sz="4000" dirty="0"/>
              <a:t>a</a:t>
            </a:r>
            <a:r>
              <a:rPr sz="4000" spc="-25" dirty="0"/>
              <a:t> </a:t>
            </a:r>
            <a:r>
              <a:rPr sz="4000" dirty="0"/>
              <a:t>bash</a:t>
            </a:r>
            <a:r>
              <a:rPr sz="4000" spc="-25" dirty="0"/>
              <a:t> </a:t>
            </a:r>
            <a:r>
              <a:rPr sz="4000" spc="-10" dirty="0"/>
              <a:t>program</a:t>
            </a:r>
            <a:endParaRPr sz="4000"/>
          </a:p>
        </p:txBody>
      </p:sp>
      <p:sp>
        <p:nvSpPr>
          <p:cNvPr id="16" name="object 16"/>
          <p:cNvSpPr txBox="1"/>
          <p:nvPr/>
        </p:nvSpPr>
        <p:spPr>
          <a:xfrm>
            <a:off x="1767979" y="5799861"/>
            <a:ext cx="13716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7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for a in 1 2 3 4 5 6 7 8 9 10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if a = 5 then continue the loop and</a:t>
            </a:r>
          </a:p>
          <a:p>
            <a:pPr marL="0" indent="0">
              <a:buNone/>
            </a:pPr>
            <a:r>
              <a:rPr lang="en-US" dirty="0"/>
              <a:t>	# don't move to line 8</a:t>
            </a:r>
          </a:p>
          <a:p>
            <a:pPr marL="0" indent="0">
              <a:buNone/>
            </a:pPr>
            <a:r>
              <a:rPr lang="en-US" dirty="0"/>
              <a:t>	if [ $a == 5 ]</a:t>
            </a:r>
          </a:p>
          <a:p>
            <a:pPr marL="0" indent="0">
              <a:buNone/>
            </a:pPr>
            <a:r>
              <a:rPr lang="en-US" dirty="0"/>
              <a:t>	then </a:t>
            </a:r>
          </a:p>
          <a:p>
            <a:pPr marL="0" indent="0">
              <a:buNone/>
            </a:pPr>
            <a:r>
              <a:rPr lang="en-US" dirty="0"/>
              <a:t>		continue</a:t>
            </a:r>
          </a:p>
          <a:p>
            <a:pPr marL="0" indent="0">
              <a:buNone/>
            </a:pPr>
            <a:r>
              <a:rPr lang="en-US" dirty="0"/>
              <a:t>	fi</a:t>
            </a:r>
          </a:p>
          <a:p>
            <a:pPr marL="0" indent="0">
              <a:buNone/>
            </a:pPr>
            <a:r>
              <a:rPr lang="en-US" dirty="0"/>
              <a:t>	echo "Iteration no $a"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217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a=0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lt</a:t>
            </a:r>
            <a:r>
              <a:rPr lang="en-US" dirty="0"/>
              <a:t> is less than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#Iterate the loop until a less than 10</a:t>
            </a:r>
          </a:p>
          <a:p>
            <a:pPr marL="0" indent="0">
              <a:buNone/>
            </a:pPr>
            <a:r>
              <a:rPr lang="en-US" dirty="0"/>
              <a:t>while [ $a -</a:t>
            </a:r>
            <a:r>
              <a:rPr lang="en-US" dirty="0" err="1"/>
              <a:t>lt</a:t>
            </a:r>
            <a:r>
              <a:rPr lang="en-US" dirty="0"/>
              <a:t> 10 ]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Print the values</a:t>
            </a:r>
          </a:p>
          <a:p>
            <a:pPr marL="0" indent="0">
              <a:buNone/>
            </a:pPr>
            <a:r>
              <a:rPr lang="en-US" dirty="0"/>
              <a:t>	echo $a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 increment the value</a:t>
            </a:r>
          </a:p>
          <a:p>
            <a:pPr marL="0" indent="0">
              <a:buNone/>
            </a:pPr>
            <a:r>
              <a:rPr lang="en-US" dirty="0"/>
              <a:t>	a=`expr $a + 1`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425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a=0</a:t>
            </a:r>
          </a:p>
          <a:p>
            <a:pPr marL="0" indent="0">
              <a:buNone/>
            </a:pPr>
            <a:r>
              <a:rPr lang="en-US" dirty="0"/>
              <a:t># -</a:t>
            </a:r>
            <a:r>
              <a:rPr lang="en-US" dirty="0" err="1"/>
              <a:t>gt</a:t>
            </a:r>
            <a:r>
              <a:rPr lang="en-US" dirty="0"/>
              <a:t> is greater than operator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#Iterate the loop until a is greater than 10</a:t>
            </a:r>
          </a:p>
          <a:p>
            <a:pPr marL="0" indent="0">
              <a:buNone/>
            </a:pPr>
            <a:r>
              <a:rPr lang="en-US" dirty="0"/>
              <a:t>until [ $a -</a:t>
            </a:r>
            <a:r>
              <a:rPr lang="en-US" dirty="0" err="1"/>
              <a:t>gt</a:t>
            </a:r>
            <a:r>
              <a:rPr lang="en-US" dirty="0"/>
              <a:t> 10 ]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# Print the values</a:t>
            </a:r>
          </a:p>
          <a:p>
            <a:pPr marL="0" indent="0">
              <a:buNone/>
            </a:pPr>
            <a:r>
              <a:rPr lang="en-US" dirty="0"/>
              <a:t>	echo $a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 increment the value</a:t>
            </a:r>
          </a:p>
          <a:p>
            <a:pPr marL="0" indent="0">
              <a:buNone/>
            </a:pPr>
            <a:r>
              <a:rPr lang="en-US" dirty="0"/>
              <a:t>	a=`expr $a + 1`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310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COLORS="red green blue"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the for loop continues until it reads all the values from the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COLOR in $COLORS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echo "COLOR: $COLOR"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89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719256" y="26898"/>
            <a:ext cx="286893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Examples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52499" y="1167372"/>
            <a:ext cx="153035" cy="2526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550" spc="-21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5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4141" y="1130300"/>
            <a:ext cx="7842884" cy="3956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400" b="1" spc="-7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set 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35"/>
              </a:lnSpc>
            </a:pPr>
            <a:r>
              <a:rPr sz="2400" b="1" spc="-20" dirty="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412750" marR="5419725" indent="-10795">
              <a:lnSpc>
                <a:spcPts val="3640"/>
              </a:lnSpc>
              <a:spcBef>
                <a:spcPts val="245"/>
              </a:spcBef>
            </a:pPr>
            <a:r>
              <a:rPr sz="2400" b="1" spc="-10" dirty="0">
                <a:latin typeface="Courier New"/>
                <a:cs typeface="Courier New"/>
              </a:rPr>
              <a:t>#!/bin/bash </a:t>
            </a:r>
            <a:r>
              <a:rPr sz="2400" b="1" dirty="0">
                <a:latin typeface="Courier New"/>
                <a:cs typeface="Courier New"/>
              </a:rPr>
              <a:t>let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sum=0</a:t>
            </a:r>
            <a:endParaRPr sz="2400">
              <a:latin typeface="Courier New"/>
              <a:cs typeface="Courier New"/>
            </a:endParaRPr>
          </a:p>
          <a:p>
            <a:pPr marL="412750" marR="3763010">
              <a:lnSpc>
                <a:spcPts val="3640"/>
              </a:lnSpc>
              <a:spcBef>
                <a:spcPts val="5"/>
              </a:spcBef>
            </a:pPr>
            <a:r>
              <a:rPr sz="2400" b="1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num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2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3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4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5 </a:t>
            </a:r>
            <a:r>
              <a:rPr sz="2400" b="1" spc="-25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412750" marR="2848610" indent="365760">
              <a:lnSpc>
                <a:spcPts val="3640"/>
              </a:lnSpc>
            </a:pPr>
            <a:r>
              <a:rPr sz="2400" b="1" dirty="0">
                <a:latin typeface="Courier New"/>
                <a:cs typeface="Courier New"/>
              </a:rPr>
              <a:t>let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“sum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$sum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0" dirty="0">
                <a:latin typeface="Courier New"/>
                <a:cs typeface="Courier New"/>
              </a:rPr>
              <a:t> $num” </a:t>
            </a:r>
            <a:r>
              <a:rPr sz="2400" b="1" spc="-20" dirty="0">
                <a:latin typeface="Courier New"/>
                <a:cs typeface="Courier New"/>
              </a:rPr>
              <a:t>done</a:t>
            </a:r>
            <a:endParaRPr sz="2400">
              <a:latin typeface="Courier New"/>
              <a:cs typeface="Courier New"/>
            </a:endParaRPr>
          </a:p>
          <a:p>
            <a:pPr marL="412750">
              <a:spcBef>
                <a:spcPts val="509"/>
              </a:spcBef>
            </a:pPr>
            <a:r>
              <a:rPr sz="2400" b="1" dirty="0">
                <a:latin typeface="Courier New"/>
                <a:cs typeface="Courier New"/>
              </a:rPr>
              <a:t>echo</a:t>
            </a:r>
            <a:r>
              <a:rPr sz="2400" b="1" spc="-20" dirty="0">
                <a:latin typeface="Courier New"/>
                <a:cs typeface="Courier New"/>
              </a:rPr>
              <a:t> $sum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6787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741" y="2194472"/>
            <a:ext cx="7159625" cy="225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latin typeface="Courier New"/>
                <a:cs typeface="Courier New"/>
              </a:rPr>
              <a:t>#!/bin/bash</a:t>
            </a:r>
            <a:endParaRPr sz="2400">
              <a:latin typeface="Courier New"/>
              <a:cs typeface="Courier New"/>
            </a:endParaRPr>
          </a:p>
          <a:p>
            <a:pPr marL="12700"/>
            <a:r>
              <a:rPr sz="2400" b="1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paper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pencil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pen;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  <a:p>
            <a:pPr marL="377825" marR="5080">
              <a:lnSpc>
                <a:spcPct val="136100"/>
              </a:lnSpc>
              <a:spcBef>
                <a:spcPts val="10"/>
              </a:spcBef>
            </a:pPr>
            <a:r>
              <a:rPr sz="2400" b="1" dirty="0">
                <a:latin typeface="Courier New"/>
                <a:cs typeface="Courier New"/>
              </a:rPr>
              <a:t>echo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“The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value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of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variable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is: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25" dirty="0">
                <a:latin typeface="Courier New"/>
                <a:cs typeface="Courier New"/>
              </a:rPr>
              <a:t>$x” </a:t>
            </a:r>
            <a:r>
              <a:rPr sz="2400" b="1" dirty="0">
                <a:latin typeface="Courier New"/>
                <a:cs typeface="Courier New"/>
              </a:rPr>
              <a:t>sleep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spcBef>
                <a:spcPts val="1050"/>
              </a:spcBef>
            </a:pPr>
            <a:r>
              <a:rPr sz="2400" b="1" spc="-20" dirty="0">
                <a:latin typeface="Courier New"/>
                <a:cs typeface="Courier New"/>
              </a:rPr>
              <a:t>done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 idx="4294967295"/>
          </p:nvPr>
        </p:nvSpPr>
        <p:spPr>
          <a:xfrm>
            <a:off x="3361703" y="109334"/>
            <a:ext cx="57702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3210560" algn="l"/>
              </a:tabLst>
            </a:pPr>
            <a:r>
              <a:rPr spc="-20" dirty="0"/>
              <a:t>Some</a:t>
            </a:r>
            <a:r>
              <a:rPr dirty="0"/>
              <a:t>	</a:t>
            </a:r>
            <a:r>
              <a:rPr spc="-20" dirty="0"/>
              <a:t>more</a:t>
            </a:r>
            <a:r>
              <a:rPr dirty="0"/>
              <a:t>	</a:t>
            </a:r>
            <a:r>
              <a:rPr spc="-1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399389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361703" y="109334"/>
            <a:ext cx="577024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3210560" algn="l"/>
              </a:tabLst>
            </a:pPr>
            <a:r>
              <a:rPr spc="-20" dirty="0"/>
              <a:t>Some</a:t>
            </a:r>
            <a:r>
              <a:rPr dirty="0"/>
              <a:t>	</a:t>
            </a:r>
            <a:r>
              <a:rPr spc="-20" dirty="0"/>
              <a:t>more</a:t>
            </a:r>
            <a:r>
              <a:rPr dirty="0"/>
              <a:t>	</a:t>
            </a:r>
            <a:r>
              <a:rPr spc="-10" dirty="0"/>
              <a:t>examples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88019" y="833533"/>
            <a:ext cx="8567420" cy="515620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7511415">
              <a:spcBef>
                <a:spcPts val="825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  <a:p>
            <a:pPr marL="12700" marR="278765" indent="6985">
              <a:lnSpc>
                <a:spcPct val="100499"/>
              </a:lnSpc>
              <a:spcBef>
                <a:spcPts val="795"/>
              </a:spcBef>
            </a:pPr>
            <a:r>
              <a:rPr sz="2000" b="1" dirty="0">
                <a:latin typeface="Arial"/>
                <a:cs typeface="Arial"/>
              </a:rPr>
              <a:t>If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list</a:t>
            </a:r>
            <a:r>
              <a:rPr sz="2000" b="1" spc="-6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Arial"/>
                <a:cs typeface="Arial"/>
              </a:rPr>
              <a:t>part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left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off,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var</a:t>
            </a:r>
            <a:r>
              <a:rPr sz="2000" b="1" spc="-6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Arial"/>
                <a:cs typeface="Arial"/>
              </a:rPr>
              <a:t>is set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each parameter passed to </a:t>
            </a:r>
            <a:r>
              <a:rPr sz="2000" b="1" spc="-25" dirty="0">
                <a:latin typeface="Arial"/>
                <a:cs typeface="Arial"/>
              </a:rPr>
              <a:t>the </a:t>
            </a:r>
            <a:r>
              <a:rPr sz="2000" b="1" dirty="0">
                <a:latin typeface="Arial"/>
                <a:cs typeface="Arial"/>
              </a:rPr>
              <a:t>script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($1,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$2, </a:t>
            </a:r>
            <a:r>
              <a:rPr sz="2000" b="1" spc="-20" dirty="0">
                <a:latin typeface="Arial"/>
                <a:cs typeface="Arial"/>
              </a:rPr>
              <a:t>$3,…)</a:t>
            </a:r>
            <a:endParaRPr sz="2000">
              <a:latin typeface="Arial"/>
              <a:cs typeface="Arial"/>
            </a:endParaRPr>
          </a:p>
          <a:p>
            <a:pPr marL="412115" marR="6468745">
              <a:spcBef>
                <a:spcPts val="880"/>
              </a:spcBef>
            </a:pP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#!/bin/bash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for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endParaRPr sz="2000">
              <a:latin typeface="Courier New"/>
              <a:cs typeface="Courier New"/>
            </a:endParaRPr>
          </a:p>
          <a:p>
            <a:pPr marL="412115">
              <a:spcBef>
                <a:spcPts val="880"/>
              </a:spcBef>
            </a:pP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717550" marR="2199640">
              <a:lnSpc>
                <a:spcPts val="3279"/>
              </a:lnSpc>
              <a:spcBef>
                <a:spcPts val="245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echo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“The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variable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is: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$x”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sleep</a:t>
            </a: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412115">
              <a:spcBef>
                <a:spcPts val="625"/>
              </a:spcBef>
            </a:pP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done</a:t>
            </a:r>
            <a:endParaRPr sz="2000">
              <a:latin typeface="Courier New"/>
              <a:cs typeface="Courier New"/>
            </a:endParaRPr>
          </a:p>
          <a:p>
            <a:pPr marL="126364">
              <a:spcBef>
                <a:spcPts val="869"/>
              </a:spcBef>
            </a:pPr>
            <a:r>
              <a:rPr sz="2000" b="1" spc="-10" dirty="0">
                <a:solidFill>
                  <a:srgbClr val="3333FF"/>
                </a:solidFill>
                <a:latin typeface="Tahoma"/>
                <a:cs typeface="Tahoma"/>
              </a:rPr>
              <a:t>OUTPUT:</a:t>
            </a:r>
            <a:endParaRPr sz="2000">
              <a:latin typeface="Tahoma"/>
              <a:cs typeface="Tahoma"/>
            </a:endParaRPr>
          </a:p>
          <a:p>
            <a:pPr marL="412115">
              <a:spcBef>
                <a:spcPts val="880"/>
              </a:spcBef>
            </a:pPr>
            <a:r>
              <a:rPr sz="2000" b="1" dirty="0">
                <a:latin typeface="Courier New"/>
                <a:cs typeface="Courier New"/>
              </a:rPr>
              <a:t>./file.sh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alpha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beta</a:t>
            </a:r>
            <a:endParaRPr sz="2000">
              <a:latin typeface="Courier New"/>
              <a:cs typeface="Courier New"/>
            </a:endParaRPr>
          </a:p>
          <a:p>
            <a:pPr marL="412115" marR="3114675">
              <a:lnSpc>
                <a:spcPct val="136300"/>
              </a:lnSpc>
              <a:spcBef>
                <a:spcPts val="1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variable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is: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alpha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20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value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of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variable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is: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beta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89081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570578" y="35534"/>
            <a:ext cx="29317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Functions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27301" y="1248740"/>
            <a:ext cx="14224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400" spc="-17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0024" y="1218133"/>
            <a:ext cx="8188325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Functions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make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scripts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easier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to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maintain.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Basically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breaks </a:t>
            </a:r>
            <a:r>
              <a:rPr sz="2200" b="1" dirty="0">
                <a:latin typeface="Arial"/>
                <a:cs typeface="Arial"/>
              </a:rPr>
              <a:t>up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program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into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smaller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pieces.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function</a:t>
            </a:r>
            <a:r>
              <a:rPr sz="2200" b="1" spc="-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performs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25" dirty="0">
                <a:latin typeface="Arial"/>
                <a:cs typeface="Arial"/>
              </a:rPr>
              <a:t>an </a:t>
            </a:r>
            <a:r>
              <a:rPr sz="2200" b="1" dirty="0">
                <a:latin typeface="Arial"/>
                <a:cs typeface="Arial"/>
              </a:rPr>
              <a:t>action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defined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you,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it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can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return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value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if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you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wish.</a:t>
            </a:r>
            <a:endParaRPr sz="2200">
              <a:latin typeface="Arial"/>
              <a:cs typeface="Arial"/>
            </a:endParaRPr>
          </a:p>
          <a:p>
            <a:pPr marL="412115" marR="5923915">
              <a:spcBef>
                <a:spcPts val="950"/>
              </a:spcBef>
            </a:pPr>
            <a:r>
              <a:rPr sz="2200" b="1" spc="-10" dirty="0">
                <a:latin typeface="Courier New"/>
                <a:cs typeface="Courier New"/>
              </a:rPr>
              <a:t>#!/bin/bash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hello()</a:t>
            </a:r>
            <a:endParaRPr sz="2200">
              <a:latin typeface="Courier New"/>
              <a:cs typeface="Courier New"/>
            </a:endParaRPr>
          </a:p>
          <a:p>
            <a:pPr marL="412115">
              <a:lnSpc>
                <a:spcPts val="263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412115">
              <a:lnSpc>
                <a:spcPts val="263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echo</a:t>
            </a:r>
            <a:r>
              <a:rPr sz="22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“You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are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function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hello()”</a:t>
            </a:r>
            <a:endParaRPr sz="2200">
              <a:latin typeface="Courier New"/>
              <a:cs typeface="Courier New"/>
            </a:endParaRPr>
          </a:p>
          <a:p>
            <a:pPr marL="412115"/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412115" marR="2404110">
              <a:spcBef>
                <a:spcPts val="955"/>
              </a:spcBef>
            </a:pPr>
            <a:r>
              <a:rPr sz="2200" b="1" dirty="0">
                <a:latin typeface="Courier New"/>
                <a:cs typeface="Courier New"/>
              </a:rPr>
              <a:t>echo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“Calling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function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hello()…” 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hello</a:t>
            </a:r>
            <a:endParaRPr sz="2200">
              <a:latin typeface="Courier New"/>
              <a:cs typeface="Courier New"/>
            </a:endParaRPr>
          </a:p>
          <a:p>
            <a:pPr marL="412115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echo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“You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are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now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out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of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function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hello()”</a:t>
            </a:r>
            <a:endParaRPr sz="2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9553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6819" y="1015603"/>
            <a:ext cx="2312035" cy="2759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699"/>
              </a:lnSpc>
              <a:spcBef>
                <a:spcPts val="90"/>
              </a:spcBef>
            </a:pPr>
            <a:r>
              <a:rPr sz="1550" b="1" spc="-10" dirty="0">
                <a:latin typeface="Courier New"/>
                <a:cs typeface="Courier New"/>
              </a:rPr>
              <a:t>#!/bin/bash </a:t>
            </a:r>
            <a:r>
              <a:rPr sz="1550" b="1" dirty="0">
                <a:latin typeface="Courier New"/>
                <a:cs typeface="Courier New"/>
              </a:rPr>
              <a:t>function</a:t>
            </a:r>
            <a:r>
              <a:rPr sz="1550" b="1" spc="65" dirty="0">
                <a:latin typeface="Courier New"/>
                <a:cs typeface="Courier New"/>
              </a:rPr>
              <a:t> </a:t>
            </a:r>
            <a:r>
              <a:rPr sz="1550" b="1" dirty="0">
                <a:solidFill>
                  <a:srgbClr val="0000FF"/>
                </a:solidFill>
                <a:latin typeface="Courier New"/>
                <a:cs typeface="Courier New"/>
              </a:rPr>
              <a:t>check()</a:t>
            </a:r>
            <a:r>
              <a:rPr sz="1550" b="1" spc="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b="1" spc="-50" dirty="0">
                <a:latin typeface="Courier New"/>
                <a:cs typeface="Courier New"/>
              </a:rPr>
              <a:t>{ </a:t>
            </a:r>
            <a:r>
              <a:rPr sz="1550" b="1" dirty="0">
                <a:latin typeface="Courier New"/>
                <a:cs typeface="Courier New"/>
              </a:rPr>
              <a:t>if</a:t>
            </a:r>
            <a:r>
              <a:rPr sz="1550" b="1" spc="4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[</a:t>
            </a:r>
            <a:r>
              <a:rPr sz="1550" b="1" spc="4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-e</a:t>
            </a:r>
            <a:r>
              <a:rPr sz="1550" b="1" spc="3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“$PWD</a:t>
            </a:r>
            <a:r>
              <a:rPr sz="1550" b="1" dirty="0">
                <a:solidFill>
                  <a:srgbClr val="0000FF"/>
                </a:solidFill>
                <a:latin typeface="Courier New"/>
                <a:cs typeface="Courier New"/>
              </a:rPr>
              <a:t>/$1</a:t>
            </a:r>
            <a:r>
              <a:rPr sz="1550" b="1" dirty="0">
                <a:latin typeface="Courier New"/>
                <a:cs typeface="Courier New"/>
              </a:rPr>
              <a:t>"</a:t>
            </a:r>
            <a:r>
              <a:rPr sz="1550" b="1" spc="45" dirty="0">
                <a:latin typeface="Courier New"/>
                <a:cs typeface="Courier New"/>
              </a:rPr>
              <a:t> </a:t>
            </a:r>
            <a:r>
              <a:rPr sz="1550" b="1" spc="-50" dirty="0">
                <a:latin typeface="Courier New"/>
                <a:cs typeface="Courier New"/>
              </a:rPr>
              <a:t>] </a:t>
            </a:r>
            <a:r>
              <a:rPr sz="1550" b="1" spc="-20" dirty="0">
                <a:latin typeface="Courier New"/>
                <a:cs typeface="Courier New"/>
              </a:rPr>
              <a:t>then</a:t>
            </a:r>
            <a:endParaRPr sz="1550">
              <a:latin typeface="Courier New"/>
              <a:cs typeface="Courier New"/>
            </a:endParaRPr>
          </a:p>
          <a:p>
            <a:pPr marL="12700" marR="1089660" indent="240029">
              <a:lnSpc>
                <a:spcPct val="128499"/>
              </a:lnSpc>
            </a:pPr>
            <a:r>
              <a:rPr sz="1550" b="1" dirty="0">
                <a:latin typeface="Courier New"/>
                <a:cs typeface="Courier New"/>
              </a:rPr>
              <a:t>return</a:t>
            </a:r>
            <a:r>
              <a:rPr sz="1550" b="1" spc="40" dirty="0">
                <a:latin typeface="Courier New"/>
                <a:cs typeface="Courier New"/>
              </a:rPr>
              <a:t> </a:t>
            </a:r>
            <a:r>
              <a:rPr sz="1550" b="1" spc="-50" dirty="0">
                <a:latin typeface="Courier New"/>
                <a:cs typeface="Courier New"/>
              </a:rPr>
              <a:t>0 </a:t>
            </a:r>
            <a:r>
              <a:rPr sz="1550" b="1" spc="-20" dirty="0">
                <a:latin typeface="Courier New"/>
                <a:cs typeface="Courier New"/>
              </a:rPr>
              <a:t>else</a:t>
            </a:r>
            <a:endParaRPr sz="1550">
              <a:latin typeface="Courier New"/>
              <a:cs typeface="Courier New"/>
            </a:endParaRPr>
          </a:p>
          <a:p>
            <a:pPr marL="252729">
              <a:spcBef>
                <a:spcPts val="530"/>
              </a:spcBef>
            </a:pPr>
            <a:r>
              <a:rPr sz="1550" b="1" dirty="0">
                <a:latin typeface="Courier New"/>
                <a:cs typeface="Courier New"/>
              </a:rPr>
              <a:t>return</a:t>
            </a:r>
            <a:r>
              <a:rPr sz="1550" b="1" spc="40" dirty="0">
                <a:latin typeface="Courier New"/>
                <a:cs typeface="Courier New"/>
              </a:rPr>
              <a:t> </a:t>
            </a:r>
            <a:r>
              <a:rPr sz="1550" b="1" spc="-50" dirty="0">
                <a:latin typeface="Courier New"/>
                <a:cs typeface="Courier New"/>
              </a:rPr>
              <a:t>1</a:t>
            </a:r>
            <a:endParaRPr sz="1550">
              <a:latin typeface="Courier New"/>
              <a:cs typeface="Courier New"/>
            </a:endParaRPr>
          </a:p>
          <a:p>
            <a:pPr marL="12700">
              <a:spcBef>
                <a:spcPts val="525"/>
              </a:spcBef>
            </a:pPr>
            <a:r>
              <a:rPr sz="1550" b="1" spc="-25" dirty="0">
                <a:latin typeface="Courier New"/>
                <a:cs typeface="Courier New"/>
              </a:rPr>
              <a:t>fi</a:t>
            </a:r>
            <a:endParaRPr sz="1550">
              <a:latin typeface="Courier New"/>
              <a:cs typeface="Courier New"/>
            </a:endParaRPr>
          </a:p>
          <a:p>
            <a:pPr marL="12700">
              <a:spcBef>
                <a:spcPts val="545"/>
              </a:spcBef>
            </a:pPr>
            <a:r>
              <a:rPr sz="1550" b="1" spc="15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26818" y="4053266"/>
            <a:ext cx="5309870" cy="2153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90"/>
              </a:spcBef>
            </a:pPr>
            <a:r>
              <a:rPr sz="1550" b="1" dirty="0">
                <a:latin typeface="Courier New"/>
                <a:cs typeface="Courier New"/>
              </a:rPr>
              <a:t>echo</a:t>
            </a:r>
            <a:r>
              <a:rPr sz="1550" b="1" spc="3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“Enter</a:t>
            </a:r>
            <a:r>
              <a:rPr sz="1550" b="1" spc="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the</a:t>
            </a:r>
            <a:r>
              <a:rPr sz="1550" b="1" spc="2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name</a:t>
            </a:r>
            <a:r>
              <a:rPr sz="1550" b="1" spc="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of</a:t>
            </a:r>
            <a:r>
              <a:rPr sz="1550" b="1" spc="3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the</a:t>
            </a:r>
            <a:r>
              <a:rPr sz="1550" b="1" spc="3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file:</a:t>
            </a:r>
            <a:r>
              <a:rPr sz="1550" b="1" spc="3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”</a:t>
            </a:r>
            <a:r>
              <a:rPr sz="1550" b="1" spc="3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;</a:t>
            </a:r>
            <a:r>
              <a:rPr sz="1550" b="1" spc="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read</a:t>
            </a:r>
            <a:r>
              <a:rPr sz="1550" b="1" spc="25" dirty="0">
                <a:latin typeface="Courier New"/>
                <a:cs typeface="Courier New"/>
              </a:rPr>
              <a:t> </a:t>
            </a:r>
            <a:r>
              <a:rPr sz="1550" b="1" spc="-50" dirty="0">
                <a:latin typeface="Courier New"/>
                <a:cs typeface="Courier New"/>
              </a:rPr>
              <a:t>x </a:t>
            </a:r>
            <a:r>
              <a:rPr sz="1550" b="1" dirty="0">
                <a:latin typeface="Courier New"/>
                <a:cs typeface="Courier New"/>
              </a:rPr>
              <a:t>if</a:t>
            </a:r>
            <a:r>
              <a:rPr sz="1550" b="1" spc="35" dirty="0">
                <a:latin typeface="Courier New"/>
                <a:cs typeface="Courier New"/>
              </a:rPr>
              <a:t> </a:t>
            </a:r>
            <a:r>
              <a:rPr sz="1550" b="1" dirty="0">
                <a:solidFill>
                  <a:srgbClr val="0000FF"/>
                </a:solidFill>
                <a:latin typeface="Courier New"/>
                <a:cs typeface="Courier New"/>
              </a:rPr>
              <a:t>check</a:t>
            </a:r>
            <a:r>
              <a:rPr sz="1550" b="1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50" b="1" spc="-25" dirty="0">
                <a:solidFill>
                  <a:srgbClr val="0000FF"/>
                </a:solidFill>
                <a:latin typeface="Courier New"/>
                <a:cs typeface="Courier New"/>
              </a:rPr>
              <a:t>$x</a:t>
            </a:r>
            <a:endParaRPr sz="1550">
              <a:latin typeface="Courier New"/>
              <a:cs typeface="Courier New"/>
            </a:endParaRPr>
          </a:p>
          <a:p>
            <a:pPr marL="12700">
              <a:spcBef>
                <a:spcPts val="545"/>
              </a:spcBef>
            </a:pPr>
            <a:r>
              <a:rPr sz="1550" b="1" spc="-20" dirty="0">
                <a:latin typeface="Courier New"/>
                <a:cs typeface="Courier New"/>
              </a:rPr>
              <a:t>then</a:t>
            </a:r>
            <a:endParaRPr sz="1550">
              <a:latin typeface="Courier New"/>
              <a:cs typeface="Courier New"/>
            </a:endParaRPr>
          </a:p>
          <a:p>
            <a:pPr marL="12700" marR="3006725" indent="240029">
              <a:lnSpc>
                <a:spcPct val="128499"/>
              </a:lnSpc>
            </a:pPr>
            <a:r>
              <a:rPr sz="1550" b="1" dirty="0">
                <a:latin typeface="Courier New"/>
                <a:cs typeface="Courier New"/>
              </a:rPr>
              <a:t>echo</a:t>
            </a:r>
            <a:r>
              <a:rPr sz="1550" b="1" spc="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“$x</a:t>
            </a:r>
            <a:r>
              <a:rPr sz="1550" b="1" spc="40" dirty="0">
                <a:latin typeface="Courier New"/>
                <a:cs typeface="Courier New"/>
              </a:rPr>
              <a:t> </a:t>
            </a:r>
            <a:r>
              <a:rPr sz="1550" b="1" spc="-10" dirty="0">
                <a:latin typeface="Courier New"/>
                <a:cs typeface="Courier New"/>
              </a:rPr>
              <a:t>exists!” </a:t>
            </a:r>
            <a:r>
              <a:rPr sz="1550" b="1" spc="-20" dirty="0">
                <a:latin typeface="Courier New"/>
                <a:cs typeface="Courier New"/>
              </a:rPr>
              <a:t>else</a:t>
            </a:r>
            <a:endParaRPr sz="1550">
              <a:latin typeface="Courier New"/>
              <a:cs typeface="Courier New"/>
            </a:endParaRPr>
          </a:p>
          <a:p>
            <a:pPr marL="252729">
              <a:spcBef>
                <a:spcPts val="525"/>
              </a:spcBef>
            </a:pPr>
            <a:r>
              <a:rPr sz="1550" b="1" dirty="0">
                <a:latin typeface="Courier New"/>
                <a:cs typeface="Courier New"/>
              </a:rPr>
              <a:t>echo</a:t>
            </a:r>
            <a:r>
              <a:rPr sz="1550" b="1" spc="20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“$x</a:t>
            </a:r>
            <a:r>
              <a:rPr sz="1550" b="1" spc="3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does</a:t>
            </a:r>
            <a:r>
              <a:rPr sz="1550" b="1" spc="25" dirty="0">
                <a:latin typeface="Courier New"/>
                <a:cs typeface="Courier New"/>
              </a:rPr>
              <a:t> </a:t>
            </a:r>
            <a:r>
              <a:rPr sz="1550" b="1" dirty="0">
                <a:latin typeface="Courier New"/>
                <a:cs typeface="Courier New"/>
              </a:rPr>
              <a:t>not</a:t>
            </a:r>
            <a:r>
              <a:rPr sz="1550" b="1" spc="35" dirty="0">
                <a:latin typeface="Courier New"/>
                <a:cs typeface="Courier New"/>
              </a:rPr>
              <a:t> </a:t>
            </a:r>
            <a:r>
              <a:rPr sz="1550" b="1" spc="-10" dirty="0">
                <a:latin typeface="Courier New"/>
                <a:cs typeface="Courier New"/>
              </a:rPr>
              <a:t>exists!”</a:t>
            </a:r>
            <a:endParaRPr sz="1550">
              <a:latin typeface="Courier New"/>
              <a:cs typeface="Courier New"/>
            </a:endParaRPr>
          </a:p>
          <a:p>
            <a:pPr marL="12700">
              <a:spcBef>
                <a:spcPts val="545"/>
              </a:spcBef>
            </a:pPr>
            <a:r>
              <a:rPr sz="1550" b="1" spc="-25" dirty="0">
                <a:latin typeface="Courier New"/>
                <a:cs typeface="Courier New"/>
              </a:rPr>
              <a:t>fi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4294967295"/>
          </p:nvPr>
        </p:nvSpPr>
        <p:spPr>
          <a:xfrm>
            <a:off x="3236062" y="133464"/>
            <a:ext cx="622109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7295" algn="l"/>
              </a:tabLst>
            </a:pPr>
            <a:r>
              <a:rPr sz="4000" dirty="0"/>
              <a:t>What</a:t>
            </a:r>
            <a:r>
              <a:rPr sz="4000" spc="-40" dirty="0"/>
              <a:t> </a:t>
            </a:r>
            <a:r>
              <a:rPr sz="4000" dirty="0"/>
              <a:t>does</a:t>
            </a:r>
            <a:r>
              <a:rPr sz="4000" spc="-40" dirty="0"/>
              <a:t> </a:t>
            </a:r>
            <a:r>
              <a:rPr sz="4000" spc="-20" dirty="0"/>
              <a:t>this</a:t>
            </a:r>
            <a:r>
              <a:rPr sz="4000" dirty="0"/>
              <a:t>	script</a:t>
            </a:r>
            <a:r>
              <a:rPr sz="4000" spc="-45" dirty="0"/>
              <a:t> </a:t>
            </a:r>
            <a:r>
              <a:rPr sz="4000" spc="-25" dirty="0"/>
              <a:t>do?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9587179" y="925817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(Contd…)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469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628466" y="35534"/>
            <a:ext cx="5504180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Reading</a:t>
            </a:r>
            <a:r>
              <a:rPr sz="4800" spc="-35" dirty="0"/>
              <a:t> </a:t>
            </a:r>
            <a:r>
              <a:rPr sz="4800" dirty="0"/>
              <a:t>from</a:t>
            </a:r>
            <a:r>
              <a:rPr sz="4800" spc="-25" dirty="0"/>
              <a:t> </a:t>
            </a:r>
            <a:r>
              <a:rPr sz="4800" dirty="0"/>
              <a:t>a</a:t>
            </a:r>
            <a:r>
              <a:rPr sz="4800" spc="-30" dirty="0"/>
              <a:t> </a:t>
            </a:r>
            <a:r>
              <a:rPr sz="4800" spc="-20" dirty="0"/>
              <a:t>file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41701" y="1107690"/>
            <a:ext cx="4192904" cy="42317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77590">
              <a:lnSpc>
                <a:spcPct val="1367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009900"/>
                </a:solidFill>
                <a:latin typeface="Arial"/>
                <a:cs typeface="Arial"/>
              </a:rPr>
              <a:t>clear </a:t>
            </a:r>
            <a:r>
              <a:rPr sz="2000" b="1" spc="-20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36200"/>
              </a:lnSpc>
              <a:spcBef>
                <a:spcPts val="15"/>
              </a:spcBef>
              <a:tabLst>
                <a:tab pos="690245" algn="l"/>
              </a:tabLst>
            </a:pP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r>
              <a:rPr sz="20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-n</a:t>
            </a:r>
            <a:r>
              <a:rPr sz="20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"Enter</a:t>
            </a:r>
            <a:r>
              <a:rPr sz="20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the</a:t>
            </a:r>
            <a:r>
              <a:rPr sz="20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name of</a:t>
            </a:r>
            <a:r>
              <a:rPr sz="2000" b="1" spc="-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a file:</a:t>
            </a:r>
            <a:r>
              <a:rPr sz="2000" b="1" spc="-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009900"/>
                </a:solidFill>
                <a:latin typeface="Arial"/>
                <a:cs typeface="Arial"/>
              </a:rPr>
              <a:t>" </a:t>
            </a:r>
            <a:r>
              <a:rPr sz="2000" b="1" spc="-20" dirty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9900"/>
                </a:solidFill>
                <a:latin typeface="Arial"/>
                <a:cs typeface="Arial"/>
              </a:rPr>
              <a:t>file_name</a:t>
            </a:r>
            <a:endParaRPr sz="2000" dirty="0">
              <a:latin typeface="Arial"/>
              <a:cs typeface="Arial"/>
            </a:endParaRPr>
          </a:p>
          <a:p>
            <a:pPr marL="12700" marR="1720850">
              <a:lnSpc>
                <a:spcPts val="3279"/>
              </a:lnSpc>
              <a:spcBef>
                <a:spcPts val="254"/>
              </a:spcBef>
              <a:tabLst>
                <a:tab pos="789940" algn="l"/>
                <a:tab pos="1149350" algn="l"/>
              </a:tabLst>
            </a:pPr>
            <a:r>
              <a:rPr sz="2000" b="1" spc="-20" dirty="0">
                <a:solidFill>
                  <a:srgbClr val="0000CC"/>
                </a:solidFill>
                <a:latin typeface="Arial"/>
                <a:cs typeface="Arial"/>
              </a:rPr>
              <a:t>exec</a:t>
            </a:r>
            <a:r>
              <a:rPr sz="2000" b="1" dirty="0">
                <a:solidFill>
                  <a:srgbClr val="0000CC"/>
                </a:solidFill>
                <a:latin typeface="Arial"/>
                <a:cs typeface="Arial"/>
              </a:rPr>
              <a:t>	</a:t>
            </a:r>
            <a:r>
              <a:rPr sz="2000" b="1" spc="-50" dirty="0">
                <a:solidFill>
                  <a:srgbClr val="009900"/>
                </a:solidFill>
                <a:latin typeface="Arial"/>
                <a:cs typeface="Arial"/>
              </a:rPr>
              <a:t>&lt;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009900"/>
                </a:solidFill>
                <a:latin typeface="Arial"/>
                <a:cs typeface="Arial"/>
              </a:rPr>
              <a:t>$file_name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while</a:t>
            </a:r>
            <a:r>
              <a:rPr sz="20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read</a:t>
            </a:r>
            <a:r>
              <a:rPr sz="20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9900"/>
                </a:solidFill>
                <a:latin typeface="Arial"/>
                <a:cs typeface="Arial"/>
              </a:rPr>
              <a:t>line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615"/>
              </a:spcBef>
            </a:pPr>
            <a:r>
              <a:rPr sz="2000" b="1" spc="-25" dirty="0">
                <a:solidFill>
                  <a:srgbClr val="009900"/>
                </a:solidFill>
                <a:latin typeface="Arial"/>
                <a:cs typeface="Arial"/>
              </a:rPr>
              <a:t>do</a:t>
            </a:r>
            <a:endParaRPr sz="2000" dirty="0">
              <a:latin typeface="Arial"/>
              <a:cs typeface="Arial"/>
            </a:endParaRPr>
          </a:p>
          <a:p>
            <a:pPr marL="12700" marR="2368550" indent="560705">
              <a:lnSpc>
                <a:spcPts val="3279"/>
              </a:lnSpc>
              <a:spcBef>
                <a:spcPts val="254"/>
              </a:spcBef>
            </a:pPr>
            <a:r>
              <a:rPr sz="2000" b="1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r>
              <a:rPr sz="20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009900"/>
                </a:solidFill>
                <a:latin typeface="Arial"/>
                <a:cs typeface="Arial"/>
              </a:rPr>
              <a:t>$line done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615"/>
              </a:spcBef>
            </a:pPr>
            <a:r>
              <a:rPr sz="2000" b="1" spc="-20" dirty="0">
                <a:solidFill>
                  <a:srgbClr val="009900"/>
                </a:solidFill>
                <a:latin typeface="Arial"/>
                <a:cs typeface="Arial"/>
              </a:rPr>
              <a:t>echo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00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6465" y="1268540"/>
            <a:ext cx="1320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6</a:t>
            </a:fld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89543" y="1243330"/>
            <a:ext cx="8079740" cy="238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1480"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We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any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programming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languages.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Their </a:t>
            </a:r>
            <a:r>
              <a:rPr sz="2000" b="1" dirty="0">
                <a:latin typeface="Arial"/>
                <a:cs typeface="Arial"/>
              </a:rPr>
              <a:t>values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 always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stored as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strings,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but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there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are </a:t>
            </a:r>
            <a:r>
              <a:rPr sz="2000" b="1" spc="-10" dirty="0">
                <a:latin typeface="Arial"/>
                <a:cs typeface="Arial"/>
              </a:rPr>
              <a:t>mathematical </a:t>
            </a:r>
            <a:r>
              <a:rPr sz="2000" b="1" dirty="0">
                <a:latin typeface="Arial"/>
                <a:cs typeface="Arial"/>
              </a:rPr>
              <a:t>operators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shell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language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that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will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convert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numbers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for</a:t>
            </a:r>
            <a:r>
              <a:rPr sz="2000" b="1" spc="-10" dirty="0">
                <a:latin typeface="Arial"/>
                <a:cs typeface="Arial"/>
              </a:rPr>
              <a:t> calculations.</a:t>
            </a:r>
            <a:endParaRPr sz="2000">
              <a:latin typeface="Arial"/>
              <a:cs typeface="Arial"/>
            </a:endParaRPr>
          </a:p>
          <a:p>
            <a:pPr marL="12700" marR="5080">
              <a:spcBef>
                <a:spcPts val="890"/>
              </a:spcBef>
            </a:pPr>
            <a:r>
              <a:rPr sz="2000" b="1" dirty="0">
                <a:latin typeface="Arial"/>
                <a:cs typeface="Arial"/>
              </a:rPr>
              <a:t>We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no need</a:t>
            </a:r>
            <a:r>
              <a:rPr sz="20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declare a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2000" b="1" dirty="0">
                <a:latin typeface="Arial"/>
                <a:cs typeface="Arial"/>
              </a:rPr>
              <a:t>,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just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assigning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 value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its </a:t>
            </a:r>
            <a:r>
              <a:rPr sz="2000" b="1" dirty="0">
                <a:latin typeface="Arial"/>
                <a:cs typeface="Arial"/>
              </a:rPr>
              <a:t>reference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will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880"/>
              </a:spcBef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6465" y="2600897"/>
            <a:ext cx="1320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6465" y="3322346"/>
            <a:ext cx="1320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666" y="3738855"/>
            <a:ext cx="15049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195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9544" y="3600686"/>
            <a:ext cx="7998459" cy="230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4834255">
              <a:lnSpc>
                <a:spcPct val="136700"/>
              </a:lnSpc>
              <a:spcBef>
                <a:spcPts val="95"/>
              </a:spcBef>
            </a:pPr>
            <a:r>
              <a:rPr sz="2000" b="1" spc="-10" dirty="0">
                <a:latin typeface="Courier New"/>
                <a:cs typeface="Courier New"/>
              </a:rPr>
              <a:t>#!/bin/bash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STR</a:t>
            </a:r>
            <a:r>
              <a:rPr sz="2000" b="1" dirty="0">
                <a:latin typeface="Courier New"/>
                <a:cs typeface="Courier New"/>
              </a:rPr>
              <a:t>=“</a:t>
            </a:r>
            <a:r>
              <a:rPr sz="2000" b="1" dirty="0">
                <a:solidFill>
                  <a:srgbClr val="0000FF"/>
                </a:solidFill>
                <a:latin typeface="Courier New"/>
                <a:cs typeface="Courier New"/>
              </a:rPr>
              <a:t>Hello</a:t>
            </a:r>
            <a:r>
              <a:rPr sz="20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ourier New"/>
                <a:cs typeface="Courier New"/>
              </a:rPr>
              <a:t>World!</a:t>
            </a:r>
            <a:r>
              <a:rPr sz="2000" b="1" spc="-10" dirty="0">
                <a:latin typeface="Courier New"/>
                <a:cs typeface="Courier New"/>
              </a:rPr>
              <a:t>” </a:t>
            </a:r>
            <a:r>
              <a:rPr sz="2000" b="1" dirty="0">
                <a:latin typeface="Courier New"/>
                <a:cs typeface="Courier New"/>
              </a:rPr>
              <a:t>echo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20" dirty="0">
                <a:latin typeface="Courier New"/>
                <a:cs typeface="Courier New"/>
              </a:rPr>
              <a:t>$STR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200"/>
              </a:lnSpc>
              <a:spcBef>
                <a:spcPts val="865"/>
              </a:spcBef>
            </a:pPr>
            <a:r>
              <a:rPr sz="2000" b="1" dirty="0">
                <a:latin typeface="Arial"/>
                <a:cs typeface="Arial"/>
              </a:rPr>
              <a:t>Line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2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creates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called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STR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assigns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"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Hello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World!</a:t>
            </a:r>
            <a:r>
              <a:rPr sz="2000" b="1" dirty="0">
                <a:latin typeface="Arial"/>
                <a:cs typeface="Arial"/>
              </a:rPr>
              <a:t>"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it.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Then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value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retrieved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by</a:t>
            </a:r>
            <a:r>
              <a:rPr sz="2000" b="1" spc="-10" dirty="0">
                <a:latin typeface="Arial"/>
                <a:cs typeface="Arial"/>
              </a:rPr>
              <a:t> putting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'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$</a:t>
            </a:r>
            <a:r>
              <a:rPr sz="2000" b="1" dirty="0">
                <a:latin typeface="Arial"/>
                <a:cs typeface="Arial"/>
              </a:rPr>
              <a:t>' 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at the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beginning.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6465" y="4986986"/>
            <a:ext cx="13208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30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 idx="4294967295"/>
          </p:nvPr>
        </p:nvSpPr>
        <p:spPr>
          <a:xfrm>
            <a:off x="4961902" y="56057"/>
            <a:ext cx="250825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3869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982695" y="22936"/>
            <a:ext cx="4557395" cy="7569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Shell</a:t>
            </a:r>
            <a:r>
              <a:rPr sz="4800" spc="-40" dirty="0"/>
              <a:t> </a:t>
            </a:r>
            <a:r>
              <a:rPr sz="4800" spc="-10" dirty="0"/>
              <a:t>Keywords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60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4409" y="1562619"/>
          <a:ext cx="6496050" cy="388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950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echo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095"/>
                        </a:lnSpc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read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3095"/>
                        </a:lnSpc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set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3095"/>
                        </a:lnSpc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unset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readonly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shift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export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if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else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fi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while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do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done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for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until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case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esac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break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continue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exit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return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5" dirty="0">
                          <a:latin typeface="Arial"/>
                          <a:cs typeface="Arial"/>
                        </a:rPr>
                        <a:t>tap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wait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eval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31750">
                        <a:lnSpc>
                          <a:spcPts val="3295"/>
                        </a:lnSpc>
                        <a:spcBef>
                          <a:spcPts val="459"/>
                        </a:spcBef>
                      </a:pPr>
                      <a:r>
                        <a:rPr sz="2800" b="1" spc="-20" dirty="0">
                          <a:latin typeface="Arial"/>
                          <a:cs typeface="Arial"/>
                        </a:rPr>
                        <a:t>exec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3295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ulimit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39420">
                        <a:lnSpc>
                          <a:spcPts val="3295"/>
                        </a:lnSpc>
                        <a:spcBef>
                          <a:spcPts val="459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umask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958" y="233933"/>
            <a:ext cx="3745229" cy="5130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Arrays- Declaration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120446"/>
            <a:ext cx="10614991" cy="6208751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ARRAY=(apple banana cherry date fig)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------------------------------------------------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ARRAY=()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------------------------------------------------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ARRAY=([0]=apple [2]=cherry [4]=fig)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------------------------------------------------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ARRAY[0]=apple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ARRAY[1]=banana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ARRAY[2]=cherry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ARRAY[3]=date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ARRAY[4]=fig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>
                <a:latin typeface="Arial MT"/>
                <a:cs typeface="Arial MT"/>
              </a:rPr>
              <a:t>------------------------------------------------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 smtClean="0">
                <a:latin typeface="Arial MT"/>
                <a:cs typeface="Arial MT"/>
              </a:rPr>
              <a:t>----------------------------------------------</a:t>
            </a:r>
          </a:p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r>
              <a:rPr lang="en-US" dirty="0" smtClean="0">
                <a:latin typeface="Arial MT"/>
                <a:cs typeface="Arial MT"/>
              </a:rPr>
              <a:t>declare </a:t>
            </a:r>
            <a:r>
              <a:rPr lang="en-US" dirty="0">
                <a:latin typeface="Arial MT"/>
                <a:cs typeface="Arial MT"/>
              </a:rPr>
              <a:t>–a ARRAY=(apple banana cherry date fig)</a:t>
            </a: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651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ARRAYS IN SHELL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Declare an array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declare -a fruits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Initialize an array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fruits=("apple" "banana" "orange")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Alternative initialization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fruits=(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"apple"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"banana"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"orange"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284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${fruits[0]}  # Output: apple</a:t>
            </a:r>
          </a:p>
          <a:p>
            <a:pPr marL="0" indent="0">
              <a:buNone/>
            </a:pPr>
            <a:r>
              <a:rPr lang="en-US" dirty="0"/>
              <a:t>echo ${fruits[1]}  # Output: banana</a:t>
            </a:r>
          </a:p>
          <a:p>
            <a:pPr marL="0" indent="0">
              <a:buNone/>
            </a:pPr>
            <a:r>
              <a:rPr lang="en-US" dirty="0"/>
              <a:t>echo ${fruits[@]}  # Output: apple banana orange</a:t>
            </a:r>
          </a:p>
          <a:p>
            <a:pPr marL="0" indent="0">
              <a:buNone/>
            </a:pPr>
            <a:r>
              <a:rPr lang="en-US" dirty="0"/>
              <a:t>echo ${#fruits[@]}  # Output: 3 (number of elements)</a:t>
            </a:r>
          </a:p>
        </p:txBody>
      </p:sp>
    </p:spTree>
    <p:extLst>
      <p:ext uri="{BB962C8B-B14F-4D97-AF65-F5344CB8AC3E}">
        <p14:creationId xmlns:p14="http://schemas.microsoft.com/office/powerpoint/2010/main" val="253798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fruits+=("grape")</a:t>
            </a:r>
          </a:p>
          <a:p>
            <a:pPr marL="0" indent="0">
              <a:buNone/>
            </a:pPr>
            <a:r>
              <a:rPr lang="en-US" dirty="0"/>
              <a:t>fruits[4]="mango"</a:t>
            </a:r>
          </a:p>
        </p:txBody>
      </p:sp>
    </p:spTree>
    <p:extLst>
      <p:ext uri="{BB962C8B-B14F-4D97-AF65-F5344CB8AC3E}">
        <p14:creationId xmlns:p14="http://schemas.microsoft.com/office/powerpoint/2010/main" val="18806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fruit in "${fruits[@]}"; do</a:t>
            </a:r>
          </a:p>
          <a:p>
            <a:pPr marL="0" indent="0">
              <a:buNone/>
            </a:pPr>
            <a:r>
              <a:rPr lang="en-US" dirty="0"/>
              <a:t>  echo "I like $fruit"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54048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echo ${fruits[@]:1:2}  # Output: banana orange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declare -A </a:t>
            </a:r>
            <a:r>
              <a:rPr lang="en-US" dirty="0" err="1"/>
              <a:t>capital_cities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capital_cities</a:t>
            </a:r>
            <a:r>
              <a:rPr lang="en-US" dirty="0"/>
              <a:t>[France]="Paris"</a:t>
            </a:r>
          </a:p>
          <a:p>
            <a:pPr marL="0" indent="0">
              <a:buNone/>
            </a:pPr>
            <a:r>
              <a:rPr lang="en-US" dirty="0" err="1"/>
              <a:t>capital_cities</a:t>
            </a:r>
            <a:r>
              <a:rPr lang="en-US" dirty="0"/>
              <a:t>[Germany]="Berlin"</a:t>
            </a:r>
          </a:p>
          <a:p>
            <a:pPr marL="0" indent="0">
              <a:buNone/>
            </a:pPr>
            <a:r>
              <a:rPr lang="en-US" dirty="0" err="1"/>
              <a:t>capital_cities</a:t>
            </a:r>
            <a:r>
              <a:rPr lang="en-US" dirty="0"/>
              <a:t>[Italy]="Rome"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capital_cities</a:t>
            </a:r>
            <a:r>
              <a:rPr lang="en-US" dirty="0"/>
              <a:t>[France]}  # Output: Paris</a:t>
            </a:r>
          </a:p>
        </p:txBody>
      </p:sp>
    </p:spTree>
    <p:extLst>
      <p:ext uri="{BB962C8B-B14F-4D97-AF65-F5344CB8AC3E}">
        <p14:creationId xmlns:p14="http://schemas.microsoft.com/office/powerpoint/2010/main" val="9968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Copy an array</a:t>
            </a:r>
          </a:p>
          <a:p>
            <a:pPr marL="0" indent="0">
              <a:buNone/>
            </a:pPr>
            <a:r>
              <a:rPr lang="en-US" dirty="0" err="1"/>
              <a:t>new_fruits</a:t>
            </a:r>
            <a:r>
              <a:rPr lang="en-US" dirty="0"/>
              <a:t>=("${fruits[@]}")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Remove an element (3rd element)</a:t>
            </a:r>
          </a:p>
          <a:p>
            <a:pPr marL="0" indent="0">
              <a:buNone/>
            </a:pPr>
            <a:r>
              <a:rPr lang="en-US" dirty="0"/>
              <a:t>unset fruits[2]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Clear the entire array</a:t>
            </a:r>
          </a:p>
          <a:p>
            <a:pPr marL="0" indent="0">
              <a:buNone/>
            </a:pPr>
            <a:r>
              <a:rPr lang="en-US" dirty="0"/>
              <a:t>unset fruits</a:t>
            </a:r>
          </a:p>
        </p:txBody>
      </p:sp>
    </p:spTree>
    <p:extLst>
      <p:ext uri="{BB962C8B-B14F-4D97-AF65-F5344CB8AC3E}">
        <p14:creationId xmlns:p14="http://schemas.microsoft.com/office/powerpoint/2010/main" val="38111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511180" y="76212"/>
            <a:ext cx="31248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Warnings!!!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804426" y="6313273"/>
            <a:ext cx="216535" cy="8079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b="1" dirty="0">
                <a:latin typeface="Arial"/>
                <a:cs typeface="Arial"/>
              </a:rPr>
              <a:pPr marL="38100">
                <a:lnSpc>
                  <a:spcPts val="2090"/>
                </a:lnSpc>
              </a:pPr>
              <a:t>7</a:t>
            </a:fld>
            <a:endParaRPr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62937" y="1276108"/>
            <a:ext cx="13716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5659" y="1244423"/>
            <a:ext cx="8329930" cy="9213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55"/>
              </a:spcBef>
            </a:pP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shell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programming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language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does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not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type-</a:t>
            </a:r>
            <a:r>
              <a:rPr sz="2100" b="1" dirty="0">
                <a:latin typeface="Arial"/>
                <a:cs typeface="Arial"/>
              </a:rPr>
              <a:t>cast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its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variables. </a:t>
            </a:r>
            <a:r>
              <a:rPr sz="2100" b="1" dirty="0">
                <a:latin typeface="Arial"/>
                <a:cs typeface="Arial"/>
              </a:rPr>
              <a:t>This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means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that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variable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can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hold</a:t>
            </a:r>
            <a:r>
              <a:rPr sz="2100" b="1" spc="15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number</a:t>
            </a:r>
            <a:r>
              <a:rPr sz="2100" b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data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or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character data.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137" y="2660662"/>
            <a:ext cx="15621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21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0138" y="2139810"/>
            <a:ext cx="2154555" cy="83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26200"/>
              </a:lnSpc>
              <a:spcBef>
                <a:spcPts val="100"/>
              </a:spcBef>
              <a:buClr>
                <a:srgbClr val="FF0000"/>
              </a:buClr>
              <a:buSzPct val="64285"/>
              <a:buFont typeface="Arial"/>
              <a:buChar char="●"/>
              <a:tabLst>
                <a:tab pos="297815" algn="l"/>
                <a:tab pos="298450" algn="l"/>
              </a:tabLst>
            </a:pPr>
            <a:r>
              <a:rPr sz="2100" b="1" spc="-10" dirty="0">
                <a:latin typeface="Arial"/>
                <a:cs typeface="Arial"/>
              </a:rPr>
              <a:t>count=0 count=Sunday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937" y="3063138"/>
            <a:ext cx="13716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80260" y="3030016"/>
            <a:ext cx="8430895" cy="274754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8100" marR="30480">
              <a:lnSpc>
                <a:spcPts val="2270"/>
              </a:lnSpc>
              <a:spcBef>
                <a:spcPts val="384"/>
              </a:spcBef>
            </a:pPr>
            <a:r>
              <a:rPr sz="2100" b="1" dirty="0">
                <a:latin typeface="Arial"/>
                <a:cs typeface="Arial"/>
              </a:rPr>
              <a:t>Switching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TYPE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variable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can</a:t>
            </a:r>
            <a:r>
              <a:rPr sz="2100" b="1" spc="-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lead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confusion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for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spc="-25" dirty="0">
                <a:latin typeface="Arial"/>
                <a:cs typeface="Arial"/>
              </a:rPr>
              <a:t>the </a:t>
            </a:r>
            <a:r>
              <a:rPr sz="2100" b="1" dirty="0">
                <a:latin typeface="Arial"/>
                <a:cs typeface="Arial"/>
              </a:rPr>
              <a:t>writer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of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script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or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someone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trying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to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modify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it,</a:t>
            </a:r>
            <a:r>
              <a:rPr sz="2100" b="1" spc="-1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so</a:t>
            </a:r>
            <a:r>
              <a:rPr sz="2100" b="1" spc="50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recommended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use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variable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for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single</a:t>
            </a:r>
            <a:r>
              <a:rPr sz="21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TYPE</a:t>
            </a:r>
            <a:r>
              <a:rPr sz="21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1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50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100" b="1" spc="-10" dirty="0">
                <a:solidFill>
                  <a:srgbClr val="FF0000"/>
                </a:solidFill>
                <a:latin typeface="Arial"/>
                <a:cs typeface="Arial"/>
              </a:rPr>
              <a:t>script</a:t>
            </a:r>
            <a:r>
              <a:rPr sz="2100" b="1" spc="-10" dirty="0">
                <a:latin typeface="Arial"/>
                <a:cs typeface="Arial"/>
              </a:rPr>
              <a:t>.</a:t>
            </a:r>
            <a:endParaRPr sz="2100">
              <a:latin typeface="Arial"/>
              <a:cs typeface="Arial"/>
            </a:endParaRPr>
          </a:p>
          <a:p>
            <a:pPr marL="38100" marR="138430">
              <a:lnSpc>
                <a:spcPts val="2260"/>
              </a:lnSpc>
              <a:spcBef>
                <a:spcPts val="920"/>
              </a:spcBef>
            </a:pP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\</a:t>
            </a:r>
            <a:r>
              <a:rPr sz="2100" b="1" spc="-3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bash</a:t>
            </a:r>
            <a:r>
              <a:rPr sz="2100" b="1" spc="-15" dirty="0"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escape</a:t>
            </a:r>
            <a:r>
              <a:rPr sz="21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0000FF"/>
                </a:solidFill>
                <a:latin typeface="Arial"/>
                <a:cs typeface="Arial"/>
              </a:rPr>
              <a:t>character</a:t>
            </a:r>
            <a:r>
              <a:rPr sz="21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and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it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preserves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literal</a:t>
            </a:r>
            <a:r>
              <a:rPr sz="2100" b="1" spc="-2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value</a:t>
            </a:r>
            <a:r>
              <a:rPr sz="2100" b="1" spc="-25" dirty="0">
                <a:latin typeface="Arial"/>
                <a:cs typeface="Arial"/>
              </a:rPr>
              <a:t> of </a:t>
            </a:r>
            <a:r>
              <a:rPr sz="2100" b="1" dirty="0">
                <a:latin typeface="Arial"/>
                <a:cs typeface="Arial"/>
              </a:rPr>
              <a:t>the</a:t>
            </a:r>
            <a:r>
              <a:rPr sz="2100" b="1" spc="-4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next</a:t>
            </a:r>
            <a:r>
              <a:rPr sz="2100" b="1" spc="-30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character</a:t>
            </a:r>
            <a:r>
              <a:rPr sz="2100" b="1" spc="-25" dirty="0">
                <a:latin typeface="Arial"/>
                <a:cs typeface="Arial"/>
              </a:rPr>
              <a:t> </a:t>
            </a:r>
            <a:r>
              <a:rPr sz="2100" b="1" dirty="0">
                <a:latin typeface="Arial"/>
                <a:cs typeface="Arial"/>
              </a:rPr>
              <a:t>that</a:t>
            </a:r>
            <a:r>
              <a:rPr sz="2100" b="1" spc="-35" dirty="0">
                <a:latin typeface="Arial"/>
                <a:cs typeface="Arial"/>
              </a:rPr>
              <a:t> </a:t>
            </a:r>
            <a:r>
              <a:rPr sz="2100" b="1" spc="-10" dirty="0">
                <a:latin typeface="Arial"/>
                <a:cs typeface="Arial"/>
              </a:rPr>
              <a:t>follows.</a:t>
            </a:r>
            <a:endParaRPr sz="2100">
              <a:latin typeface="Arial"/>
              <a:cs typeface="Arial"/>
            </a:endParaRPr>
          </a:p>
          <a:p>
            <a:pPr marL="437515" indent="-285750">
              <a:spcBef>
                <a:spcPts val="625"/>
              </a:spcBef>
              <a:buClr>
                <a:srgbClr val="FF0000"/>
              </a:buClr>
              <a:buSzPct val="64285"/>
              <a:buFont typeface="Arial"/>
              <a:buChar char="●"/>
              <a:tabLst>
                <a:tab pos="437515" algn="l"/>
                <a:tab pos="438150" algn="l"/>
                <a:tab pos="1878330" algn="l"/>
              </a:tabLst>
            </a:pPr>
            <a:r>
              <a:rPr sz="2100" b="1" spc="-10" dirty="0">
                <a:latin typeface="Courier New"/>
                <a:cs typeface="Courier New"/>
              </a:rPr>
              <a:t>bash$:</a:t>
            </a:r>
            <a:r>
              <a:rPr sz="2100" b="1" dirty="0">
                <a:latin typeface="Courier New"/>
                <a:cs typeface="Courier New"/>
              </a:rPr>
              <a:t>	ls</a:t>
            </a:r>
            <a:r>
              <a:rPr sz="2100" b="1" spc="-20" dirty="0">
                <a:latin typeface="Courier New"/>
                <a:cs typeface="Courier New"/>
              </a:rPr>
              <a:t> </a:t>
            </a:r>
            <a:r>
              <a:rPr sz="2100" b="1" spc="-25" dirty="0">
                <a:latin typeface="Courier New"/>
                <a:cs typeface="Courier New"/>
              </a:rPr>
              <a:t>\*</a:t>
            </a:r>
            <a:endParaRPr sz="2100">
              <a:latin typeface="Courier New"/>
              <a:cs typeface="Courier New"/>
            </a:endParaRPr>
          </a:p>
          <a:p>
            <a:pPr marL="437515">
              <a:spcBef>
                <a:spcPts val="660"/>
              </a:spcBef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ls: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*: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such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file</a:t>
            </a:r>
            <a:r>
              <a:rPr sz="21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or</a:t>
            </a:r>
            <a:r>
              <a:rPr sz="2100" b="1" spc="-10" dirty="0">
                <a:solidFill>
                  <a:srgbClr val="FF0000"/>
                </a:solidFill>
                <a:latin typeface="Courier New"/>
                <a:cs typeface="Courier New"/>
              </a:rPr>
              <a:t> directory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2937" y="4330700"/>
            <a:ext cx="13716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1350" spc="-18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3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6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 with command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files=($(ls *.txt))</a:t>
            </a:r>
          </a:p>
          <a:p>
            <a:pPr marL="0" indent="0">
              <a:buNone/>
            </a:pPr>
            <a:r>
              <a:rPr lang="en-US" dirty="0"/>
              <a:t>for file in "${files[@]}"; do</a:t>
            </a:r>
          </a:p>
          <a:p>
            <a:pPr marL="0" indent="0">
              <a:buNone/>
            </a:pPr>
            <a:r>
              <a:rPr lang="en-US" dirty="0"/>
              <a:t>  echo "Processing $file"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275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numbers and basic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numbers=(1 2 3 4 5)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num</a:t>
            </a:r>
            <a:r>
              <a:rPr lang="en-US" dirty="0"/>
              <a:t> in "${numbers[@]}"; do</a:t>
            </a:r>
          </a:p>
          <a:p>
            <a:pPr marL="0" indent="0">
              <a:buNone/>
            </a:pPr>
            <a:r>
              <a:rPr lang="en-US" dirty="0"/>
              <a:t>  sum=$((sum + </a:t>
            </a:r>
            <a:r>
              <a:rPr lang="en-US" dirty="0" err="1"/>
              <a:t>num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"Sum: $sum"  # Output: Sum: 15</a:t>
            </a:r>
          </a:p>
        </p:txBody>
      </p:sp>
    </p:spTree>
    <p:extLst>
      <p:ext uri="{BB962C8B-B14F-4D97-AF65-F5344CB8AC3E}">
        <p14:creationId xmlns:p14="http://schemas.microsoft.com/office/powerpoint/2010/main" val="5844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78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STRING MANIPULATIONS IN SHELL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43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length of a string, you can use the ${#variable} syntax.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string="Hello, World!"</a:t>
            </a:r>
          </a:p>
          <a:p>
            <a:pPr marL="0" indent="0">
              <a:buNone/>
            </a:pPr>
            <a:r>
              <a:rPr lang="en-US" dirty="0" smtClean="0"/>
              <a:t>echo ${#string}  # Output: 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6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Concatenation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concatenate strings by simply placing them next to each other or using the += operator.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str1="Hello"</a:t>
            </a:r>
          </a:p>
          <a:p>
            <a:pPr marL="0" indent="0">
              <a:buNone/>
            </a:pPr>
            <a:r>
              <a:rPr lang="en-US" dirty="0" smtClean="0"/>
              <a:t>str2="World"</a:t>
            </a:r>
          </a:p>
          <a:p>
            <a:pPr marL="0" indent="0">
              <a:buNone/>
            </a:pPr>
            <a:r>
              <a:rPr lang="en-US" dirty="0" smtClean="0"/>
              <a:t>result="$str1 $str2"</a:t>
            </a:r>
          </a:p>
          <a:p>
            <a:pPr marL="0" indent="0">
              <a:buNone/>
            </a:pPr>
            <a:r>
              <a:rPr lang="en-US" dirty="0" smtClean="0"/>
              <a:t>echo $result  # Output: Hello World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str1+=" there"</a:t>
            </a:r>
          </a:p>
          <a:p>
            <a:pPr marL="0" indent="0">
              <a:buNone/>
            </a:pPr>
            <a:r>
              <a:rPr lang="en-US" dirty="0" smtClean="0"/>
              <a:t>echo $str1  # Output: Hello there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2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Substring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extract a portion of a string, use ${</a:t>
            </a:r>
            <a:r>
              <a:rPr lang="en-US" dirty="0" err="1" smtClean="0"/>
              <a:t>string:start_position:length</a:t>
            </a:r>
            <a:r>
              <a:rPr lang="en-US" dirty="0" smtClean="0"/>
              <a:t>}.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string="Hello, World!"</a:t>
            </a:r>
          </a:p>
          <a:p>
            <a:pPr marL="0" indent="0">
              <a:buNone/>
            </a:pPr>
            <a:r>
              <a:rPr lang="en-US" dirty="0" smtClean="0"/>
              <a:t>echo ${string:7:5}  # Output: World</a:t>
            </a:r>
          </a:p>
          <a:p>
            <a:pPr marL="0" indent="0">
              <a:buNone/>
            </a:pPr>
            <a:r>
              <a:rPr lang="en-US" dirty="0" smtClean="0"/>
              <a:t>echo ${string:7}    # Output: World! (omitting length extracts to the end)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9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Replacement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To replace parts of a string, use ${string/pattern/replacement}.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string="The quick brown fox"</a:t>
            </a:r>
          </a:p>
          <a:p>
            <a:pPr marL="0" indent="0">
              <a:buNone/>
            </a:pPr>
            <a:r>
              <a:rPr lang="en-IN" dirty="0" smtClean="0"/>
              <a:t>echo ${string/quick/slow}  # Output: The slow brown fox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Replace all occurrences</a:t>
            </a:r>
          </a:p>
          <a:p>
            <a:pPr marL="0" indent="0">
              <a:buNone/>
            </a:pPr>
            <a:r>
              <a:rPr lang="en-IN" dirty="0" smtClean="0"/>
              <a:t>echo ${string//o/0}  # Output: The quick br0wn f0x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Replace at the beginning</a:t>
            </a:r>
          </a:p>
          <a:p>
            <a:pPr marL="0" indent="0">
              <a:buNone/>
            </a:pPr>
            <a:r>
              <a:rPr lang="en-IN" dirty="0" smtClean="0"/>
              <a:t>echo ${string/#The/A}  # Output: A quick brown fox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Replace at the end</a:t>
            </a:r>
          </a:p>
          <a:p>
            <a:pPr marL="0" indent="0">
              <a:buNone/>
            </a:pPr>
            <a:r>
              <a:rPr lang="en-IN" dirty="0" smtClean="0"/>
              <a:t>echo ${string/%fox/dog}  # Output: The quick brown dog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08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Trimming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remove characters from the beginning or end of a string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IN" sz="2600" dirty="0"/>
              <a:t>string="   Hello, World!   “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echo "${string##*( )}"  </a:t>
            </a:r>
          </a:p>
          <a:p>
            <a:pPr marL="0" indent="0">
              <a:buNone/>
            </a:pPr>
            <a:r>
              <a:rPr lang="en-IN" sz="2600" dirty="0"/>
              <a:t># Output: Hello, World!   (left trim)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echo "${string%%*( )}" </a:t>
            </a:r>
          </a:p>
          <a:p>
            <a:pPr marL="0" indent="0">
              <a:buNone/>
            </a:pPr>
            <a:r>
              <a:rPr lang="en-IN" sz="2600" dirty="0"/>
              <a:t> # Output:    Hello, World! (right trim)</a:t>
            </a:r>
          </a:p>
          <a:p>
            <a:pPr marL="0" indent="0">
              <a:buNone/>
            </a:pPr>
            <a:endParaRPr lang="en-IN" sz="2600" dirty="0"/>
          </a:p>
          <a:p>
            <a:pPr marL="0" indent="0">
              <a:buNone/>
            </a:pPr>
            <a:r>
              <a:rPr lang="en-IN" sz="2600" dirty="0"/>
              <a:t>echo "${string##*( )}" | </a:t>
            </a:r>
            <a:r>
              <a:rPr lang="en-IN" sz="2600" dirty="0" err="1"/>
              <a:t>sed</a:t>
            </a:r>
            <a:r>
              <a:rPr lang="en-IN" sz="2600" dirty="0"/>
              <a:t> 's/[[:space:]]*$//'  </a:t>
            </a:r>
          </a:p>
          <a:p>
            <a:pPr marL="0" indent="0">
              <a:buNone/>
            </a:pPr>
            <a:r>
              <a:rPr lang="en-IN" sz="2600" dirty="0"/>
              <a:t># Output: Hello, World! (trim both sides)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7384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Converting Case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Bash doesn't have built-in functions for case conversion, but you can use </a:t>
            </a:r>
            <a:r>
              <a:rPr lang="en-US" dirty="0" err="1" smtClean="0"/>
              <a:t>tr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string="Hello, World!“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"$string" | </a:t>
            </a:r>
            <a:r>
              <a:rPr lang="en-IN" dirty="0" err="1" smtClean="0"/>
              <a:t>tr</a:t>
            </a:r>
            <a:r>
              <a:rPr lang="en-IN" dirty="0" smtClean="0"/>
              <a:t> '[:lower:]' '[:upper:]'  </a:t>
            </a:r>
          </a:p>
          <a:p>
            <a:pPr marL="0" indent="0">
              <a:buNone/>
            </a:pPr>
            <a:r>
              <a:rPr lang="en-IN" dirty="0" smtClean="0"/>
              <a:t># Output: HELLO, WORLD!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echo "$string" | </a:t>
            </a:r>
            <a:r>
              <a:rPr lang="en-IN" dirty="0" err="1" smtClean="0"/>
              <a:t>tr</a:t>
            </a:r>
            <a:r>
              <a:rPr lang="en-IN" dirty="0" smtClean="0"/>
              <a:t> '[:upper:]' '[:lower:]' </a:t>
            </a:r>
          </a:p>
          <a:p>
            <a:pPr marL="0" indent="0">
              <a:buNone/>
            </a:pPr>
            <a:r>
              <a:rPr lang="en-IN" dirty="0" smtClean="0"/>
              <a:t> # Output: hello, world!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9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419" y="1337297"/>
            <a:ext cx="151765" cy="2487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500" spc="-18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61136" y="1721582"/>
            <a:ext cx="10515600" cy="720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226695">
              <a:lnSpc>
                <a:spcPct val="101099"/>
              </a:lnSpc>
              <a:spcBef>
                <a:spcPts val="100"/>
              </a:spcBef>
            </a:pPr>
            <a:r>
              <a:rPr sz="2350" dirty="0"/>
              <a:t>The</a:t>
            </a:r>
            <a:r>
              <a:rPr sz="2350" spc="40" dirty="0"/>
              <a:t> </a:t>
            </a:r>
            <a:r>
              <a:rPr sz="2350" dirty="0">
                <a:solidFill>
                  <a:srgbClr val="0000FF"/>
                </a:solidFill>
              </a:rPr>
              <a:t>read</a:t>
            </a:r>
            <a:r>
              <a:rPr sz="2350" spc="40" dirty="0">
                <a:solidFill>
                  <a:srgbClr val="0000FF"/>
                </a:solidFill>
              </a:rPr>
              <a:t> </a:t>
            </a:r>
            <a:r>
              <a:rPr sz="2350" dirty="0"/>
              <a:t>command</a:t>
            </a:r>
            <a:r>
              <a:rPr sz="2350" spc="45" dirty="0"/>
              <a:t> </a:t>
            </a:r>
            <a:r>
              <a:rPr sz="2350" dirty="0"/>
              <a:t>allows</a:t>
            </a:r>
            <a:r>
              <a:rPr sz="2350" spc="45" dirty="0"/>
              <a:t> </a:t>
            </a:r>
            <a:r>
              <a:rPr sz="2350" dirty="0"/>
              <a:t>you</a:t>
            </a:r>
            <a:r>
              <a:rPr sz="2350" spc="40" dirty="0"/>
              <a:t> </a:t>
            </a:r>
            <a:r>
              <a:rPr sz="2350" dirty="0"/>
              <a:t>to</a:t>
            </a:r>
            <a:r>
              <a:rPr sz="2350" spc="35" dirty="0"/>
              <a:t> </a:t>
            </a:r>
            <a:r>
              <a:rPr sz="2350" dirty="0"/>
              <a:t>prompt</a:t>
            </a:r>
            <a:r>
              <a:rPr sz="2350" spc="35" dirty="0"/>
              <a:t> </a:t>
            </a:r>
            <a:r>
              <a:rPr sz="2350" dirty="0"/>
              <a:t>for</a:t>
            </a:r>
            <a:r>
              <a:rPr sz="2350" spc="45" dirty="0"/>
              <a:t> </a:t>
            </a:r>
            <a:r>
              <a:rPr sz="2350" dirty="0"/>
              <a:t>input</a:t>
            </a:r>
            <a:r>
              <a:rPr sz="2350" spc="35" dirty="0"/>
              <a:t> </a:t>
            </a:r>
            <a:r>
              <a:rPr sz="2350" spc="-25" dirty="0"/>
              <a:t>and </a:t>
            </a:r>
            <a:r>
              <a:rPr sz="2350" dirty="0"/>
              <a:t>store</a:t>
            </a:r>
            <a:r>
              <a:rPr sz="2350" spc="15" dirty="0"/>
              <a:t> </a:t>
            </a:r>
            <a:r>
              <a:rPr sz="2350" dirty="0"/>
              <a:t>it</a:t>
            </a:r>
            <a:r>
              <a:rPr sz="2350" spc="20" dirty="0"/>
              <a:t> </a:t>
            </a:r>
            <a:r>
              <a:rPr sz="2350" dirty="0"/>
              <a:t>in</a:t>
            </a:r>
            <a:r>
              <a:rPr sz="2350" spc="25" dirty="0"/>
              <a:t> </a:t>
            </a:r>
            <a:r>
              <a:rPr sz="2350" dirty="0"/>
              <a:t>a</a:t>
            </a:r>
            <a:r>
              <a:rPr sz="2350" spc="20" dirty="0"/>
              <a:t> </a:t>
            </a:r>
            <a:r>
              <a:rPr sz="2350" spc="-10" dirty="0" smtClean="0"/>
              <a:t>variable</a:t>
            </a:r>
            <a:endParaRPr sz="2350" dirty="0"/>
          </a:p>
        </p:txBody>
      </p:sp>
      <p:sp>
        <p:nvSpPr>
          <p:cNvPr id="4" name="object 4"/>
          <p:cNvSpPr txBox="1"/>
          <p:nvPr/>
        </p:nvSpPr>
        <p:spPr>
          <a:xfrm>
            <a:off x="1751419" y="2193378"/>
            <a:ext cx="151765" cy="2487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spcBef>
                <a:spcPts val="140"/>
              </a:spcBef>
            </a:pPr>
            <a:r>
              <a:rPr sz="1500" spc="-180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3881184" y="117982"/>
            <a:ext cx="4675505" cy="6350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The</a:t>
            </a:r>
            <a:r>
              <a:rPr sz="4000" spc="-30" dirty="0"/>
              <a:t> </a:t>
            </a:r>
            <a:r>
              <a:rPr sz="4000" dirty="0">
                <a:solidFill>
                  <a:srgbClr val="FF0000"/>
                </a:solidFill>
              </a:rPr>
              <a:t>read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spc="-10" dirty="0"/>
              <a:t>command</a:t>
            </a:r>
            <a:endParaRPr sz="4000"/>
          </a:p>
        </p:txBody>
      </p:sp>
    </p:spTree>
    <p:extLst>
      <p:ext uri="{BB962C8B-B14F-4D97-AF65-F5344CB8AC3E}">
        <p14:creationId xmlns:p14="http://schemas.microsoft.com/office/powerpoint/2010/main" val="145887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Comparison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Compare strings using operators like = (equal) and != (not equal) in conditional statements.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str1="hello"</a:t>
            </a:r>
          </a:p>
          <a:p>
            <a:pPr marL="0" indent="0">
              <a:buNone/>
            </a:pPr>
            <a:r>
              <a:rPr lang="en-US" dirty="0" smtClean="0"/>
              <a:t>str2="world"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[ "$str1" = "$str2" ]; then</a:t>
            </a:r>
          </a:p>
          <a:p>
            <a:pPr marL="0" indent="0">
              <a:buNone/>
            </a:pPr>
            <a:r>
              <a:rPr lang="en-US" dirty="0" smtClean="0"/>
              <a:t>    echo "Strings are equal"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   echo "Strings are not equal"</a:t>
            </a:r>
          </a:p>
          <a:p>
            <a:pPr marL="0" indent="0">
              <a:buNone/>
            </a:pPr>
            <a:r>
              <a:rPr lang="en-US" dirty="0" smtClean="0"/>
              <a:t>fi</a:t>
            </a:r>
          </a:p>
          <a:p>
            <a:pPr marL="0" indent="0">
              <a:buNone/>
            </a:pPr>
            <a:r>
              <a:rPr lang="en-US" dirty="0" smtClean="0"/>
              <a:t># Output: Strings are not 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1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Contains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check if a string contains a substring.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string="Hello, World!"</a:t>
            </a:r>
          </a:p>
          <a:p>
            <a:pPr marL="0" indent="0">
              <a:buNone/>
            </a:pPr>
            <a:r>
              <a:rPr lang="en-US" dirty="0" smtClean="0"/>
              <a:t>if [[ $string == *"World"* ]]; then</a:t>
            </a:r>
          </a:p>
          <a:p>
            <a:pPr marL="0" indent="0">
              <a:buNone/>
            </a:pPr>
            <a:r>
              <a:rPr lang="en-US" dirty="0" smtClean="0"/>
              <a:t>    echo "String contains 'World'"</a:t>
            </a:r>
          </a:p>
          <a:p>
            <a:pPr marL="0" indent="0">
              <a:buNone/>
            </a:pPr>
            <a:r>
              <a:rPr lang="en-US" dirty="0" smtClean="0"/>
              <a:t>fi</a:t>
            </a:r>
          </a:p>
          <a:p>
            <a:pPr marL="0" indent="0">
              <a:buNone/>
            </a:pPr>
            <a:r>
              <a:rPr lang="en-US" dirty="0" smtClean="0"/>
              <a:t># Output: String contains 'World'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36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 Splitting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 split a string into an array using IFS (Internal Field Separator):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string="</a:t>
            </a:r>
            <a:r>
              <a:rPr lang="en-US" dirty="0" err="1" smtClean="0"/>
              <a:t>apple,banana,cherry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smtClean="0"/>
              <a:t>IFS=',' read -</a:t>
            </a:r>
            <a:r>
              <a:rPr lang="en-US" dirty="0" err="1" smtClean="0"/>
              <a:t>ra</a:t>
            </a:r>
            <a:r>
              <a:rPr lang="en-US" dirty="0" smtClean="0"/>
              <a:t> ADDR &lt;&lt;&lt; "$string"</a:t>
            </a:r>
          </a:p>
          <a:p>
            <a:pPr marL="0" indent="0">
              <a:buNone/>
            </a:pPr>
            <a:r>
              <a:rPr lang="en-US" dirty="0" smtClean="0"/>
              <a:t>for i in "${ADDR[@]}"; do</a:t>
            </a:r>
          </a:p>
          <a:p>
            <a:pPr marL="0" indent="0">
              <a:buNone/>
            </a:pPr>
            <a:r>
              <a:rPr lang="en-US" dirty="0" smtClean="0"/>
              <a:t>    echo "$i"</a:t>
            </a:r>
          </a:p>
          <a:p>
            <a:pPr marL="0" indent="0">
              <a:buNone/>
            </a:pP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# Output:</a:t>
            </a:r>
          </a:p>
          <a:p>
            <a:pPr marL="0" indent="0">
              <a:buNone/>
            </a:pPr>
            <a:r>
              <a:rPr lang="en-US" dirty="0" smtClean="0"/>
              <a:t># apple</a:t>
            </a:r>
          </a:p>
          <a:p>
            <a:pPr marL="0" indent="0">
              <a:buNone/>
            </a:pPr>
            <a:r>
              <a:rPr lang="en-US" dirty="0" smtClean="0"/>
              <a:t># banana</a:t>
            </a:r>
          </a:p>
          <a:p>
            <a:pPr marL="0" indent="0">
              <a:buNone/>
            </a:pPr>
            <a:r>
              <a:rPr lang="en-US" dirty="0" smtClean="0"/>
              <a:t># cherry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Pattern Matching and Replacement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 smtClean="0"/>
              <a:t>#!/bin/bash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Sample text</a:t>
            </a:r>
          </a:p>
          <a:p>
            <a:pPr marL="0" indent="0">
              <a:buNone/>
            </a:pPr>
            <a:r>
              <a:rPr lang="en-IN" dirty="0" smtClean="0"/>
              <a:t>text="The quick brown fox jumps over the lazy dog. The FOX is quick!"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Replace 'quick' with 'slow', case-insensitive, all occurrences</a:t>
            </a:r>
          </a:p>
          <a:p>
            <a:pPr marL="0" indent="0">
              <a:buNone/>
            </a:pPr>
            <a:r>
              <a:rPr lang="en-IN" dirty="0" smtClean="0"/>
              <a:t>echo "${text//[</a:t>
            </a:r>
            <a:r>
              <a:rPr lang="en-IN" dirty="0" err="1" smtClean="0"/>
              <a:t>Qq</a:t>
            </a:r>
            <a:r>
              <a:rPr lang="en-IN" dirty="0" smtClean="0"/>
              <a:t>][</a:t>
            </a:r>
            <a:r>
              <a:rPr lang="en-IN" dirty="0" err="1" smtClean="0"/>
              <a:t>Uu</a:t>
            </a:r>
            <a:r>
              <a:rPr lang="en-IN" dirty="0" smtClean="0"/>
              <a:t>][Ii][Cc][</a:t>
            </a:r>
            <a:r>
              <a:rPr lang="en-IN" dirty="0" err="1" smtClean="0"/>
              <a:t>Kk</a:t>
            </a:r>
            <a:r>
              <a:rPr lang="en-IN" dirty="0" smtClean="0"/>
              <a:t>]/slow}"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Replace the first word that starts with 'f' or 'F' and ends with 'x' or 'X'</a:t>
            </a:r>
          </a:p>
          <a:p>
            <a:pPr marL="0" indent="0">
              <a:buNone/>
            </a:pPr>
            <a:r>
              <a:rPr lang="en-IN" dirty="0" smtClean="0"/>
              <a:t>echo "${text/[</a:t>
            </a:r>
            <a:r>
              <a:rPr lang="en-IN" dirty="0" err="1" smtClean="0"/>
              <a:t>fF</a:t>
            </a:r>
            <a:r>
              <a:rPr lang="en-IN" dirty="0" smtClean="0"/>
              <a:t>][a-</a:t>
            </a:r>
            <a:r>
              <a:rPr lang="en-IN" dirty="0" err="1" smtClean="0"/>
              <a:t>zA</a:t>
            </a:r>
            <a:r>
              <a:rPr lang="en-IN" dirty="0" smtClean="0"/>
              <a:t>-Z]*[</a:t>
            </a:r>
            <a:r>
              <a:rPr lang="en-IN" dirty="0" err="1" smtClean="0"/>
              <a:t>xX</a:t>
            </a:r>
            <a:r>
              <a:rPr lang="en-IN" dirty="0" smtClean="0"/>
              <a:t>]/cat}"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Remove all words of 3 letters or less</a:t>
            </a:r>
          </a:p>
          <a:p>
            <a:pPr marL="0" indent="0">
              <a:buNone/>
            </a:pPr>
            <a:r>
              <a:rPr lang="en-IN" dirty="0" smtClean="0"/>
              <a:t>echo "$text" | </a:t>
            </a:r>
            <a:r>
              <a:rPr lang="en-IN" dirty="0" err="1" smtClean="0"/>
              <a:t>sed</a:t>
            </a:r>
            <a:r>
              <a:rPr lang="en-IN" dirty="0" smtClean="0"/>
              <a:t> 's/\b[a-</a:t>
            </a:r>
            <a:r>
              <a:rPr lang="en-IN" dirty="0" err="1" smtClean="0"/>
              <a:t>zA</a:t>
            </a:r>
            <a:r>
              <a:rPr lang="en-IN" dirty="0" smtClean="0"/>
              <a:t>-Z]\{1,3\}\b//g'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Output:</a:t>
            </a:r>
          </a:p>
          <a:p>
            <a:pPr marL="0" indent="0">
              <a:buNone/>
            </a:pPr>
            <a:r>
              <a:rPr lang="en-IN" dirty="0" smtClean="0"/>
              <a:t># The slow brown fox jumps over the lazy dog. The FOX is slow!</a:t>
            </a:r>
          </a:p>
          <a:p>
            <a:pPr marL="0" indent="0">
              <a:buNone/>
            </a:pPr>
            <a:r>
              <a:rPr lang="en-IN" dirty="0" smtClean="0"/>
              <a:t># The quick brown cat jumps over the lazy dog. The FOX is quick!</a:t>
            </a:r>
          </a:p>
          <a:p>
            <a:pPr marL="0" indent="0">
              <a:buNone/>
            </a:pPr>
            <a:r>
              <a:rPr lang="en-IN" dirty="0" smtClean="0"/>
              <a:t># quick brown jumps over lazy dog. FOX quick!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9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and Time Manipulation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#!/bin/bash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Current date and time</a:t>
            </a:r>
          </a:p>
          <a:p>
            <a:pPr marL="0" indent="0">
              <a:buNone/>
            </a:pPr>
            <a:r>
              <a:rPr lang="en-US" dirty="0" smtClean="0"/>
              <a:t>now=$(date +"%Y-%m-%d %H:%M:%S")</a:t>
            </a:r>
          </a:p>
          <a:p>
            <a:pPr marL="0" indent="0">
              <a:buNone/>
            </a:pPr>
            <a:r>
              <a:rPr lang="en-US" dirty="0" smtClean="0"/>
              <a:t>echo "Current date and time: $now"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Date 30 days from now</a:t>
            </a:r>
          </a:p>
          <a:p>
            <a:pPr marL="0" indent="0">
              <a:buNone/>
            </a:pPr>
            <a:r>
              <a:rPr lang="en-US" dirty="0" err="1" smtClean="0"/>
              <a:t>future_date</a:t>
            </a:r>
            <a:r>
              <a:rPr lang="en-US" dirty="0" smtClean="0"/>
              <a:t>=$(date -d "+30 days" +"%Y-%m-%d")</a:t>
            </a:r>
          </a:p>
          <a:p>
            <a:pPr marL="0" indent="0">
              <a:buNone/>
            </a:pPr>
            <a:r>
              <a:rPr lang="en-US" dirty="0" smtClean="0"/>
              <a:t>echo "Date 30 days from now: $</a:t>
            </a:r>
            <a:r>
              <a:rPr lang="en-US" dirty="0" err="1" smtClean="0"/>
              <a:t>future_date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Convert timestamp to human-readable format</a:t>
            </a:r>
          </a:p>
          <a:p>
            <a:pPr marL="0" indent="0">
              <a:buNone/>
            </a:pPr>
            <a:r>
              <a:rPr lang="en-US" dirty="0" smtClean="0"/>
              <a:t>timestamp=1609459200</a:t>
            </a:r>
          </a:p>
          <a:p>
            <a:pPr marL="0" indent="0">
              <a:buNone/>
            </a:pPr>
            <a:r>
              <a:rPr lang="en-US" dirty="0" err="1" smtClean="0"/>
              <a:t>readable_date</a:t>
            </a:r>
            <a:r>
              <a:rPr lang="en-US" dirty="0" smtClean="0"/>
              <a:t>=$(date -d @$timestamp +"%Y-%m-%d %H:%M:%S")</a:t>
            </a:r>
          </a:p>
          <a:p>
            <a:pPr marL="0" indent="0">
              <a:buNone/>
            </a:pPr>
            <a:r>
              <a:rPr lang="en-US" dirty="0" smtClean="0"/>
              <a:t>echo "Converted timestamp: $</a:t>
            </a:r>
            <a:r>
              <a:rPr lang="en-US" dirty="0" err="1" smtClean="0"/>
              <a:t>readable_date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Calculate time difference</a:t>
            </a:r>
          </a:p>
          <a:p>
            <a:pPr marL="0" indent="0">
              <a:buNone/>
            </a:pPr>
            <a:r>
              <a:rPr lang="en-US" dirty="0" err="1" smtClean="0"/>
              <a:t>start_date</a:t>
            </a:r>
            <a:r>
              <a:rPr lang="en-US" dirty="0" smtClean="0"/>
              <a:t>="2023-01-01 00:00:00"</a:t>
            </a:r>
          </a:p>
          <a:p>
            <a:pPr marL="0" indent="0">
              <a:buNone/>
            </a:pPr>
            <a:r>
              <a:rPr lang="en-US" dirty="0" err="1" smtClean="0"/>
              <a:t>end_date</a:t>
            </a:r>
            <a:r>
              <a:rPr lang="en-US" dirty="0" smtClean="0"/>
              <a:t>="2023-12-31 23:59:59"</a:t>
            </a:r>
          </a:p>
          <a:p>
            <a:pPr marL="0" indent="0">
              <a:buNone/>
            </a:pPr>
            <a:r>
              <a:rPr lang="en-US" dirty="0" smtClean="0"/>
              <a:t>difference=$(( $(date -d "$</a:t>
            </a:r>
            <a:r>
              <a:rPr lang="en-US" dirty="0" err="1" smtClean="0"/>
              <a:t>end_date</a:t>
            </a:r>
            <a:r>
              <a:rPr lang="en-US" dirty="0" smtClean="0"/>
              <a:t>" +%s) - $(date -d "$</a:t>
            </a:r>
            <a:r>
              <a:rPr lang="en-US" dirty="0" err="1" smtClean="0"/>
              <a:t>start_date</a:t>
            </a:r>
            <a:r>
              <a:rPr lang="en-US" dirty="0" smtClean="0"/>
              <a:t>" +%s) ))</a:t>
            </a:r>
          </a:p>
          <a:p>
            <a:pPr marL="0" indent="0">
              <a:buNone/>
            </a:pPr>
            <a:r>
              <a:rPr lang="en-US" dirty="0" smtClean="0"/>
              <a:t>echo "Time difference: $((difference / 86400)) days"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Output:</a:t>
            </a:r>
          </a:p>
          <a:p>
            <a:pPr marL="0" indent="0">
              <a:buNone/>
            </a:pPr>
            <a:r>
              <a:rPr lang="en-US" dirty="0" smtClean="0"/>
              <a:t># Current date and time: 2023-05-15 10:30:45</a:t>
            </a:r>
          </a:p>
          <a:p>
            <a:pPr marL="0" indent="0">
              <a:buNone/>
            </a:pPr>
            <a:r>
              <a:rPr lang="en-US" dirty="0" smtClean="0"/>
              <a:t># Date 30 days from now: 2023-06-14</a:t>
            </a:r>
          </a:p>
          <a:p>
            <a:pPr marL="0" indent="0">
              <a:buNone/>
            </a:pPr>
            <a:r>
              <a:rPr lang="en-US" dirty="0" smtClean="0"/>
              <a:t># Converted timestamp: 2021-01-01 00:00:00</a:t>
            </a:r>
          </a:p>
          <a:p>
            <a:pPr marL="0" indent="0">
              <a:buNone/>
            </a:pPr>
            <a:r>
              <a:rPr lang="en-US" dirty="0" smtClean="0"/>
              <a:t># Time difference: 364 days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9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 </a:t>
            </a:r>
            <a:r>
              <a:rPr lang="en-US" dirty="0"/>
              <a:t>matching in shell programming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Basic Wildcards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*  Matches any sequence of characters (except leading .)</a:t>
            </a:r>
          </a:p>
          <a:p>
            <a:pPr>
              <a:buFont typeface="Arial" charset="0"/>
              <a:buChar char="•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?  Matches any single character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en-US" sz="2400" dirty="0" err="1"/>
              <a:t>abc</a:t>
            </a:r>
            <a:r>
              <a:rPr lang="en-US" sz="2400" dirty="0"/>
              <a:t>] Matches any one character listed in brackets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[!</a:t>
            </a:r>
            <a:r>
              <a:rPr lang="en-US" sz="2400" dirty="0" err="1"/>
              <a:t>abc</a:t>
            </a:r>
            <a:r>
              <a:rPr lang="en-US" sz="2400" dirty="0"/>
              <a:t>] or [^</a:t>
            </a:r>
            <a:r>
              <a:rPr lang="en-US" sz="2400" dirty="0" err="1"/>
              <a:t>abc</a:t>
            </a:r>
            <a:r>
              <a:rPr lang="en-US" sz="2400" dirty="0"/>
              <a:t>]  Matches any one character NOT listed in brackets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[a-z]   Matches any one character in the given range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6661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 List all .txt files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*.txt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List files with single character before .txt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?.txt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List files starting with either a, b, or c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[</a:t>
            </a:r>
            <a:r>
              <a:rPr lang="en-US" dirty="0" err="1" smtClean="0"/>
              <a:t>abc</a:t>
            </a:r>
            <a:r>
              <a:rPr lang="en-US" dirty="0" smtClean="0"/>
              <a:t>]*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List files NOT starting with vowels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[!</a:t>
            </a:r>
            <a:r>
              <a:rPr lang="en-US" dirty="0" err="1" smtClean="0"/>
              <a:t>aeiou</a:t>
            </a:r>
            <a:r>
              <a:rPr lang="en-US" dirty="0" smtClean="0"/>
              <a:t>]*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Match files with numbers</a:t>
            </a:r>
          </a:p>
          <a:p>
            <a:pPr marL="0" indent="0">
              <a:buNone/>
            </a:pPr>
            <a:r>
              <a:rPr lang="en-US" dirty="0" err="1" smtClean="0"/>
              <a:t>ls</a:t>
            </a:r>
            <a:r>
              <a:rPr lang="en-US" dirty="0" smtClean="0"/>
              <a:t> [0-9]*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1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Function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 Method 1</a:t>
            </a:r>
          </a:p>
          <a:p>
            <a:pPr marL="0" indent="0">
              <a:buNone/>
            </a:pPr>
            <a:r>
              <a:rPr lang="en-US" dirty="0" err="1" smtClean="0"/>
              <a:t>function_name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commands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Method 2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 commands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Example of a simple function</a:t>
            </a:r>
          </a:p>
          <a:p>
            <a:pPr marL="0" indent="0">
              <a:buNone/>
            </a:pPr>
            <a:r>
              <a:rPr lang="en-US" dirty="0" smtClean="0"/>
              <a:t>hello() {</a:t>
            </a:r>
          </a:p>
          <a:p>
            <a:pPr marL="0" indent="0">
              <a:buNone/>
            </a:pPr>
            <a:r>
              <a:rPr lang="en-US" dirty="0" smtClean="0"/>
              <a:t>    echo "Hello, World!"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with 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 smtClean="0"/>
              <a:t># $1, $2, etc. represent positional parameters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greet() {</a:t>
            </a:r>
          </a:p>
          <a:p>
            <a:pPr marL="0" indent="0">
              <a:buNone/>
            </a:pPr>
            <a:r>
              <a:rPr lang="en-IN" dirty="0" smtClean="0"/>
              <a:t>    echo "Hello, $1!"</a:t>
            </a:r>
          </a:p>
          <a:p>
            <a:pPr marL="0" indent="0">
              <a:buNone/>
            </a:pPr>
            <a:r>
              <a:rPr lang="en-IN" dirty="0" smtClean="0"/>
              <a:t>    echo "Age: $2"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Call: greet "John" "25"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$# gives number of parameters</a:t>
            </a:r>
          </a:p>
          <a:p>
            <a:pPr marL="0" indent="0">
              <a:buNone/>
            </a:pPr>
            <a:r>
              <a:rPr lang="en-IN" dirty="0" smtClean="0"/>
              <a:t># $* or $@ gives all parameters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check_params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   echo "Number of parameters: $#"</a:t>
            </a:r>
          </a:p>
          <a:p>
            <a:pPr marL="0" indent="0">
              <a:buNone/>
            </a:pPr>
            <a:r>
              <a:rPr lang="en-IN" dirty="0" smtClean="0"/>
              <a:t>    echo "All parameters: $*"</a:t>
            </a:r>
          </a:p>
          <a:p>
            <a:pPr marL="0" indent="0">
              <a:buNone/>
            </a:pPr>
            <a:r>
              <a:rPr lang="en-IN" dirty="0" smtClean="0"/>
              <a:t>    echo "Parameter list: $@"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8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Return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# Using return (0-255 only)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is_number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if [[ $1 =~ ^[0-9]+$ ]]; then</a:t>
            </a:r>
          </a:p>
          <a:p>
            <a:pPr marL="0" indent="0">
              <a:buNone/>
            </a:pPr>
            <a:r>
              <a:rPr lang="en-US" dirty="0" smtClean="0"/>
              <a:t>        return 0    # Success</a:t>
            </a:r>
          </a:p>
          <a:p>
            <a:pPr marL="0" indent="0">
              <a:buNone/>
            </a:pPr>
            <a:r>
              <a:rPr lang="en-US" dirty="0" smtClean="0"/>
              <a:t>    else</a:t>
            </a:r>
          </a:p>
          <a:p>
            <a:pPr marL="0" indent="0">
              <a:buNone/>
            </a:pPr>
            <a:r>
              <a:rPr lang="en-US" dirty="0" smtClean="0"/>
              <a:t>        return 1    # Failure</a:t>
            </a:r>
          </a:p>
          <a:p>
            <a:pPr marL="0" indent="0">
              <a:buNone/>
            </a:pPr>
            <a:r>
              <a:rPr lang="en-US" dirty="0" smtClean="0"/>
              <a:t>    fi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Using echo for string return</a:t>
            </a:r>
          </a:p>
          <a:p>
            <a:pPr marL="0" indent="0">
              <a:buNone/>
            </a:pPr>
            <a:r>
              <a:rPr lang="en-US" dirty="0" err="1" smtClean="0"/>
              <a:t>get_date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echo $(date +%Y-%m-%d)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# Usage: today=$(</a:t>
            </a:r>
            <a:r>
              <a:rPr lang="en-US" dirty="0" err="1" smtClean="0"/>
              <a:t>get_date</a:t>
            </a:r>
            <a:r>
              <a:rPr lang="en-US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6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224543" y="66141"/>
            <a:ext cx="5766435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9255" algn="l"/>
              </a:tabLst>
            </a:pPr>
            <a:r>
              <a:rPr spc="-10" dirty="0"/>
              <a:t>Arithmetic</a:t>
            </a:r>
            <a:r>
              <a:rPr dirty="0"/>
              <a:t>	</a:t>
            </a:r>
            <a:r>
              <a:rPr spc="-10" dirty="0"/>
              <a:t>Evaluation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795422" y="6319272"/>
            <a:ext cx="342265" cy="26930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pPr marL="38100">
                <a:lnSpc>
                  <a:spcPts val="2090"/>
                </a:lnSpc>
              </a:pPr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51418" y="1282572"/>
            <a:ext cx="12001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0535" y="1258455"/>
            <a:ext cx="649668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750" b="1" dirty="0">
                <a:latin typeface="Arial"/>
                <a:cs typeface="Arial"/>
              </a:rPr>
              <a:t>The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0000FF"/>
                </a:solidFill>
                <a:latin typeface="Arial"/>
                <a:cs typeface="Arial"/>
              </a:rPr>
              <a:t>let</a:t>
            </a:r>
            <a:r>
              <a:rPr sz="175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statement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can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be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used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to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do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mathematical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functions:</a:t>
            </a:r>
            <a:endParaRPr sz="17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5555" y="1530126"/>
            <a:ext cx="1651635" cy="764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0"/>
              </a:spcBef>
            </a:pPr>
            <a:r>
              <a:rPr sz="1750" b="1" dirty="0">
                <a:latin typeface="Courier New"/>
                <a:cs typeface="Courier New"/>
              </a:rPr>
              <a:t>let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10" dirty="0">
                <a:latin typeface="Courier New"/>
                <a:cs typeface="Courier New"/>
              </a:rPr>
              <a:t>X=10+2*7 </a:t>
            </a:r>
            <a:r>
              <a:rPr sz="1750" b="1" dirty="0">
                <a:latin typeface="Courier New"/>
                <a:cs typeface="Courier New"/>
              </a:rPr>
              <a:t>echo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25" dirty="0">
                <a:latin typeface="Courier New"/>
                <a:cs typeface="Courier New"/>
              </a:rPr>
              <a:t>$X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4657" y="1530126"/>
            <a:ext cx="1120775" cy="2242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005" marR="5080" indent="-281940">
              <a:lnSpc>
                <a:spcPct val="138600"/>
              </a:lnSpc>
              <a:spcBef>
                <a:spcPts val="90"/>
              </a:spcBef>
              <a:buClr>
                <a:srgbClr val="FF0000"/>
              </a:buClr>
              <a:buSzPct val="65714"/>
              <a:buFont typeface="Arial"/>
              <a:buChar char="●"/>
              <a:tabLst>
                <a:tab pos="294005" algn="l"/>
                <a:tab pos="294640" algn="l"/>
              </a:tabLst>
            </a:pPr>
            <a:r>
              <a:rPr sz="1750" b="1" spc="-10" dirty="0">
                <a:latin typeface="Courier New"/>
                <a:cs typeface="Courier New"/>
              </a:rPr>
              <a:t>bash$: bash$: </a:t>
            </a:r>
            <a:r>
              <a:rPr sz="1750" b="1" spc="-25" dirty="0">
                <a:solidFill>
                  <a:srgbClr val="FF0000"/>
                </a:solidFill>
                <a:latin typeface="Courier New"/>
                <a:cs typeface="Courier New"/>
              </a:rPr>
              <a:t>24 </a:t>
            </a:r>
            <a:r>
              <a:rPr sz="1750" b="1" spc="-10" dirty="0">
                <a:latin typeface="Courier New"/>
                <a:cs typeface="Courier New"/>
              </a:rPr>
              <a:t>bash$: bash$: </a:t>
            </a:r>
            <a:r>
              <a:rPr sz="1750" b="1" spc="-25" dirty="0">
                <a:solidFill>
                  <a:srgbClr val="FF0000"/>
                </a:solidFill>
                <a:latin typeface="Courier New"/>
                <a:cs typeface="Courier New"/>
              </a:rPr>
              <a:t>32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5555" y="2638925"/>
            <a:ext cx="1517015" cy="764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8500"/>
              </a:lnSpc>
              <a:spcBef>
                <a:spcPts val="90"/>
              </a:spcBef>
            </a:pPr>
            <a:r>
              <a:rPr sz="1750" b="1" dirty="0">
                <a:latin typeface="Courier New"/>
                <a:cs typeface="Courier New"/>
              </a:rPr>
              <a:t>let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10" dirty="0">
                <a:latin typeface="Courier New"/>
                <a:cs typeface="Courier New"/>
              </a:rPr>
              <a:t>Y=X+2*4 </a:t>
            </a:r>
            <a:r>
              <a:rPr sz="1750" b="1" dirty="0">
                <a:latin typeface="Courier New"/>
                <a:cs typeface="Courier New"/>
              </a:rPr>
              <a:t>echo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25" dirty="0">
                <a:latin typeface="Courier New"/>
                <a:cs typeface="Courier New"/>
              </a:rPr>
              <a:t>$Y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1418" y="3870972"/>
            <a:ext cx="120014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-165" dirty="0">
                <a:solidFill>
                  <a:srgbClr val="3333FF"/>
                </a:solidFill>
                <a:latin typeface="Arial"/>
                <a:cs typeface="Arial"/>
              </a:rPr>
              <a:t>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0534" y="3845420"/>
            <a:ext cx="6974840" cy="568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0"/>
              </a:spcBef>
            </a:pPr>
            <a:r>
              <a:rPr sz="1750" b="1" dirty="0">
                <a:latin typeface="Arial"/>
                <a:cs typeface="Arial"/>
              </a:rPr>
              <a:t>An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arithmetic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expression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can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be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evaluated</a:t>
            </a:r>
            <a:r>
              <a:rPr sz="1750" b="1" spc="5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by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"/>
                <a:cs typeface="Arial"/>
              </a:rPr>
              <a:t>$[expression]</a:t>
            </a:r>
            <a:r>
              <a:rPr sz="175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or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spc="-50" dirty="0">
                <a:solidFill>
                  <a:srgbClr val="FF0000"/>
                </a:solidFill>
                <a:latin typeface="Arial"/>
                <a:cs typeface="Arial"/>
              </a:rPr>
              <a:t>$ </a:t>
            </a:r>
            <a:r>
              <a:rPr sz="1750" b="1" spc="-10" dirty="0">
                <a:solidFill>
                  <a:srgbClr val="FF0000"/>
                </a:solidFill>
                <a:latin typeface="Arial"/>
                <a:cs typeface="Arial"/>
              </a:rPr>
              <a:t>((expression))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5555" y="4486935"/>
            <a:ext cx="246443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750" b="1" dirty="0">
                <a:latin typeface="Courier New"/>
                <a:cs typeface="Courier New"/>
              </a:rPr>
              <a:t>echo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10" dirty="0">
                <a:latin typeface="Courier New"/>
                <a:cs typeface="Courier New"/>
              </a:rPr>
              <a:t>“$((123+20))”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4656" y="5251221"/>
            <a:ext cx="13589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17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5555" y="5127593"/>
            <a:ext cx="2870835" cy="7651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spcBef>
                <a:spcPts val="905"/>
              </a:spcBef>
            </a:pPr>
            <a:r>
              <a:rPr sz="1750" b="1" spc="-10" dirty="0">
                <a:latin typeface="Courier New"/>
                <a:cs typeface="Courier New"/>
              </a:rPr>
              <a:t>VALORE=$[123+20]</a:t>
            </a:r>
            <a:endParaRPr sz="1750">
              <a:latin typeface="Courier New"/>
              <a:cs typeface="Courier New"/>
            </a:endParaRPr>
          </a:p>
          <a:p>
            <a:pPr marL="12700">
              <a:spcBef>
                <a:spcPts val="810"/>
              </a:spcBef>
            </a:pPr>
            <a:r>
              <a:rPr sz="1750" b="1" dirty="0">
                <a:latin typeface="Courier New"/>
                <a:cs typeface="Courier New"/>
              </a:rPr>
              <a:t>echo</a:t>
            </a:r>
            <a:r>
              <a:rPr sz="1750" b="1" spc="35" dirty="0">
                <a:latin typeface="Courier New"/>
                <a:cs typeface="Courier New"/>
              </a:rPr>
              <a:t> </a:t>
            </a:r>
            <a:r>
              <a:rPr sz="1750" b="1" spc="-10" dirty="0">
                <a:latin typeface="Courier New"/>
                <a:cs typeface="Courier New"/>
              </a:rPr>
              <a:t>“$[123*$VALORE]”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4656" y="5620930"/>
            <a:ext cx="13589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50" spc="170" dirty="0">
                <a:solidFill>
                  <a:srgbClr val="FF0000"/>
                </a:solidFill>
                <a:latin typeface="Arial"/>
                <a:cs typeface="Arial"/>
              </a:rPr>
              <a:t>●</a:t>
            </a:r>
            <a:endParaRPr sz="11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04657" y="4388884"/>
            <a:ext cx="1120775" cy="18745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4005" marR="5080" indent="-281940">
              <a:lnSpc>
                <a:spcPct val="138700"/>
              </a:lnSpc>
              <a:spcBef>
                <a:spcPts val="90"/>
              </a:spcBef>
              <a:buClr>
                <a:srgbClr val="FF0000"/>
              </a:buClr>
              <a:buSzPct val="65714"/>
              <a:buFont typeface="Arial"/>
              <a:buChar char="●"/>
              <a:tabLst>
                <a:tab pos="294005" algn="l"/>
                <a:tab pos="294640" algn="l"/>
              </a:tabLst>
            </a:pPr>
            <a:r>
              <a:rPr sz="1750" b="1" spc="-10" dirty="0">
                <a:latin typeface="Courier New"/>
                <a:cs typeface="Courier New"/>
              </a:rPr>
              <a:t>bash$: </a:t>
            </a:r>
            <a:r>
              <a:rPr sz="1750" b="1" spc="-25" dirty="0">
                <a:solidFill>
                  <a:srgbClr val="FF0000"/>
                </a:solidFill>
                <a:latin typeface="Courier New"/>
                <a:cs typeface="Courier New"/>
              </a:rPr>
              <a:t>143 </a:t>
            </a:r>
            <a:r>
              <a:rPr sz="1750" b="1" spc="-10" dirty="0">
                <a:latin typeface="Courier New"/>
                <a:cs typeface="Courier New"/>
              </a:rPr>
              <a:t>bash$: bash$: </a:t>
            </a:r>
            <a:r>
              <a:rPr sz="1750" b="1" spc="-10" dirty="0">
                <a:solidFill>
                  <a:srgbClr val="FF0000"/>
                </a:solidFill>
                <a:latin typeface="Courier New"/>
                <a:cs typeface="Courier New"/>
              </a:rPr>
              <a:t>17589</a:t>
            </a:r>
            <a:endParaRPr sz="175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124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calculate() {</a:t>
            </a:r>
          </a:p>
          <a:p>
            <a:pPr marL="0" indent="0">
              <a:buNone/>
            </a:pPr>
            <a:r>
              <a:rPr lang="en-IN" dirty="0" smtClean="0"/>
              <a:t>    local result    # Local variable</a:t>
            </a:r>
          </a:p>
          <a:p>
            <a:pPr marL="0" indent="0">
              <a:buNone/>
            </a:pPr>
            <a:r>
              <a:rPr lang="en-IN" dirty="0" smtClean="0"/>
              <a:t>    result=$(($1 + $2))</a:t>
            </a:r>
          </a:p>
          <a:p>
            <a:pPr marL="0" indent="0">
              <a:buNone/>
            </a:pPr>
            <a:r>
              <a:rPr lang="en-IN" dirty="0" smtClean="0"/>
              <a:t>    echo $result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# Variable scope example</a:t>
            </a:r>
          </a:p>
          <a:p>
            <a:pPr marL="0" indent="0">
              <a:buNone/>
            </a:pPr>
            <a:r>
              <a:rPr lang="en-IN" dirty="0" err="1" smtClean="0"/>
              <a:t>demo_scope</a:t>
            </a:r>
            <a:r>
              <a:rPr lang="en-IN" dirty="0" smtClean="0"/>
              <a:t>() {</a:t>
            </a:r>
          </a:p>
          <a:p>
            <a:pPr marL="0" indent="0">
              <a:buNone/>
            </a:pPr>
            <a:r>
              <a:rPr lang="en-IN" dirty="0" smtClean="0"/>
              <a:t>    local </a:t>
            </a:r>
            <a:r>
              <a:rPr lang="en-IN" dirty="0" err="1" smtClean="0"/>
              <a:t>local_var</a:t>
            </a:r>
            <a:r>
              <a:rPr lang="en-IN" dirty="0" smtClean="0"/>
              <a:t>="I'm local"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global_var</a:t>
            </a:r>
            <a:r>
              <a:rPr lang="en-IN" dirty="0" smtClean="0"/>
              <a:t>="I'm global"</a:t>
            </a:r>
          </a:p>
          <a:p>
            <a:pPr marL="0" indent="0">
              <a:buNone/>
            </a:pPr>
            <a:r>
              <a:rPr lang="en-IN" dirty="0" smtClean="0"/>
              <a:t>    echo "Inside function: $</a:t>
            </a:r>
            <a:r>
              <a:rPr lang="en-IN" dirty="0" err="1" smtClean="0"/>
              <a:t>local_var</a:t>
            </a:r>
            <a:r>
              <a:rPr lang="en-IN" dirty="0" smtClean="0"/>
              <a:t>"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2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12" y="1120446"/>
            <a:ext cx="10069110" cy="4790023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9958" y="233933"/>
            <a:ext cx="3745229" cy="51308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spc="-5" dirty="0" smtClean="0"/>
              <a:t>Arrays- Declaration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120446"/>
            <a:ext cx="10614991" cy="44050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spcBef>
                <a:spcPts val="1275"/>
              </a:spcBef>
              <a:buClr>
                <a:srgbClr val="993300"/>
              </a:buClr>
              <a:buSzPct val="89285"/>
              <a:tabLst>
                <a:tab pos="355600" algn="l"/>
              </a:tabLst>
            </a:pPr>
            <a:endParaRPr dirty="0">
              <a:latin typeface="Arial MT"/>
              <a:cs typeface="Arial M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174" y="1285462"/>
            <a:ext cx="808382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/>
              <a:t>for item in ${ARRAY[@]}</a:t>
            </a:r>
          </a:p>
          <a:p>
            <a:r>
              <a:rPr lang="en-US" sz="2700" dirty="0"/>
              <a:t>do</a:t>
            </a:r>
          </a:p>
          <a:p>
            <a:r>
              <a:rPr lang="en-US" sz="2700" dirty="0"/>
              <a:t>echo $item</a:t>
            </a:r>
          </a:p>
          <a:p>
            <a:r>
              <a:rPr lang="en-US" sz="2700" dirty="0" smtClean="0"/>
              <a:t>done</a:t>
            </a:r>
          </a:p>
          <a:p>
            <a:endParaRPr lang="en-US" sz="2700" dirty="0"/>
          </a:p>
          <a:p>
            <a:endParaRPr lang="en-US" sz="2700" dirty="0" smtClean="0"/>
          </a:p>
          <a:p>
            <a:r>
              <a:rPr lang="en-US" sz="2700" dirty="0"/>
              <a:t>for (( </a:t>
            </a:r>
            <a:r>
              <a:rPr lang="en-US" sz="2700" dirty="0" err="1"/>
              <a:t>i</a:t>
            </a:r>
            <a:r>
              <a:rPr lang="en-US" sz="2700" dirty="0"/>
              <a:t>=0; </a:t>
            </a:r>
            <a:r>
              <a:rPr lang="en-US" sz="2700" dirty="0" err="1"/>
              <a:t>i</a:t>
            </a:r>
            <a:r>
              <a:rPr lang="en-US" sz="2700" dirty="0"/>
              <a:t>&lt;${#ARRAY[@]}; </a:t>
            </a:r>
            <a:r>
              <a:rPr lang="en-US" sz="2700" dirty="0" err="1"/>
              <a:t>i</a:t>
            </a:r>
            <a:r>
              <a:rPr lang="en-US" sz="2700" dirty="0"/>
              <a:t>++ ))</a:t>
            </a:r>
          </a:p>
          <a:p>
            <a:r>
              <a:rPr lang="en-US" sz="2700" dirty="0"/>
              <a:t>do</a:t>
            </a:r>
          </a:p>
          <a:p>
            <a:r>
              <a:rPr lang="en-US" sz="2700" dirty="0"/>
              <a:t>echo ${ARRAY[</a:t>
            </a:r>
            <a:r>
              <a:rPr lang="en-US" sz="2700" dirty="0" err="1"/>
              <a:t>i</a:t>
            </a:r>
            <a:r>
              <a:rPr lang="en-US" sz="2700" dirty="0"/>
              <a:t>]}</a:t>
            </a:r>
          </a:p>
          <a:p>
            <a:r>
              <a:rPr lang="en-US" sz="2700" dirty="0" smtClean="0"/>
              <a:t>done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8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Array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[element]="Hey Ninjas"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[element</a:t>
            </a:r>
            <a:r>
              <a:rPr lang="en-US" dirty="0" smtClean="0"/>
              <a:t>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Hey Ninjas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65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=(1 2 3 4 5)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[2</a:t>
            </a:r>
            <a:r>
              <a:rPr lang="en-US" dirty="0" smtClean="0"/>
              <a:t>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1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Reading Array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[@]</a:t>
            </a:r>
            <a:r>
              <a:rPr lang="en-US" dirty="0">
                <a:solidFill>
                  <a:srgbClr val="FF0000"/>
                </a:solidFill>
              </a:rPr>
              <a:t> symbol is used to print all the elements at the same time.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myArray</a:t>
            </a:r>
            <a:r>
              <a:rPr lang="en-US" dirty="0"/>
              <a:t>=(1 2 3 4 5 6 7 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${</a:t>
            </a:r>
            <a:r>
              <a:rPr lang="en-US" dirty="0" err="1"/>
              <a:t>myArray</a:t>
            </a:r>
            <a:r>
              <a:rPr lang="en-US" dirty="0"/>
              <a:t>[@]}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arrrayName</a:t>
            </a:r>
            <a:r>
              <a:rPr lang="en-US" dirty="0"/>
              <a:t>[</a:t>
            </a:r>
            <a:r>
              <a:rPr lang="en-US" dirty="0" err="1"/>
              <a:t>whichElement</a:t>
            </a:r>
            <a:r>
              <a:rPr lang="en-US" dirty="0"/>
              <a:t>]:</a:t>
            </a:r>
            <a:r>
              <a:rPr lang="en-US" dirty="0" err="1"/>
              <a:t>startingIndex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=(I really love Coding Ninjas)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[@]:0}     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[@]:1}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[@]:2}     </a:t>
            </a:r>
          </a:p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myArray</a:t>
            </a:r>
            <a:r>
              <a:rPr lang="en-US" dirty="0"/>
              <a:t>[0]:1}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0766"/>
            <a:ext cx="4927460" cy="19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echo ${</a:t>
            </a:r>
            <a:r>
              <a:rPr lang="en-US" dirty="0" err="1"/>
              <a:t>arrayName</a:t>
            </a:r>
            <a:r>
              <a:rPr lang="en-US" dirty="0"/>
              <a:t>[</a:t>
            </a:r>
            <a:r>
              <a:rPr lang="en-US" dirty="0" err="1"/>
              <a:t>whichElement</a:t>
            </a:r>
            <a:r>
              <a:rPr lang="en-US" dirty="0"/>
              <a:t>]:</a:t>
            </a:r>
            <a:r>
              <a:rPr lang="en-US" dirty="0" err="1"/>
              <a:t>startingIndex:countElement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ES" dirty="0" err="1"/>
              <a:t>myArray</a:t>
            </a:r>
            <a:r>
              <a:rPr lang="es-ES" dirty="0"/>
              <a:t>=(I </a:t>
            </a:r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love</a:t>
            </a:r>
            <a:r>
              <a:rPr lang="es-ES" dirty="0"/>
              <a:t> </a:t>
            </a:r>
            <a:r>
              <a:rPr lang="es-ES" dirty="0" err="1"/>
              <a:t>Coding</a:t>
            </a:r>
            <a:r>
              <a:rPr lang="es-ES" dirty="0"/>
              <a:t> Ninjas)</a:t>
            </a:r>
          </a:p>
          <a:p>
            <a:pPr marL="0" indent="0">
              <a:buNone/>
            </a:pPr>
            <a:r>
              <a:rPr lang="es-ES" dirty="0"/>
              <a:t>echo ${</a:t>
            </a:r>
            <a:r>
              <a:rPr lang="es-ES" dirty="0" err="1"/>
              <a:t>myArray</a:t>
            </a:r>
            <a:r>
              <a:rPr lang="es-ES" dirty="0"/>
              <a:t>[@]:1:4}     </a:t>
            </a:r>
          </a:p>
          <a:p>
            <a:pPr marL="0" indent="0">
              <a:buNone/>
            </a:pPr>
            <a:r>
              <a:rPr lang="es-ES" dirty="0"/>
              <a:t>echo ${</a:t>
            </a:r>
            <a:r>
              <a:rPr lang="es-ES" dirty="0" err="1"/>
              <a:t>myArray</a:t>
            </a:r>
            <a:r>
              <a:rPr lang="es-ES" dirty="0"/>
              <a:t>[@]:2:3} </a:t>
            </a:r>
          </a:p>
          <a:p>
            <a:pPr marL="0" indent="0">
              <a:buNone/>
            </a:pPr>
            <a:r>
              <a:rPr lang="es-ES" dirty="0"/>
              <a:t>echo ${</a:t>
            </a:r>
            <a:r>
              <a:rPr lang="es-ES" dirty="0" err="1"/>
              <a:t>myArray</a:t>
            </a:r>
            <a:r>
              <a:rPr lang="es-ES" dirty="0"/>
              <a:t>[@]:3:4}     </a:t>
            </a:r>
          </a:p>
          <a:p>
            <a:pPr marL="0" indent="0">
              <a:buNone/>
            </a:pPr>
            <a:r>
              <a:rPr lang="es-ES" dirty="0"/>
              <a:t>echo ${</a:t>
            </a:r>
            <a:r>
              <a:rPr lang="es-ES" dirty="0" err="1"/>
              <a:t>myArray</a:t>
            </a:r>
            <a:r>
              <a:rPr lang="es-ES" dirty="0"/>
              <a:t>[0]:1:3}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3" y="3498574"/>
            <a:ext cx="4436831" cy="19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8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Counting the Number of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=(1 2 3 4 5)</a:t>
            </a:r>
          </a:p>
          <a:p>
            <a:pPr marL="0" indent="0">
              <a:buNone/>
            </a:pPr>
            <a:r>
              <a:rPr lang="en-US" dirty="0"/>
              <a:t>echo ${#</a:t>
            </a:r>
            <a:r>
              <a:rPr lang="en-US" dirty="0" err="1"/>
              <a:t>myArray</a:t>
            </a:r>
            <a:r>
              <a:rPr lang="en-US" dirty="0"/>
              <a:t>[@]}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</a:t>
            </a:r>
          </a:p>
          <a:p>
            <a:pPr marL="0" indent="0">
              <a:buNone/>
            </a:pPr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 a Single Array Element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myArray</a:t>
            </a:r>
            <a:r>
              <a:rPr lang="en-US" dirty="0"/>
              <a:t>=(1 2 3 4 5 6 7 8)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 "Array before delete:\n"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${</a:t>
            </a:r>
            <a:r>
              <a:rPr lang="en-US" dirty="0" err="1"/>
              <a:t>myArray</a:t>
            </a:r>
            <a:r>
              <a:rPr lang="en-US" dirty="0"/>
              <a:t>[@]}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unset </a:t>
            </a:r>
            <a:r>
              <a:rPr lang="en-US" dirty="0" err="1"/>
              <a:t>myArray</a:t>
            </a:r>
            <a:r>
              <a:rPr lang="en-US" dirty="0"/>
              <a:t>[2]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 "Array after delete:\n"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${</a:t>
            </a:r>
            <a:r>
              <a:rPr lang="en-US" dirty="0" err="1"/>
              <a:t>myArray</a:t>
            </a:r>
            <a:r>
              <a:rPr lang="en-US" dirty="0"/>
              <a:t>[@]}</a:t>
            </a:r>
          </a:p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    echo $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4583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6026</Words>
  <Application>Microsoft Office PowerPoint</Application>
  <PresentationFormat>Widescreen</PresentationFormat>
  <Paragraphs>1329</Paragraphs>
  <Slides>161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161</vt:i4>
      </vt:variant>
    </vt:vector>
  </HeadingPairs>
  <TitlesOfParts>
    <vt:vector size="172" baseType="lpstr">
      <vt:lpstr>Arial</vt:lpstr>
      <vt:lpstr>Arial MT</vt:lpstr>
      <vt:lpstr>Calibri</vt:lpstr>
      <vt:lpstr>Calibri Light</vt:lpstr>
      <vt:lpstr>Consolas</vt:lpstr>
      <vt:lpstr>Courier New</vt:lpstr>
      <vt:lpstr>Source Sans 3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Programming or Scripting</vt:lpstr>
      <vt:lpstr>Programming or Scripting</vt:lpstr>
      <vt:lpstr>Example of a bash program</vt:lpstr>
      <vt:lpstr>Variables</vt:lpstr>
      <vt:lpstr>Warnings!!!</vt:lpstr>
      <vt:lpstr>The read command</vt:lpstr>
      <vt:lpstr>Arithmetic Evaluation</vt:lpstr>
      <vt:lpstr>Arithmetic Evaluation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test command</vt:lpstr>
      <vt:lpstr>Expressions</vt:lpstr>
      <vt:lpstr>Expressions</vt:lpstr>
      <vt:lpstr>Example of test command</vt:lpstr>
      <vt:lpstr>Without the test command</vt:lpstr>
      <vt:lpstr>Example (without using test)</vt:lpstr>
      <vt:lpstr>Some more examples</vt:lpstr>
      <vt:lpstr>Expressions</vt:lpstr>
      <vt:lpstr>Expressions</vt:lpstr>
      <vt:lpstr>PowerPoint Presentation</vt:lpstr>
      <vt:lpstr>PowerPoint Presentation</vt:lpstr>
      <vt:lpstr>Expressions</vt:lpstr>
      <vt:lpstr>Example</vt:lpstr>
      <vt:lpstr>Expressions</vt:lpstr>
      <vt:lpstr>Expressions</vt:lpstr>
      <vt:lpstr>Iteration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Some more examples</vt:lpstr>
      <vt:lpstr>Some more examples</vt:lpstr>
      <vt:lpstr>Functions</vt:lpstr>
      <vt:lpstr>What does this script do?</vt:lpstr>
      <vt:lpstr>Reading from a file</vt:lpstr>
      <vt:lpstr>Shell Keywords</vt:lpstr>
      <vt:lpstr>Arrays- Declaration</vt:lpstr>
      <vt:lpstr>PowerPoint Presentation</vt:lpstr>
      <vt:lpstr>Declaring and initializing arrays</vt:lpstr>
      <vt:lpstr>Accessing array elements</vt:lpstr>
      <vt:lpstr>Adding elements to an array</vt:lpstr>
      <vt:lpstr>Iterating over array elements</vt:lpstr>
      <vt:lpstr>Slicing arrays</vt:lpstr>
      <vt:lpstr>Associative arrays</vt:lpstr>
      <vt:lpstr>Array operations</vt:lpstr>
      <vt:lpstr>Using arrays with command substitution</vt:lpstr>
      <vt:lpstr>Array of numbers and basic arithmetic</vt:lpstr>
      <vt:lpstr>PowerPoint Presentation</vt:lpstr>
      <vt:lpstr>PowerPoint Presentation</vt:lpstr>
      <vt:lpstr>String Length</vt:lpstr>
      <vt:lpstr>String Concatenation</vt:lpstr>
      <vt:lpstr>Substring Extraction</vt:lpstr>
      <vt:lpstr>String Replacement</vt:lpstr>
      <vt:lpstr>String Trimming</vt:lpstr>
      <vt:lpstr>Converting Case</vt:lpstr>
      <vt:lpstr>String Comparison</vt:lpstr>
      <vt:lpstr>String Contains</vt:lpstr>
      <vt:lpstr>String Splitting</vt:lpstr>
      <vt:lpstr>Advanced Pattern Matching and Replacement</vt:lpstr>
      <vt:lpstr>Date and Time Manipulation</vt:lpstr>
      <vt:lpstr>Pattern matching in shell programming </vt:lpstr>
      <vt:lpstr>Examples </vt:lpstr>
      <vt:lpstr>Basic Function Syntax</vt:lpstr>
      <vt:lpstr>Functions with Parameters</vt:lpstr>
      <vt:lpstr>Return Values</vt:lpstr>
      <vt:lpstr>Local Variables</vt:lpstr>
      <vt:lpstr>PowerPoint Presentation</vt:lpstr>
      <vt:lpstr>Arrays- Declaration</vt:lpstr>
      <vt:lpstr>Accessing Array Elements </vt:lpstr>
      <vt:lpstr>PowerPoint Presentation</vt:lpstr>
      <vt:lpstr>Reading Array Elements </vt:lpstr>
      <vt:lpstr>PowerPoint Presentation</vt:lpstr>
      <vt:lpstr>PowerPoint Presentation</vt:lpstr>
      <vt:lpstr>Counting the Number of Elements </vt:lpstr>
      <vt:lpstr>Delete a Single Array Element </vt:lpstr>
      <vt:lpstr>PowerPoint Presentation</vt:lpstr>
      <vt:lpstr>Search and Replace Array Element </vt:lpstr>
      <vt:lpstr>String Manipulation in Shell Scripting </vt:lpstr>
      <vt:lpstr>Read Only variable declaration</vt:lpstr>
      <vt:lpstr>print length of string inside Bash Shell</vt:lpstr>
      <vt:lpstr>Concatenate strings inside Bash Shell using variables</vt:lpstr>
      <vt:lpstr>PowerPoint Presentation</vt:lpstr>
      <vt:lpstr>PowerPoint Presentation</vt:lpstr>
      <vt:lpstr>PowerPoint Presentation</vt:lpstr>
      <vt:lpstr>Concatenate strings inside Bash Shell using an array:</vt:lpstr>
      <vt:lpstr>PowerPoint Presentation</vt:lpstr>
      <vt:lpstr>Extract a substring from a string</vt:lpstr>
      <vt:lpstr>PowerPoint Presentation</vt:lpstr>
      <vt:lpstr>Substring matching: </vt:lpstr>
      <vt:lpstr>PowerPoint Presentation</vt:lpstr>
      <vt:lpstr>PowerPoint Presentation</vt:lpstr>
      <vt:lpstr>Shell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Creating Accounts and Groups- Managing Users and Groups-Passwords  </vt:lpstr>
      <vt:lpstr>PowerPoint Presentation</vt:lpstr>
      <vt:lpstr>Types of user account </vt:lpstr>
      <vt:lpstr>Managing Users and Groups</vt:lpstr>
      <vt:lpstr>Following are commands available on the majority of Linux systems to create and manage accounts and groups:</vt:lpstr>
      <vt:lpstr>useradd</vt:lpstr>
      <vt:lpstr>usermod</vt:lpstr>
      <vt:lpstr>userdel</vt:lpstr>
      <vt:lpstr>groupadd</vt:lpstr>
      <vt:lpstr>groupmod</vt:lpstr>
      <vt:lpstr>groupdel</vt:lpstr>
      <vt:lpstr>getent group</vt:lpstr>
      <vt:lpstr>PowerPoint Presentation</vt:lpstr>
      <vt:lpstr>chown</vt:lpstr>
      <vt:lpstr>PowerPoint Presentation</vt:lpstr>
      <vt:lpstr>chgrp</vt:lpstr>
      <vt:lpstr>PowerPoint Presentation</vt:lpstr>
      <vt:lpstr>PowerPoint Presentation</vt:lpstr>
      <vt:lpstr>PowerPoint Presentation</vt:lpstr>
      <vt:lpstr>PowerPoint Presentation</vt:lpstr>
      <vt:lpstr>Create a Group</vt:lpstr>
      <vt:lpstr>Modify a Group</vt:lpstr>
      <vt:lpstr>Delete a Group</vt:lpstr>
      <vt:lpstr>Create an Account</vt:lpstr>
      <vt:lpstr>PowerPoint Presentation</vt:lpstr>
      <vt:lpstr>PowerPoint Presentation</vt:lpstr>
      <vt:lpstr>Modify an Account</vt:lpstr>
      <vt:lpstr>Delete an Account</vt:lpstr>
      <vt:lpstr>Changing user properties</vt:lpstr>
      <vt:lpstr>/etc/passwd and other informative files</vt:lpstr>
      <vt:lpstr>passwd</vt:lpstr>
      <vt:lpstr>PowerPoint Presentation</vt:lpstr>
      <vt:lpstr>General guideline-Password</vt:lpstr>
      <vt:lpstr>PowerPoint Presentation</vt:lpstr>
      <vt:lpstr>Set Password Expiry Date for an user using chage option -M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38</cp:revision>
  <dcterms:created xsi:type="dcterms:W3CDTF">2023-10-27T09:14:21Z</dcterms:created>
  <dcterms:modified xsi:type="dcterms:W3CDTF">2024-10-22T06:51:41Z</dcterms:modified>
</cp:coreProperties>
</file>