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sldIdLst>
    <p:sldId id="256" r:id="rId2"/>
    <p:sldId id="257" r:id="rId3"/>
    <p:sldId id="258" r:id="rId4"/>
    <p:sldId id="259" r:id="rId5"/>
    <p:sldId id="361" r:id="rId6"/>
    <p:sldId id="260" r:id="rId7"/>
    <p:sldId id="261" r:id="rId8"/>
    <p:sldId id="262" r:id="rId9"/>
    <p:sldId id="263" r:id="rId10"/>
    <p:sldId id="264" r:id="rId11"/>
    <p:sldId id="265" r:id="rId12"/>
    <p:sldId id="362"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328" r:id="rId46"/>
    <p:sldId id="329" r:id="rId47"/>
    <p:sldId id="330" r:id="rId48"/>
    <p:sldId id="331" r:id="rId49"/>
    <p:sldId id="332" r:id="rId50"/>
    <p:sldId id="333" r:id="rId51"/>
    <p:sldId id="334" r:id="rId52"/>
    <p:sldId id="335" r:id="rId53"/>
    <p:sldId id="336" r:id="rId54"/>
    <p:sldId id="337" r:id="rId55"/>
    <p:sldId id="338" r:id="rId56"/>
    <p:sldId id="339" r:id="rId57"/>
    <p:sldId id="340" r:id="rId58"/>
    <p:sldId id="341" r:id="rId59"/>
    <p:sldId id="343" r:id="rId60"/>
    <p:sldId id="344" r:id="rId61"/>
    <p:sldId id="300" r:id="rId62"/>
    <p:sldId id="345" r:id="rId63"/>
    <p:sldId id="305" r:id="rId64"/>
    <p:sldId id="301" r:id="rId65"/>
    <p:sldId id="299" r:id="rId66"/>
    <p:sldId id="302" r:id="rId67"/>
    <p:sldId id="353" r:id="rId68"/>
    <p:sldId id="354" r:id="rId69"/>
    <p:sldId id="355" r:id="rId70"/>
    <p:sldId id="356" r:id="rId71"/>
    <p:sldId id="357" r:id="rId72"/>
    <p:sldId id="358" r:id="rId73"/>
    <p:sldId id="359" r:id="rId74"/>
    <p:sldId id="360" r:id="rId75"/>
    <p:sldId id="346" r:id="rId76"/>
    <p:sldId id="347" r:id="rId77"/>
    <p:sldId id="348" r:id="rId78"/>
    <p:sldId id="349" r:id="rId79"/>
    <p:sldId id="350" r:id="rId80"/>
    <p:sldId id="351" r:id="rId81"/>
    <p:sldId id="352" r:id="rId82"/>
    <p:sldId id="303" r:id="rId83"/>
    <p:sldId id="304" r:id="rId84"/>
    <p:sldId id="306" r:id="rId85"/>
    <p:sldId id="307" r:id="rId86"/>
    <p:sldId id="308" r:id="rId87"/>
    <p:sldId id="309" r:id="rId88"/>
    <p:sldId id="310" r:id="rId89"/>
    <p:sldId id="311" r:id="rId90"/>
    <p:sldId id="312" r:id="rId91"/>
    <p:sldId id="313" r:id="rId92"/>
    <p:sldId id="314" r:id="rId93"/>
    <p:sldId id="315" r:id="rId94"/>
    <p:sldId id="316" r:id="rId95"/>
    <p:sldId id="317" r:id="rId96"/>
    <p:sldId id="318" r:id="rId97"/>
    <p:sldId id="319" r:id="rId98"/>
    <p:sldId id="320" r:id="rId99"/>
    <p:sldId id="321" r:id="rId100"/>
    <p:sldId id="322" r:id="rId101"/>
    <p:sldId id="323" r:id="rId10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ECD6FB-4430-43FA-8DAD-81C2868AA857}" type="datetimeFigureOut">
              <a:rPr lang="en-US" smtClean="0"/>
              <a:t>11/22/2024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1125A4-64EF-42E2-B8C8-1D9EF7D0D70C}" type="slidenum">
              <a:rPr lang="en-US" smtClean="0"/>
              <a:t>‹#›</a:t>
            </a:fld>
            <a:endParaRPr lang="en-US"/>
          </a:p>
        </p:txBody>
      </p:sp>
    </p:spTree>
    <p:extLst>
      <p:ext uri="{BB962C8B-B14F-4D97-AF65-F5344CB8AC3E}">
        <p14:creationId xmlns:p14="http://schemas.microsoft.com/office/powerpoint/2010/main" val="3910199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6683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1108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5B6757-C341-425B-BA88-C34A35892235}"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A0F48-CE78-4EF1-AF9A-A8B276AE49D0}" type="slidenum">
              <a:rPr lang="en-US" smtClean="0"/>
              <a:t>‹#›</a:t>
            </a:fld>
            <a:endParaRPr lang="en-US"/>
          </a:p>
        </p:txBody>
      </p:sp>
    </p:spTree>
    <p:extLst>
      <p:ext uri="{BB962C8B-B14F-4D97-AF65-F5344CB8AC3E}">
        <p14:creationId xmlns:p14="http://schemas.microsoft.com/office/powerpoint/2010/main" val="1747479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5B6757-C341-425B-BA88-C34A35892235}"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A0F48-CE78-4EF1-AF9A-A8B276AE49D0}" type="slidenum">
              <a:rPr lang="en-US" smtClean="0"/>
              <a:t>‹#›</a:t>
            </a:fld>
            <a:endParaRPr lang="en-US"/>
          </a:p>
        </p:txBody>
      </p:sp>
    </p:spTree>
    <p:extLst>
      <p:ext uri="{BB962C8B-B14F-4D97-AF65-F5344CB8AC3E}">
        <p14:creationId xmlns:p14="http://schemas.microsoft.com/office/powerpoint/2010/main" val="3151312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5B6757-C341-425B-BA88-C34A35892235}"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A0F48-CE78-4EF1-AF9A-A8B276AE49D0}" type="slidenum">
              <a:rPr lang="en-US" smtClean="0"/>
              <a:t>‹#›</a:t>
            </a:fld>
            <a:endParaRPr lang="en-US"/>
          </a:p>
        </p:txBody>
      </p:sp>
    </p:spTree>
    <p:extLst>
      <p:ext uri="{BB962C8B-B14F-4D97-AF65-F5344CB8AC3E}">
        <p14:creationId xmlns:p14="http://schemas.microsoft.com/office/powerpoint/2010/main" val="4283678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5B6757-C341-425B-BA88-C34A35892235}"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A0F48-CE78-4EF1-AF9A-A8B276AE49D0}" type="slidenum">
              <a:rPr lang="en-US" smtClean="0"/>
              <a:t>‹#›</a:t>
            </a:fld>
            <a:endParaRPr lang="en-US"/>
          </a:p>
        </p:txBody>
      </p:sp>
    </p:spTree>
    <p:extLst>
      <p:ext uri="{BB962C8B-B14F-4D97-AF65-F5344CB8AC3E}">
        <p14:creationId xmlns:p14="http://schemas.microsoft.com/office/powerpoint/2010/main" val="362811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5B6757-C341-425B-BA88-C34A35892235}"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1A0F48-CE78-4EF1-AF9A-A8B276AE49D0}" type="slidenum">
              <a:rPr lang="en-US" smtClean="0"/>
              <a:t>‹#›</a:t>
            </a:fld>
            <a:endParaRPr lang="en-US"/>
          </a:p>
        </p:txBody>
      </p:sp>
    </p:spTree>
    <p:extLst>
      <p:ext uri="{BB962C8B-B14F-4D97-AF65-F5344CB8AC3E}">
        <p14:creationId xmlns:p14="http://schemas.microsoft.com/office/powerpoint/2010/main" val="115473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5B6757-C341-425B-BA88-C34A35892235}" type="datetimeFigureOut">
              <a:rPr lang="en-US" smtClean="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1A0F48-CE78-4EF1-AF9A-A8B276AE49D0}" type="slidenum">
              <a:rPr lang="en-US" smtClean="0"/>
              <a:t>‹#›</a:t>
            </a:fld>
            <a:endParaRPr lang="en-US"/>
          </a:p>
        </p:txBody>
      </p:sp>
    </p:spTree>
    <p:extLst>
      <p:ext uri="{BB962C8B-B14F-4D97-AF65-F5344CB8AC3E}">
        <p14:creationId xmlns:p14="http://schemas.microsoft.com/office/powerpoint/2010/main" val="1209787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5B6757-C341-425B-BA88-C34A35892235}" type="datetimeFigureOut">
              <a:rPr lang="en-US" smtClean="0"/>
              <a:t>11/22/2024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1A0F48-CE78-4EF1-AF9A-A8B276AE49D0}" type="slidenum">
              <a:rPr lang="en-US" smtClean="0"/>
              <a:t>‹#›</a:t>
            </a:fld>
            <a:endParaRPr lang="en-US"/>
          </a:p>
        </p:txBody>
      </p:sp>
    </p:spTree>
    <p:extLst>
      <p:ext uri="{BB962C8B-B14F-4D97-AF65-F5344CB8AC3E}">
        <p14:creationId xmlns:p14="http://schemas.microsoft.com/office/powerpoint/2010/main" val="2399274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5B6757-C341-425B-BA88-C34A35892235}" type="datetimeFigureOut">
              <a:rPr lang="en-US" smtClean="0"/>
              <a:t>11/22/2024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1A0F48-CE78-4EF1-AF9A-A8B276AE49D0}" type="slidenum">
              <a:rPr lang="en-US" smtClean="0"/>
              <a:t>‹#›</a:t>
            </a:fld>
            <a:endParaRPr lang="en-US"/>
          </a:p>
        </p:txBody>
      </p:sp>
    </p:spTree>
    <p:extLst>
      <p:ext uri="{BB962C8B-B14F-4D97-AF65-F5344CB8AC3E}">
        <p14:creationId xmlns:p14="http://schemas.microsoft.com/office/powerpoint/2010/main" val="4085567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5B6757-C341-425B-BA88-C34A35892235}" type="datetimeFigureOut">
              <a:rPr lang="en-US" smtClean="0"/>
              <a:t>11/22/2024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1A0F48-CE78-4EF1-AF9A-A8B276AE49D0}" type="slidenum">
              <a:rPr lang="en-US" smtClean="0"/>
              <a:t>‹#›</a:t>
            </a:fld>
            <a:endParaRPr lang="en-US"/>
          </a:p>
        </p:txBody>
      </p:sp>
    </p:spTree>
    <p:extLst>
      <p:ext uri="{BB962C8B-B14F-4D97-AF65-F5344CB8AC3E}">
        <p14:creationId xmlns:p14="http://schemas.microsoft.com/office/powerpoint/2010/main" val="581960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5B6757-C341-425B-BA88-C34A35892235}" type="datetimeFigureOut">
              <a:rPr lang="en-US" smtClean="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1A0F48-CE78-4EF1-AF9A-A8B276AE49D0}" type="slidenum">
              <a:rPr lang="en-US" smtClean="0"/>
              <a:t>‹#›</a:t>
            </a:fld>
            <a:endParaRPr lang="en-US"/>
          </a:p>
        </p:txBody>
      </p:sp>
    </p:spTree>
    <p:extLst>
      <p:ext uri="{BB962C8B-B14F-4D97-AF65-F5344CB8AC3E}">
        <p14:creationId xmlns:p14="http://schemas.microsoft.com/office/powerpoint/2010/main" val="4289241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5B6757-C341-425B-BA88-C34A35892235}" type="datetimeFigureOut">
              <a:rPr lang="en-US" smtClean="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1A0F48-CE78-4EF1-AF9A-A8B276AE49D0}" type="slidenum">
              <a:rPr lang="en-US" smtClean="0"/>
              <a:t>‹#›</a:t>
            </a:fld>
            <a:endParaRPr lang="en-US"/>
          </a:p>
        </p:txBody>
      </p:sp>
    </p:spTree>
    <p:extLst>
      <p:ext uri="{BB962C8B-B14F-4D97-AF65-F5344CB8AC3E}">
        <p14:creationId xmlns:p14="http://schemas.microsoft.com/office/powerpoint/2010/main" val="4290241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5B6757-C341-425B-BA88-C34A35892235}" type="datetimeFigureOut">
              <a:rPr lang="en-US" smtClean="0"/>
              <a:t>11/22/2024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A0F48-CE78-4EF1-AF9A-A8B276AE49D0}" type="slidenum">
              <a:rPr lang="en-US" smtClean="0"/>
              <a:t>‹#›</a:t>
            </a:fld>
            <a:endParaRPr lang="en-US"/>
          </a:p>
        </p:txBody>
      </p:sp>
    </p:spTree>
    <p:extLst>
      <p:ext uri="{BB962C8B-B14F-4D97-AF65-F5344CB8AC3E}">
        <p14:creationId xmlns:p14="http://schemas.microsoft.com/office/powerpoint/2010/main" val="2371199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-IV</a:t>
            </a:r>
            <a:endParaRPr lang="en-US" dirty="0"/>
          </a:p>
        </p:txBody>
      </p:sp>
      <p:sp>
        <p:nvSpPr>
          <p:cNvPr id="3" name="Subtitle 2"/>
          <p:cNvSpPr>
            <a:spLocks noGrp="1"/>
          </p:cNvSpPr>
          <p:nvPr>
            <p:ph type="subTitle" idx="1"/>
          </p:nvPr>
        </p:nvSpPr>
        <p:spPr/>
        <p:txBody>
          <a:bodyPr/>
          <a:lstStyle/>
          <a:p>
            <a:r>
              <a:rPr lang="en-US" dirty="0" smtClean="0"/>
              <a:t>					Prepared by</a:t>
            </a:r>
          </a:p>
          <a:p>
            <a:r>
              <a:rPr lang="en-US" dirty="0"/>
              <a:t>	</a:t>
            </a:r>
            <a:r>
              <a:rPr lang="en-US" dirty="0" smtClean="0"/>
              <a:t>		</a:t>
            </a:r>
            <a:r>
              <a:rPr lang="en-US" smtClean="0"/>
              <a:t>          	 </a:t>
            </a:r>
            <a:r>
              <a:rPr lang="en-US" dirty="0" err="1" smtClean="0"/>
              <a:t>Dr.N.Gobi</a:t>
            </a:r>
            <a:endParaRPr lang="en-US" dirty="0"/>
          </a:p>
        </p:txBody>
      </p:sp>
    </p:spTree>
    <p:extLst>
      <p:ext uri="{BB962C8B-B14F-4D97-AF65-F5344CB8AC3E}">
        <p14:creationId xmlns:p14="http://schemas.microsoft.com/office/powerpoint/2010/main" val="153194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Process Management</a:t>
            </a:r>
            <a:r>
              <a:rPr lang="en-US" dirty="0" smtClean="0"/>
              <a:t>. </a:t>
            </a:r>
            <a:br>
              <a:rPr lang="en-US" dirty="0" smtClean="0"/>
            </a:br>
            <a:endParaRPr lang="en-US" dirty="0"/>
          </a:p>
        </p:txBody>
      </p:sp>
      <p:sp>
        <p:nvSpPr>
          <p:cNvPr id="3" name="Content Placeholder 2"/>
          <p:cNvSpPr>
            <a:spLocks noGrp="1"/>
          </p:cNvSpPr>
          <p:nvPr>
            <p:ph idx="1"/>
          </p:nvPr>
        </p:nvSpPr>
        <p:spPr/>
        <p:txBody>
          <a:bodyPr/>
          <a:lstStyle/>
          <a:p>
            <a:r>
              <a:rPr lang="en-US" dirty="0"/>
              <a:t>Handling the startup and termination of, scheduling and movement of, and </a:t>
            </a:r>
            <a:r>
              <a:rPr lang="en-US" dirty="0" err="1"/>
              <a:t>interprocess</a:t>
            </a:r>
            <a:r>
              <a:rPr lang="en-US" dirty="0"/>
              <a:t> </a:t>
            </a:r>
            <a:r>
              <a:rPr lang="en-US" dirty="0" smtClean="0"/>
              <a:t>communication </a:t>
            </a:r>
            <a:r>
              <a:rPr lang="en-US" dirty="0"/>
              <a:t>of </a:t>
            </a:r>
            <a:r>
              <a:rPr lang="en-US" dirty="0" smtClean="0"/>
              <a:t>processes.</a:t>
            </a:r>
            <a:endParaRPr lang="en-US" dirty="0"/>
          </a:p>
        </p:txBody>
      </p:sp>
    </p:spTree>
    <p:extLst>
      <p:ext uri="{BB962C8B-B14F-4D97-AF65-F5344CB8AC3E}">
        <p14:creationId xmlns:p14="http://schemas.microsoft.com/office/powerpoint/2010/main" val="92002876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a.txt</a:t>
            </a:r>
          </a:p>
        </p:txBody>
      </p:sp>
      <p:sp>
        <p:nvSpPr>
          <p:cNvPr id="3" name="Content Placeholder 2"/>
          <p:cNvSpPr>
            <a:spLocks noGrp="1"/>
          </p:cNvSpPr>
          <p:nvPr>
            <p:ph idx="1"/>
          </p:nvPr>
        </p:nvSpPr>
        <p:spPr/>
        <p:txBody>
          <a:bodyPr/>
          <a:lstStyle/>
          <a:p>
            <a:pPr marL="0" indent="0">
              <a:buNone/>
            </a:pPr>
            <a:r>
              <a:rPr lang="en-US" dirty="0"/>
              <a:t>life isn't meant to be easy, life is meant to be lived.</a:t>
            </a:r>
          </a:p>
          <a:p>
            <a:pPr marL="0" indent="0">
              <a:buNone/>
            </a:pPr>
            <a:r>
              <a:rPr lang="en-US" dirty="0"/>
              <a:t>Try to learn &amp; understand something new everyday in life.</a:t>
            </a:r>
          </a:p>
          <a:p>
            <a:pPr marL="0" indent="0">
              <a:buNone/>
            </a:pPr>
            <a:r>
              <a:rPr lang="en-US" dirty="0"/>
              <a:t>Respect everyone &amp; most important love everyone.</a:t>
            </a:r>
          </a:p>
          <a:p>
            <a:pPr marL="0" indent="0">
              <a:buNone/>
            </a:pPr>
            <a:r>
              <a:rPr lang="en-US" dirty="0"/>
              <a:t>Don’t hesitate to ask for love &amp; don’t hesitate to show love too.</a:t>
            </a:r>
          </a:p>
          <a:p>
            <a:pPr marL="0" indent="0">
              <a:buNone/>
            </a:pPr>
            <a:r>
              <a:rPr lang="en-US" dirty="0"/>
              <a:t>Life is too short to be shy.</a:t>
            </a:r>
          </a:p>
          <a:p>
            <a:pPr marL="0" indent="0">
              <a:buNone/>
            </a:pPr>
            <a:r>
              <a:rPr lang="en-US" dirty="0"/>
              <a:t>In life, experience will help you differentiating right from wrong.</a:t>
            </a:r>
          </a:p>
        </p:txBody>
      </p:sp>
    </p:spTree>
    <p:extLst>
      <p:ext uri="{BB962C8B-B14F-4D97-AF65-F5344CB8AC3E}">
        <p14:creationId xmlns:p14="http://schemas.microsoft.com/office/powerpoint/2010/main" val="37062074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 Insert one blank line after each </a:t>
            </a:r>
            <a:r>
              <a:rPr lang="en-US" dirty="0" smtClean="0"/>
              <a:t>line </a:t>
            </a:r>
            <a:r>
              <a:rPr lang="en-US" dirty="0"/>
              <a:t>: </a:t>
            </a:r>
            <a:r>
              <a:rPr lang="en-US" dirty="0" err="1">
                <a:solidFill>
                  <a:schemeClr val="accent2"/>
                </a:solidFill>
              </a:rPr>
              <a:t>sed</a:t>
            </a:r>
            <a:r>
              <a:rPr lang="en-US" dirty="0">
                <a:solidFill>
                  <a:schemeClr val="accent2"/>
                </a:solidFill>
              </a:rPr>
              <a:t> G a.txt </a:t>
            </a:r>
            <a:endParaRPr lang="en-US" dirty="0" smtClean="0">
              <a:solidFill>
                <a:schemeClr val="accent2"/>
              </a:solidFill>
            </a:endParaRPr>
          </a:p>
          <a:p>
            <a:r>
              <a:rPr lang="en-US" dirty="0"/>
              <a:t>To insert two blank lines </a:t>
            </a:r>
            <a:r>
              <a:rPr lang="en-US" dirty="0">
                <a:solidFill>
                  <a:schemeClr val="accent2"/>
                </a:solidFill>
              </a:rPr>
              <a:t>:</a:t>
            </a:r>
            <a:r>
              <a:rPr lang="en-US" dirty="0" err="1">
                <a:solidFill>
                  <a:schemeClr val="accent2"/>
                </a:solidFill>
              </a:rPr>
              <a:t>sed</a:t>
            </a:r>
            <a:r>
              <a:rPr lang="en-US" dirty="0">
                <a:solidFill>
                  <a:schemeClr val="accent2"/>
                </a:solidFill>
              </a:rPr>
              <a:t> 'G;G' </a:t>
            </a:r>
            <a:r>
              <a:rPr lang="en-US" dirty="0" smtClean="0">
                <a:solidFill>
                  <a:schemeClr val="accent2"/>
                </a:solidFill>
              </a:rPr>
              <a:t>a.txt</a:t>
            </a:r>
          </a:p>
          <a:p>
            <a:r>
              <a:rPr lang="en-US" dirty="0"/>
              <a:t>Insert 5 spaces to the left of every lines </a:t>
            </a:r>
            <a:r>
              <a:rPr lang="en-US" dirty="0" smtClean="0"/>
              <a:t>: </a:t>
            </a:r>
            <a:r>
              <a:rPr lang="en-US" dirty="0" err="1" smtClean="0">
                <a:solidFill>
                  <a:srgbClr val="00B050"/>
                </a:solidFill>
              </a:rPr>
              <a:t>sed</a:t>
            </a:r>
            <a:r>
              <a:rPr lang="en-US" dirty="0" smtClean="0">
                <a:solidFill>
                  <a:srgbClr val="00B050"/>
                </a:solidFill>
              </a:rPr>
              <a:t> </a:t>
            </a:r>
            <a:r>
              <a:rPr lang="en-US" dirty="0">
                <a:solidFill>
                  <a:srgbClr val="00B050"/>
                </a:solidFill>
              </a:rPr>
              <a:t>'s/^/     /' a.txt</a:t>
            </a:r>
          </a:p>
        </p:txBody>
      </p:sp>
    </p:spTree>
    <p:extLst>
      <p:ext uri="{BB962C8B-B14F-4D97-AF65-F5344CB8AC3E}">
        <p14:creationId xmlns:p14="http://schemas.microsoft.com/office/powerpoint/2010/main" val="3797277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Single-process execution </a:t>
            </a:r>
            <a:endParaRPr lang="en-US" dirty="0"/>
          </a:p>
        </p:txBody>
      </p:sp>
      <p:sp>
        <p:nvSpPr>
          <p:cNvPr id="3" name="Content Placeholder 2"/>
          <p:cNvSpPr>
            <a:spLocks noGrp="1"/>
          </p:cNvSpPr>
          <p:nvPr>
            <p:ph idx="1"/>
          </p:nvPr>
        </p:nvSpPr>
        <p:spPr/>
        <p:txBody>
          <a:bodyPr/>
          <a:lstStyle/>
          <a:p>
            <a:r>
              <a:rPr lang="en-US" i="1" dirty="0"/>
              <a:t>single tasking</a:t>
            </a:r>
            <a:r>
              <a:rPr lang="en-US" dirty="0"/>
              <a:t>, the operating system starts a process and then the CPU’s attention is entirely held by that one running process. </a:t>
            </a:r>
            <a:endParaRPr lang="en-US" dirty="0" smtClean="0"/>
          </a:p>
          <a:p>
            <a:r>
              <a:rPr lang="en-US" dirty="0"/>
              <a:t>CPU executes this one process until either the process terminates or requests some operation by the operating </a:t>
            </a:r>
            <a:r>
              <a:rPr lang="en-US" dirty="0" smtClean="0"/>
              <a:t>system.</a:t>
            </a:r>
          </a:p>
          <a:p>
            <a:r>
              <a:rPr lang="en-US" dirty="0"/>
              <a:t>Among them, the user is limited to running one task at a time and so there is no way to switch back and forth between multiple tasks. </a:t>
            </a:r>
            <a:endParaRPr lang="en-US" dirty="0" smtClean="0"/>
          </a:p>
          <a:p>
            <a:r>
              <a:rPr lang="en-US" dirty="0"/>
              <a:t>if the process has to perform some time-consuming input or output, the CPU remains idle while the input/output (I/O) takes place. </a:t>
            </a:r>
          </a:p>
        </p:txBody>
      </p:sp>
    </p:spTree>
    <p:extLst>
      <p:ext uri="{BB962C8B-B14F-4D97-AF65-F5344CB8AC3E}">
        <p14:creationId xmlns:p14="http://schemas.microsoft.com/office/powerpoint/2010/main" val="2440593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493143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Processing</a:t>
            </a:r>
            <a:endParaRPr lang="en-US" dirty="0"/>
          </a:p>
        </p:txBody>
      </p:sp>
      <p:sp>
        <p:nvSpPr>
          <p:cNvPr id="3" name="Content Placeholder 2"/>
          <p:cNvSpPr>
            <a:spLocks noGrp="1"/>
          </p:cNvSpPr>
          <p:nvPr>
            <p:ph idx="1"/>
          </p:nvPr>
        </p:nvSpPr>
        <p:spPr/>
        <p:txBody>
          <a:bodyPr/>
          <a:lstStyle/>
          <a:p>
            <a:r>
              <a:rPr lang="en-US" i="1" dirty="0"/>
              <a:t>Batch processing </a:t>
            </a:r>
            <a:r>
              <a:rPr lang="en-US" dirty="0"/>
              <a:t>is much like single tasking </a:t>
            </a:r>
            <a:r>
              <a:rPr lang="en-US" dirty="0" smtClean="0"/>
              <a:t>.Batch processing</a:t>
            </a:r>
            <a:r>
              <a:rPr lang="en-US" dirty="0"/>
              <a:t>, the computer is shared among multiple users such that users can submit processes to run at any time. </a:t>
            </a:r>
            <a:endParaRPr lang="en-US" dirty="0" smtClean="0"/>
          </a:p>
          <a:p>
            <a:r>
              <a:rPr lang="en-US" dirty="0"/>
              <a:t>Scheduling may be performed by some offline system </a:t>
            </a:r>
            <a:endParaRPr lang="en-US" dirty="0" smtClean="0"/>
          </a:p>
          <a:p>
            <a:r>
              <a:rPr lang="en-US" dirty="0" smtClean="0"/>
              <a:t>Job </a:t>
            </a:r>
            <a:r>
              <a:rPr lang="en-US" dirty="0"/>
              <a:t>may run any time from immediately to hours or days later, the job cannot be expected to run </a:t>
            </a:r>
            <a:r>
              <a:rPr lang="en-US" dirty="0" smtClean="0"/>
              <a:t>interactively.</a:t>
            </a:r>
          </a:p>
          <a:p>
            <a:r>
              <a:rPr lang="en-US" dirty="0" smtClean="0"/>
              <a:t>Scheduling algorithm can be used to schedule the processes.</a:t>
            </a:r>
            <a:endParaRPr lang="en-US" dirty="0"/>
          </a:p>
        </p:txBody>
      </p:sp>
    </p:spTree>
    <p:extLst>
      <p:ext uri="{BB962C8B-B14F-4D97-AF65-F5344CB8AC3E}">
        <p14:creationId xmlns:p14="http://schemas.microsoft.com/office/powerpoint/2010/main" val="13786568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Concurrent processing </a:t>
            </a:r>
            <a:endParaRPr lang="en-US" dirty="0"/>
          </a:p>
        </p:txBody>
      </p:sp>
      <p:sp>
        <p:nvSpPr>
          <p:cNvPr id="3" name="Content Placeholder 2"/>
          <p:cNvSpPr>
            <a:spLocks noGrp="1"/>
          </p:cNvSpPr>
          <p:nvPr>
            <p:ph idx="1"/>
          </p:nvPr>
        </p:nvSpPr>
        <p:spPr/>
        <p:txBody>
          <a:bodyPr>
            <a:normAutofit fontScale="85000" lnSpcReduction="10000"/>
          </a:bodyPr>
          <a:lstStyle/>
          <a:p>
            <a:r>
              <a:rPr lang="en-US" dirty="0"/>
              <a:t>One of the great inefficiencies of both single tasking and batch processing is that of </a:t>
            </a:r>
            <a:r>
              <a:rPr lang="en-US" dirty="0" smtClean="0"/>
              <a:t>I/O.</a:t>
            </a:r>
          </a:p>
          <a:p>
            <a:r>
              <a:rPr lang="en-US" dirty="0" smtClean="0"/>
              <a:t>One process/job may wait for the i/o – time consuming if read from magnetic tapes.</a:t>
            </a:r>
          </a:p>
          <a:p>
            <a:r>
              <a:rPr lang="en-US" dirty="0" smtClean="0"/>
              <a:t>Idea of </a:t>
            </a:r>
            <a:r>
              <a:rPr lang="en-US" dirty="0"/>
              <a:t>switching from a waiting process to a process ready for execution leads us to an improved form of process management called </a:t>
            </a:r>
            <a:r>
              <a:rPr lang="en-US" i="1" dirty="0"/>
              <a:t>multiprogramming</a:t>
            </a:r>
            <a:r>
              <a:rPr lang="en-US" dirty="0"/>
              <a:t>. </a:t>
            </a:r>
            <a:endParaRPr lang="en-US" dirty="0" smtClean="0"/>
          </a:p>
          <a:p>
            <a:r>
              <a:rPr lang="en-US" dirty="0"/>
              <a:t>In multiprogramming, the CPU executes a single process, but if that process needs to perform time-consuming I/O then that process is set aside and another process is executed. </a:t>
            </a:r>
            <a:endParaRPr lang="en-US" dirty="0" smtClean="0"/>
          </a:p>
          <a:p>
            <a:r>
              <a:rPr lang="en-US" dirty="0" smtClean="0"/>
              <a:t>Concurrent Processing- By </a:t>
            </a:r>
            <a:r>
              <a:rPr lang="en-US" dirty="0"/>
              <a:t>switching between processes in this way, it appears to the user that the computer is executing multiple processes at a time </a:t>
            </a:r>
            <a:endParaRPr lang="en-US" dirty="0" smtClean="0"/>
          </a:p>
          <a:p>
            <a:r>
              <a:rPr lang="en-US" dirty="0" smtClean="0"/>
              <a:t>Context switching plays a major role.</a:t>
            </a:r>
            <a:endParaRPr lang="en-US" dirty="0"/>
          </a:p>
        </p:txBody>
      </p:sp>
    </p:spTree>
    <p:extLst>
      <p:ext uri="{BB962C8B-B14F-4D97-AF65-F5344CB8AC3E}">
        <p14:creationId xmlns:p14="http://schemas.microsoft.com/office/powerpoint/2010/main" val="681499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context switching, OS follows</a:t>
            </a:r>
            <a:endParaRPr lang="en-US" dirty="0"/>
          </a:p>
        </p:txBody>
      </p:sp>
      <p:sp>
        <p:nvSpPr>
          <p:cNvPr id="3" name="Content Placeholder 2"/>
          <p:cNvSpPr>
            <a:spLocks noGrp="1"/>
          </p:cNvSpPr>
          <p:nvPr>
            <p:ph idx="1"/>
          </p:nvPr>
        </p:nvSpPr>
        <p:spPr/>
        <p:txBody>
          <a:bodyPr/>
          <a:lstStyle/>
          <a:p>
            <a:r>
              <a:rPr lang="en-US" dirty="0" smtClean="0"/>
              <a:t>Pre-emptive</a:t>
            </a:r>
          </a:p>
          <a:p>
            <a:r>
              <a:rPr lang="en-US" dirty="0" smtClean="0"/>
              <a:t>Non-Preemptive</a:t>
            </a:r>
          </a:p>
          <a:p>
            <a:r>
              <a:rPr lang="en-US" dirty="0" smtClean="0"/>
              <a:t>Time sharing</a:t>
            </a:r>
            <a:endParaRPr lang="en-US" dirty="0"/>
          </a:p>
        </p:txBody>
      </p:sp>
    </p:spTree>
    <p:extLst>
      <p:ext uri="{BB962C8B-B14F-4D97-AF65-F5344CB8AC3E}">
        <p14:creationId xmlns:p14="http://schemas.microsoft.com/office/powerpoint/2010/main" val="36889511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Interrupt handling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Process of </a:t>
            </a:r>
            <a:r>
              <a:rPr lang="en-US" dirty="0"/>
              <a:t>interrupting the CPU as an </a:t>
            </a:r>
            <a:r>
              <a:rPr lang="en-US" i="1" dirty="0"/>
              <a:t>interrupt </a:t>
            </a:r>
            <a:r>
              <a:rPr lang="en-US" dirty="0"/>
              <a:t>and the process of requesting an interrupt as an </a:t>
            </a:r>
            <a:r>
              <a:rPr lang="en-US" i="1" dirty="0"/>
              <a:t>interrupt request </a:t>
            </a:r>
            <a:r>
              <a:rPr lang="en-US" dirty="0"/>
              <a:t>(IRQ). </a:t>
            </a:r>
            <a:endParaRPr lang="en-US" dirty="0" smtClean="0"/>
          </a:p>
          <a:p>
            <a:r>
              <a:rPr lang="en-US" dirty="0"/>
              <a:t>IRQ may originate from hardware or software. For hardware, the IRQ is carried over a reserved line on the bus connecting the hardware device to the CPU (or to an interrupt controller device). For software, an IRQ is submitted as an interrupt signal. </a:t>
            </a:r>
            <a:endParaRPr lang="en-US" dirty="0" smtClean="0"/>
          </a:p>
          <a:p>
            <a:r>
              <a:rPr lang="en-US" dirty="0"/>
              <a:t>Upon receiving an interrupt request, the CPU finishes the current fetch-execute cycle and then decides how to respond to the interrupt request. </a:t>
            </a:r>
            <a:endParaRPr lang="en-US" dirty="0" smtClean="0"/>
          </a:p>
          <a:p>
            <a:r>
              <a:rPr lang="en-US" dirty="0"/>
              <a:t>For every type of interrupt, the operating system contains an interrupt handler</a:t>
            </a:r>
            <a:r>
              <a:rPr lang="en-US" dirty="0" smtClean="0"/>
              <a:t>.</a:t>
            </a:r>
          </a:p>
          <a:p>
            <a:r>
              <a:rPr lang="en-US" dirty="0" smtClean="0"/>
              <a:t> </a:t>
            </a:r>
            <a:r>
              <a:rPr lang="en-US" dirty="0"/>
              <a:t>Each </a:t>
            </a:r>
            <a:r>
              <a:rPr lang="en-US" i="1" dirty="0"/>
              <a:t>interrupt handler </a:t>
            </a:r>
            <a:r>
              <a:rPr lang="en-US" dirty="0"/>
              <a:t>is a piece of code written to handle a specific type of interrupting situation. </a:t>
            </a:r>
          </a:p>
        </p:txBody>
      </p:sp>
    </p:spTree>
    <p:extLst>
      <p:ext uri="{BB962C8B-B14F-4D97-AF65-F5344CB8AC3E}">
        <p14:creationId xmlns:p14="http://schemas.microsoft.com/office/powerpoint/2010/main" val="8066970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STARTING, PAUSING AND RESUMING PROCESSES </a:t>
            </a:r>
            <a:endParaRPr lang="en-US" dirty="0"/>
          </a:p>
        </p:txBody>
      </p:sp>
      <p:sp>
        <p:nvSpPr>
          <p:cNvPr id="3" name="Content Placeholder 2"/>
          <p:cNvSpPr>
            <a:spLocks noGrp="1"/>
          </p:cNvSpPr>
          <p:nvPr>
            <p:ph idx="1"/>
          </p:nvPr>
        </p:nvSpPr>
        <p:spPr/>
        <p:txBody>
          <a:bodyPr/>
          <a:lstStyle/>
          <a:p>
            <a:r>
              <a:rPr lang="en-US" dirty="0"/>
              <a:t>Depending on the version of Linux and the GUI being used, there are menu selections and icons. </a:t>
            </a:r>
            <a:endParaRPr lang="en-US" dirty="0" smtClean="0"/>
          </a:p>
          <a:p>
            <a:r>
              <a:rPr lang="en-US" dirty="0" smtClean="0"/>
              <a:t>Parent process </a:t>
            </a:r>
            <a:r>
              <a:rPr lang="en-US" dirty="0"/>
              <a:t>making the request might be the GUI, Bash, another running application or a part of the operating system (e.g., a service). </a:t>
            </a:r>
            <a:endParaRPr lang="en-US" dirty="0" smtClean="0"/>
          </a:p>
          <a:p>
            <a:r>
              <a:rPr lang="en-US" dirty="0"/>
              <a:t>kernel’s process manager creates the process and prepares it for execution. </a:t>
            </a:r>
            <a:endParaRPr lang="en-US" dirty="0" smtClean="0"/>
          </a:p>
          <a:p>
            <a:r>
              <a:rPr lang="en-US" dirty="0"/>
              <a:t>When a process is launched by the user, the process runs under access rights based on its </a:t>
            </a:r>
            <a:r>
              <a:rPr lang="en-US" i="1" dirty="0" smtClean="0"/>
              <a:t>Effective User ID </a:t>
            </a:r>
            <a:r>
              <a:rPr lang="en-US" dirty="0"/>
              <a:t>(EUID) and </a:t>
            </a:r>
            <a:r>
              <a:rPr lang="en-US" i="1" dirty="0" smtClean="0"/>
              <a:t>Effective Group ID </a:t>
            </a:r>
            <a:r>
              <a:rPr lang="en-US" dirty="0"/>
              <a:t>(EGID). </a:t>
            </a:r>
          </a:p>
        </p:txBody>
      </p:sp>
    </p:spTree>
    <p:extLst>
      <p:ext uri="{BB962C8B-B14F-4D97-AF65-F5344CB8AC3E}">
        <p14:creationId xmlns:p14="http://schemas.microsoft.com/office/powerpoint/2010/main" val="1060481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Launching processes from the command line </a:t>
            </a:r>
            <a:endParaRPr lang="en-US" dirty="0"/>
          </a:p>
        </p:txBody>
      </p:sp>
      <p:sp>
        <p:nvSpPr>
          <p:cNvPr id="3" name="Content Placeholder 2"/>
          <p:cNvSpPr>
            <a:spLocks noGrp="1"/>
          </p:cNvSpPr>
          <p:nvPr>
            <p:ph idx="1"/>
          </p:nvPr>
        </p:nvSpPr>
        <p:spPr/>
        <p:txBody>
          <a:bodyPr/>
          <a:lstStyle/>
          <a:p>
            <a:r>
              <a:rPr lang="en-US" dirty="0"/>
              <a:t>Launching processes from within a shell is accomplished by specifying the program name. </a:t>
            </a:r>
            <a:r>
              <a:rPr lang="en-US" dirty="0" smtClean="0">
                <a:sym typeface="Wingdings" panose="05000000000000000000" pitchFamily="2" charset="2"/>
              </a:rPr>
              <a:t> Absolute path or relative path.</a:t>
            </a:r>
          </a:p>
          <a:p>
            <a:endParaRPr lang="en-US" dirty="0" smtClean="0">
              <a:sym typeface="Wingdings" panose="05000000000000000000" pitchFamily="2" charset="2"/>
            </a:endParaRPr>
          </a:p>
        </p:txBody>
      </p:sp>
    </p:spTree>
    <p:extLst>
      <p:ext uri="{BB962C8B-B14F-4D97-AF65-F5344CB8AC3E}">
        <p14:creationId xmlns:p14="http://schemas.microsoft.com/office/powerpoint/2010/main" val="16299322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Suspending and resuming processes from the command line </a:t>
            </a:r>
            <a:endParaRPr lang="en-US" dirty="0"/>
          </a:p>
        </p:txBody>
      </p:sp>
      <p:sp>
        <p:nvSpPr>
          <p:cNvPr id="3" name="Content Placeholder 2"/>
          <p:cNvSpPr>
            <a:spLocks noGrp="1"/>
          </p:cNvSpPr>
          <p:nvPr>
            <p:ph idx="1"/>
          </p:nvPr>
        </p:nvSpPr>
        <p:spPr/>
        <p:txBody>
          <a:bodyPr/>
          <a:lstStyle/>
          <a:p>
            <a:r>
              <a:rPr lang="en-US" dirty="0" smtClean="0"/>
              <a:t>Run </a:t>
            </a:r>
            <a:r>
              <a:rPr lang="en-US" dirty="0"/>
              <a:t>as many processes </a:t>
            </a:r>
            <a:r>
              <a:rPr lang="en-US" dirty="0" smtClean="0"/>
              <a:t>in </a:t>
            </a:r>
            <a:r>
              <a:rPr lang="en-US" dirty="0"/>
              <a:t>the background. </a:t>
            </a:r>
            <a:endParaRPr lang="en-US" dirty="0" smtClean="0"/>
          </a:p>
          <a:p>
            <a:r>
              <a:rPr lang="en-US" dirty="0" smtClean="0"/>
              <a:t>A </a:t>
            </a:r>
            <a:r>
              <a:rPr lang="en-US" dirty="0"/>
              <a:t>terminal </a:t>
            </a:r>
            <a:r>
              <a:rPr lang="en-US" dirty="0" smtClean="0"/>
              <a:t>window can </a:t>
            </a:r>
            <a:r>
              <a:rPr lang="en-US" dirty="0"/>
              <a:t>only have one process running in the foreground at a time. </a:t>
            </a:r>
            <a:endParaRPr lang="en-US" dirty="0" smtClean="0"/>
          </a:p>
          <a:p>
            <a:r>
              <a:rPr lang="en-US" dirty="0" smtClean="0"/>
              <a:t>Foreground process </a:t>
            </a:r>
            <a:r>
              <a:rPr lang="en-US" dirty="0"/>
              <a:t>is the one that provides interaction with the user, whether to receive user input or to output information to the window, or both. </a:t>
            </a:r>
            <a:endParaRPr lang="en-US" dirty="0" smtClean="0"/>
          </a:p>
          <a:p>
            <a:r>
              <a:rPr lang="en-US" dirty="0" smtClean="0"/>
              <a:t>Jobs command </a:t>
            </a:r>
            <a:r>
              <a:rPr lang="en-US" dirty="0"/>
              <a:t>responds with all of the active jobs in the terminal window. These are processes that have been started from the command line but have not yet terminated. </a:t>
            </a:r>
          </a:p>
        </p:txBody>
      </p:sp>
    </p:spTree>
    <p:extLst>
      <p:ext uri="{BB962C8B-B14F-4D97-AF65-F5344CB8AC3E}">
        <p14:creationId xmlns:p14="http://schemas.microsoft.com/office/powerpoint/2010/main" val="3152850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 Unit IV</a:t>
            </a:r>
          </a:p>
        </p:txBody>
      </p:sp>
      <p:sp>
        <p:nvSpPr>
          <p:cNvPr id="3" name="Content Placeholder 2"/>
          <p:cNvSpPr>
            <a:spLocks noGrp="1"/>
          </p:cNvSpPr>
          <p:nvPr>
            <p:ph idx="1"/>
          </p:nvPr>
        </p:nvSpPr>
        <p:spPr/>
        <p:txBody>
          <a:bodyPr/>
          <a:lstStyle/>
          <a:p>
            <a:pPr marL="0" indent="0">
              <a:buNone/>
            </a:pPr>
            <a:r>
              <a:rPr lang="en-US" dirty="0"/>
              <a:t>Linux Process Management: </a:t>
            </a:r>
          </a:p>
          <a:p>
            <a:pPr marL="0" indent="0">
              <a:buNone/>
            </a:pPr>
            <a:r>
              <a:rPr lang="en-US" dirty="0"/>
              <a:t>Forms of Process Management-Starting, Pausing, and Resuming Processes-Monitoring Processes-Managing Linux Processes-Linux Applications: Text </a:t>
            </a:r>
            <a:r>
              <a:rPr lang="en-US" dirty="0" err="1"/>
              <a:t>EditorsLatex</a:t>
            </a:r>
            <a:r>
              <a:rPr lang="en-US" dirty="0"/>
              <a:t>-Email Programs- Network Software- Regular Expressions: </a:t>
            </a:r>
            <a:r>
              <a:rPr lang="en-US" dirty="0" err="1"/>
              <a:t>Grep-Sed-Awk</a:t>
            </a:r>
            <a:r>
              <a:rPr lang="en-US" dirty="0"/>
              <a:t>.</a:t>
            </a:r>
          </a:p>
          <a:p>
            <a:endParaRPr lang="en-US" dirty="0"/>
          </a:p>
        </p:txBody>
      </p:sp>
    </p:spTree>
    <p:extLst>
      <p:ext uri="{BB962C8B-B14F-4D97-AF65-F5344CB8AC3E}">
        <p14:creationId xmlns:p14="http://schemas.microsoft.com/office/powerpoint/2010/main" val="12254036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a:t>
            </a:r>
            <a:r>
              <a:rPr lang="en-US" dirty="0"/>
              <a:t>process may be in a </a:t>
            </a:r>
            <a:r>
              <a:rPr lang="en-US" i="1" dirty="0"/>
              <a:t>stopped </a:t>
            </a:r>
            <a:r>
              <a:rPr lang="en-US" dirty="0"/>
              <a:t>state. This means that the process has been running but is currently suspended. </a:t>
            </a:r>
            <a:endParaRPr lang="en-US" dirty="0" smtClean="0"/>
          </a:p>
          <a:p>
            <a:r>
              <a:rPr lang="en-US" dirty="0" smtClean="0"/>
              <a:t>User </a:t>
            </a:r>
            <a:r>
              <a:rPr lang="en-US" dirty="0"/>
              <a:t>can resume a suspended process. In doing so, we specify whether to resume the process in the foreground or in the </a:t>
            </a:r>
            <a:r>
              <a:rPr lang="en-US" dirty="0" smtClean="0"/>
              <a:t>background.</a:t>
            </a:r>
          </a:p>
          <a:p>
            <a:r>
              <a:rPr lang="en-US" dirty="0"/>
              <a:t>In order to stop a running, foreground process, </a:t>
            </a:r>
            <a:r>
              <a:rPr lang="en-US" dirty="0">
                <a:solidFill>
                  <a:srgbClr val="FF0000"/>
                </a:solidFill>
              </a:rPr>
              <a:t>type </a:t>
            </a:r>
            <a:r>
              <a:rPr lang="en-US" dirty="0" err="1">
                <a:solidFill>
                  <a:srgbClr val="FF0000"/>
                </a:solidFill>
              </a:rPr>
              <a:t>control+z</a:t>
            </a:r>
            <a:r>
              <a:rPr lang="en-US" dirty="0">
                <a:solidFill>
                  <a:srgbClr val="FF0000"/>
                </a:solidFill>
              </a:rPr>
              <a:t> in the terminal window </a:t>
            </a:r>
          </a:p>
        </p:txBody>
      </p:sp>
    </p:spTree>
    <p:extLst>
      <p:ext uri="{BB962C8B-B14F-4D97-AF65-F5344CB8AC3E}">
        <p14:creationId xmlns:p14="http://schemas.microsoft.com/office/powerpoint/2010/main" val="35274379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PROCESSES</a:t>
            </a:r>
          </a:p>
        </p:txBody>
      </p:sp>
      <p:sp>
        <p:nvSpPr>
          <p:cNvPr id="3" name="Content Placeholder 2"/>
          <p:cNvSpPr>
            <a:spLocks noGrp="1"/>
          </p:cNvSpPr>
          <p:nvPr>
            <p:ph idx="1"/>
          </p:nvPr>
        </p:nvSpPr>
        <p:spPr/>
        <p:txBody>
          <a:bodyPr/>
          <a:lstStyle/>
          <a:p>
            <a:r>
              <a:rPr lang="en-US" dirty="0" smtClean="0"/>
              <a:t>Operating </a:t>
            </a:r>
            <a:r>
              <a:rPr lang="en-US" dirty="0"/>
              <a:t>system can run multiple processes efficiently with little or no user intervention</a:t>
            </a:r>
            <a:r>
              <a:rPr lang="en-US" dirty="0" smtClean="0"/>
              <a:t>.</a:t>
            </a:r>
          </a:p>
          <a:p>
            <a:r>
              <a:rPr lang="en-US" dirty="0" smtClean="0"/>
              <a:t>Several different </a:t>
            </a:r>
            <a:r>
              <a:rPr lang="en-US" dirty="0"/>
              <a:t>tools available to monitor processes and system resources. </a:t>
            </a:r>
            <a:endParaRPr lang="en-US" dirty="0" smtClean="0"/>
          </a:p>
          <a:p>
            <a:r>
              <a:rPr lang="en-US" dirty="0" smtClean="0"/>
              <a:t>Primary GUI </a:t>
            </a:r>
            <a:r>
              <a:rPr lang="en-US" dirty="0"/>
              <a:t>tool is called the System </a:t>
            </a:r>
            <a:r>
              <a:rPr lang="en-US" dirty="0" smtClean="0"/>
              <a:t>Monitor.</a:t>
            </a:r>
          </a:p>
          <a:p>
            <a:r>
              <a:rPr lang="en-US" dirty="0"/>
              <a:t>Launching System Monitor from the GUI has changed</a:t>
            </a:r>
            <a:r>
              <a:rPr lang="en-US" dirty="0" smtClean="0"/>
              <a:t>.</a:t>
            </a:r>
          </a:p>
          <a:p>
            <a:r>
              <a:rPr lang="en-US" dirty="0" smtClean="0"/>
              <a:t>Two </a:t>
            </a:r>
            <a:r>
              <a:rPr lang="en-US" dirty="0"/>
              <a:t>different versions of the System Monitor, one for Gnome and one for KDE (an alternative GUI desktop).</a:t>
            </a:r>
          </a:p>
        </p:txBody>
      </p:sp>
    </p:spTree>
    <p:extLst>
      <p:ext uri="{BB962C8B-B14F-4D97-AF65-F5344CB8AC3E}">
        <p14:creationId xmlns:p14="http://schemas.microsoft.com/office/powerpoint/2010/main" val="10318866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369" y="259617"/>
            <a:ext cx="10515600" cy="1325563"/>
          </a:xfrm>
        </p:spPr>
        <p:txBody>
          <a:bodyPr/>
          <a:lstStyle/>
          <a:p>
            <a:r>
              <a:rPr lang="en-US" dirty="0"/>
              <a:t>Gnome</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382" y="1178168"/>
            <a:ext cx="9518772" cy="555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2119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Resources tab provides a summary of CPU, memory/swap space and network utilization over time (the last minute).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8173" y="2806210"/>
            <a:ext cx="7008935" cy="3360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40730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File Systems tab displays statistics about the file system.</a:t>
            </a:r>
          </a:p>
        </p:txBody>
      </p:sp>
    </p:spTree>
    <p:extLst>
      <p:ext uri="{BB962C8B-B14F-4D97-AF65-F5344CB8AC3E}">
        <p14:creationId xmlns:p14="http://schemas.microsoft.com/office/powerpoint/2010/main" val="5315201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Monitoring </a:t>
            </a:r>
            <a:r>
              <a:rPr lang="en-US" dirty="0" smtClean="0"/>
              <a:t>Tools</a:t>
            </a:r>
            <a:endParaRPr lang="en-US" dirty="0"/>
          </a:p>
        </p:txBody>
      </p:sp>
      <p:sp>
        <p:nvSpPr>
          <p:cNvPr id="3" name="Content Placeholder 2"/>
          <p:cNvSpPr>
            <a:spLocks noGrp="1"/>
          </p:cNvSpPr>
          <p:nvPr>
            <p:ph idx="1"/>
          </p:nvPr>
        </p:nvSpPr>
        <p:spPr/>
        <p:txBody>
          <a:bodyPr/>
          <a:lstStyle/>
          <a:p>
            <a:r>
              <a:rPr lang="en-US" dirty="0"/>
              <a:t>System Monitor provides a convenient way to view system usage and control running processes, we might be more interested in exploring system usage from the command line for two reasons</a:t>
            </a:r>
            <a:r>
              <a:rPr lang="en-US" dirty="0" smtClean="0"/>
              <a:t>.</a:t>
            </a:r>
          </a:p>
          <a:p>
            <a:r>
              <a:rPr lang="en-US" dirty="0"/>
              <a:t>similar to the idea of opening multiple windows to run multiple processes that we explored in the last section, using the System Monitor takes more resources than command-line programs</a:t>
            </a:r>
            <a:r>
              <a:rPr lang="en-US" dirty="0" smtClean="0"/>
              <a:t>.</a:t>
            </a:r>
          </a:p>
          <a:p>
            <a:r>
              <a:rPr lang="en-US" dirty="0"/>
              <a:t>information we can get from the System Monitor is not as comprehensive as what can be found from some of the command-line programs. So, we turn to two of the primarily monitoring tools: </a:t>
            </a:r>
            <a:r>
              <a:rPr lang="en-US" dirty="0">
                <a:solidFill>
                  <a:srgbClr val="FF0000"/>
                </a:solidFill>
              </a:rPr>
              <a:t>top and </a:t>
            </a:r>
            <a:r>
              <a:rPr lang="en-US" dirty="0" err="1">
                <a:solidFill>
                  <a:srgbClr val="FF0000"/>
                </a:solidFill>
              </a:rPr>
              <a:t>ps</a:t>
            </a:r>
            <a:endParaRPr lang="en-US" dirty="0">
              <a:solidFill>
                <a:srgbClr val="FF0000"/>
              </a:solidFill>
            </a:endParaRPr>
          </a:p>
        </p:txBody>
      </p:sp>
    </p:spTree>
    <p:extLst>
      <p:ext uri="{BB962C8B-B14F-4D97-AF65-F5344CB8AC3E}">
        <p14:creationId xmlns:p14="http://schemas.microsoft.com/office/powerpoint/2010/main" val="25145748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top program</a:t>
            </a:r>
          </a:p>
        </p:txBody>
      </p:sp>
      <p:sp>
        <p:nvSpPr>
          <p:cNvPr id="3" name="Content Placeholder 2"/>
          <p:cNvSpPr>
            <a:spLocks noGrp="1"/>
          </p:cNvSpPr>
          <p:nvPr>
            <p:ph idx="1"/>
          </p:nvPr>
        </p:nvSpPr>
        <p:spPr/>
        <p:txBody>
          <a:bodyPr/>
          <a:lstStyle/>
          <a:p>
            <a:r>
              <a:rPr lang="en-US" dirty="0">
                <a:solidFill>
                  <a:srgbClr val="FF0000"/>
                </a:solidFill>
              </a:rPr>
              <a:t>top</a:t>
            </a:r>
            <a:r>
              <a:rPr lang="en-US" dirty="0"/>
              <a:t> program is launched from the command line but unlike most of the commands we have viewed, this command fills the terminal window with its output and remains running</a:t>
            </a:r>
            <a:r>
              <a:rPr lang="en-US" dirty="0" smtClean="0"/>
              <a:t>.</a:t>
            </a:r>
          </a:p>
          <a:p>
            <a:r>
              <a:rPr lang="en-US" dirty="0" smtClean="0">
                <a:solidFill>
                  <a:srgbClr val="FF0000"/>
                </a:solidFill>
              </a:rPr>
              <a:t>top</a:t>
            </a:r>
            <a:r>
              <a:rPr lang="en-US" dirty="0" smtClean="0"/>
              <a:t> </a:t>
            </a:r>
            <a:r>
              <a:rPr lang="en-US" dirty="0"/>
              <a:t>is an interactive program that updates its output in a specified refresh rate and changes its appearance based on input keystrokes</a:t>
            </a:r>
            <a:r>
              <a:rPr lang="en-US" dirty="0" smtClean="0"/>
              <a:t>.</a:t>
            </a:r>
          </a:p>
          <a:p>
            <a:r>
              <a:rPr lang="en-US" dirty="0" smtClean="0">
                <a:solidFill>
                  <a:srgbClr val="FF0000"/>
                </a:solidFill>
              </a:rPr>
              <a:t>Default </a:t>
            </a:r>
            <a:r>
              <a:rPr lang="en-US" dirty="0">
                <a:solidFill>
                  <a:srgbClr val="FF0000"/>
                </a:solidFill>
              </a:rPr>
              <a:t>refresh rate is 3 seconds.</a:t>
            </a:r>
          </a:p>
        </p:txBody>
      </p:sp>
    </p:spTree>
    <p:extLst>
      <p:ext uri="{BB962C8B-B14F-4D97-AF65-F5344CB8AC3E}">
        <p14:creationId xmlns:p14="http://schemas.microsoft.com/office/powerpoint/2010/main" val="22910934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2564" y="1889980"/>
            <a:ext cx="6388810" cy="4006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27446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ps</a:t>
            </a:r>
            <a:r>
              <a:rPr lang="en-US" dirty="0">
                <a:solidFill>
                  <a:srgbClr val="FF0000"/>
                </a:solidFill>
              </a:rPr>
              <a:t> command</a:t>
            </a:r>
          </a:p>
        </p:txBody>
      </p:sp>
      <p:sp>
        <p:nvSpPr>
          <p:cNvPr id="3" name="Content Placeholder 2"/>
          <p:cNvSpPr>
            <a:spLocks noGrp="1"/>
          </p:cNvSpPr>
          <p:nvPr>
            <p:ph idx="1"/>
          </p:nvPr>
        </p:nvSpPr>
        <p:spPr/>
        <p:txBody>
          <a:bodyPr/>
          <a:lstStyle/>
          <a:p>
            <a:r>
              <a:rPr lang="en-US" dirty="0" err="1"/>
              <a:t>ps</a:t>
            </a:r>
            <a:r>
              <a:rPr lang="en-US" dirty="0"/>
              <a:t> command provides a detailed examination of the running processes as a </a:t>
            </a:r>
            <a:r>
              <a:rPr lang="en-US" dirty="0" smtClean="0"/>
              <a:t>snapshot.</a:t>
            </a:r>
          </a:p>
          <a:p>
            <a:r>
              <a:rPr lang="en-US" dirty="0"/>
              <a:t>Unlike top, it is not interactive. It displays the information and exits.</a:t>
            </a:r>
          </a:p>
        </p:txBody>
      </p:sp>
    </p:spTree>
    <p:extLst>
      <p:ext uri="{BB962C8B-B14F-4D97-AF65-F5344CB8AC3E}">
        <p14:creationId xmlns:p14="http://schemas.microsoft.com/office/powerpoint/2010/main" val="39495995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MANAGING PROCESS PRIORITY </a:t>
            </a:r>
            <a:endParaRPr lang="en-US" dirty="0"/>
          </a:p>
        </p:txBody>
      </p:sp>
      <p:sp>
        <p:nvSpPr>
          <p:cNvPr id="3" name="Content Placeholder 2"/>
          <p:cNvSpPr>
            <a:spLocks noGrp="1"/>
          </p:cNvSpPr>
          <p:nvPr>
            <p:ph idx="1"/>
          </p:nvPr>
        </p:nvSpPr>
        <p:spPr/>
        <p:txBody>
          <a:bodyPr/>
          <a:lstStyle/>
          <a:p>
            <a:r>
              <a:rPr lang="en-US" dirty="0"/>
              <a:t>Linux runs processes and threads together by switching off between them. </a:t>
            </a:r>
            <a:endParaRPr lang="en-US" dirty="0" smtClean="0"/>
          </a:p>
          <a:p>
            <a:r>
              <a:rPr lang="en-US" dirty="0"/>
              <a:t>Because of the speed and power of modern processors, the user is typically unaware of the time elapsing as the processor moves from one  process to another and back. </a:t>
            </a:r>
            <a:endParaRPr lang="en-US" dirty="0" smtClean="0"/>
          </a:p>
          <a:p>
            <a:r>
              <a:rPr lang="en-US" dirty="0"/>
              <a:t>processor moves through the processes in the ready queue and back to the first in under a millisecond (thousandths of a second). </a:t>
            </a:r>
          </a:p>
        </p:txBody>
      </p:sp>
    </p:spTree>
    <p:extLst>
      <p:ext uri="{BB962C8B-B14F-4D97-AF65-F5344CB8AC3E}">
        <p14:creationId xmlns:p14="http://schemas.microsoft.com/office/powerpoint/2010/main" val="39796037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i="1" dirty="0" smtClean="0"/>
              <a:t>Process </a:t>
            </a:r>
            <a:r>
              <a:rPr lang="en-US" dirty="0" smtClean="0"/>
              <a:t>is </a:t>
            </a:r>
            <a:r>
              <a:rPr lang="en-US" dirty="0"/>
              <a:t>a running </a:t>
            </a:r>
            <a:r>
              <a:rPr lang="en-US" dirty="0" smtClean="0"/>
              <a:t>program.</a:t>
            </a:r>
          </a:p>
          <a:p>
            <a:r>
              <a:rPr lang="en-US" dirty="0" smtClean="0"/>
              <a:t>Program is static whereas Process is dynamic which changes its states over time.</a:t>
            </a:r>
          </a:p>
          <a:p>
            <a:r>
              <a:rPr lang="en-US" dirty="0"/>
              <a:t>In Linux, processes can be started from the GUI or the command line or by other running </a:t>
            </a:r>
            <a:r>
              <a:rPr lang="en-US" dirty="0" smtClean="0"/>
              <a:t>processes.</a:t>
            </a:r>
          </a:p>
          <a:p>
            <a:r>
              <a:rPr lang="en-US" dirty="0"/>
              <a:t>Whenever a process runs, the Linux kernel keeps track of it through a process ID (</a:t>
            </a:r>
            <a:r>
              <a:rPr lang="en-US" i="1" dirty="0"/>
              <a:t>PID</a:t>
            </a:r>
            <a:r>
              <a:rPr lang="en-US" dirty="0"/>
              <a:t>). </a:t>
            </a:r>
            <a:endParaRPr lang="en-US" dirty="0" smtClean="0"/>
          </a:p>
          <a:p>
            <a:r>
              <a:rPr lang="en-US" dirty="0"/>
              <a:t>Linux kernel is loaded and running, the first process it launches is called </a:t>
            </a:r>
            <a:r>
              <a:rPr lang="en-US" dirty="0" smtClean="0"/>
              <a:t>system[PID is 1]. </a:t>
            </a:r>
          </a:p>
          <a:p>
            <a:r>
              <a:rPr lang="en-US" dirty="0" err="1"/>
              <a:t>systemd</a:t>
            </a:r>
            <a:r>
              <a:rPr lang="en-US" dirty="0"/>
              <a:t> is responsible for starting the run-time environment and then monitoring the environment while in use. </a:t>
            </a:r>
          </a:p>
        </p:txBody>
      </p:sp>
    </p:spTree>
    <p:extLst>
      <p:ext uri="{BB962C8B-B14F-4D97-AF65-F5344CB8AC3E}">
        <p14:creationId xmlns:p14="http://schemas.microsoft.com/office/powerpoint/2010/main" val="25047023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A process is a standalone entity; it has its own code, data and status information. </a:t>
            </a:r>
            <a:endParaRPr lang="en-US" dirty="0" smtClean="0"/>
          </a:p>
          <a:p>
            <a:r>
              <a:rPr lang="en-US" dirty="0" smtClean="0"/>
              <a:t>Thread, </a:t>
            </a:r>
            <a:r>
              <a:rPr lang="en-US" dirty="0"/>
              <a:t>some-times called a </a:t>
            </a:r>
            <a:r>
              <a:rPr lang="en-US" i="1" dirty="0"/>
              <a:t>lightweight </a:t>
            </a:r>
            <a:r>
              <a:rPr lang="en-US" dirty="0"/>
              <a:t>process, shares its code and data (or at least some data) with other threads. </a:t>
            </a:r>
            <a:endParaRPr lang="en-US" dirty="0" smtClean="0"/>
          </a:p>
          <a:p>
            <a:r>
              <a:rPr lang="en-US" dirty="0"/>
              <a:t>Threads are, in essence, portions of a process. </a:t>
            </a:r>
            <a:endParaRPr lang="en-US" dirty="0" smtClean="0"/>
          </a:p>
          <a:p>
            <a:r>
              <a:rPr lang="en-US" dirty="0"/>
              <a:t>Linux executes processes and threads using multitasking and multithreading. </a:t>
            </a:r>
            <a:endParaRPr lang="en-US" dirty="0" smtClean="0"/>
          </a:p>
          <a:p>
            <a:r>
              <a:rPr lang="en-US" dirty="0"/>
              <a:t>Linux command batch, for instance, forces a process to run in batch mode. </a:t>
            </a:r>
            <a:endParaRPr lang="en-US" dirty="0" smtClean="0"/>
          </a:p>
          <a:p>
            <a:r>
              <a:rPr lang="en-US" dirty="0"/>
              <a:t>A batch process is one that does not interact with the user. Therefore, any batch process must be provided its input at the time the process is launched. </a:t>
            </a:r>
          </a:p>
        </p:txBody>
      </p:sp>
    </p:spTree>
    <p:extLst>
      <p:ext uri="{BB962C8B-B14F-4D97-AF65-F5344CB8AC3E}">
        <p14:creationId xmlns:p14="http://schemas.microsoft.com/office/powerpoint/2010/main" val="38740819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Linux, a process’ priority is established by setting its </a:t>
            </a:r>
            <a:r>
              <a:rPr lang="en-US" i="1" dirty="0"/>
              <a:t>niceness </a:t>
            </a:r>
            <a:r>
              <a:rPr lang="en-US" dirty="0"/>
              <a:t>value. Niceness refers to how nice a process is with respect to other </a:t>
            </a:r>
            <a:r>
              <a:rPr lang="en-US" dirty="0" smtClean="0"/>
              <a:t>processes.</a:t>
            </a:r>
          </a:p>
          <a:p>
            <a:r>
              <a:rPr lang="en-US" dirty="0"/>
              <a:t>With a higher niceness value, a process will offer some of its CPU time to other processes. </a:t>
            </a:r>
            <a:endParaRPr lang="en-US" dirty="0" smtClean="0"/>
          </a:p>
          <a:p>
            <a:r>
              <a:rPr lang="en-US" dirty="0" smtClean="0"/>
              <a:t>Higher </a:t>
            </a:r>
            <a:r>
              <a:rPr lang="en-US" dirty="0"/>
              <a:t>the niceness value, the less CPU time it will take when it is that process’ turn, and thus higher niceness means lower </a:t>
            </a:r>
            <a:r>
              <a:rPr lang="en-US" dirty="0" smtClean="0"/>
              <a:t>priority.</a:t>
            </a:r>
          </a:p>
          <a:p>
            <a:endParaRPr lang="en-US" dirty="0"/>
          </a:p>
          <a:p>
            <a:pPr marL="0" indent="0">
              <a:buNone/>
            </a:pPr>
            <a:r>
              <a:rPr lang="en-US" dirty="0"/>
              <a:t>https://www.geeksforgeeks.org/priority-of-process-in-linux-nice-value/</a:t>
            </a:r>
            <a:endParaRPr lang="en-US" dirty="0" smtClean="0"/>
          </a:p>
          <a:p>
            <a:endParaRPr lang="en-US" dirty="0"/>
          </a:p>
          <a:p>
            <a:endParaRPr lang="en-US" dirty="0"/>
          </a:p>
        </p:txBody>
      </p:sp>
    </p:spTree>
    <p:extLst>
      <p:ext uri="{BB962C8B-B14F-4D97-AF65-F5344CB8AC3E}">
        <p14:creationId xmlns:p14="http://schemas.microsoft.com/office/powerpoint/2010/main" val="25805615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718832" y="340519"/>
            <a:ext cx="9787489" cy="3660775"/>
          </a:xfrm>
          <a:prstGeom prst="rect">
            <a:avLst/>
          </a:prstGeom>
        </p:spPr>
      </p:pic>
      <p:pic>
        <p:nvPicPr>
          <p:cNvPr id="5" name="Picture 4"/>
          <p:cNvPicPr>
            <a:picLocks noChangeAspect="1"/>
          </p:cNvPicPr>
          <p:nvPr/>
        </p:nvPicPr>
        <p:blipFill>
          <a:blip r:embed="rId3"/>
          <a:stretch>
            <a:fillRect/>
          </a:stretch>
        </p:blipFill>
        <p:spPr>
          <a:xfrm>
            <a:off x="838199" y="3983450"/>
            <a:ext cx="7431157" cy="2400635"/>
          </a:xfrm>
          <a:prstGeom prst="rect">
            <a:avLst/>
          </a:prstGeom>
        </p:spPr>
      </p:pic>
    </p:spTree>
    <p:extLst>
      <p:ext uri="{BB962C8B-B14F-4D97-AF65-F5344CB8AC3E}">
        <p14:creationId xmlns:p14="http://schemas.microsoft.com/office/powerpoint/2010/main" val="27222811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Expressions</a:t>
            </a:r>
            <a:endParaRPr lang="en-US" dirty="0"/>
          </a:p>
        </p:txBody>
      </p:sp>
      <p:sp>
        <p:nvSpPr>
          <p:cNvPr id="3" name="Content Placeholder 2"/>
          <p:cNvSpPr>
            <a:spLocks noGrp="1"/>
          </p:cNvSpPr>
          <p:nvPr>
            <p:ph idx="1"/>
          </p:nvPr>
        </p:nvSpPr>
        <p:spPr/>
        <p:txBody>
          <a:bodyPr/>
          <a:lstStyle/>
          <a:p>
            <a:r>
              <a:rPr lang="en-US" b="1" dirty="0" smtClean="0"/>
              <a:t>Linux </a:t>
            </a:r>
            <a:r>
              <a:rPr lang="en-US" b="1" dirty="0"/>
              <a:t>Regular Expressions</a:t>
            </a:r>
            <a:r>
              <a:rPr lang="en-US" dirty="0"/>
              <a:t> are special characters which help search data and matching complex patterns. </a:t>
            </a:r>
            <a:endParaRPr lang="en-US" dirty="0" smtClean="0"/>
          </a:p>
          <a:p>
            <a:r>
              <a:rPr lang="en-US" dirty="0" smtClean="0"/>
              <a:t>Regular </a:t>
            </a:r>
            <a:r>
              <a:rPr lang="en-US" dirty="0"/>
              <a:t>expressions are shortened as ‘</a:t>
            </a:r>
            <a:r>
              <a:rPr lang="en-US" dirty="0" err="1"/>
              <a:t>regexp</a:t>
            </a:r>
            <a:r>
              <a:rPr lang="en-US" dirty="0"/>
              <a:t>’ or ‘regex’. </a:t>
            </a:r>
            <a:endParaRPr lang="en-US" dirty="0" smtClean="0"/>
          </a:p>
          <a:p>
            <a:r>
              <a:rPr lang="en-US" dirty="0" smtClean="0"/>
              <a:t>They </a:t>
            </a:r>
            <a:r>
              <a:rPr lang="en-US" dirty="0"/>
              <a:t>are used in many Linux programs like </a:t>
            </a:r>
            <a:r>
              <a:rPr lang="en-US" dirty="0" err="1"/>
              <a:t>grep</a:t>
            </a:r>
            <a:r>
              <a:rPr lang="en-US" dirty="0"/>
              <a:t>, bash, rename, </a:t>
            </a:r>
            <a:r>
              <a:rPr lang="en-US" dirty="0" err="1"/>
              <a:t>sed</a:t>
            </a:r>
            <a:r>
              <a:rPr lang="en-US" dirty="0"/>
              <a:t>, etc.</a:t>
            </a:r>
          </a:p>
        </p:txBody>
      </p:sp>
    </p:spTree>
    <p:extLst>
      <p:ext uri="{BB962C8B-B14F-4D97-AF65-F5344CB8AC3E}">
        <p14:creationId xmlns:p14="http://schemas.microsoft.com/office/powerpoint/2010/main" val="29194778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 Regular expressions</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solidFill>
                  <a:srgbClr val="FF0000"/>
                </a:solidFill>
              </a:rPr>
              <a:t>Symbol	Descriptions</a:t>
            </a:r>
          </a:p>
          <a:p>
            <a:pPr marL="0" indent="0">
              <a:buNone/>
            </a:pPr>
            <a:r>
              <a:rPr lang="en-US" dirty="0"/>
              <a:t>.	</a:t>
            </a:r>
            <a:r>
              <a:rPr lang="en-US" dirty="0" smtClean="0"/>
              <a:t>	replaces </a:t>
            </a:r>
            <a:r>
              <a:rPr lang="en-US" dirty="0"/>
              <a:t>any character</a:t>
            </a:r>
          </a:p>
          <a:p>
            <a:pPr marL="0" indent="0">
              <a:buNone/>
            </a:pPr>
            <a:r>
              <a:rPr lang="en-US" dirty="0"/>
              <a:t>^	</a:t>
            </a:r>
            <a:r>
              <a:rPr lang="en-US" dirty="0" smtClean="0"/>
              <a:t>	matches </a:t>
            </a:r>
            <a:r>
              <a:rPr lang="en-US" dirty="0"/>
              <a:t>start of string</a:t>
            </a:r>
          </a:p>
          <a:p>
            <a:pPr marL="0" indent="0">
              <a:buNone/>
            </a:pPr>
            <a:r>
              <a:rPr lang="en-US" dirty="0"/>
              <a:t>$	</a:t>
            </a:r>
            <a:r>
              <a:rPr lang="en-US" dirty="0" smtClean="0"/>
              <a:t>	matches </a:t>
            </a:r>
            <a:r>
              <a:rPr lang="en-US" dirty="0"/>
              <a:t>end of string</a:t>
            </a:r>
          </a:p>
          <a:p>
            <a:pPr marL="0" indent="0">
              <a:buNone/>
            </a:pPr>
            <a:r>
              <a:rPr lang="en-US" dirty="0"/>
              <a:t>*	</a:t>
            </a:r>
            <a:r>
              <a:rPr lang="en-US" dirty="0" smtClean="0"/>
              <a:t>	matches </a:t>
            </a:r>
            <a:r>
              <a:rPr lang="en-US" dirty="0"/>
              <a:t>up zero or more times the preceding character</a:t>
            </a:r>
          </a:p>
          <a:p>
            <a:pPr marL="0" indent="0">
              <a:buNone/>
            </a:pPr>
            <a:r>
              <a:rPr lang="en-US" dirty="0"/>
              <a:t>\	</a:t>
            </a:r>
            <a:r>
              <a:rPr lang="en-US" dirty="0" smtClean="0"/>
              <a:t>	Represent </a:t>
            </a:r>
            <a:r>
              <a:rPr lang="en-US" dirty="0"/>
              <a:t>special characters</a:t>
            </a:r>
          </a:p>
          <a:p>
            <a:pPr marL="0" indent="0">
              <a:buNone/>
            </a:pPr>
            <a:r>
              <a:rPr lang="en-US" dirty="0"/>
              <a:t>()	</a:t>
            </a:r>
            <a:r>
              <a:rPr lang="en-US" dirty="0" smtClean="0"/>
              <a:t>	Groups </a:t>
            </a:r>
            <a:r>
              <a:rPr lang="en-US" dirty="0"/>
              <a:t>regular expressions</a:t>
            </a:r>
          </a:p>
          <a:p>
            <a:pPr marL="0" indent="0">
              <a:buNone/>
            </a:pPr>
            <a:r>
              <a:rPr lang="en-US" dirty="0"/>
              <a:t>?	</a:t>
            </a:r>
            <a:r>
              <a:rPr lang="en-US" dirty="0" smtClean="0"/>
              <a:t>	Matches </a:t>
            </a:r>
            <a:r>
              <a:rPr lang="en-US" dirty="0"/>
              <a:t>up exactly one character</a:t>
            </a:r>
          </a:p>
        </p:txBody>
      </p:sp>
    </p:spTree>
    <p:extLst>
      <p:ext uri="{BB962C8B-B14F-4D97-AF65-F5344CB8AC3E}">
        <p14:creationId xmlns:p14="http://schemas.microsoft.com/office/powerpoint/2010/main" val="9540721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lstStyle/>
          <a:p>
            <a:r>
              <a:rPr lang="en-US" dirty="0"/>
              <a:t>cat sample | </a:t>
            </a:r>
            <a:r>
              <a:rPr lang="en-US" dirty="0" err="1"/>
              <a:t>grep</a:t>
            </a:r>
            <a:r>
              <a:rPr lang="en-US" dirty="0"/>
              <a:t> </a:t>
            </a:r>
            <a:r>
              <a:rPr lang="en-US" dirty="0" smtClean="0"/>
              <a:t>string</a:t>
            </a:r>
            <a:endParaRPr lang="en-US" dirty="0"/>
          </a:p>
        </p:txBody>
      </p:sp>
    </p:spTree>
    <p:extLst>
      <p:ext uri="{BB962C8B-B14F-4D97-AF65-F5344CB8AC3E}">
        <p14:creationId xmlns:p14="http://schemas.microsoft.com/office/powerpoint/2010/main" val="3191288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Basic Regular express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49764"/>
            <a:ext cx="965321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6872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descr="Basic Regular express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958" y="385694"/>
            <a:ext cx="10162086" cy="34044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Basic Regular express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958" y="4355893"/>
            <a:ext cx="9677868" cy="1791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310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6" name="Picture 4" descr="Basic Regular express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9" y="365125"/>
            <a:ext cx="9090883" cy="273588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Basic Regular express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3645314"/>
            <a:ext cx="7548437" cy="233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8797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Interval Regular expressions</a:t>
            </a:r>
            <a:br>
              <a:rPr lang="en-US" b="1" dirty="0"/>
            </a:br>
            <a:endParaRPr lang="en-US" dirty="0"/>
          </a:p>
        </p:txBody>
      </p:sp>
      <p:sp>
        <p:nvSpPr>
          <p:cNvPr id="3" name="Content Placeholder 2"/>
          <p:cNvSpPr>
            <a:spLocks noGrp="1"/>
          </p:cNvSpPr>
          <p:nvPr>
            <p:ph idx="1"/>
          </p:nvPr>
        </p:nvSpPr>
        <p:spPr/>
        <p:txBody>
          <a:bodyPr/>
          <a:lstStyle/>
          <a:p>
            <a:r>
              <a:rPr lang="en-US" dirty="0"/>
              <a:t>These expressions tell us about the number of occurrences of a character in a string. </a:t>
            </a:r>
            <a:endParaRPr lang="en-US" dirty="0" smtClean="0"/>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51135410"/>
              </p:ext>
            </p:extLst>
          </p:nvPr>
        </p:nvGraphicFramePr>
        <p:xfrm>
          <a:off x="265040" y="2659509"/>
          <a:ext cx="10787272" cy="3134381"/>
        </p:xfrm>
        <a:graphic>
          <a:graphicData uri="http://schemas.openxmlformats.org/drawingml/2006/table">
            <a:tbl>
              <a:tblPr/>
              <a:tblGrid>
                <a:gridCol w="1815551">
                  <a:extLst>
                    <a:ext uri="{9D8B030D-6E8A-4147-A177-3AD203B41FA5}">
                      <a16:colId xmlns:a16="http://schemas.microsoft.com/office/drawing/2014/main" val="809210811"/>
                    </a:ext>
                  </a:extLst>
                </a:gridCol>
                <a:gridCol w="8971721">
                  <a:extLst>
                    <a:ext uri="{9D8B030D-6E8A-4147-A177-3AD203B41FA5}">
                      <a16:colId xmlns:a16="http://schemas.microsoft.com/office/drawing/2014/main" val="4254616652"/>
                    </a:ext>
                  </a:extLst>
                </a:gridCol>
              </a:tblGrid>
              <a:tr h="458663">
                <a:tc>
                  <a:txBody>
                    <a:bodyPr/>
                    <a:lstStyle/>
                    <a:p>
                      <a:pPr algn="l"/>
                      <a:r>
                        <a:rPr lang="en-US" sz="2700" dirty="0">
                          <a:effectLst/>
                        </a:rPr>
                        <a:t>Expression</a:t>
                      </a:r>
                    </a:p>
                  </a:txBody>
                  <a:tcPr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US" sz="2700">
                          <a:effectLst/>
                        </a:rPr>
                        <a:t>Description</a:t>
                      </a:r>
                    </a:p>
                  </a:txBody>
                  <a:tcPr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023294678"/>
                  </a:ext>
                </a:extLst>
              </a:tr>
              <a:tr h="802661">
                <a:tc>
                  <a:txBody>
                    <a:bodyPr/>
                    <a:lstStyle/>
                    <a:p>
                      <a:r>
                        <a:rPr lang="en-US" sz="2700" dirty="0">
                          <a:effectLst/>
                        </a:rPr>
                        <a:t>{n}</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2700" dirty="0">
                          <a:effectLst/>
                        </a:rPr>
                        <a:t>Matches the preceding character appearing ‘n’ times exactly</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186004506"/>
                  </a:ext>
                </a:extLst>
              </a:tr>
              <a:tr h="802661">
                <a:tc>
                  <a:txBody>
                    <a:bodyPr/>
                    <a:lstStyle/>
                    <a:p>
                      <a:r>
                        <a:rPr lang="en-US" sz="2700" dirty="0">
                          <a:effectLst/>
                        </a:rPr>
                        <a:t>{</a:t>
                      </a:r>
                      <a:r>
                        <a:rPr lang="en-US" sz="2700" dirty="0" err="1">
                          <a:effectLst/>
                        </a:rPr>
                        <a:t>n,m</a:t>
                      </a:r>
                      <a:r>
                        <a:rPr lang="en-US" sz="2700" dirty="0">
                          <a:effectLst/>
                        </a:rPr>
                        <a:t>}</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US" sz="2700" dirty="0">
                          <a:effectLst/>
                        </a:rPr>
                        <a:t>Matches the preceding character appearing ‘n’ times but not more than m</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846768079"/>
                  </a:ext>
                </a:extLst>
              </a:tr>
              <a:tr h="802661">
                <a:tc>
                  <a:txBody>
                    <a:bodyPr/>
                    <a:lstStyle/>
                    <a:p>
                      <a:r>
                        <a:rPr lang="en-US" sz="2700">
                          <a:effectLst/>
                        </a:rPr>
                        <a:t>{n, }</a:t>
                      </a: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US" sz="2700" dirty="0">
                          <a:effectLst/>
                        </a:rPr>
                        <a:t>Matches the preceding character only when it appears ‘n’ times or more</a:t>
                      </a: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3124598255"/>
                  </a:ext>
                </a:extLst>
              </a:tr>
            </a:tbl>
          </a:graphicData>
        </a:graphic>
      </p:graphicFrame>
    </p:spTree>
    <p:extLst>
      <p:ext uri="{BB962C8B-B14F-4D97-AF65-F5344CB8AC3E}">
        <p14:creationId xmlns:p14="http://schemas.microsoft.com/office/powerpoint/2010/main" val="843420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Linux, a process can only be created by another process (with the exception of </a:t>
            </a:r>
            <a:r>
              <a:rPr lang="en-US" dirty="0" err="1"/>
              <a:t>systemd</a:t>
            </a:r>
            <a:r>
              <a:rPr lang="en-US" dirty="0"/>
              <a:t>). We refer to the creating process as the </a:t>
            </a:r>
            <a:r>
              <a:rPr lang="en-US" i="1" dirty="0"/>
              <a:t>parent </a:t>
            </a:r>
            <a:r>
              <a:rPr lang="en-US" dirty="0"/>
              <a:t>and the created process as the </a:t>
            </a:r>
            <a:r>
              <a:rPr lang="en-US" i="1" dirty="0" smtClean="0"/>
              <a:t>child.</a:t>
            </a:r>
            <a:endParaRPr lang="en-US" dirty="0"/>
          </a:p>
        </p:txBody>
      </p:sp>
      <p:pic>
        <p:nvPicPr>
          <p:cNvPr id="4" name="Picture 3"/>
          <p:cNvPicPr>
            <a:picLocks noChangeAspect="1"/>
          </p:cNvPicPr>
          <p:nvPr/>
        </p:nvPicPr>
        <p:blipFill>
          <a:blip r:embed="rId2"/>
          <a:stretch>
            <a:fillRect/>
          </a:stretch>
        </p:blipFill>
        <p:spPr>
          <a:xfrm>
            <a:off x="838199" y="3183410"/>
            <a:ext cx="10346635" cy="3442677"/>
          </a:xfrm>
          <a:prstGeom prst="rect">
            <a:avLst/>
          </a:prstGeom>
        </p:spPr>
      </p:pic>
    </p:spTree>
    <p:extLst>
      <p:ext uri="{BB962C8B-B14F-4D97-AF65-F5344CB8AC3E}">
        <p14:creationId xmlns:p14="http://schemas.microsoft.com/office/powerpoint/2010/main" val="28000610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 out all lines that contain character ‘p’</a:t>
            </a:r>
          </a:p>
        </p:txBody>
      </p:sp>
      <p:pic>
        <p:nvPicPr>
          <p:cNvPr id="5122" name="Picture 2" descr="Interval Regular expressio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21565"/>
            <a:ext cx="8914711" cy="1723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28758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Check </a:t>
            </a:r>
            <a:r>
              <a:rPr lang="en-US" dirty="0">
                <a:solidFill>
                  <a:srgbClr val="FF0000"/>
                </a:solidFill>
              </a:rPr>
              <a:t>that the character ‘p’ appears exactly 2 times in a string one after the other</a:t>
            </a:r>
            <a:r>
              <a:rPr lang="en-US" dirty="0" smtClean="0">
                <a:solidFill>
                  <a:srgbClr val="FF0000"/>
                </a:solidFill>
              </a:rPr>
              <a:t>.</a:t>
            </a:r>
            <a:br>
              <a:rPr lang="en-US" dirty="0" smtClean="0">
                <a:solidFill>
                  <a:srgbClr val="FF0000"/>
                </a:solidFill>
              </a:rPr>
            </a:br>
            <a:endParaRPr lang="en-US" dirty="0">
              <a:solidFill>
                <a:srgbClr val="FF0000"/>
              </a:solidFill>
            </a:endParaRPr>
          </a:p>
        </p:txBody>
      </p:sp>
      <p:pic>
        <p:nvPicPr>
          <p:cNvPr id="6146" name="Picture 2" descr="Interval Regular expressio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33599"/>
            <a:ext cx="7833957" cy="113778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53621" y="4158734"/>
            <a:ext cx="7321235" cy="507831"/>
          </a:xfrm>
          <a:prstGeom prst="rect">
            <a:avLst/>
          </a:prstGeom>
        </p:spPr>
        <p:txBody>
          <a:bodyPr wrap="none">
            <a:spAutoFit/>
          </a:bodyPr>
          <a:lstStyle/>
          <a:p>
            <a:r>
              <a:rPr lang="en-US" sz="2700" dirty="0">
                <a:solidFill>
                  <a:srgbClr val="00B0F0"/>
                </a:solidFill>
                <a:latin typeface="Source Sans Pro"/>
              </a:rPr>
              <a:t>need to add -E with these regular expressions.</a:t>
            </a:r>
            <a:endParaRPr lang="en-US" sz="2700" dirty="0">
              <a:solidFill>
                <a:srgbClr val="00B0F0"/>
              </a:solidFill>
            </a:endParaRPr>
          </a:p>
        </p:txBody>
      </p:sp>
    </p:spTree>
    <p:extLst>
      <p:ext uri="{BB962C8B-B14F-4D97-AF65-F5344CB8AC3E}">
        <p14:creationId xmlns:p14="http://schemas.microsoft.com/office/powerpoint/2010/main" val="1103893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Extended regular expressions</a:t>
            </a:r>
            <a:br>
              <a:rPr lang="en-US" b="1" dirty="0"/>
            </a:br>
            <a:endParaRPr lang="en-US" dirty="0"/>
          </a:p>
        </p:txBody>
      </p:sp>
      <p:sp>
        <p:nvSpPr>
          <p:cNvPr id="3" name="Content Placeholder 2"/>
          <p:cNvSpPr>
            <a:spLocks noGrp="1"/>
          </p:cNvSpPr>
          <p:nvPr>
            <p:ph idx="1"/>
          </p:nvPr>
        </p:nvSpPr>
        <p:spPr/>
        <p:txBody>
          <a:bodyPr/>
          <a:lstStyle/>
          <a:p>
            <a:r>
              <a:rPr lang="en-US" dirty="0"/>
              <a:t>regular expressions contain combinations of more than one expression</a:t>
            </a:r>
            <a:r>
              <a:rPr lang="en-US" dirty="0" smtClean="0"/>
              <a:t>.</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11965000"/>
              </p:ext>
            </p:extLst>
          </p:nvPr>
        </p:nvGraphicFramePr>
        <p:xfrm>
          <a:off x="838200" y="3178333"/>
          <a:ext cx="10094843" cy="1920240"/>
        </p:xfrm>
        <a:graphic>
          <a:graphicData uri="http://schemas.openxmlformats.org/drawingml/2006/table">
            <a:tbl>
              <a:tblPr/>
              <a:tblGrid>
                <a:gridCol w="1759226">
                  <a:extLst>
                    <a:ext uri="{9D8B030D-6E8A-4147-A177-3AD203B41FA5}">
                      <a16:colId xmlns:a16="http://schemas.microsoft.com/office/drawing/2014/main" val="1626484059"/>
                    </a:ext>
                  </a:extLst>
                </a:gridCol>
                <a:gridCol w="8335617">
                  <a:extLst>
                    <a:ext uri="{9D8B030D-6E8A-4147-A177-3AD203B41FA5}">
                      <a16:colId xmlns:a16="http://schemas.microsoft.com/office/drawing/2014/main" val="3565481268"/>
                    </a:ext>
                  </a:extLst>
                </a:gridCol>
              </a:tblGrid>
              <a:tr h="393877">
                <a:tc>
                  <a:txBody>
                    <a:bodyPr/>
                    <a:lstStyle/>
                    <a:p>
                      <a:pPr algn="l"/>
                      <a:r>
                        <a:rPr lang="en-US" sz="2700" dirty="0">
                          <a:effectLst/>
                        </a:rPr>
                        <a:t>Expression</a:t>
                      </a:r>
                    </a:p>
                  </a:txBody>
                  <a:tcPr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US" sz="2700" dirty="0">
                          <a:effectLst/>
                        </a:rPr>
                        <a:t>Description</a:t>
                      </a:r>
                    </a:p>
                  </a:txBody>
                  <a:tcPr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11059021"/>
                  </a:ext>
                </a:extLst>
              </a:tr>
              <a:tr h="393877">
                <a:tc>
                  <a:txBody>
                    <a:bodyPr/>
                    <a:lstStyle/>
                    <a:p>
                      <a:r>
                        <a:rPr lang="en-US" sz="2700">
                          <a:effectLst/>
                        </a:rPr>
                        <a:t>\+</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US" sz="2700" dirty="0">
                          <a:effectLst/>
                        </a:rPr>
                        <a:t>Matches one or more occurrence of the previous character</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182445868"/>
                  </a:ext>
                </a:extLst>
              </a:tr>
              <a:tr h="393877">
                <a:tc>
                  <a:txBody>
                    <a:bodyPr/>
                    <a:lstStyle/>
                    <a:p>
                      <a:r>
                        <a:rPr lang="en-US" sz="2700">
                          <a:effectLst/>
                        </a:rPr>
                        <a:t>\?</a:t>
                      </a:r>
                    </a:p>
                  </a:txBody>
                  <a:tcPr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en-US" sz="2700" dirty="0">
                          <a:effectLst/>
                        </a:rPr>
                        <a:t>Matches zero or one occurrence of the previous character</a:t>
                      </a:r>
                    </a:p>
                  </a:txBody>
                  <a:tcPr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565793925"/>
                  </a:ext>
                </a:extLst>
              </a:tr>
            </a:tbl>
          </a:graphicData>
        </a:graphic>
      </p:graphicFrame>
    </p:spTree>
    <p:extLst>
      <p:ext uri="{BB962C8B-B14F-4D97-AF65-F5344CB8AC3E}">
        <p14:creationId xmlns:p14="http://schemas.microsoft.com/office/powerpoint/2010/main" val="42795842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descr="Extended regular express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7411417" cy="200960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8200" y="3037807"/>
            <a:ext cx="5895588" cy="369332"/>
          </a:xfrm>
          <a:prstGeom prst="rect">
            <a:avLst/>
          </a:prstGeom>
        </p:spPr>
        <p:txBody>
          <a:bodyPr wrap="none">
            <a:spAutoFit/>
          </a:bodyPr>
          <a:lstStyle/>
          <a:p>
            <a:r>
              <a:rPr lang="en-US" dirty="0" smtClean="0">
                <a:solidFill>
                  <a:srgbClr val="222222"/>
                </a:solidFill>
                <a:latin typeface="Source Sans Pro"/>
              </a:rPr>
              <a:t>Filter </a:t>
            </a:r>
            <a:r>
              <a:rPr lang="en-US" dirty="0">
                <a:solidFill>
                  <a:srgbClr val="222222"/>
                </a:solidFill>
                <a:latin typeface="Source Sans Pro"/>
              </a:rPr>
              <a:t>out lines where character ‘a’ precedes character ‘t’</a:t>
            </a:r>
            <a:endParaRPr lang="en-US" dirty="0"/>
          </a:p>
        </p:txBody>
      </p:sp>
      <p:pic>
        <p:nvPicPr>
          <p:cNvPr id="8196" name="Picture 4" descr="Extended regular express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218" y="3665405"/>
            <a:ext cx="7073141" cy="1304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8315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Brace expansion</a:t>
            </a:r>
            <a:br>
              <a:rPr lang="en-US" b="1" dirty="0"/>
            </a:br>
            <a:endParaRPr lang="en-US" dirty="0"/>
          </a:p>
        </p:txBody>
      </p:sp>
      <p:sp>
        <p:nvSpPr>
          <p:cNvPr id="3" name="Content Placeholder 2"/>
          <p:cNvSpPr>
            <a:spLocks noGrp="1"/>
          </p:cNvSpPr>
          <p:nvPr>
            <p:ph idx="1"/>
          </p:nvPr>
        </p:nvSpPr>
        <p:spPr/>
        <p:txBody>
          <a:bodyPr/>
          <a:lstStyle/>
          <a:p>
            <a:r>
              <a:rPr lang="en-US" dirty="0"/>
              <a:t> </a:t>
            </a:r>
            <a:r>
              <a:rPr lang="en-US" dirty="0" smtClean="0"/>
              <a:t>Brace </a:t>
            </a:r>
            <a:r>
              <a:rPr lang="en-US" dirty="0"/>
              <a:t>expansion is either a sequence or a comma separated list of items inside curly braces “{}”. </a:t>
            </a:r>
            <a:endParaRPr lang="en-US" dirty="0" smtClean="0"/>
          </a:p>
          <a:p>
            <a:r>
              <a:rPr lang="en-US" dirty="0"/>
              <a:t> </a:t>
            </a:r>
            <a:r>
              <a:rPr lang="en-US" dirty="0" smtClean="0"/>
              <a:t>Starting and </a:t>
            </a:r>
            <a:r>
              <a:rPr lang="en-US" dirty="0"/>
              <a:t>ending items in a sequence are separated by two periods “..”.</a:t>
            </a:r>
          </a:p>
        </p:txBody>
      </p:sp>
      <p:pic>
        <p:nvPicPr>
          <p:cNvPr id="9218" name="Picture 2" descr="Brace expan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262" y="3639378"/>
            <a:ext cx="7467790" cy="2672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5065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smtClean="0"/>
              <a:t>Matching Control</a:t>
            </a:r>
          </a:p>
        </p:txBody>
      </p:sp>
      <p:sp>
        <p:nvSpPr>
          <p:cNvPr id="8195" name="Content Placeholder 2"/>
          <p:cNvSpPr>
            <a:spLocks noGrp="1"/>
          </p:cNvSpPr>
          <p:nvPr>
            <p:ph idx="1"/>
          </p:nvPr>
        </p:nvSpPr>
        <p:spPr/>
        <p:txBody>
          <a:bodyPr/>
          <a:lstStyle/>
          <a:p>
            <a:r>
              <a:rPr lang="en-US" altLang="en-US" smtClean="0"/>
              <a:t>‘-i’</a:t>
            </a:r>
          </a:p>
          <a:p>
            <a:pPr lvl="1"/>
            <a:r>
              <a:rPr lang="en-US" altLang="en-US" smtClean="0"/>
              <a:t>Ignores case. </a:t>
            </a:r>
            <a:endParaRPr lang="en-US" altLang="en-US" i="1" smtClean="0"/>
          </a:p>
          <a:p>
            <a:r>
              <a:rPr lang="en-US" altLang="en-US" smtClean="0"/>
              <a:t>‘-v’</a:t>
            </a:r>
          </a:p>
          <a:p>
            <a:pPr lvl="1"/>
            <a:r>
              <a:rPr lang="en-US" altLang="en-US" smtClean="0"/>
              <a:t>Inverts the matching.  When used, grep will print out lines that do not match the pattern</a:t>
            </a:r>
          </a:p>
          <a:p>
            <a:r>
              <a:rPr lang="en-US" altLang="en-US" smtClean="0"/>
              <a:t>‘-e pattern’ </a:t>
            </a:r>
          </a:p>
          <a:p>
            <a:pPr lvl="1"/>
            <a:r>
              <a:rPr lang="en-US" altLang="en-US" smtClean="0"/>
              <a:t>Pattern is the pattern.  This can be used to specify multiple patterns, or if the pattern starts with a ‘-’.  A line only has to contain one of the patterns to be matched.</a:t>
            </a:r>
          </a:p>
        </p:txBody>
      </p:sp>
    </p:spTree>
    <p:extLst>
      <p:ext uri="{BB962C8B-B14F-4D97-AF65-F5344CB8AC3E}">
        <p14:creationId xmlns:p14="http://schemas.microsoft.com/office/powerpoint/2010/main" val="18252046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mtClean="0"/>
              <a:t>Examples using ‘-i’, ’-v’, and ‘-e’</a:t>
            </a:r>
          </a:p>
        </p:txBody>
      </p:sp>
      <p:sp>
        <p:nvSpPr>
          <p:cNvPr id="9219" name="Content Placeholder 2"/>
          <p:cNvSpPr>
            <a:spLocks noGrp="1"/>
          </p:cNvSpPr>
          <p:nvPr>
            <p:ph idx="1"/>
          </p:nvPr>
        </p:nvSpPr>
        <p:spPr/>
        <p:txBody>
          <a:bodyPr/>
          <a:lstStyle/>
          <a:p>
            <a:r>
              <a:rPr lang="en-US" altLang="en-US" smtClean="0"/>
              <a:t>The file below was used for these examples</a:t>
            </a:r>
          </a:p>
        </p:txBody>
      </p:sp>
      <p:pic>
        <p:nvPicPr>
          <p:cNvPr id="92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1037" y="694082"/>
            <a:ext cx="6059902" cy="5241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437" y="2438400"/>
            <a:ext cx="4340663" cy="242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5739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mtClean="0"/>
              <a:t>General Output Control</a:t>
            </a:r>
          </a:p>
        </p:txBody>
      </p:sp>
      <p:sp>
        <p:nvSpPr>
          <p:cNvPr id="3" name="Content Placeholder 2"/>
          <p:cNvSpPr>
            <a:spLocks noGrp="1"/>
          </p:cNvSpPr>
          <p:nvPr>
            <p:ph idx="1"/>
          </p:nvPr>
        </p:nvSpPr>
        <p:spPr/>
        <p:txBody>
          <a:bodyPr>
            <a:normAutofit lnSpcReduction="10000"/>
          </a:bodyPr>
          <a:lstStyle/>
          <a:p>
            <a:pPr marL="274320" indent="-274320">
              <a:buClr>
                <a:schemeClr val="accent3"/>
              </a:buClr>
              <a:buFont typeface="Wingdings 2"/>
              <a:buChar char=""/>
              <a:defRPr/>
            </a:pPr>
            <a:r>
              <a:rPr lang="en-US" dirty="0" smtClean="0"/>
              <a:t>‘-c’</a:t>
            </a:r>
          </a:p>
          <a:p>
            <a:pPr marL="640080" lvl="1" indent="-246888">
              <a:buFont typeface="Wingdings 2"/>
              <a:buChar char=""/>
              <a:defRPr/>
            </a:pPr>
            <a:r>
              <a:rPr lang="en-US" dirty="0" smtClean="0"/>
              <a:t>Suppress normal output and instead print out a count of matching lines for each input file</a:t>
            </a:r>
          </a:p>
          <a:p>
            <a:pPr marL="274320" indent="-274320">
              <a:buClr>
                <a:schemeClr val="accent3"/>
              </a:buClr>
              <a:buFont typeface="Wingdings 2"/>
              <a:buChar char=""/>
              <a:defRPr/>
            </a:pPr>
            <a:r>
              <a:rPr lang="en-US" dirty="0" smtClean="0"/>
              <a:t>‘-l’</a:t>
            </a:r>
          </a:p>
          <a:p>
            <a:pPr marL="640080" lvl="1" indent="-246888">
              <a:buFont typeface="Wingdings 2"/>
              <a:buChar char=""/>
              <a:defRPr/>
            </a:pPr>
            <a:r>
              <a:rPr lang="en-US" dirty="0" smtClean="0"/>
              <a:t>Suppress normal output and print the name of each file that contains at least one match</a:t>
            </a:r>
          </a:p>
          <a:p>
            <a:pPr marL="274320" indent="-274320">
              <a:buClr>
                <a:schemeClr val="accent3"/>
              </a:buClr>
              <a:buFont typeface="Wingdings 2"/>
              <a:buChar char=""/>
              <a:defRPr/>
            </a:pPr>
            <a:r>
              <a:rPr lang="en-US" dirty="0" smtClean="0"/>
              <a:t>‘-L’</a:t>
            </a:r>
          </a:p>
          <a:p>
            <a:pPr marL="640080" lvl="1" indent="-246888">
              <a:buFont typeface="Wingdings 2"/>
              <a:buChar char=""/>
              <a:defRPr/>
            </a:pPr>
            <a:r>
              <a:rPr lang="en-US" dirty="0" smtClean="0"/>
              <a:t>Suppress normal output.  Print the name of each file that does not contain any matches</a:t>
            </a:r>
          </a:p>
          <a:p>
            <a:pPr marL="274320" indent="-274320">
              <a:buClr>
                <a:schemeClr val="accent3"/>
              </a:buClr>
              <a:buFont typeface="Wingdings 2"/>
              <a:buChar char=""/>
              <a:defRPr/>
            </a:pPr>
            <a:r>
              <a:rPr lang="en-US" dirty="0" smtClean="0"/>
              <a:t>Note: both the ‘-l’ and ‘-L’ options will stop searching a file once a match is found</a:t>
            </a:r>
            <a:endParaRPr lang="en-US" dirty="0"/>
          </a:p>
        </p:txBody>
      </p:sp>
    </p:spTree>
    <p:extLst>
      <p:ext uri="{BB962C8B-B14F-4D97-AF65-F5344CB8AC3E}">
        <p14:creationId xmlns:p14="http://schemas.microsoft.com/office/powerpoint/2010/main" val="3587222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tLang="en-US" smtClean="0"/>
              <a:t>Examples using ‘-c’, ’-l’, and ‘-L’</a:t>
            </a:r>
          </a:p>
        </p:txBody>
      </p:sp>
      <p:sp>
        <p:nvSpPr>
          <p:cNvPr id="11267" name="Content Placeholder 2"/>
          <p:cNvSpPr>
            <a:spLocks noGrp="1"/>
          </p:cNvSpPr>
          <p:nvPr>
            <p:ph idx="1"/>
          </p:nvPr>
        </p:nvSpPr>
        <p:spPr/>
        <p:txBody>
          <a:bodyPr/>
          <a:lstStyle/>
          <a:p>
            <a:r>
              <a:rPr lang="en-US" altLang="en-US" smtClean="0"/>
              <a:t>Two files were used and specified below</a:t>
            </a:r>
          </a:p>
          <a:p>
            <a:endParaRPr lang="en-US" altLang="en-US" smtClean="0"/>
          </a:p>
        </p:txBody>
      </p:sp>
      <p:pic>
        <p:nvPicPr>
          <p:cNvPr id="112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1" y="2514600"/>
            <a:ext cx="49053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1" y="2514600"/>
            <a:ext cx="27273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191001"/>
            <a:ext cx="2743200"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88637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t>Output Line Prefix Control</a:t>
            </a:r>
          </a:p>
        </p:txBody>
      </p:sp>
      <p:sp>
        <p:nvSpPr>
          <p:cNvPr id="12291" name="Content Placeholder 2"/>
          <p:cNvSpPr>
            <a:spLocks noGrp="1"/>
          </p:cNvSpPr>
          <p:nvPr>
            <p:ph idx="1"/>
          </p:nvPr>
        </p:nvSpPr>
        <p:spPr/>
        <p:txBody>
          <a:bodyPr/>
          <a:lstStyle/>
          <a:p>
            <a:r>
              <a:rPr lang="en-US" altLang="en-US" smtClean="0"/>
              <a:t>‘-n’</a:t>
            </a:r>
          </a:p>
          <a:p>
            <a:pPr lvl="1"/>
            <a:r>
              <a:rPr lang="en-US" altLang="en-US" smtClean="0"/>
              <a:t>Prefixes each line of output with the line number from the input file the match was found on </a:t>
            </a:r>
          </a:p>
          <a:p>
            <a:r>
              <a:rPr lang="en-US" altLang="en-US" smtClean="0"/>
              <a:t>‘-H’</a:t>
            </a:r>
          </a:p>
          <a:p>
            <a:pPr lvl="1"/>
            <a:r>
              <a:rPr lang="en-US" altLang="en-US" smtClean="0"/>
              <a:t>Prefix each line of output with the input file name that the match was found in</a:t>
            </a:r>
          </a:p>
          <a:p>
            <a:r>
              <a:rPr lang="en-US" altLang="en-US" smtClean="0"/>
              <a:t>‘-T’</a:t>
            </a:r>
          </a:p>
          <a:p>
            <a:pPr lvl="1"/>
            <a:r>
              <a:rPr lang="en-US" altLang="en-US" smtClean="0"/>
              <a:t>Makes sure that the actual line content (or whatever content comes after the ‘-T’) lands on a tab stop</a:t>
            </a:r>
          </a:p>
        </p:txBody>
      </p:sp>
    </p:spTree>
    <p:extLst>
      <p:ext uri="{BB962C8B-B14F-4D97-AF65-F5344CB8AC3E}">
        <p14:creationId xmlns:p14="http://schemas.microsoft.com/office/powerpoint/2010/main" val="24091353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Rectangle 2"/>
          <p:cNvSpPr>
            <a:spLocks noGrp="1" noChangeArrowheads="1"/>
          </p:cNvSpPr>
          <p:nvPr>
            <p:ph idx="1"/>
          </p:nvPr>
        </p:nvSpPr>
        <p:spPr bwMode="auto">
          <a:xfrm>
            <a:off x="692426" y="1067441"/>
            <a:ext cx="9893286"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700" b="1" i="0" u="none" strike="noStrike" cap="none" normalizeH="0" baseline="0" dirty="0" smtClean="0">
                <a:ln>
                  <a:noFill/>
                </a:ln>
                <a:solidFill>
                  <a:schemeClr val="tx1"/>
                </a:solidFill>
                <a:effectLst/>
                <a:latin typeface="Arial Unicode MS"/>
              </a:rPr>
              <a:t>fork</a:t>
            </a:r>
            <a:r>
              <a:rPr kumimoji="0" lang="en-US" altLang="en-US" sz="2700" b="0" i="0" u="none" strike="noStrike" cap="none" normalizeH="0" baseline="0" dirty="0" smtClean="0">
                <a:ln>
                  <a:noFill/>
                </a:ln>
                <a:solidFill>
                  <a:schemeClr val="tx1"/>
                </a:solidFill>
                <a:effectLst/>
              </a:rPr>
              <a:t> is best for independent processes.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7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700" b="1" i="0" u="none" strike="noStrike" cap="none" normalizeH="0" baseline="0" dirty="0" err="1" smtClean="0">
                <a:ln>
                  <a:noFill/>
                </a:ln>
                <a:solidFill>
                  <a:schemeClr val="tx1"/>
                </a:solidFill>
                <a:effectLst/>
                <a:latin typeface="Arial Unicode MS"/>
              </a:rPr>
              <a:t>vfork</a:t>
            </a:r>
            <a:r>
              <a:rPr kumimoji="0" lang="en-US" altLang="en-US" sz="2700" b="0" i="0" u="none" strike="noStrike" cap="none" normalizeH="0" baseline="0" dirty="0" smtClean="0">
                <a:ln>
                  <a:noFill/>
                </a:ln>
                <a:solidFill>
                  <a:schemeClr val="tx1"/>
                </a:solidFill>
                <a:effectLst/>
              </a:rPr>
              <a:t> is faster than </a:t>
            </a:r>
            <a:r>
              <a:rPr kumimoji="0" lang="en-US" altLang="en-US" sz="2700" b="0" i="0" u="none" strike="noStrike" cap="none" normalizeH="0" baseline="0" dirty="0" smtClean="0">
                <a:ln>
                  <a:noFill/>
                </a:ln>
                <a:solidFill>
                  <a:schemeClr val="tx1"/>
                </a:solidFill>
                <a:effectLst/>
                <a:latin typeface="Arial Unicode MS"/>
              </a:rPr>
              <a:t>fork</a:t>
            </a:r>
            <a:r>
              <a:rPr kumimoji="0" lang="en-US" altLang="en-US" sz="2700" b="0" i="0" u="none" strike="noStrike" cap="none" normalizeH="0" baseline="0" dirty="0" smtClean="0">
                <a:ln>
                  <a:noFill/>
                </a:ln>
                <a:solidFill>
                  <a:schemeClr val="tx1"/>
                </a:solidFill>
                <a:effectLst/>
              </a:rPr>
              <a:t> for processes that immediately </a:t>
            </a:r>
            <a:r>
              <a:rPr kumimoji="0" lang="en-US" altLang="en-US" sz="2700" b="0" i="0" u="none" strike="noStrike" cap="none" normalizeH="0" baseline="0" dirty="0" smtClean="0">
                <a:ln>
                  <a:noFill/>
                </a:ln>
                <a:solidFill>
                  <a:schemeClr val="tx1"/>
                </a:solidFill>
                <a:effectLst/>
                <a:latin typeface="Arial Unicode MS"/>
              </a:rPr>
              <a:t>exec</a:t>
            </a:r>
            <a:r>
              <a:rPr kumimoji="0" lang="en-US" altLang="en-US" sz="2700" b="0" i="0" u="none" strike="noStrike" cap="none" normalizeH="0" baseline="0" dirty="0" smtClean="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7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700" b="1" i="0" u="none" strike="noStrike" cap="none" normalizeH="0" baseline="0" dirty="0" smtClean="0">
                <a:ln>
                  <a:noFill/>
                </a:ln>
                <a:solidFill>
                  <a:schemeClr val="tx1"/>
                </a:solidFill>
                <a:effectLst/>
                <a:latin typeface="Arial Unicode MS"/>
              </a:rPr>
              <a:t>exec</a:t>
            </a:r>
            <a:r>
              <a:rPr kumimoji="0" lang="en-US" altLang="en-US" sz="2700" b="0" i="0" u="none" strike="noStrike" cap="none" normalizeH="0" baseline="0" dirty="0" smtClean="0">
                <a:ln>
                  <a:noFill/>
                </a:ln>
                <a:solidFill>
                  <a:schemeClr val="tx1"/>
                </a:solidFill>
                <a:effectLst/>
              </a:rPr>
              <a:t> is for transforming a process into a new program.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7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700" b="1" i="0" u="none" strike="noStrike" cap="none" normalizeH="0" baseline="0" dirty="0" smtClean="0">
                <a:ln>
                  <a:noFill/>
                </a:ln>
                <a:solidFill>
                  <a:schemeClr val="tx1"/>
                </a:solidFill>
                <a:effectLst/>
                <a:latin typeface="Arial Unicode MS"/>
              </a:rPr>
              <a:t>clone</a:t>
            </a:r>
            <a:r>
              <a:rPr kumimoji="0" lang="en-US" altLang="en-US" sz="2700" b="0" i="0" u="none" strike="noStrike" cap="none" normalizeH="0" baseline="0" dirty="0" smtClean="0">
                <a:ln>
                  <a:noFill/>
                </a:ln>
                <a:solidFill>
                  <a:schemeClr val="tx1"/>
                </a:solidFill>
                <a:effectLst/>
              </a:rPr>
              <a:t> is ideal for creating threads with controlled resource sharing.</a:t>
            </a:r>
            <a:r>
              <a:rPr kumimoji="0" lang="en-US" altLang="en-US" sz="27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6915665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Examples using ‘-H’, ’-n’, and ‘-T’</a:t>
            </a:r>
            <a:endParaRPr lang="en-US" dirty="0"/>
          </a:p>
        </p:txBody>
      </p:sp>
      <p:sp>
        <p:nvSpPr>
          <p:cNvPr id="13315" name="Content Placeholder 2"/>
          <p:cNvSpPr>
            <a:spLocks noGrp="1"/>
          </p:cNvSpPr>
          <p:nvPr>
            <p:ph idx="1"/>
          </p:nvPr>
        </p:nvSpPr>
        <p:spPr/>
        <p:txBody>
          <a:bodyPr/>
          <a:lstStyle/>
          <a:p>
            <a:r>
              <a:rPr lang="en-US" altLang="en-US" smtClean="0"/>
              <a:t>Two files were used and specified below</a:t>
            </a:r>
          </a:p>
        </p:txBody>
      </p:sp>
      <p:pic>
        <p:nvPicPr>
          <p:cNvPr id="133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2362200"/>
            <a:ext cx="27273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038601"/>
            <a:ext cx="2743200"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1" y="2362200"/>
            <a:ext cx="5091113"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38051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smtClean="0"/>
              <a:t>Context Line Control</a:t>
            </a:r>
          </a:p>
        </p:txBody>
      </p:sp>
      <p:sp>
        <p:nvSpPr>
          <p:cNvPr id="14339" name="Content Placeholder 2"/>
          <p:cNvSpPr>
            <a:spLocks noGrp="1"/>
          </p:cNvSpPr>
          <p:nvPr>
            <p:ph idx="1"/>
          </p:nvPr>
        </p:nvSpPr>
        <p:spPr/>
        <p:txBody>
          <a:bodyPr/>
          <a:lstStyle/>
          <a:p>
            <a:r>
              <a:rPr lang="en-US" altLang="en-US" smtClean="0"/>
              <a:t>‘-A </a:t>
            </a:r>
            <a:r>
              <a:rPr lang="en-US" altLang="en-US" i="1" smtClean="0"/>
              <a:t>num</a:t>
            </a:r>
            <a:r>
              <a:rPr lang="en-US" altLang="en-US" smtClean="0"/>
              <a:t>’</a:t>
            </a:r>
          </a:p>
          <a:p>
            <a:pPr lvl="1"/>
            <a:r>
              <a:rPr lang="en-US" altLang="en-US" smtClean="0"/>
              <a:t>Print </a:t>
            </a:r>
            <a:r>
              <a:rPr lang="en-US" altLang="en-US" i="1" smtClean="0"/>
              <a:t>num</a:t>
            </a:r>
            <a:r>
              <a:rPr lang="en-US" altLang="en-US" smtClean="0"/>
              <a:t> lines of trailing context after matching lines</a:t>
            </a:r>
          </a:p>
          <a:p>
            <a:r>
              <a:rPr lang="en-US" altLang="en-US" smtClean="0"/>
              <a:t>‘-B </a:t>
            </a:r>
            <a:r>
              <a:rPr lang="en-US" altLang="en-US" i="1" smtClean="0"/>
              <a:t>num</a:t>
            </a:r>
            <a:r>
              <a:rPr lang="en-US" altLang="en-US" smtClean="0"/>
              <a:t>’</a:t>
            </a:r>
          </a:p>
          <a:p>
            <a:pPr lvl="1"/>
            <a:r>
              <a:rPr lang="en-US" altLang="en-US" smtClean="0"/>
              <a:t>Print </a:t>
            </a:r>
            <a:r>
              <a:rPr lang="en-US" altLang="en-US" i="1" smtClean="0"/>
              <a:t>num</a:t>
            </a:r>
            <a:r>
              <a:rPr lang="en-US" altLang="en-US" smtClean="0"/>
              <a:t> lines of leading context before matching lines</a:t>
            </a:r>
          </a:p>
          <a:p>
            <a:r>
              <a:rPr lang="en-US" altLang="en-US" smtClean="0"/>
              <a:t>‘-C </a:t>
            </a:r>
            <a:r>
              <a:rPr lang="en-US" altLang="en-US" i="1" smtClean="0"/>
              <a:t>num</a:t>
            </a:r>
            <a:r>
              <a:rPr lang="en-US" altLang="en-US" smtClean="0"/>
              <a:t>’ or ‘-</a:t>
            </a:r>
            <a:r>
              <a:rPr lang="en-US" altLang="en-US" i="1" smtClean="0"/>
              <a:t>num</a:t>
            </a:r>
            <a:r>
              <a:rPr lang="en-US" altLang="en-US" smtClean="0"/>
              <a:t>’</a:t>
            </a:r>
          </a:p>
          <a:p>
            <a:pPr lvl="1"/>
            <a:r>
              <a:rPr lang="en-US" altLang="en-US" smtClean="0"/>
              <a:t>Print </a:t>
            </a:r>
            <a:r>
              <a:rPr lang="en-US" altLang="en-US" i="1" smtClean="0"/>
              <a:t>num</a:t>
            </a:r>
            <a:r>
              <a:rPr lang="en-US" altLang="en-US" smtClean="0"/>
              <a:t> lines of leading and trailing output context</a:t>
            </a:r>
          </a:p>
        </p:txBody>
      </p:sp>
    </p:spTree>
    <p:extLst>
      <p:ext uri="{BB962C8B-B14F-4D97-AF65-F5344CB8AC3E}">
        <p14:creationId xmlns:p14="http://schemas.microsoft.com/office/powerpoint/2010/main" val="19418755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Examples using ‘-A’, ’-B’, and ‘-C’</a:t>
            </a:r>
            <a:endParaRPr lang="en-US" dirty="0"/>
          </a:p>
        </p:txBody>
      </p:sp>
      <p:sp>
        <p:nvSpPr>
          <p:cNvPr id="15363" name="Content Placeholder 2"/>
          <p:cNvSpPr>
            <a:spLocks noGrp="1"/>
          </p:cNvSpPr>
          <p:nvPr>
            <p:ph idx="1"/>
          </p:nvPr>
        </p:nvSpPr>
        <p:spPr/>
        <p:txBody>
          <a:bodyPr/>
          <a:lstStyle/>
          <a:p>
            <a:r>
              <a:rPr lang="en-US" altLang="en-US" smtClean="0"/>
              <a:t>The file below was used for these examples</a:t>
            </a:r>
          </a:p>
          <a:p>
            <a:endParaRPr lang="en-US" altLang="en-US" smtClean="0"/>
          </a:p>
        </p:txBody>
      </p:sp>
      <p:pic>
        <p:nvPicPr>
          <p:cNvPr id="15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349248"/>
            <a:ext cx="4356652" cy="600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923" y="2676939"/>
            <a:ext cx="3753035" cy="2097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7789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Special Characters</a:t>
            </a:r>
          </a:p>
        </p:txBody>
      </p:sp>
      <p:sp>
        <p:nvSpPr>
          <p:cNvPr id="5" name="Content Placeholder 4"/>
          <p:cNvSpPr>
            <a:spLocks noGrp="1"/>
          </p:cNvSpPr>
          <p:nvPr>
            <p:ph idx="1"/>
          </p:nvPr>
        </p:nvSpPr>
        <p:spPr/>
        <p:txBody>
          <a:bodyPr>
            <a:normAutofit lnSpcReduction="10000"/>
          </a:bodyPr>
          <a:lstStyle/>
          <a:p>
            <a:pPr marL="274320" indent="-274320">
              <a:buClr>
                <a:schemeClr val="accent3"/>
              </a:buClr>
              <a:buFont typeface="Wingdings 2"/>
              <a:buChar char=""/>
              <a:defRPr/>
            </a:pPr>
            <a:r>
              <a:rPr lang="en-US" dirty="0" smtClean="0"/>
              <a:t>‘.’ The period ‘.’ matches any single character.</a:t>
            </a:r>
          </a:p>
          <a:p>
            <a:pPr marL="274320" indent="-274320">
              <a:buClr>
                <a:schemeClr val="accent3"/>
              </a:buClr>
              <a:buFont typeface="Wingdings 2"/>
              <a:buChar char=""/>
              <a:defRPr/>
            </a:pPr>
            <a:r>
              <a:rPr lang="en-US" dirty="0" smtClean="0"/>
              <a:t>‘?’ The preceding item is optional and will be matched at most once.</a:t>
            </a:r>
          </a:p>
          <a:p>
            <a:pPr marL="274320" indent="-274320">
              <a:buClr>
                <a:schemeClr val="accent3"/>
              </a:buClr>
              <a:buFont typeface="Wingdings 2"/>
              <a:buChar char=""/>
              <a:defRPr/>
            </a:pPr>
            <a:r>
              <a:rPr lang="en-US" dirty="0" smtClean="0"/>
              <a:t>‘*’ The preceding item will be matched zero or more times.</a:t>
            </a:r>
          </a:p>
          <a:p>
            <a:pPr marL="274320" indent="-274320">
              <a:buClr>
                <a:schemeClr val="accent3"/>
              </a:buClr>
              <a:buFont typeface="Wingdings 2"/>
              <a:buChar char=""/>
              <a:defRPr/>
            </a:pPr>
            <a:r>
              <a:rPr lang="en-US" dirty="0" smtClean="0"/>
              <a:t>‘+’ The preceding item will be matched one or more times.</a:t>
            </a:r>
          </a:p>
          <a:p>
            <a:pPr marL="274320" indent="-274320">
              <a:buClr>
                <a:schemeClr val="accent3"/>
              </a:buClr>
              <a:buFont typeface="Wingdings 2"/>
              <a:buChar char=""/>
              <a:defRPr/>
            </a:pPr>
            <a:r>
              <a:rPr lang="en-US" dirty="0" smtClean="0"/>
              <a:t>‘{n}’ The preceding item is matched exactly n times.</a:t>
            </a:r>
          </a:p>
          <a:p>
            <a:pPr marL="274320" indent="-274320">
              <a:buClr>
                <a:schemeClr val="accent3"/>
              </a:buClr>
              <a:buFont typeface="Wingdings 2"/>
              <a:buChar char=""/>
              <a:defRPr/>
            </a:pPr>
            <a:r>
              <a:rPr lang="en-US" dirty="0" smtClean="0"/>
              <a:t>‘{n,}’ The preceding item is matched n or more times.</a:t>
            </a:r>
          </a:p>
          <a:p>
            <a:pPr marL="274320" indent="-274320">
              <a:buClr>
                <a:schemeClr val="accent3"/>
              </a:buClr>
              <a:buFont typeface="Wingdings 2"/>
              <a:buChar char=""/>
              <a:defRPr/>
            </a:pPr>
            <a:r>
              <a:rPr lang="en-US" dirty="0" smtClean="0"/>
              <a:t>‘{,m}’ The preceding item is matched at most m times.</a:t>
            </a:r>
          </a:p>
          <a:p>
            <a:pPr marL="274320" indent="-274320">
              <a:buClr>
                <a:schemeClr val="accent3"/>
              </a:buClr>
              <a:buFont typeface="Wingdings 2"/>
              <a:buChar char=""/>
              <a:defRPr/>
            </a:pPr>
            <a:r>
              <a:rPr lang="en-US" dirty="0" smtClean="0"/>
              <a:t>‘{</a:t>
            </a:r>
            <a:r>
              <a:rPr lang="en-US" dirty="0" err="1" smtClean="0"/>
              <a:t>n,m</a:t>
            </a:r>
            <a:r>
              <a:rPr lang="en-US" dirty="0" smtClean="0"/>
              <a:t>}’ The preceding item is matched at least n times, but not more than m times.</a:t>
            </a:r>
            <a:endParaRPr lang="en-US" dirty="0"/>
          </a:p>
        </p:txBody>
      </p:sp>
    </p:spTree>
    <p:extLst>
      <p:ext uri="{BB962C8B-B14F-4D97-AF65-F5344CB8AC3E}">
        <p14:creationId xmlns:p14="http://schemas.microsoft.com/office/powerpoint/2010/main" val="394516227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t>Examples using ‘.’, ‘*’, and ‘?’</a:t>
            </a:r>
          </a:p>
        </p:txBody>
      </p:sp>
      <p:sp>
        <p:nvSpPr>
          <p:cNvPr id="17411" name="Content Placeholder 2"/>
          <p:cNvSpPr>
            <a:spLocks noGrp="1"/>
          </p:cNvSpPr>
          <p:nvPr>
            <p:ph idx="1"/>
          </p:nvPr>
        </p:nvSpPr>
        <p:spPr/>
        <p:txBody>
          <a:bodyPr/>
          <a:lstStyle/>
          <a:p>
            <a:endParaRPr lang="en-US" altLang="en-US" smtClean="0"/>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1" y="2590800"/>
            <a:ext cx="4964113"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590801"/>
            <a:ext cx="2438400"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70376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t>Basic </a:t>
            </a:r>
            <a:r>
              <a:rPr lang="en-US" dirty="0" err="1" smtClean="0"/>
              <a:t>vs</a:t>
            </a:r>
            <a:r>
              <a:rPr lang="en-US" dirty="0" smtClean="0"/>
              <a:t> Extended Regular Expressions</a:t>
            </a:r>
            <a:endParaRPr lang="en-US" dirty="0"/>
          </a:p>
        </p:txBody>
      </p:sp>
      <p:sp>
        <p:nvSpPr>
          <p:cNvPr id="18435" name="Content Placeholder 2"/>
          <p:cNvSpPr>
            <a:spLocks noGrp="1"/>
          </p:cNvSpPr>
          <p:nvPr>
            <p:ph idx="1"/>
          </p:nvPr>
        </p:nvSpPr>
        <p:spPr/>
        <p:txBody>
          <a:bodyPr/>
          <a:lstStyle/>
          <a:p>
            <a:r>
              <a:rPr lang="en-US" altLang="en-US" smtClean="0"/>
              <a:t>‘-G’</a:t>
            </a:r>
          </a:p>
          <a:p>
            <a:pPr lvl="1"/>
            <a:r>
              <a:rPr lang="en-US" altLang="en-US" smtClean="0"/>
              <a:t>Interpret pattern as basic regular expression (BRE).  This is the default.</a:t>
            </a:r>
          </a:p>
          <a:p>
            <a:r>
              <a:rPr lang="en-US" altLang="en-US" smtClean="0"/>
              <a:t>‘-E’</a:t>
            </a:r>
          </a:p>
          <a:p>
            <a:pPr lvl="1"/>
            <a:r>
              <a:rPr lang="en-US" altLang="en-US" smtClean="0"/>
              <a:t>Interpret pattern as extended regular expression (ERE)</a:t>
            </a:r>
          </a:p>
          <a:p>
            <a:r>
              <a:rPr lang="en-US" altLang="en-US" smtClean="0"/>
              <a:t>When using basic regular expression some special characters (like ‘?’ in the previous example) loose their special meaning and must have a ‘\’, the escape character, before them</a:t>
            </a:r>
          </a:p>
          <a:p>
            <a:r>
              <a:rPr lang="en-US" altLang="en-US" smtClean="0"/>
              <a:t>When using ERE, the escape character is unnecessary </a:t>
            </a:r>
          </a:p>
        </p:txBody>
      </p:sp>
    </p:spTree>
    <p:extLst>
      <p:ext uri="{BB962C8B-B14F-4D97-AF65-F5344CB8AC3E}">
        <p14:creationId xmlns:p14="http://schemas.microsoft.com/office/powerpoint/2010/main" val="17034171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mtClean="0"/>
              <a:t>BRE and ERE Difference</a:t>
            </a:r>
          </a:p>
        </p:txBody>
      </p:sp>
      <p:sp>
        <p:nvSpPr>
          <p:cNvPr id="19459" name="Content Placeholder 2"/>
          <p:cNvSpPr>
            <a:spLocks noGrp="1"/>
          </p:cNvSpPr>
          <p:nvPr>
            <p:ph idx="1"/>
          </p:nvPr>
        </p:nvSpPr>
        <p:spPr/>
        <p:txBody>
          <a:bodyPr>
            <a:normAutofit lnSpcReduction="10000"/>
          </a:bodyPr>
          <a:lstStyle/>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endParaRPr lang="en-US" altLang="en-US" smtClean="0"/>
          </a:p>
          <a:p>
            <a:r>
              <a:rPr lang="en-US" altLang="en-US" smtClean="0"/>
              <a:t>Note that without the ‘\’ in the BRE call (example 3), the ‘?’ is seen as a normal character</a:t>
            </a:r>
          </a:p>
        </p:txBody>
      </p:sp>
      <p:pic>
        <p:nvPicPr>
          <p:cNvPr id="1946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065338"/>
            <a:ext cx="3581400" cy="319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057400"/>
            <a:ext cx="243840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1272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mtClean="0"/>
              <a:t>Bracket Expressions</a:t>
            </a:r>
          </a:p>
        </p:txBody>
      </p:sp>
      <p:sp>
        <p:nvSpPr>
          <p:cNvPr id="20483" name="Content Placeholder 2"/>
          <p:cNvSpPr>
            <a:spLocks noGrp="1"/>
          </p:cNvSpPr>
          <p:nvPr>
            <p:ph idx="1"/>
          </p:nvPr>
        </p:nvSpPr>
        <p:spPr/>
        <p:txBody>
          <a:bodyPr/>
          <a:lstStyle/>
          <a:p>
            <a:r>
              <a:rPr lang="en-US" altLang="en-US" smtClean="0"/>
              <a:t>A bracket expression is a list of characters enclosed by ‘[‘ and ‘]’.  It matches any single character in the list</a:t>
            </a:r>
          </a:p>
          <a:p>
            <a:r>
              <a:rPr lang="en-US" altLang="en-US" smtClean="0"/>
              <a:t>However, if the first character in the list is ‘^’, it matches any character not in the list</a:t>
            </a:r>
          </a:p>
          <a:p>
            <a:r>
              <a:rPr lang="en-US" altLang="en-US" smtClean="0"/>
              <a:t>A range can be done by using ‘-’ in a bracket expression</a:t>
            </a:r>
          </a:p>
          <a:p>
            <a:pPr lvl="1"/>
            <a:r>
              <a:rPr lang="en-US" altLang="en-US" smtClean="0"/>
              <a:t>[0-5] is the same as [012345]</a:t>
            </a:r>
          </a:p>
          <a:p>
            <a:r>
              <a:rPr lang="en-US" altLang="en-US" smtClean="0"/>
              <a:t>Some ranges are pre-defined in character classes</a:t>
            </a:r>
          </a:p>
          <a:p>
            <a:pPr lvl="1"/>
            <a:r>
              <a:rPr lang="en-US" altLang="en-US" smtClean="0"/>
              <a:t>[:digit:] is the same as 0123456789</a:t>
            </a:r>
          </a:p>
          <a:p>
            <a:pPr lvl="1"/>
            <a:r>
              <a:rPr lang="en-US" altLang="en-US" smtClean="0"/>
              <a:t>When using grep, the class name (including brackets) must be contained within another set of brackets</a:t>
            </a:r>
          </a:p>
        </p:txBody>
      </p:sp>
    </p:spTree>
    <p:extLst>
      <p:ext uri="{BB962C8B-B14F-4D97-AF65-F5344CB8AC3E}">
        <p14:creationId xmlns:p14="http://schemas.microsoft.com/office/powerpoint/2010/main" val="303267194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t>Bracket Expression Example</a:t>
            </a:r>
          </a:p>
        </p:txBody>
      </p:sp>
      <p:sp>
        <p:nvSpPr>
          <p:cNvPr id="21507" name="Content Placeholder 2"/>
          <p:cNvSpPr>
            <a:spLocks noGrp="1"/>
          </p:cNvSpPr>
          <p:nvPr>
            <p:ph idx="1"/>
          </p:nvPr>
        </p:nvSpPr>
        <p:spPr/>
        <p:txBody>
          <a:bodyPr/>
          <a:lstStyle/>
          <a:p>
            <a:endParaRPr lang="en-US" altLang="en-US" smtClean="0"/>
          </a:p>
        </p:txBody>
      </p:sp>
      <p:pic>
        <p:nvPicPr>
          <p:cNvPr id="215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438400"/>
            <a:ext cx="182880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362200"/>
            <a:ext cx="3733800"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05522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500062"/>
            <a:ext cx="10515600" cy="1325562"/>
          </a:xfrm>
          <a:prstGeom prst="rect">
            <a:avLst/>
          </a:prstGeom>
          <a:noFill/>
          <a:ln>
            <a:noFill/>
          </a:ln>
        </p:spPr>
        <p:txBody>
          <a:bodyPr spcFirstLastPara="1" wrap="square" lIns="91425" tIns="45700" rIns="91425" bIns="45700" anchor="ctr" anchorCtr="0">
            <a:noAutofit/>
          </a:bodyPr>
          <a:lstStyle/>
          <a:p>
            <a:pPr lvl="0">
              <a:buClr>
                <a:schemeClr val="dk1"/>
              </a:buClr>
              <a:buSzPts val="4400"/>
            </a:pPr>
            <a:r>
              <a:rPr lang="en-US" sz="4400" b="0" i="0" u="none" dirty="0">
                <a:solidFill>
                  <a:schemeClr val="dk1"/>
                </a:solidFill>
                <a:latin typeface="Calibri"/>
                <a:ea typeface="Calibri"/>
                <a:cs typeface="Calibri"/>
                <a:sym typeface="Calibri"/>
              </a:rPr>
              <a:t/>
            </a:r>
            <a:br>
              <a:rPr lang="en-US" sz="4400" b="0" i="0" u="none" dirty="0">
                <a:solidFill>
                  <a:schemeClr val="dk1"/>
                </a:solidFill>
                <a:latin typeface="Calibri"/>
                <a:ea typeface="Calibri"/>
                <a:cs typeface="Calibri"/>
                <a:sym typeface="Calibri"/>
              </a:rPr>
            </a:br>
            <a:r>
              <a:rPr lang="en-US" dirty="0" err="1"/>
              <a:t>àwk</a:t>
            </a:r>
            <a:endParaRPr dirty="0"/>
          </a:p>
        </p:txBody>
      </p:sp>
      <p:sp>
        <p:nvSpPr>
          <p:cNvPr id="97" name="Google Shape;97;p2"/>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p>
            <a:pPr algn="just"/>
            <a:r>
              <a:rPr lang="en-IN" dirty="0" err="1"/>
              <a:t>awk</a:t>
            </a:r>
            <a:r>
              <a:rPr lang="en-IN" dirty="0"/>
              <a:t> is a programmable, pattern-matching, and processing tool available in UNIX.</a:t>
            </a:r>
            <a:endParaRPr lang="en-US" dirty="0"/>
          </a:p>
          <a:p>
            <a:pPr algn="just"/>
            <a:r>
              <a:rPr lang="en-IN" dirty="0"/>
              <a:t>It works equally well with text and numbers. </a:t>
            </a:r>
          </a:p>
          <a:p>
            <a:pPr algn="just"/>
            <a:r>
              <a:rPr lang="en-IN" dirty="0"/>
              <a:t>It derives its name from the first letter of the last name of its three authors namely Alfred V. </a:t>
            </a:r>
            <a:r>
              <a:rPr lang="en-IN" dirty="0" err="1"/>
              <a:t>Aho</a:t>
            </a:r>
            <a:r>
              <a:rPr lang="en-IN" dirty="0"/>
              <a:t>, Peter J. Weinberger and Brian W. Kernighan.</a:t>
            </a:r>
            <a:endParaRPr lang="en-US" dirty="0"/>
          </a:p>
          <a:p>
            <a:pPr marL="228600" marR="0" lvl="0" indent="-50800" algn="l" rtl="0">
              <a:lnSpc>
                <a:spcPct val="90000"/>
              </a:lnSpc>
              <a:spcBef>
                <a:spcPts val="1000"/>
              </a:spcBef>
              <a:spcAft>
                <a:spcPts val="0"/>
              </a:spcAft>
              <a:buClr>
                <a:schemeClr val="dk1"/>
              </a:buClr>
              <a:buSzPts val="2800"/>
              <a:buFont typeface="Arial"/>
              <a:buNone/>
            </a:pPr>
            <a:endParaRPr sz="2800" b="0" i="0" u="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98964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FORMS OF PROCESS MANAGEMENT </a:t>
            </a:r>
            <a:endParaRPr lang="en-US" dirty="0"/>
          </a:p>
        </p:txBody>
      </p:sp>
      <p:sp>
        <p:nvSpPr>
          <p:cNvPr id="3" name="Content Placeholder 2"/>
          <p:cNvSpPr>
            <a:spLocks noGrp="1"/>
          </p:cNvSpPr>
          <p:nvPr>
            <p:ph idx="1"/>
          </p:nvPr>
        </p:nvSpPr>
        <p:spPr/>
        <p:txBody>
          <a:bodyPr/>
          <a:lstStyle/>
          <a:p>
            <a:r>
              <a:rPr lang="en-US" dirty="0"/>
              <a:t>Consider that a program is a piece of software. It contains code and has memory space reserved for data storage</a:t>
            </a:r>
            <a:r>
              <a:rPr lang="en-US" dirty="0" smtClean="0"/>
              <a:t>.</a:t>
            </a:r>
          </a:p>
          <a:p>
            <a:r>
              <a:rPr lang="en-US" dirty="0"/>
              <a:t>Most of this storage is dedicated to variables that are declared and used in the program. </a:t>
            </a:r>
            <a:endParaRPr lang="en-US" dirty="0" smtClean="0"/>
          </a:p>
          <a:p>
            <a:r>
              <a:rPr lang="en-US" dirty="0" smtClean="0"/>
              <a:t>Program </a:t>
            </a:r>
            <a:r>
              <a:rPr lang="en-US" dirty="0"/>
              <a:t>exists in one of two states: the original source code and the executable code. In either case, the program is a </a:t>
            </a:r>
            <a:r>
              <a:rPr lang="en-US" i="1" dirty="0"/>
              <a:t>static </a:t>
            </a:r>
            <a:r>
              <a:rPr lang="en-US" dirty="0"/>
              <a:t>entity. </a:t>
            </a:r>
          </a:p>
        </p:txBody>
      </p:sp>
    </p:spTree>
    <p:extLst>
      <p:ext uri="{BB962C8B-B14F-4D97-AF65-F5344CB8AC3E}">
        <p14:creationId xmlns:p14="http://schemas.microsoft.com/office/powerpoint/2010/main" val="6495605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500062"/>
            <a:ext cx="10515600" cy="1325562"/>
          </a:xfrm>
          <a:prstGeom prst="rect">
            <a:avLst/>
          </a:prstGeom>
          <a:noFill/>
          <a:ln>
            <a:noFill/>
          </a:ln>
        </p:spPr>
        <p:txBody>
          <a:bodyPr spcFirstLastPara="1" wrap="square" lIns="91425" tIns="45700" rIns="91425" bIns="45700" anchor="ctr" anchorCtr="0">
            <a:noAutofit/>
          </a:bodyPr>
          <a:lstStyle/>
          <a:p>
            <a:pPr lvl="0">
              <a:buClr>
                <a:schemeClr val="dk1"/>
              </a:buClr>
              <a:buSzPts val="4400"/>
            </a:pPr>
            <a:r>
              <a:rPr lang="en-US" sz="4400" b="0" i="0" u="none" dirty="0">
                <a:solidFill>
                  <a:schemeClr val="dk1"/>
                </a:solidFill>
                <a:latin typeface="Calibri"/>
                <a:ea typeface="Calibri"/>
                <a:cs typeface="Calibri"/>
                <a:sym typeface="Calibri"/>
              </a:rPr>
              <a:t/>
            </a:r>
            <a:br>
              <a:rPr lang="en-US" sz="4400" b="0" i="0" u="none" dirty="0">
                <a:solidFill>
                  <a:schemeClr val="dk1"/>
                </a:solidFill>
                <a:latin typeface="Calibri"/>
                <a:ea typeface="Calibri"/>
                <a:cs typeface="Calibri"/>
                <a:sym typeface="Calibri"/>
              </a:rPr>
            </a:br>
            <a:r>
              <a:rPr lang="en-IN" dirty="0"/>
              <a:t>Simple </a:t>
            </a:r>
            <a:r>
              <a:rPr lang="en-IN" dirty="0" err="1"/>
              <a:t>awk</a:t>
            </a:r>
            <a:r>
              <a:rPr lang="en-IN" dirty="0"/>
              <a:t> Filtering</a:t>
            </a:r>
            <a:endParaRPr dirty="0"/>
          </a:p>
        </p:txBody>
      </p:sp>
      <p:sp>
        <p:nvSpPr>
          <p:cNvPr id="97" name="Google Shape;97;p2"/>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p>
            <a:r>
              <a:rPr lang="en-IN" dirty="0" err="1"/>
              <a:t>awk</a:t>
            </a:r>
            <a:r>
              <a:rPr lang="en-IN" dirty="0"/>
              <a:t> is not just a command, but a programming language too. </a:t>
            </a:r>
          </a:p>
          <a:p>
            <a:r>
              <a:rPr lang="en-IN" dirty="0" err="1"/>
              <a:t>awk</a:t>
            </a:r>
            <a:r>
              <a:rPr lang="en-IN" dirty="0"/>
              <a:t> utility is a pattern scanning and processing language. </a:t>
            </a:r>
          </a:p>
          <a:p>
            <a:r>
              <a:rPr lang="en-IN" dirty="0"/>
              <a:t>It searches one or more files to see if they contain lines that match specified patterns and then perform associated actions, such as writing the line to the standard output or incrementing a counter each time it finds a match.</a:t>
            </a:r>
          </a:p>
          <a:p>
            <a:pPr marL="228600" marR="0" lvl="0" indent="-50800" algn="l" rtl="0">
              <a:lnSpc>
                <a:spcPct val="90000"/>
              </a:lnSpc>
              <a:spcBef>
                <a:spcPts val="1000"/>
              </a:spcBef>
              <a:spcAft>
                <a:spcPts val="0"/>
              </a:spcAft>
              <a:buClr>
                <a:schemeClr val="dk1"/>
              </a:buClr>
              <a:buSzPts val="2800"/>
              <a:buFont typeface="Arial"/>
              <a:buNone/>
            </a:pPr>
            <a:endParaRPr sz="2800" b="0" i="0" u="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1303808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AWK Operations:</a:t>
            </a:r>
            <a:r>
              <a:rPr lang="en-US" dirty="0"/>
              <a:t> </a:t>
            </a:r>
          </a:p>
        </p:txBody>
      </p:sp>
      <p:sp>
        <p:nvSpPr>
          <p:cNvPr id="3" name="Content Placeholder 2"/>
          <p:cNvSpPr>
            <a:spLocks noGrp="1"/>
          </p:cNvSpPr>
          <p:nvPr>
            <p:ph idx="1"/>
          </p:nvPr>
        </p:nvSpPr>
        <p:spPr/>
        <p:txBody>
          <a:bodyPr/>
          <a:lstStyle/>
          <a:p>
            <a:pPr marL="0" indent="0">
              <a:buNone/>
            </a:pPr>
            <a:r>
              <a:rPr lang="en-US" dirty="0"/>
              <a:t>(a) Scans a file line by line </a:t>
            </a:r>
            <a:br>
              <a:rPr lang="en-US" dirty="0"/>
            </a:br>
            <a:r>
              <a:rPr lang="en-US" dirty="0"/>
              <a:t>(b) Splits each input line into fields </a:t>
            </a:r>
            <a:br>
              <a:rPr lang="en-US" dirty="0"/>
            </a:br>
            <a:r>
              <a:rPr lang="en-US" dirty="0"/>
              <a:t>(c) Compares input line/fields to pattern </a:t>
            </a:r>
            <a:br>
              <a:rPr lang="en-US" dirty="0"/>
            </a:br>
            <a:r>
              <a:rPr lang="en-US" dirty="0"/>
              <a:t>(d) Performs action(s) on matched lines </a:t>
            </a:r>
          </a:p>
        </p:txBody>
      </p:sp>
    </p:spTree>
    <p:extLst>
      <p:ext uri="{BB962C8B-B14F-4D97-AF65-F5344CB8AC3E}">
        <p14:creationId xmlns:p14="http://schemas.microsoft.com/office/powerpoint/2010/main" val="4057370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pic>
        <p:nvPicPr>
          <p:cNvPr id="6" name="Picture 5"/>
          <p:cNvPicPr>
            <a:picLocks noChangeAspect="1"/>
          </p:cNvPicPr>
          <p:nvPr/>
        </p:nvPicPr>
        <p:blipFill>
          <a:blip r:embed="rId2"/>
          <a:stretch>
            <a:fillRect/>
          </a:stretch>
        </p:blipFill>
        <p:spPr>
          <a:xfrm>
            <a:off x="838200" y="428873"/>
            <a:ext cx="10073675" cy="5748090"/>
          </a:xfrm>
          <a:prstGeom prst="rect">
            <a:avLst/>
          </a:prstGeom>
        </p:spPr>
      </p:pic>
    </p:spTree>
    <p:extLst>
      <p:ext uri="{BB962C8B-B14F-4D97-AF65-F5344CB8AC3E}">
        <p14:creationId xmlns:p14="http://schemas.microsoft.com/office/powerpoint/2010/main" val="23487416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NR:</a:t>
            </a:r>
            <a:r>
              <a:rPr lang="en-US" dirty="0"/>
              <a:t> NR command keeps a current count of the </a:t>
            </a:r>
            <a:r>
              <a:rPr lang="en-US" dirty="0">
                <a:solidFill>
                  <a:srgbClr val="FF0000"/>
                </a:solidFill>
              </a:rPr>
              <a:t>number of input records</a:t>
            </a:r>
            <a:r>
              <a:rPr lang="en-US" dirty="0" smtClean="0"/>
              <a:t>.</a:t>
            </a:r>
          </a:p>
          <a:p>
            <a:r>
              <a:rPr lang="en-US" b="1" dirty="0"/>
              <a:t>NF:</a:t>
            </a:r>
            <a:r>
              <a:rPr lang="en-US" dirty="0"/>
              <a:t> NF command keeps a count of the number of fields within the </a:t>
            </a:r>
            <a:r>
              <a:rPr lang="en-US" dirty="0">
                <a:solidFill>
                  <a:srgbClr val="FF0000"/>
                </a:solidFill>
              </a:rPr>
              <a:t>current input record</a:t>
            </a:r>
            <a:r>
              <a:rPr lang="en-US" dirty="0"/>
              <a:t>. </a:t>
            </a:r>
            <a:endParaRPr lang="en-US" dirty="0" smtClean="0"/>
          </a:p>
          <a:p>
            <a:r>
              <a:rPr lang="en-US" b="1" dirty="0"/>
              <a:t>FS:</a:t>
            </a:r>
            <a:r>
              <a:rPr lang="en-US" dirty="0"/>
              <a:t> FS command contains the </a:t>
            </a:r>
            <a:r>
              <a:rPr lang="en-US" dirty="0">
                <a:solidFill>
                  <a:srgbClr val="FF0000"/>
                </a:solidFill>
              </a:rPr>
              <a:t>field separator </a:t>
            </a:r>
            <a:r>
              <a:rPr lang="en-US" dirty="0"/>
              <a:t>character which is used to divide fields on the input </a:t>
            </a:r>
            <a:r>
              <a:rPr lang="en-US" dirty="0" smtClean="0"/>
              <a:t>line</a:t>
            </a:r>
            <a:r>
              <a:rPr lang="en-US" dirty="0" smtClean="0">
                <a:sym typeface="Wingdings" panose="05000000000000000000" pitchFamily="2" charset="2"/>
              </a:rPr>
              <a:t> </a:t>
            </a:r>
            <a:r>
              <a:rPr lang="en-US" dirty="0"/>
              <a:t>default is “white space”, meaning space and tab characters. </a:t>
            </a:r>
            <a:endParaRPr lang="en-US" dirty="0" smtClean="0"/>
          </a:p>
          <a:p>
            <a:r>
              <a:rPr lang="en-US" b="1" dirty="0"/>
              <a:t>RS:</a:t>
            </a:r>
            <a:r>
              <a:rPr lang="en-US" dirty="0"/>
              <a:t> RS command stores the current </a:t>
            </a:r>
            <a:r>
              <a:rPr lang="en-US" dirty="0">
                <a:solidFill>
                  <a:srgbClr val="FF0000"/>
                </a:solidFill>
              </a:rPr>
              <a:t>record separator </a:t>
            </a:r>
            <a:r>
              <a:rPr lang="en-US" dirty="0"/>
              <a:t>character. </a:t>
            </a:r>
            <a:endParaRPr lang="en-US" dirty="0" smtClean="0"/>
          </a:p>
          <a:p>
            <a:r>
              <a:rPr lang="en-US" b="1" dirty="0"/>
              <a:t>OFS:</a:t>
            </a:r>
            <a:r>
              <a:rPr lang="en-US" dirty="0"/>
              <a:t> OFS command stores the </a:t>
            </a:r>
            <a:r>
              <a:rPr lang="en-US" dirty="0">
                <a:solidFill>
                  <a:srgbClr val="FF0000"/>
                </a:solidFill>
              </a:rPr>
              <a:t>output field separator</a:t>
            </a:r>
            <a:r>
              <a:rPr lang="en-US" dirty="0"/>
              <a:t>, which separates the fields when </a:t>
            </a:r>
            <a:r>
              <a:rPr lang="en-US" dirty="0" err="1"/>
              <a:t>Awk</a:t>
            </a:r>
            <a:r>
              <a:rPr lang="en-US" dirty="0"/>
              <a:t> prints them</a:t>
            </a:r>
            <a:r>
              <a:rPr lang="en-US" dirty="0" smtClean="0"/>
              <a:t>.</a:t>
            </a:r>
          </a:p>
          <a:p>
            <a:r>
              <a:rPr lang="en-US" b="1" dirty="0"/>
              <a:t>ORS:</a:t>
            </a:r>
            <a:r>
              <a:rPr lang="en-US" dirty="0"/>
              <a:t> ORS command stores the </a:t>
            </a:r>
            <a:r>
              <a:rPr lang="en-US" dirty="0">
                <a:solidFill>
                  <a:srgbClr val="FF0000"/>
                </a:solidFill>
              </a:rPr>
              <a:t>output record separator</a:t>
            </a:r>
            <a:r>
              <a:rPr lang="en-US" dirty="0"/>
              <a:t>, which separates the output lines when </a:t>
            </a:r>
            <a:r>
              <a:rPr lang="en-US" dirty="0" err="1"/>
              <a:t>Awk</a:t>
            </a:r>
            <a:r>
              <a:rPr lang="en-US" dirty="0"/>
              <a:t> prints them. </a:t>
            </a:r>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124348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&gt; employee.txt</a:t>
            </a:r>
          </a:p>
        </p:txBody>
      </p:sp>
      <p:sp>
        <p:nvSpPr>
          <p:cNvPr id="3" name="Content Placeholder 2"/>
          <p:cNvSpPr>
            <a:spLocks noGrp="1"/>
          </p:cNvSpPr>
          <p:nvPr>
            <p:ph idx="1"/>
          </p:nvPr>
        </p:nvSpPr>
        <p:spPr/>
        <p:txBody>
          <a:bodyPr/>
          <a:lstStyle/>
          <a:p>
            <a:pPr marL="0" indent="0">
              <a:buNone/>
            </a:pPr>
            <a:r>
              <a:rPr lang="en-US" dirty="0" err="1">
                <a:solidFill>
                  <a:srgbClr val="FF0000"/>
                </a:solidFill>
              </a:rPr>
              <a:t>ajay</a:t>
            </a:r>
            <a:r>
              <a:rPr lang="en-US" dirty="0">
                <a:solidFill>
                  <a:srgbClr val="FF0000"/>
                </a:solidFill>
              </a:rPr>
              <a:t> manager account 45000</a:t>
            </a:r>
          </a:p>
          <a:p>
            <a:pPr marL="0" indent="0">
              <a:buNone/>
            </a:pPr>
            <a:r>
              <a:rPr lang="en-US" dirty="0" err="1">
                <a:solidFill>
                  <a:srgbClr val="FF0000"/>
                </a:solidFill>
              </a:rPr>
              <a:t>sunil</a:t>
            </a:r>
            <a:r>
              <a:rPr lang="en-US" dirty="0">
                <a:solidFill>
                  <a:srgbClr val="FF0000"/>
                </a:solidFill>
              </a:rPr>
              <a:t> clerk account 25000</a:t>
            </a:r>
          </a:p>
          <a:p>
            <a:pPr marL="0" indent="0">
              <a:buNone/>
            </a:pPr>
            <a:r>
              <a:rPr lang="en-US" dirty="0" err="1">
                <a:solidFill>
                  <a:srgbClr val="FF0000"/>
                </a:solidFill>
              </a:rPr>
              <a:t>varun</a:t>
            </a:r>
            <a:r>
              <a:rPr lang="en-US" dirty="0">
                <a:solidFill>
                  <a:srgbClr val="FF0000"/>
                </a:solidFill>
              </a:rPr>
              <a:t> manager sales 50000</a:t>
            </a:r>
          </a:p>
          <a:p>
            <a:pPr marL="0" indent="0">
              <a:buNone/>
            </a:pPr>
            <a:r>
              <a:rPr lang="en-US" dirty="0" err="1">
                <a:solidFill>
                  <a:srgbClr val="FF0000"/>
                </a:solidFill>
              </a:rPr>
              <a:t>amit</a:t>
            </a:r>
            <a:r>
              <a:rPr lang="en-US" dirty="0">
                <a:solidFill>
                  <a:srgbClr val="FF0000"/>
                </a:solidFill>
              </a:rPr>
              <a:t> manager account 47000</a:t>
            </a:r>
          </a:p>
          <a:p>
            <a:pPr marL="0" indent="0">
              <a:buNone/>
            </a:pPr>
            <a:r>
              <a:rPr lang="en-US" dirty="0" err="1">
                <a:solidFill>
                  <a:srgbClr val="FF0000"/>
                </a:solidFill>
              </a:rPr>
              <a:t>tarun</a:t>
            </a:r>
            <a:r>
              <a:rPr lang="en-US" dirty="0">
                <a:solidFill>
                  <a:srgbClr val="FF0000"/>
                </a:solidFill>
              </a:rPr>
              <a:t> peon sales 15000</a:t>
            </a:r>
          </a:p>
          <a:p>
            <a:pPr marL="0" indent="0">
              <a:buNone/>
            </a:pPr>
            <a:r>
              <a:rPr lang="en-US" dirty="0" err="1">
                <a:solidFill>
                  <a:srgbClr val="FF0000"/>
                </a:solidFill>
              </a:rPr>
              <a:t>deepak</a:t>
            </a:r>
            <a:r>
              <a:rPr lang="en-US" dirty="0">
                <a:solidFill>
                  <a:srgbClr val="FF0000"/>
                </a:solidFill>
              </a:rPr>
              <a:t> clerk sales 23000</a:t>
            </a:r>
          </a:p>
          <a:p>
            <a:pPr marL="0" indent="0">
              <a:buNone/>
            </a:pPr>
            <a:r>
              <a:rPr lang="en-US" dirty="0" err="1">
                <a:solidFill>
                  <a:srgbClr val="FF0000"/>
                </a:solidFill>
              </a:rPr>
              <a:t>sunil</a:t>
            </a:r>
            <a:r>
              <a:rPr lang="en-US" dirty="0">
                <a:solidFill>
                  <a:srgbClr val="FF0000"/>
                </a:solidFill>
              </a:rPr>
              <a:t> peon sales 13000</a:t>
            </a:r>
          </a:p>
          <a:p>
            <a:pPr marL="0" indent="0">
              <a:buNone/>
            </a:pPr>
            <a:r>
              <a:rPr lang="en-US" dirty="0" err="1">
                <a:solidFill>
                  <a:srgbClr val="FF0000"/>
                </a:solidFill>
              </a:rPr>
              <a:t>satvik</a:t>
            </a:r>
            <a:r>
              <a:rPr lang="en-US" dirty="0">
                <a:solidFill>
                  <a:srgbClr val="FF0000"/>
                </a:solidFill>
              </a:rPr>
              <a:t> director purchase 80000 </a:t>
            </a:r>
          </a:p>
        </p:txBody>
      </p:sp>
    </p:spTree>
    <p:extLst>
      <p:ext uri="{BB962C8B-B14F-4D97-AF65-F5344CB8AC3E}">
        <p14:creationId xmlns:p14="http://schemas.microsoft.com/office/powerpoint/2010/main" val="11196369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41765" cy="1325563"/>
          </a:xfrm>
        </p:spPr>
        <p:txBody>
          <a:bodyPr/>
          <a:lstStyle/>
          <a:p>
            <a:r>
              <a:rPr lang="en-US" b="1" dirty="0"/>
              <a:t> </a:t>
            </a:r>
            <a:r>
              <a:rPr lang="en-US" sz="3600" b="1" dirty="0"/>
              <a:t>Print the lines which match the given pattern.</a:t>
            </a:r>
            <a:r>
              <a:rPr lang="en-US" dirty="0"/>
              <a:t> </a:t>
            </a:r>
            <a:r>
              <a:rPr lang="en-US" dirty="0" smtClean="0"/>
              <a:t> </a:t>
            </a:r>
            <a:br>
              <a:rPr lang="en-US" dirty="0" smtClean="0"/>
            </a:br>
            <a:r>
              <a:rPr lang="en-US" dirty="0" err="1" smtClean="0">
                <a:solidFill>
                  <a:srgbClr val="FF0000"/>
                </a:solidFill>
              </a:rPr>
              <a:t>awk</a:t>
            </a:r>
            <a:r>
              <a:rPr lang="en-US" dirty="0" smtClean="0">
                <a:solidFill>
                  <a:srgbClr val="FF0000"/>
                </a:solidFill>
              </a:rPr>
              <a:t> </a:t>
            </a:r>
            <a:r>
              <a:rPr lang="en-US" dirty="0">
                <a:solidFill>
                  <a:srgbClr val="FF0000"/>
                </a:solidFill>
              </a:rPr>
              <a:t>'{print}' employee.txt</a:t>
            </a:r>
          </a:p>
        </p:txBody>
      </p:sp>
      <p:sp>
        <p:nvSpPr>
          <p:cNvPr id="3" name="Content Placeholder 2"/>
          <p:cNvSpPr>
            <a:spLocks noGrp="1"/>
          </p:cNvSpPr>
          <p:nvPr>
            <p:ph idx="1"/>
          </p:nvPr>
        </p:nvSpPr>
        <p:spPr/>
        <p:txBody>
          <a:bodyPr/>
          <a:lstStyle/>
          <a:p>
            <a:pPr marL="0" indent="0">
              <a:buNone/>
            </a:pPr>
            <a:r>
              <a:rPr lang="en-US" dirty="0" err="1"/>
              <a:t>ajay</a:t>
            </a:r>
            <a:r>
              <a:rPr lang="en-US" dirty="0"/>
              <a:t> manager account 45000</a:t>
            </a:r>
          </a:p>
          <a:p>
            <a:pPr marL="0" indent="0">
              <a:buNone/>
            </a:pPr>
            <a:r>
              <a:rPr lang="en-US" dirty="0" err="1"/>
              <a:t>sunil</a:t>
            </a:r>
            <a:r>
              <a:rPr lang="en-US" dirty="0"/>
              <a:t> clerk account 25000</a:t>
            </a:r>
          </a:p>
          <a:p>
            <a:pPr marL="0" indent="0">
              <a:buNone/>
            </a:pPr>
            <a:r>
              <a:rPr lang="en-US" dirty="0" err="1"/>
              <a:t>varun</a:t>
            </a:r>
            <a:r>
              <a:rPr lang="en-US" dirty="0"/>
              <a:t> manager sales 50000</a:t>
            </a:r>
          </a:p>
          <a:p>
            <a:pPr marL="0" indent="0">
              <a:buNone/>
            </a:pPr>
            <a:r>
              <a:rPr lang="en-US" dirty="0" err="1"/>
              <a:t>amit</a:t>
            </a:r>
            <a:r>
              <a:rPr lang="en-US" dirty="0"/>
              <a:t> manager account 47000</a:t>
            </a:r>
          </a:p>
          <a:p>
            <a:pPr marL="0" indent="0">
              <a:buNone/>
            </a:pPr>
            <a:r>
              <a:rPr lang="en-US" dirty="0" err="1"/>
              <a:t>tarun</a:t>
            </a:r>
            <a:r>
              <a:rPr lang="en-US" dirty="0"/>
              <a:t> peon sales 15000</a:t>
            </a:r>
          </a:p>
          <a:p>
            <a:pPr marL="0" indent="0">
              <a:buNone/>
            </a:pPr>
            <a:r>
              <a:rPr lang="en-US" dirty="0" err="1"/>
              <a:t>deepak</a:t>
            </a:r>
            <a:r>
              <a:rPr lang="en-US" dirty="0"/>
              <a:t> clerk sales 23000</a:t>
            </a:r>
          </a:p>
          <a:p>
            <a:pPr marL="0" indent="0">
              <a:buNone/>
            </a:pPr>
            <a:r>
              <a:rPr lang="en-US" dirty="0" err="1"/>
              <a:t>sunil</a:t>
            </a:r>
            <a:r>
              <a:rPr lang="en-US" dirty="0"/>
              <a:t> peon sales 13000</a:t>
            </a:r>
          </a:p>
          <a:p>
            <a:pPr marL="0" indent="0">
              <a:buNone/>
            </a:pPr>
            <a:r>
              <a:rPr lang="en-US" dirty="0" err="1"/>
              <a:t>satvik</a:t>
            </a:r>
            <a:r>
              <a:rPr lang="en-US" dirty="0"/>
              <a:t> director purchase 80000 </a:t>
            </a:r>
          </a:p>
        </p:txBody>
      </p:sp>
    </p:spTree>
    <p:extLst>
      <p:ext uri="{BB962C8B-B14F-4D97-AF65-F5344CB8AC3E}">
        <p14:creationId xmlns:p14="http://schemas.microsoft.com/office/powerpoint/2010/main" val="36423690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awk</a:t>
            </a:r>
            <a:r>
              <a:rPr lang="en-US" dirty="0"/>
              <a:t> '/manager/ {print}' employee.txt</a:t>
            </a:r>
          </a:p>
        </p:txBody>
      </p:sp>
      <p:sp>
        <p:nvSpPr>
          <p:cNvPr id="3" name="Content Placeholder 2"/>
          <p:cNvSpPr>
            <a:spLocks noGrp="1"/>
          </p:cNvSpPr>
          <p:nvPr>
            <p:ph idx="1"/>
          </p:nvPr>
        </p:nvSpPr>
        <p:spPr/>
        <p:txBody>
          <a:bodyPr/>
          <a:lstStyle/>
          <a:p>
            <a:pPr marL="0" indent="0">
              <a:buNone/>
            </a:pPr>
            <a:r>
              <a:rPr lang="en-US" dirty="0" err="1"/>
              <a:t>ajay</a:t>
            </a:r>
            <a:r>
              <a:rPr lang="en-US" dirty="0"/>
              <a:t> manager account 45000</a:t>
            </a:r>
          </a:p>
          <a:p>
            <a:pPr marL="0" indent="0">
              <a:buNone/>
            </a:pPr>
            <a:r>
              <a:rPr lang="en-US" dirty="0" err="1"/>
              <a:t>varun</a:t>
            </a:r>
            <a:r>
              <a:rPr lang="en-US" dirty="0"/>
              <a:t> manager sales 50000</a:t>
            </a:r>
          </a:p>
          <a:p>
            <a:pPr marL="0" indent="0">
              <a:buNone/>
            </a:pPr>
            <a:r>
              <a:rPr lang="en-US" dirty="0" err="1"/>
              <a:t>amit</a:t>
            </a:r>
            <a:r>
              <a:rPr lang="en-US" dirty="0"/>
              <a:t> manager account 47000 </a:t>
            </a:r>
          </a:p>
        </p:txBody>
      </p:sp>
    </p:spTree>
    <p:extLst>
      <p:ext uri="{BB962C8B-B14F-4D97-AF65-F5344CB8AC3E}">
        <p14:creationId xmlns:p14="http://schemas.microsoft.com/office/powerpoint/2010/main" val="114857503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65125"/>
            <a:ext cx="10515600" cy="5811838"/>
          </a:xfrm>
        </p:spPr>
        <p:txBody>
          <a:bodyPr>
            <a:normAutofit fontScale="77500" lnSpcReduction="20000"/>
          </a:bodyPr>
          <a:lstStyle/>
          <a:p>
            <a:pPr marL="0" indent="0">
              <a:buNone/>
            </a:pPr>
            <a:r>
              <a:rPr lang="en-US" dirty="0"/>
              <a:t># Print entire file</a:t>
            </a:r>
          </a:p>
          <a:p>
            <a:pPr marL="0" indent="0">
              <a:buNone/>
            </a:pPr>
            <a:r>
              <a:rPr lang="en-US" dirty="0" err="1"/>
              <a:t>awk</a:t>
            </a:r>
            <a:r>
              <a:rPr lang="en-US" dirty="0"/>
              <a:t> '{print}' file.txt</a:t>
            </a:r>
          </a:p>
          <a:p>
            <a:pPr marL="0" indent="0">
              <a:buNone/>
            </a:pPr>
            <a:r>
              <a:rPr lang="en-US" dirty="0"/>
              <a:t># or</a:t>
            </a:r>
          </a:p>
          <a:p>
            <a:pPr marL="0" indent="0">
              <a:buNone/>
            </a:pPr>
            <a:r>
              <a:rPr lang="en-US" dirty="0" err="1"/>
              <a:t>awk</a:t>
            </a:r>
            <a:r>
              <a:rPr lang="en-US" dirty="0"/>
              <a:t> '{print $0}' file.txt</a:t>
            </a:r>
          </a:p>
          <a:p>
            <a:pPr marL="0" indent="0">
              <a:buNone/>
            </a:pPr>
            <a:endParaRPr lang="en-US" dirty="0"/>
          </a:p>
          <a:p>
            <a:pPr marL="0" indent="0">
              <a:buNone/>
            </a:pPr>
            <a:r>
              <a:rPr lang="en-US" dirty="0"/>
              <a:t># Print first column</a:t>
            </a:r>
          </a:p>
          <a:p>
            <a:pPr marL="0" indent="0">
              <a:buNone/>
            </a:pPr>
            <a:r>
              <a:rPr lang="en-US" dirty="0" err="1"/>
              <a:t>awk</a:t>
            </a:r>
            <a:r>
              <a:rPr lang="en-US" dirty="0"/>
              <a:t> '{print $1}' file.txt</a:t>
            </a:r>
          </a:p>
          <a:p>
            <a:pPr marL="0" indent="0">
              <a:buNone/>
            </a:pPr>
            <a:endParaRPr lang="en-US" dirty="0"/>
          </a:p>
          <a:p>
            <a:pPr marL="0" indent="0">
              <a:buNone/>
            </a:pPr>
            <a:r>
              <a:rPr lang="en-US" dirty="0"/>
              <a:t># Print first and second columns</a:t>
            </a:r>
          </a:p>
          <a:p>
            <a:pPr marL="0" indent="0">
              <a:buNone/>
            </a:pPr>
            <a:r>
              <a:rPr lang="en-US" dirty="0" err="1"/>
              <a:t>awk</a:t>
            </a:r>
            <a:r>
              <a:rPr lang="en-US" dirty="0"/>
              <a:t> '{print $1, $2}' file.txt</a:t>
            </a:r>
          </a:p>
          <a:p>
            <a:pPr marL="0" indent="0">
              <a:buNone/>
            </a:pPr>
            <a:endParaRPr lang="en-US" dirty="0"/>
          </a:p>
          <a:p>
            <a:pPr marL="0" indent="0">
              <a:buNone/>
            </a:pPr>
            <a:r>
              <a:rPr lang="en-US" dirty="0"/>
              <a:t># Print last column</a:t>
            </a:r>
          </a:p>
          <a:p>
            <a:pPr marL="0" indent="0">
              <a:buNone/>
            </a:pPr>
            <a:r>
              <a:rPr lang="en-US" dirty="0" err="1"/>
              <a:t>awk</a:t>
            </a:r>
            <a:r>
              <a:rPr lang="en-US" dirty="0"/>
              <a:t> '{print $NF}' file.txt</a:t>
            </a:r>
          </a:p>
          <a:p>
            <a:pPr marL="0" indent="0">
              <a:buNone/>
            </a:pPr>
            <a:endParaRPr lang="en-US" dirty="0"/>
          </a:p>
          <a:p>
            <a:pPr marL="0" indent="0">
              <a:buNone/>
            </a:pPr>
            <a:r>
              <a:rPr lang="en-US" dirty="0"/>
              <a:t># Print second-to-last column</a:t>
            </a:r>
          </a:p>
          <a:p>
            <a:pPr marL="0" indent="0">
              <a:buNone/>
            </a:pPr>
            <a:r>
              <a:rPr lang="en-US" dirty="0" err="1"/>
              <a:t>awk</a:t>
            </a:r>
            <a:r>
              <a:rPr lang="en-US" dirty="0"/>
              <a:t> '{print $(NF-1)}' file.txt</a:t>
            </a:r>
          </a:p>
        </p:txBody>
      </p:sp>
    </p:spTree>
    <p:extLst>
      <p:ext uri="{BB962C8B-B14F-4D97-AF65-F5344CB8AC3E}">
        <p14:creationId xmlns:p14="http://schemas.microsoft.com/office/powerpoint/2010/main" val="33397935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 Print line numbers</a:t>
            </a:r>
          </a:p>
          <a:p>
            <a:pPr marL="0" indent="0">
              <a:buNone/>
            </a:pPr>
            <a:r>
              <a:rPr lang="en-US" dirty="0" err="1"/>
              <a:t>awk</a:t>
            </a:r>
            <a:r>
              <a:rPr lang="en-US" dirty="0"/>
              <a:t> '{print NR, $0}' file.txt</a:t>
            </a:r>
          </a:p>
          <a:p>
            <a:pPr marL="0" indent="0">
              <a:buNone/>
            </a:pPr>
            <a:endParaRPr lang="en-US" dirty="0"/>
          </a:p>
          <a:p>
            <a:pPr marL="0" indent="0">
              <a:buNone/>
            </a:pPr>
            <a:r>
              <a:rPr lang="en-US" dirty="0"/>
              <a:t># Print line numbers for non-empty lines</a:t>
            </a:r>
          </a:p>
          <a:p>
            <a:pPr marL="0" indent="0">
              <a:buNone/>
            </a:pPr>
            <a:r>
              <a:rPr lang="en-US" dirty="0" err="1"/>
              <a:t>awk</a:t>
            </a:r>
            <a:r>
              <a:rPr lang="en-US" dirty="0"/>
              <a:t> 'NF {print NR, $0}' file.txt</a:t>
            </a:r>
          </a:p>
          <a:p>
            <a:pPr marL="0" indent="0">
              <a:buNone/>
            </a:pPr>
            <a:endParaRPr lang="en-US" dirty="0"/>
          </a:p>
          <a:p>
            <a:pPr marL="0" indent="0">
              <a:buNone/>
            </a:pPr>
            <a:r>
              <a:rPr lang="en-US" dirty="0"/>
              <a:t># Print line numbers and first column</a:t>
            </a:r>
          </a:p>
          <a:p>
            <a:pPr marL="0" indent="0">
              <a:buNone/>
            </a:pPr>
            <a:r>
              <a:rPr lang="en-US" dirty="0" err="1"/>
              <a:t>awk</a:t>
            </a:r>
            <a:r>
              <a:rPr lang="en-US" dirty="0"/>
              <a:t> '{print NR ":", $1}' file.txt</a:t>
            </a:r>
          </a:p>
        </p:txBody>
      </p:sp>
    </p:spTree>
    <p:extLst>
      <p:ext uri="{BB962C8B-B14F-4D97-AF65-F5344CB8AC3E}">
        <p14:creationId xmlns:p14="http://schemas.microsoft.com/office/powerpoint/2010/main" val="61538023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65125"/>
            <a:ext cx="10515600" cy="5811838"/>
          </a:xfrm>
        </p:spPr>
        <p:txBody>
          <a:bodyPr>
            <a:normAutofit/>
          </a:bodyPr>
          <a:lstStyle/>
          <a:p>
            <a:pPr marL="0" indent="0">
              <a:buNone/>
            </a:pPr>
            <a:r>
              <a:rPr lang="en-US" dirty="0"/>
              <a:t># Print lines containing "pattern"</a:t>
            </a:r>
          </a:p>
          <a:p>
            <a:pPr marL="0" indent="0">
              <a:buNone/>
            </a:pPr>
            <a:r>
              <a:rPr lang="en-US" dirty="0" err="1"/>
              <a:t>awk</a:t>
            </a:r>
            <a:r>
              <a:rPr lang="en-US" dirty="0"/>
              <a:t> '/pattern/' file.txt</a:t>
            </a:r>
          </a:p>
          <a:p>
            <a:pPr marL="0" indent="0">
              <a:buNone/>
            </a:pPr>
            <a:endParaRPr lang="en-US" dirty="0"/>
          </a:p>
          <a:p>
            <a:pPr marL="0" indent="0">
              <a:buNone/>
            </a:pPr>
            <a:r>
              <a:rPr lang="en-US" dirty="0"/>
              <a:t># Print lines NOT containing "pattern"</a:t>
            </a:r>
          </a:p>
          <a:p>
            <a:pPr marL="0" indent="0">
              <a:buNone/>
            </a:pPr>
            <a:r>
              <a:rPr lang="en-US" dirty="0" err="1"/>
              <a:t>awk</a:t>
            </a:r>
            <a:r>
              <a:rPr lang="en-US" dirty="0"/>
              <a:t> '!/pattern/' file.txt</a:t>
            </a:r>
          </a:p>
          <a:p>
            <a:pPr marL="0" indent="0">
              <a:buNone/>
            </a:pPr>
            <a:endParaRPr lang="en-US" dirty="0"/>
          </a:p>
          <a:p>
            <a:pPr marL="0" indent="0">
              <a:buNone/>
            </a:pPr>
            <a:r>
              <a:rPr lang="en-US" dirty="0"/>
              <a:t># Print lines longer than 80 characters</a:t>
            </a:r>
          </a:p>
          <a:p>
            <a:pPr marL="0" indent="0">
              <a:buNone/>
            </a:pPr>
            <a:r>
              <a:rPr lang="en-US" dirty="0" err="1"/>
              <a:t>awk</a:t>
            </a:r>
            <a:r>
              <a:rPr lang="en-US" dirty="0"/>
              <a:t> 'length($0) &gt; 80' file.txt</a:t>
            </a:r>
          </a:p>
          <a:p>
            <a:pPr marL="0" indent="0">
              <a:buNone/>
            </a:pPr>
            <a:endParaRPr lang="en-US" dirty="0"/>
          </a:p>
          <a:p>
            <a:pPr marL="0" indent="0">
              <a:buNone/>
            </a:pPr>
            <a:r>
              <a:rPr lang="en-US" dirty="0"/>
              <a:t># Print lines with more than 5 fields</a:t>
            </a:r>
          </a:p>
          <a:p>
            <a:pPr marL="0" indent="0">
              <a:buNone/>
            </a:pPr>
            <a:r>
              <a:rPr lang="en-US" dirty="0" err="1"/>
              <a:t>awk</a:t>
            </a:r>
            <a:r>
              <a:rPr lang="en-US" dirty="0"/>
              <a:t> 'NF &gt; 5' file.txt</a:t>
            </a:r>
          </a:p>
        </p:txBody>
      </p:sp>
    </p:spTree>
    <p:extLst>
      <p:ext uri="{BB962C8B-B14F-4D97-AF65-F5344CB8AC3E}">
        <p14:creationId xmlns:p14="http://schemas.microsoft.com/office/powerpoint/2010/main" val="821611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Process is </a:t>
            </a:r>
            <a:r>
              <a:rPr lang="en-US" dirty="0"/>
              <a:t>an </a:t>
            </a:r>
            <a:r>
              <a:rPr lang="en-US" i="1" dirty="0"/>
              <a:t>active </a:t>
            </a:r>
            <a:r>
              <a:rPr lang="en-US" dirty="0" smtClean="0"/>
              <a:t>entity.</a:t>
            </a:r>
          </a:p>
          <a:p>
            <a:r>
              <a:rPr lang="en-US" dirty="0"/>
              <a:t>As the process executes, the values it stores in memory (variables) change. </a:t>
            </a:r>
            <a:endParaRPr lang="en-US" dirty="0" smtClean="0"/>
          </a:p>
          <a:p>
            <a:r>
              <a:rPr lang="en-US" dirty="0" smtClean="0"/>
              <a:t>As </a:t>
            </a:r>
            <a:r>
              <a:rPr lang="en-US" dirty="0"/>
              <a:t>the process executes, it may request resources from the operating system which it then holds, uses and returns to the operating system. </a:t>
            </a:r>
            <a:endParaRPr lang="en-US" dirty="0" smtClean="0"/>
          </a:p>
          <a:p>
            <a:r>
              <a:rPr lang="en-US" dirty="0"/>
              <a:t>CPU stores information about the running process via its registers. </a:t>
            </a:r>
            <a:endParaRPr lang="en-US" dirty="0" smtClean="0"/>
          </a:p>
          <a:p>
            <a:r>
              <a:rPr lang="en-US" dirty="0" smtClean="0"/>
              <a:t>Program Counter (</a:t>
            </a:r>
            <a:r>
              <a:rPr lang="en-US" dirty="0"/>
              <a:t>PC) stores the address of the next instruction to fetch from memory while the </a:t>
            </a:r>
            <a:r>
              <a:rPr lang="en-US" dirty="0" smtClean="0"/>
              <a:t>Instruction register </a:t>
            </a:r>
            <a:r>
              <a:rPr lang="en-US" dirty="0"/>
              <a:t>(IR) stores the current instruction. </a:t>
            </a:r>
          </a:p>
        </p:txBody>
      </p:sp>
    </p:spTree>
    <p:extLst>
      <p:ext uri="{BB962C8B-B14F-4D97-AF65-F5344CB8AC3E}">
        <p14:creationId xmlns:p14="http://schemas.microsoft.com/office/powerpoint/2010/main" val="27459484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65125"/>
            <a:ext cx="10515600" cy="5811838"/>
          </a:xfrm>
        </p:spPr>
        <p:txBody>
          <a:bodyPr>
            <a:normAutofit/>
          </a:bodyPr>
          <a:lstStyle/>
          <a:p>
            <a:pPr marL="0" indent="0">
              <a:buNone/>
            </a:pPr>
            <a:r>
              <a:rPr lang="en-US" dirty="0"/>
              <a:t># Print number of fields in each line</a:t>
            </a:r>
          </a:p>
          <a:p>
            <a:pPr marL="0" indent="0">
              <a:buNone/>
            </a:pPr>
            <a:r>
              <a:rPr lang="en-US" dirty="0" err="1"/>
              <a:t>awk</a:t>
            </a:r>
            <a:r>
              <a:rPr lang="en-US" dirty="0"/>
              <a:t> '{print NF}' file.txt</a:t>
            </a:r>
          </a:p>
          <a:p>
            <a:pPr marL="0" indent="0">
              <a:buNone/>
            </a:pPr>
            <a:endParaRPr lang="en-US" dirty="0"/>
          </a:p>
          <a:p>
            <a:pPr marL="0" indent="0">
              <a:buNone/>
            </a:pPr>
            <a:r>
              <a:rPr lang="en-US" dirty="0"/>
              <a:t># Print lines with field count</a:t>
            </a:r>
          </a:p>
          <a:p>
            <a:pPr marL="0" indent="0">
              <a:buNone/>
            </a:pPr>
            <a:r>
              <a:rPr lang="en-US" dirty="0" err="1"/>
              <a:t>awk</a:t>
            </a:r>
            <a:r>
              <a:rPr lang="en-US" dirty="0"/>
              <a:t> '{print NF "fields:", $0}' file.txt</a:t>
            </a:r>
          </a:p>
          <a:p>
            <a:pPr marL="0" indent="0">
              <a:buNone/>
            </a:pPr>
            <a:endParaRPr lang="en-US" dirty="0"/>
          </a:p>
          <a:p>
            <a:pPr marL="0" indent="0">
              <a:buNone/>
            </a:pPr>
            <a:r>
              <a:rPr lang="en-US" dirty="0"/>
              <a:t># Print first and last fields</a:t>
            </a:r>
          </a:p>
          <a:p>
            <a:pPr marL="0" indent="0">
              <a:buNone/>
            </a:pPr>
            <a:r>
              <a:rPr lang="en-US" dirty="0" err="1"/>
              <a:t>awk</a:t>
            </a:r>
            <a:r>
              <a:rPr lang="en-US" dirty="0"/>
              <a:t> '{print $1, $NF}' file.txt</a:t>
            </a:r>
          </a:p>
          <a:p>
            <a:pPr marL="0" indent="0">
              <a:buNone/>
            </a:pPr>
            <a:endParaRPr lang="en-US" dirty="0"/>
          </a:p>
          <a:p>
            <a:pPr marL="0" indent="0">
              <a:buNone/>
            </a:pPr>
            <a:r>
              <a:rPr lang="en-US" dirty="0"/>
              <a:t># Swap first and second fields</a:t>
            </a:r>
          </a:p>
          <a:p>
            <a:pPr marL="0" indent="0">
              <a:buNone/>
            </a:pPr>
            <a:r>
              <a:rPr lang="en-US" dirty="0" err="1"/>
              <a:t>awk</a:t>
            </a:r>
            <a:r>
              <a:rPr lang="en-US" dirty="0"/>
              <a:t> '{print $2, $1}' file.txt</a:t>
            </a:r>
          </a:p>
        </p:txBody>
      </p:sp>
    </p:spTree>
    <p:extLst>
      <p:ext uri="{BB962C8B-B14F-4D97-AF65-F5344CB8AC3E}">
        <p14:creationId xmlns:p14="http://schemas.microsoft.com/office/powerpoint/2010/main" val="114697372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 Sum first column</a:t>
            </a:r>
          </a:p>
          <a:p>
            <a:pPr marL="0" indent="0">
              <a:buNone/>
            </a:pPr>
            <a:r>
              <a:rPr lang="en-US" dirty="0" err="1"/>
              <a:t>awk</a:t>
            </a:r>
            <a:r>
              <a:rPr lang="en-US" dirty="0"/>
              <a:t> '{sum += $1} END {print sum}' file.txt</a:t>
            </a:r>
          </a:p>
          <a:p>
            <a:pPr marL="0" indent="0">
              <a:buNone/>
            </a:pPr>
            <a:endParaRPr lang="en-US" dirty="0"/>
          </a:p>
          <a:p>
            <a:pPr marL="0" indent="0">
              <a:buNone/>
            </a:pPr>
            <a:r>
              <a:rPr lang="en-US" dirty="0"/>
              <a:t># Average of first column</a:t>
            </a:r>
          </a:p>
          <a:p>
            <a:pPr marL="0" indent="0">
              <a:buNone/>
            </a:pPr>
            <a:r>
              <a:rPr lang="en-US" dirty="0" err="1"/>
              <a:t>awk</a:t>
            </a:r>
            <a:r>
              <a:rPr lang="en-US" dirty="0"/>
              <a:t> '{sum += $1} END {print sum/NR}' file.txt</a:t>
            </a:r>
          </a:p>
          <a:p>
            <a:pPr marL="0" indent="0">
              <a:buNone/>
            </a:pPr>
            <a:endParaRPr lang="en-US" dirty="0"/>
          </a:p>
          <a:p>
            <a:pPr marL="0" indent="0">
              <a:buNone/>
            </a:pPr>
            <a:r>
              <a:rPr lang="en-US" dirty="0"/>
              <a:t># Count lines</a:t>
            </a:r>
          </a:p>
          <a:p>
            <a:pPr marL="0" indent="0">
              <a:buNone/>
            </a:pPr>
            <a:r>
              <a:rPr lang="en-US" dirty="0" err="1"/>
              <a:t>awk</a:t>
            </a:r>
            <a:r>
              <a:rPr lang="en-US" dirty="0"/>
              <a:t> 'END {print NR}' file.txt</a:t>
            </a:r>
          </a:p>
          <a:p>
            <a:pPr marL="0" indent="0">
              <a:buNone/>
            </a:pPr>
            <a:endParaRPr lang="en-US" dirty="0"/>
          </a:p>
          <a:p>
            <a:pPr marL="0" indent="0">
              <a:buNone/>
            </a:pPr>
            <a:r>
              <a:rPr lang="en-US" dirty="0"/>
              <a:t># Count non-empty lines</a:t>
            </a:r>
          </a:p>
          <a:p>
            <a:pPr marL="0" indent="0">
              <a:buNone/>
            </a:pPr>
            <a:r>
              <a:rPr lang="en-US" dirty="0" err="1"/>
              <a:t>awk</a:t>
            </a:r>
            <a:r>
              <a:rPr lang="en-US" dirty="0"/>
              <a:t> 'NF {count++} END {print count}' file.txt</a:t>
            </a:r>
          </a:p>
        </p:txBody>
      </p:sp>
    </p:spTree>
    <p:extLst>
      <p:ext uri="{BB962C8B-B14F-4D97-AF65-F5344CB8AC3E}">
        <p14:creationId xmlns:p14="http://schemas.microsoft.com/office/powerpoint/2010/main" val="9721112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65125"/>
            <a:ext cx="10515600" cy="5811838"/>
          </a:xfrm>
        </p:spPr>
        <p:txBody>
          <a:bodyPr>
            <a:normAutofit/>
          </a:bodyPr>
          <a:lstStyle/>
          <a:p>
            <a:pPr marL="0" indent="0">
              <a:buNone/>
            </a:pPr>
            <a:r>
              <a:rPr lang="en-US" dirty="0"/>
              <a:t># Use comma as separator</a:t>
            </a:r>
          </a:p>
          <a:p>
            <a:pPr marL="0" indent="0">
              <a:buNone/>
            </a:pPr>
            <a:r>
              <a:rPr lang="en-US" dirty="0" err="1"/>
              <a:t>awk</a:t>
            </a:r>
            <a:r>
              <a:rPr lang="en-US" dirty="0"/>
              <a:t> -F',' '{print $1}' file.csv</a:t>
            </a:r>
          </a:p>
          <a:p>
            <a:pPr marL="0" indent="0">
              <a:buNone/>
            </a:pPr>
            <a:endParaRPr lang="en-US" dirty="0"/>
          </a:p>
          <a:p>
            <a:pPr marL="0" indent="0">
              <a:buNone/>
            </a:pPr>
            <a:r>
              <a:rPr lang="en-US" dirty="0"/>
              <a:t># Use colon as separator</a:t>
            </a:r>
          </a:p>
          <a:p>
            <a:pPr marL="0" indent="0">
              <a:buNone/>
            </a:pPr>
            <a:r>
              <a:rPr lang="en-US" dirty="0" err="1"/>
              <a:t>awk</a:t>
            </a:r>
            <a:r>
              <a:rPr lang="en-US" dirty="0"/>
              <a:t> -F':' '{print $1}' /</a:t>
            </a:r>
            <a:r>
              <a:rPr lang="en-US" dirty="0" err="1"/>
              <a:t>etc</a:t>
            </a:r>
            <a:r>
              <a:rPr lang="en-US" dirty="0"/>
              <a:t>/</a:t>
            </a:r>
            <a:r>
              <a:rPr lang="en-US" dirty="0" err="1"/>
              <a:t>passwd</a:t>
            </a:r>
            <a:endParaRPr lang="en-US" dirty="0"/>
          </a:p>
          <a:p>
            <a:pPr marL="0" indent="0">
              <a:buNone/>
            </a:pPr>
            <a:endParaRPr lang="en-US" dirty="0"/>
          </a:p>
          <a:p>
            <a:pPr marL="0" indent="0">
              <a:buNone/>
            </a:pPr>
            <a:r>
              <a:rPr lang="en-US" dirty="0"/>
              <a:t># Multiple character separator</a:t>
            </a:r>
          </a:p>
          <a:p>
            <a:pPr marL="0" indent="0">
              <a:buNone/>
            </a:pPr>
            <a:r>
              <a:rPr lang="en-US" dirty="0" err="1"/>
              <a:t>awk</a:t>
            </a:r>
            <a:r>
              <a:rPr lang="en-US" dirty="0"/>
              <a:t> -F'[ ,]' '{print $1}' file.txt  # Space or comma</a:t>
            </a:r>
          </a:p>
          <a:p>
            <a:pPr marL="0" indent="0">
              <a:buNone/>
            </a:pPr>
            <a:endParaRPr lang="en-US" dirty="0"/>
          </a:p>
          <a:p>
            <a:pPr marL="0" indent="0">
              <a:buNone/>
            </a:pPr>
            <a:r>
              <a:rPr lang="en-US" dirty="0"/>
              <a:t># Change output separator</a:t>
            </a:r>
          </a:p>
          <a:p>
            <a:pPr marL="0" indent="0">
              <a:buNone/>
            </a:pPr>
            <a:r>
              <a:rPr lang="en-US" dirty="0" err="1"/>
              <a:t>awk</a:t>
            </a:r>
            <a:r>
              <a:rPr lang="en-US" dirty="0"/>
              <a:t> 'BEGIN {OFS=","} {print $1, $2}' file.txt</a:t>
            </a:r>
          </a:p>
        </p:txBody>
      </p:sp>
    </p:spTree>
    <p:extLst>
      <p:ext uri="{BB962C8B-B14F-4D97-AF65-F5344CB8AC3E}">
        <p14:creationId xmlns:p14="http://schemas.microsoft.com/office/powerpoint/2010/main" val="21771639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583096"/>
            <a:ext cx="10515600" cy="5593867"/>
          </a:xfrm>
        </p:spPr>
        <p:txBody>
          <a:bodyPr>
            <a:normAutofit/>
          </a:bodyPr>
          <a:lstStyle/>
          <a:p>
            <a:pPr marL="0" indent="0">
              <a:buNone/>
            </a:pPr>
            <a:r>
              <a:rPr lang="en-US" dirty="0"/>
              <a:t># Print first 10 lines</a:t>
            </a:r>
          </a:p>
          <a:p>
            <a:pPr marL="0" indent="0">
              <a:buNone/>
            </a:pPr>
            <a:r>
              <a:rPr lang="en-US" dirty="0" err="1"/>
              <a:t>awk</a:t>
            </a:r>
            <a:r>
              <a:rPr lang="en-US" dirty="0"/>
              <a:t> 'NR &lt;= 10' file.txt</a:t>
            </a:r>
          </a:p>
          <a:p>
            <a:pPr marL="0" indent="0">
              <a:buNone/>
            </a:pPr>
            <a:endParaRPr lang="en-US" dirty="0"/>
          </a:p>
          <a:p>
            <a:pPr marL="0" indent="0">
              <a:buNone/>
            </a:pPr>
            <a:r>
              <a:rPr lang="en-US" dirty="0"/>
              <a:t># Print lines 5 through 10</a:t>
            </a:r>
          </a:p>
          <a:p>
            <a:pPr marL="0" indent="0">
              <a:buNone/>
            </a:pPr>
            <a:r>
              <a:rPr lang="en-US" dirty="0" err="1"/>
              <a:t>awk</a:t>
            </a:r>
            <a:r>
              <a:rPr lang="en-US" dirty="0"/>
              <a:t> 'NR &gt;= 5 &amp;&amp; NR &lt;= 10' file.txt</a:t>
            </a:r>
          </a:p>
          <a:p>
            <a:pPr marL="0" indent="0">
              <a:buNone/>
            </a:pPr>
            <a:endParaRPr lang="en-US" dirty="0"/>
          </a:p>
          <a:p>
            <a:pPr marL="0" indent="0">
              <a:buNone/>
            </a:pPr>
            <a:r>
              <a:rPr lang="en-US" dirty="0"/>
              <a:t># Print odd numbered lines</a:t>
            </a:r>
          </a:p>
          <a:p>
            <a:pPr marL="0" indent="0">
              <a:buNone/>
            </a:pPr>
            <a:r>
              <a:rPr lang="en-US" dirty="0" err="1"/>
              <a:t>awk</a:t>
            </a:r>
            <a:r>
              <a:rPr lang="en-US" dirty="0"/>
              <a:t> 'NR % 2 == 1' file.txt</a:t>
            </a:r>
          </a:p>
          <a:p>
            <a:pPr marL="0" indent="0">
              <a:buNone/>
            </a:pPr>
            <a:endParaRPr lang="en-US" dirty="0"/>
          </a:p>
          <a:p>
            <a:pPr marL="0" indent="0">
              <a:buNone/>
            </a:pPr>
            <a:r>
              <a:rPr lang="en-US" dirty="0"/>
              <a:t># Print even numbered lines</a:t>
            </a:r>
          </a:p>
          <a:p>
            <a:pPr marL="0" indent="0">
              <a:buNone/>
            </a:pPr>
            <a:r>
              <a:rPr lang="en-US" dirty="0" err="1"/>
              <a:t>awk</a:t>
            </a:r>
            <a:r>
              <a:rPr lang="en-US" dirty="0"/>
              <a:t> 'NR % 2 == 0' file.txt</a:t>
            </a:r>
          </a:p>
        </p:txBody>
      </p:sp>
    </p:spTree>
    <p:extLst>
      <p:ext uri="{BB962C8B-B14F-4D97-AF65-F5344CB8AC3E}">
        <p14:creationId xmlns:p14="http://schemas.microsoft.com/office/powerpoint/2010/main" val="33020798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 Format numbers with spacing</a:t>
            </a:r>
          </a:p>
          <a:p>
            <a:pPr marL="0" indent="0">
              <a:buNone/>
            </a:pPr>
            <a:r>
              <a:rPr lang="en-US" dirty="0" err="1"/>
              <a:t>awk</a:t>
            </a:r>
            <a:r>
              <a:rPr lang="en-US" dirty="0"/>
              <a:t> '{</a:t>
            </a:r>
            <a:r>
              <a:rPr lang="en-US" dirty="0" err="1"/>
              <a:t>printf</a:t>
            </a:r>
            <a:r>
              <a:rPr lang="en-US" dirty="0"/>
              <a:t> "%5d %s\n", NR, $0}' file.txt</a:t>
            </a:r>
          </a:p>
          <a:p>
            <a:pPr marL="0" indent="0">
              <a:buNone/>
            </a:pPr>
            <a:endParaRPr lang="en-US" dirty="0"/>
          </a:p>
          <a:p>
            <a:pPr marL="0" indent="0">
              <a:buNone/>
            </a:pPr>
            <a:r>
              <a:rPr lang="en-US" dirty="0"/>
              <a:t># Add zeros before numbers</a:t>
            </a:r>
          </a:p>
          <a:p>
            <a:pPr marL="0" indent="0">
              <a:buNone/>
            </a:pPr>
            <a:r>
              <a:rPr lang="en-US" dirty="0" err="1"/>
              <a:t>awk</a:t>
            </a:r>
            <a:r>
              <a:rPr lang="en-US" dirty="0"/>
              <a:t> '{</a:t>
            </a:r>
            <a:r>
              <a:rPr lang="en-US" dirty="0" err="1"/>
              <a:t>printf</a:t>
            </a:r>
            <a:r>
              <a:rPr lang="en-US" dirty="0"/>
              <a:t> "%03d %s\n", NR, $0}' file.txt</a:t>
            </a:r>
          </a:p>
          <a:p>
            <a:pPr marL="0" indent="0">
              <a:buNone/>
            </a:pPr>
            <a:endParaRPr lang="en-US" dirty="0"/>
          </a:p>
          <a:p>
            <a:pPr marL="0" indent="0">
              <a:buNone/>
            </a:pPr>
            <a:r>
              <a:rPr lang="en-US" dirty="0"/>
              <a:t># Format as table</a:t>
            </a:r>
          </a:p>
          <a:p>
            <a:pPr marL="0" indent="0">
              <a:buNone/>
            </a:pPr>
            <a:r>
              <a:rPr lang="en-US" dirty="0" err="1"/>
              <a:t>awk</a:t>
            </a:r>
            <a:r>
              <a:rPr lang="en-US" dirty="0"/>
              <a:t> '{</a:t>
            </a:r>
            <a:r>
              <a:rPr lang="en-US" dirty="0" err="1"/>
              <a:t>printf</a:t>
            </a:r>
            <a:r>
              <a:rPr lang="en-US" dirty="0"/>
              <a:t> "%-20s %s\n", $1, $2}' file.txt</a:t>
            </a:r>
          </a:p>
          <a:p>
            <a:pPr marL="0" indent="0">
              <a:buNone/>
            </a:pPr>
            <a:endParaRPr lang="en-US" dirty="0"/>
          </a:p>
          <a:p>
            <a:pPr marL="0" indent="0">
              <a:buNone/>
            </a:pPr>
            <a:r>
              <a:rPr lang="en-US" dirty="0"/>
              <a:t># Add dashes between fields</a:t>
            </a:r>
          </a:p>
          <a:p>
            <a:pPr marL="0" indent="0">
              <a:buNone/>
            </a:pPr>
            <a:r>
              <a:rPr lang="en-US" dirty="0" err="1"/>
              <a:t>awk</a:t>
            </a:r>
            <a:r>
              <a:rPr lang="en-US" dirty="0"/>
              <a:t> '{print $1 "-" $2}' file.txt</a:t>
            </a:r>
          </a:p>
        </p:txBody>
      </p:sp>
    </p:spTree>
    <p:extLst>
      <p:ext uri="{BB962C8B-B14F-4D97-AF65-F5344CB8AC3E}">
        <p14:creationId xmlns:p14="http://schemas.microsoft.com/office/powerpoint/2010/main" val="41304656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 lines where first field &gt; 100</a:t>
            </a:r>
            <a:br>
              <a:rPr lang="en-US" dirty="0"/>
            </a:br>
            <a:endParaRPr lang="en-US" dirty="0"/>
          </a:p>
        </p:txBody>
      </p:sp>
      <p:sp>
        <p:nvSpPr>
          <p:cNvPr id="3" name="Content Placeholder 2"/>
          <p:cNvSpPr>
            <a:spLocks noGrp="1"/>
          </p:cNvSpPr>
          <p:nvPr>
            <p:ph idx="1"/>
          </p:nvPr>
        </p:nvSpPr>
        <p:spPr/>
        <p:txBody>
          <a:bodyPr/>
          <a:lstStyle/>
          <a:p>
            <a:r>
              <a:rPr lang="en-US" dirty="0" err="1" smtClean="0"/>
              <a:t>awk</a:t>
            </a:r>
            <a:r>
              <a:rPr lang="en-US" dirty="0" smtClean="0"/>
              <a:t> </a:t>
            </a:r>
            <a:r>
              <a:rPr lang="en-US" dirty="0"/>
              <a:t>'$1 &gt; 100' file.txt</a:t>
            </a:r>
          </a:p>
        </p:txBody>
      </p:sp>
    </p:spTree>
    <p:extLst>
      <p:ext uri="{BB962C8B-B14F-4D97-AF65-F5344CB8AC3E}">
        <p14:creationId xmlns:p14="http://schemas.microsoft.com/office/powerpoint/2010/main" val="2606041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Sum values in third column</a:t>
            </a:r>
            <a:br>
              <a:rPr lang="en-US" dirty="0"/>
            </a:br>
            <a:endParaRPr lang="en-US" dirty="0"/>
          </a:p>
        </p:txBody>
      </p:sp>
      <p:sp>
        <p:nvSpPr>
          <p:cNvPr id="3" name="Content Placeholder 2"/>
          <p:cNvSpPr>
            <a:spLocks noGrp="1"/>
          </p:cNvSpPr>
          <p:nvPr>
            <p:ph idx="1"/>
          </p:nvPr>
        </p:nvSpPr>
        <p:spPr/>
        <p:txBody>
          <a:bodyPr/>
          <a:lstStyle/>
          <a:p>
            <a:r>
              <a:rPr lang="en-US" dirty="0" err="1" smtClean="0"/>
              <a:t>awk</a:t>
            </a:r>
            <a:r>
              <a:rPr lang="en-US" dirty="0" smtClean="0"/>
              <a:t> </a:t>
            </a:r>
            <a:r>
              <a:rPr lang="en-US" dirty="0"/>
              <a:t>'{sum += $3} END {print sum}' file.txt</a:t>
            </a:r>
          </a:p>
        </p:txBody>
      </p:sp>
    </p:spTree>
    <p:extLst>
      <p:ext uri="{BB962C8B-B14F-4D97-AF65-F5344CB8AC3E}">
        <p14:creationId xmlns:p14="http://schemas.microsoft.com/office/powerpoint/2010/main" val="33839138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Use comma as separator</a:t>
            </a:r>
            <a:br>
              <a:rPr lang="en-US" dirty="0"/>
            </a:br>
            <a:endParaRPr lang="en-US" dirty="0"/>
          </a:p>
        </p:txBody>
      </p:sp>
      <p:sp>
        <p:nvSpPr>
          <p:cNvPr id="3" name="Content Placeholder 2"/>
          <p:cNvSpPr>
            <a:spLocks noGrp="1"/>
          </p:cNvSpPr>
          <p:nvPr>
            <p:ph idx="1"/>
          </p:nvPr>
        </p:nvSpPr>
        <p:spPr/>
        <p:txBody>
          <a:bodyPr/>
          <a:lstStyle/>
          <a:p>
            <a:r>
              <a:rPr lang="en-US" dirty="0" err="1" smtClean="0"/>
              <a:t>awk</a:t>
            </a:r>
            <a:r>
              <a:rPr lang="en-US" dirty="0" smtClean="0"/>
              <a:t> </a:t>
            </a:r>
            <a:r>
              <a:rPr lang="en-US" dirty="0"/>
              <a:t>-F',' '{print $1}' file.csv</a:t>
            </a:r>
          </a:p>
        </p:txBody>
      </p:sp>
    </p:spTree>
    <p:extLst>
      <p:ext uri="{BB962C8B-B14F-4D97-AF65-F5344CB8AC3E}">
        <p14:creationId xmlns:p14="http://schemas.microsoft.com/office/powerpoint/2010/main" val="13300213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line numbers</a:t>
            </a:r>
          </a:p>
        </p:txBody>
      </p:sp>
      <p:sp>
        <p:nvSpPr>
          <p:cNvPr id="3" name="Content Placeholder 2"/>
          <p:cNvSpPr>
            <a:spLocks noGrp="1"/>
          </p:cNvSpPr>
          <p:nvPr>
            <p:ph idx="1"/>
          </p:nvPr>
        </p:nvSpPr>
        <p:spPr/>
        <p:txBody>
          <a:bodyPr/>
          <a:lstStyle/>
          <a:p>
            <a:pPr marL="0" indent="0">
              <a:buNone/>
            </a:pPr>
            <a:r>
              <a:rPr lang="nn-NO" dirty="0"/>
              <a:t>awk '{print NR ") " $0}' file.txt</a:t>
            </a:r>
            <a:endParaRPr lang="en-US" dirty="0"/>
          </a:p>
        </p:txBody>
      </p:sp>
    </p:spTree>
    <p:extLst>
      <p:ext uri="{BB962C8B-B14F-4D97-AF65-F5344CB8AC3E}">
        <p14:creationId xmlns:p14="http://schemas.microsoft.com/office/powerpoint/2010/main" val="12620512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 with multiple conditions</a:t>
            </a: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i="1" dirty="0"/>
              <a:t># Print lines where $1 &gt; 100 and $2 contains "test"</a:t>
            </a:r>
            <a:r>
              <a:rPr lang="en-US" dirty="0"/>
              <a:t> </a:t>
            </a:r>
            <a:endParaRPr lang="en-US" dirty="0" smtClean="0"/>
          </a:p>
          <a:p>
            <a:pPr marL="0" indent="0">
              <a:buNone/>
            </a:pPr>
            <a:endParaRPr lang="en-US" dirty="0"/>
          </a:p>
          <a:p>
            <a:pPr marL="0" indent="0">
              <a:buNone/>
            </a:pPr>
            <a:r>
              <a:rPr lang="en-US" dirty="0" err="1" smtClean="0"/>
              <a:t>awk</a:t>
            </a:r>
            <a:r>
              <a:rPr lang="en-US" dirty="0" smtClean="0"/>
              <a:t> </a:t>
            </a:r>
            <a:r>
              <a:rPr lang="en-US" dirty="0"/>
              <a:t>'$1 &gt; 100 &amp;&amp; $2 ~ /test/' file.txt</a:t>
            </a:r>
          </a:p>
        </p:txBody>
      </p:sp>
    </p:spTree>
    <p:extLst>
      <p:ext uri="{BB962C8B-B14F-4D97-AF65-F5344CB8AC3E}">
        <p14:creationId xmlns:p14="http://schemas.microsoft.com/office/powerpoint/2010/main" val="1285992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Results </a:t>
            </a:r>
            <a:r>
              <a:rPr lang="en-US" dirty="0"/>
              <a:t>of the most recent operation are indicated using status flags in the </a:t>
            </a:r>
            <a:r>
              <a:rPr lang="en-US" dirty="0" smtClean="0"/>
              <a:t>Status Flag (</a:t>
            </a:r>
            <a:r>
              <a:rPr lang="en-US" dirty="0"/>
              <a:t>SF) register </a:t>
            </a:r>
            <a:r>
              <a:rPr lang="en-US" dirty="0" smtClean="0"/>
              <a:t>.</a:t>
            </a:r>
          </a:p>
          <a:p>
            <a:r>
              <a:rPr lang="en-US" dirty="0"/>
              <a:t>A run-time stack is maintained for this process, indicating subroutine invocation and parameter passing. The top of the stack is pointed to by the </a:t>
            </a:r>
            <a:r>
              <a:rPr lang="en-US" dirty="0" smtClean="0"/>
              <a:t>Stack Pointer (</a:t>
            </a:r>
            <a:r>
              <a:rPr lang="en-US" dirty="0"/>
              <a:t>SP). </a:t>
            </a:r>
          </a:p>
        </p:txBody>
      </p:sp>
    </p:spTree>
    <p:extLst>
      <p:ext uri="{BB962C8B-B14F-4D97-AF65-F5344CB8AC3E}">
        <p14:creationId xmlns:p14="http://schemas.microsoft.com/office/powerpoint/2010/main" val="9641751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Average of second column</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err="1" smtClean="0"/>
              <a:t>awk</a:t>
            </a:r>
            <a:r>
              <a:rPr lang="en-US" dirty="0" smtClean="0"/>
              <a:t> </a:t>
            </a:r>
            <a:r>
              <a:rPr lang="en-US" dirty="0"/>
              <a:t>'{sum += $2} END {print "Average = " sum/NR}' file.txt</a:t>
            </a:r>
          </a:p>
        </p:txBody>
      </p:sp>
    </p:spTree>
    <p:extLst>
      <p:ext uri="{BB962C8B-B14F-4D97-AF65-F5344CB8AC3E}">
        <p14:creationId xmlns:p14="http://schemas.microsoft.com/office/powerpoint/2010/main" val="26564248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Formatted Output</a:t>
            </a:r>
            <a:endParaRPr lang="en-US" dirty="0"/>
          </a:p>
        </p:txBody>
      </p:sp>
      <p:sp>
        <p:nvSpPr>
          <p:cNvPr id="3" name="Content Placeholder 2"/>
          <p:cNvSpPr>
            <a:spLocks noGrp="1"/>
          </p:cNvSpPr>
          <p:nvPr>
            <p:ph idx="1"/>
          </p:nvPr>
        </p:nvSpPr>
        <p:spPr/>
        <p:txBody>
          <a:bodyPr/>
          <a:lstStyle/>
          <a:p>
            <a:pPr marL="0" indent="0">
              <a:buNone/>
            </a:pPr>
            <a:r>
              <a:rPr lang="en-US" dirty="0"/>
              <a:t># Format as CSV</a:t>
            </a:r>
          </a:p>
          <a:p>
            <a:r>
              <a:rPr lang="en-US" dirty="0" err="1"/>
              <a:t>awk</a:t>
            </a:r>
            <a:r>
              <a:rPr lang="en-US" dirty="0"/>
              <a:t> 'BEGIN {OFS=","} {print $1, $2, $3}' file.txt</a:t>
            </a:r>
          </a:p>
        </p:txBody>
      </p:sp>
    </p:spTree>
    <p:extLst>
      <p:ext uri="{BB962C8B-B14F-4D97-AF65-F5344CB8AC3E}">
        <p14:creationId xmlns:p14="http://schemas.microsoft.com/office/powerpoint/2010/main" val="23227577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Splitting a Line Into Fields</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a:t>awk</a:t>
            </a:r>
            <a:r>
              <a:rPr lang="en-US" dirty="0"/>
              <a:t> '{</a:t>
            </a:r>
            <a:r>
              <a:rPr lang="en-US" dirty="0" smtClean="0"/>
              <a:t>print </a:t>
            </a:r>
            <a:r>
              <a:rPr lang="en-US" dirty="0"/>
              <a:t>$1,$4}' employee.txt </a:t>
            </a:r>
            <a:endParaRPr lang="en-US" dirty="0" smtClean="0"/>
          </a:p>
          <a:p>
            <a:endParaRPr lang="en-US" dirty="0"/>
          </a:p>
          <a:p>
            <a:pPr marL="0" indent="0">
              <a:buNone/>
            </a:pPr>
            <a:r>
              <a:rPr lang="en-US" dirty="0" err="1"/>
              <a:t>ajay</a:t>
            </a:r>
            <a:r>
              <a:rPr lang="en-US" dirty="0"/>
              <a:t> 45000</a:t>
            </a:r>
          </a:p>
          <a:p>
            <a:pPr marL="0" indent="0">
              <a:buNone/>
            </a:pPr>
            <a:r>
              <a:rPr lang="en-US" dirty="0" err="1"/>
              <a:t>sunil</a:t>
            </a:r>
            <a:r>
              <a:rPr lang="en-US" dirty="0"/>
              <a:t> 25000</a:t>
            </a:r>
          </a:p>
          <a:p>
            <a:pPr marL="0" indent="0">
              <a:buNone/>
            </a:pPr>
            <a:r>
              <a:rPr lang="en-US" dirty="0" err="1"/>
              <a:t>varun</a:t>
            </a:r>
            <a:r>
              <a:rPr lang="en-US" dirty="0"/>
              <a:t> 50000</a:t>
            </a:r>
          </a:p>
          <a:p>
            <a:pPr marL="0" indent="0">
              <a:buNone/>
            </a:pPr>
            <a:r>
              <a:rPr lang="en-US" dirty="0" err="1"/>
              <a:t>amit</a:t>
            </a:r>
            <a:r>
              <a:rPr lang="en-US" dirty="0"/>
              <a:t> 47000</a:t>
            </a:r>
          </a:p>
          <a:p>
            <a:pPr marL="0" indent="0">
              <a:buNone/>
            </a:pPr>
            <a:r>
              <a:rPr lang="en-US" dirty="0" err="1"/>
              <a:t>tarun</a:t>
            </a:r>
            <a:r>
              <a:rPr lang="en-US" dirty="0"/>
              <a:t> 15000</a:t>
            </a:r>
          </a:p>
          <a:p>
            <a:pPr marL="0" indent="0">
              <a:buNone/>
            </a:pPr>
            <a:r>
              <a:rPr lang="en-US" dirty="0" err="1"/>
              <a:t>deepak</a:t>
            </a:r>
            <a:r>
              <a:rPr lang="en-US" dirty="0"/>
              <a:t> 23000</a:t>
            </a:r>
          </a:p>
          <a:p>
            <a:pPr marL="0" indent="0">
              <a:buNone/>
            </a:pPr>
            <a:r>
              <a:rPr lang="en-US" dirty="0" err="1"/>
              <a:t>sunil</a:t>
            </a:r>
            <a:r>
              <a:rPr lang="en-US" dirty="0"/>
              <a:t> 13000</a:t>
            </a:r>
          </a:p>
          <a:p>
            <a:pPr marL="0" indent="0">
              <a:buNone/>
            </a:pPr>
            <a:r>
              <a:rPr lang="en-US" dirty="0" err="1"/>
              <a:t>satvik</a:t>
            </a:r>
            <a:r>
              <a:rPr lang="en-US" dirty="0"/>
              <a:t> 80000 </a:t>
            </a:r>
          </a:p>
        </p:txBody>
      </p:sp>
    </p:spTree>
    <p:extLst>
      <p:ext uri="{BB962C8B-B14F-4D97-AF65-F5344CB8AC3E}">
        <p14:creationId xmlns:p14="http://schemas.microsoft.com/office/powerpoint/2010/main" val="163738957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Built-In Variables In </a:t>
            </a:r>
            <a:r>
              <a:rPr lang="en-US" b="1" dirty="0" err="1"/>
              <a:t>Awk</a:t>
            </a:r>
            <a:endParaRPr lang="en-US" dirty="0"/>
          </a:p>
        </p:txBody>
      </p:sp>
      <p:sp>
        <p:nvSpPr>
          <p:cNvPr id="3" name="Content Placeholder 2"/>
          <p:cNvSpPr>
            <a:spLocks noGrp="1"/>
          </p:cNvSpPr>
          <p:nvPr>
            <p:ph idx="1"/>
          </p:nvPr>
        </p:nvSpPr>
        <p:spPr/>
        <p:txBody>
          <a:bodyPr/>
          <a:lstStyle/>
          <a:p>
            <a:r>
              <a:rPr lang="en-US" dirty="0" err="1"/>
              <a:t>Awk’s</a:t>
            </a:r>
            <a:r>
              <a:rPr lang="en-US" dirty="0"/>
              <a:t> built-in variables include the field variables—$1, $2, $3, and so on </a:t>
            </a:r>
            <a:r>
              <a:rPr lang="en-US" dirty="0">
                <a:solidFill>
                  <a:srgbClr val="FF0000"/>
                </a:solidFill>
              </a:rPr>
              <a:t>($0 is the entire line) </a:t>
            </a:r>
            <a:r>
              <a:rPr lang="en-US" dirty="0"/>
              <a:t>— that </a:t>
            </a:r>
            <a:r>
              <a:rPr lang="en-US" dirty="0">
                <a:solidFill>
                  <a:srgbClr val="FF0000"/>
                </a:solidFill>
              </a:rPr>
              <a:t>break a line of text into individual words or pieces called fields. </a:t>
            </a:r>
          </a:p>
        </p:txBody>
      </p:sp>
    </p:spTree>
    <p:extLst>
      <p:ext uri="{BB962C8B-B14F-4D97-AF65-F5344CB8AC3E}">
        <p14:creationId xmlns:p14="http://schemas.microsoft.com/office/powerpoint/2010/main" val="143771956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awk</a:t>
            </a:r>
            <a:r>
              <a:rPr lang="en-US" dirty="0"/>
              <a:t> '{print NR,$0}' employee.txt </a:t>
            </a:r>
          </a:p>
        </p:txBody>
      </p:sp>
      <p:sp>
        <p:nvSpPr>
          <p:cNvPr id="3" name="Content Placeholder 2"/>
          <p:cNvSpPr>
            <a:spLocks noGrp="1"/>
          </p:cNvSpPr>
          <p:nvPr>
            <p:ph idx="1"/>
          </p:nvPr>
        </p:nvSpPr>
        <p:spPr/>
        <p:txBody>
          <a:bodyPr/>
          <a:lstStyle/>
          <a:p>
            <a:pPr marL="0" indent="0">
              <a:buNone/>
            </a:pPr>
            <a:r>
              <a:rPr lang="en-US" dirty="0"/>
              <a:t>1 </a:t>
            </a:r>
            <a:r>
              <a:rPr lang="en-US" dirty="0" err="1"/>
              <a:t>ajay</a:t>
            </a:r>
            <a:r>
              <a:rPr lang="en-US" dirty="0"/>
              <a:t> manager account 45000</a:t>
            </a:r>
          </a:p>
          <a:p>
            <a:pPr marL="0" indent="0">
              <a:buNone/>
            </a:pPr>
            <a:r>
              <a:rPr lang="en-US" dirty="0"/>
              <a:t>2 </a:t>
            </a:r>
            <a:r>
              <a:rPr lang="en-US" dirty="0" err="1"/>
              <a:t>sunil</a:t>
            </a:r>
            <a:r>
              <a:rPr lang="en-US" dirty="0"/>
              <a:t> clerk account 25000</a:t>
            </a:r>
          </a:p>
          <a:p>
            <a:pPr marL="0" indent="0">
              <a:buNone/>
            </a:pPr>
            <a:r>
              <a:rPr lang="en-US" dirty="0"/>
              <a:t>3 </a:t>
            </a:r>
            <a:r>
              <a:rPr lang="en-US" dirty="0" err="1"/>
              <a:t>varun</a:t>
            </a:r>
            <a:r>
              <a:rPr lang="en-US" dirty="0"/>
              <a:t> manager sales 50000</a:t>
            </a:r>
          </a:p>
          <a:p>
            <a:pPr marL="0" indent="0">
              <a:buNone/>
            </a:pPr>
            <a:r>
              <a:rPr lang="en-US" dirty="0"/>
              <a:t>4 </a:t>
            </a:r>
            <a:r>
              <a:rPr lang="en-US" dirty="0" err="1"/>
              <a:t>amit</a:t>
            </a:r>
            <a:r>
              <a:rPr lang="en-US" dirty="0"/>
              <a:t> manager account 47000</a:t>
            </a:r>
          </a:p>
          <a:p>
            <a:pPr marL="0" indent="0">
              <a:buNone/>
            </a:pPr>
            <a:r>
              <a:rPr lang="en-US" dirty="0"/>
              <a:t>5 </a:t>
            </a:r>
            <a:r>
              <a:rPr lang="en-US" dirty="0" err="1"/>
              <a:t>tarun</a:t>
            </a:r>
            <a:r>
              <a:rPr lang="en-US" dirty="0"/>
              <a:t> peon sales 15000</a:t>
            </a:r>
          </a:p>
          <a:p>
            <a:pPr marL="0" indent="0">
              <a:buNone/>
            </a:pPr>
            <a:r>
              <a:rPr lang="en-US" dirty="0"/>
              <a:t>6 </a:t>
            </a:r>
            <a:r>
              <a:rPr lang="en-US" dirty="0" err="1"/>
              <a:t>deepak</a:t>
            </a:r>
            <a:r>
              <a:rPr lang="en-US" dirty="0"/>
              <a:t> clerk sales 23000</a:t>
            </a:r>
          </a:p>
          <a:p>
            <a:pPr marL="0" indent="0">
              <a:buNone/>
            </a:pPr>
            <a:r>
              <a:rPr lang="en-US" dirty="0"/>
              <a:t>7 </a:t>
            </a:r>
            <a:r>
              <a:rPr lang="en-US" dirty="0" err="1"/>
              <a:t>sunil</a:t>
            </a:r>
            <a:r>
              <a:rPr lang="en-US" dirty="0"/>
              <a:t> peon sales 13000</a:t>
            </a:r>
          </a:p>
          <a:p>
            <a:pPr marL="0" indent="0">
              <a:buNone/>
            </a:pPr>
            <a:r>
              <a:rPr lang="en-US" dirty="0"/>
              <a:t>8 </a:t>
            </a:r>
            <a:r>
              <a:rPr lang="en-US" dirty="0" err="1"/>
              <a:t>satvik</a:t>
            </a:r>
            <a:r>
              <a:rPr lang="en-US" dirty="0"/>
              <a:t> director purchase 80000 </a:t>
            </a:r>
          </a:p>
        </p:txBody>
      </p:sp>
    </p:spTree>
    <p:extLst>
      <p:ext uri="{BB962C8B-B14F-4D97-AF65-F5344CB8AC3E}">
        <p14:creationId xmlns:p14="http://schemas.microsoft.com/office/powerpoint/2010/main" val="388754071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of NF built-in variables (Display Last Field)</a:t>
            </a:r>
            <a:r>
              <a:rPr lang="en-US" dirty="0"/>
              <a:t>  </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 </a:t>
            </a:r>
            <a:r>
              <a:rPr lang="en-US" dirty="0" err="1"/>
              <a:t>awk</a:t>
            </a:r>
            <a:r>
              <a:rPr lang="en-US" dirty="0"/>
              <a:t> '{print $1,$NF}' </a:t>
            </a:r>
            <a:r>
              <a:rPr lang="en-US" dirty="0" smtClean="0"/>
              <a:t>employee.txt</a:t>
            </a:r>
          </a:p>
          <a:p>
            <a:pPr marL="0" indent="0">
              <a:buNone/>
            </a:pPr>
            <a:endParaRPr lang="en-US" dirty="0"/>
          </a:p>
          <a:p>
            <a:pPr marL="0" indent="0">
              <a:buNone/>
            </a:pPr>
            <a:r>
              <a:rPr lang="en-US" dirty="0" err="1"/>
              <a:t>ajay</a:t>
            </a:r>
            <a:r>
              <a:rPr lang="en-US" dirty="0"/>
              <a:t> 45000</a:t>
            </a:r>
          </a:p>
          <a:p>
            <a:pPr marL="0" indent="0">
              <a:buNone/>
            </a:pPr>
            <a:r>
              <a:rPr lang="en-US" dirty="0" err="1"/>
              <a:t>sunil</a:t>
            </a:r>
            <a:r>
              <a:rPr lang="en-US" dirty="0"/>
              <a:t> 25000</a:t>
            </a:r>
          </a:p>
          <a:p>
            <a:pPr marL="0" indent="0">
              <a:buNone/>
            </a:pPr>
            <a:r>
              <a:rPr lang="en-US" dirty="0" err="1"/>
              <a:t>varun</a:t>
            </a:r>
            <a:r>
              <a:rPr lang="en-US" dirty="0"/>
              <a:t> 50000</a:t>
            </a:r>
          </a:p>
          <a:p>
            <a:pPr marL="0" indent="0">
              <a:buNone/>
            </a:pPr>
            <a:r>
              <a:rPr lang="en-US" dirty="0" err="1"/>
              <a:t>amit</a:t>
            </a:r>
            <a:r>
              <a:rPr lang="en-US" dirty="0"/>
              <a:t> 47000</a:t>
            </a:r>
          </a:p>
          <a:p>
            <a:pPr marL="0" indent="0">
              <a:buNone/>
            </a:pPr>
            <a:r>
              <a:rPr lang="en-US" dirty="0" err="1"/>
              <a:t>tarun</a:t>
            </a:r>
            <a:r>
              <a:rPr lang="en-US" dirty="0"/>
              <a:t> 15000</a:t>
            </a:r>
          </a:p>
          <a:p>
            <a:pPr marL="0" indent="0">
              <a:buNone/>
            </a:pPr>
            <a:r>
              <a:rPr lang="en-US" dirty="0" err="1"/>
              <a:t>deepak</a:t>
            </a:r>
            <a:r>
              <a:rPr lang="en-US" dirty="0"/>
              <a:t> 23000</a:t>
            </a:r>
          </a:p>
          <a:p>
            <a:pPr marL="0" indent="0">
              <a:buNone/>
            </a:pPr>
            <a:r>
              <a:rPr lang="en-US" dirty="0" err="1"/>
              <a:t>sunil</a:t>
            </a:r>
            <a:r>
              <a:rPr lang="en-US" dirty="0"/>
              <a:t> 13000</a:t>
            </a:r>
          </a:p>
          <a:p>
            <a:pPr marL="0" indent="0">
              <a:buNone/>
            </a:pPr>
            <a:r>
              <a:rPr lang="en-US" dirty="0" err="1"/>
              <a:t>satvik</a:t>
            </a:r>
            <a:r>
              <a:rPr lang="en-US" dirty="0"/>
              <a:t> 80000 </a:t>
            </a:r>
          </a:p>
        </p:txBody>
      </p:sp>
    </p:spTree>
    <p:extLst>
      <p:ext uri="{BB962C8B-B14F-4D97-AF65-F5344CB8AC3E}">
        <p14:creationId xmlns:p14="http://schemas.microsoft.com/office/powerpoint/2010/main" val="255073105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75504" cy="1325563"/>
          </a:xfrm>
        </p:spPr>
        <p:txBody>
          <a:bodyPr/>
          <a:lstStyle/>
          <a:p>
            <a:r>
              <a:rPr lang="nn-NO" dirty="0"/>
              <a:t>awk 'NR==3, NR==6 {print NR,$0}' employee.txt</a:t>
            </a:r>
            <a:endParaRPr lang="en-US" dirty="0"/>
          </a:p>
        </p:txBody>
      </p:sp>
      <p:sp>
        <p:nvSpPr>
          <p:cNvPr id="3" name="Content Placeholder 2"/>
          <p:cNvSpPr>
            <a:spLocks noGrp="1"/>
          </p:cNvSpPr>
          <p:nvPr>
            <p:ph idx="1"/>
          </p:nvPr>
        </p:nvSpPr>
        <p:spPr/>
        <p:txBody>
          <a:bodyPr/>
          <a:lstStyle/>
          <a:p>
            <a:pPr marL="0" indent="0">
              <a:buNone/>
            </a:pPr>
            <a:r>
              <a:rPr lang="en-US" dirty="0"/>
              <a:t>3 </a:t>
            </a:r>
            <a:r>
              <a:rPr lang="en-US" dirty="0" err="1"/>
              <a:t>varun</a:t>
            </a:r>
            <a:r>
              <a:rPr lang="en-US" dirty="0"/>
              <a:t> manager sales 50000</a:t>
            </a:r>
          </a:p>
          <a:p>
            <a:pPr marL="0" indent="0">
              <a:buNone/>
            </a:pPr>
            <a:r>
              <a:rPr lang="en-US" dirty="0"/>
              <a:t>4 </a:t>
            </a:r>
            <a:r>
              <a:rPr lang="en-US" dirty="0" err="1"/>
              <a:t>amit</a:t>
            </a:r>
            <a:r>
              <a:rPr lang="en-US" dirty="0"/>
              <a:t> manager account 47000</a:t>
            </a:r>
          </a:p>
          <a:p>
            <a:pPr marL="0" indent="0">
              <a:buNone/>
            </a:pPr>
            <a:r>
              <a:rPr lang="en-US" dirty="0"/>
              <a:t>5 </a:t>
            </a:r>
            <a:r>
              <a:rPr lang="en-US" dirty="0" err="1"/>
              <a:t>tarun</a:t>
            </a:r>
            <a:r>
              <a:rPr lang="en-US" dirty="0"/>
              <a:t> peon sales 15000</a:t>
            </a:r>
          </a:p>
          <a:p>
            <a:pPr marL="0" indent="0">
              <a:buNone/>
            </a:pPr>
            <a:r>
              <a:rPr lang="en-US" dirty="0"/>
              <a:t>6 </a:t>
            </a:r>
            <a:r>
              <a:rPr lang="en-US" dirty="0" err="1"/>
              <a:t>deepak</a:t>
            </a:r>
            <a:r>
              <a:rPr lang="en-US" dirty="0"/>
              <a:t> clerk sales 23000 </a:t>
            </a:r>
          </a:p>
        </p:txBody>
      </p:sp>
    </p:spTree>
    <p:extLst>
      <p:ext uri="{BB962C8B-B14F-4D97-AF65-F5344CB8AC3E}">
        <p14:creationId xmlns:p14="http://schemas.microsoft.com/office/powerpoint/2010/main" val="356531687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SED command</a:t>
            </a:r>
          </a:p>
        </p:txBody>
      </p:sp>
      <p:sp>
        <p:nvSpPr>
          <p:cNvPr id="3" name="Content Placeholder 2"/>
          <p:cNvSpPr>
            <a:spLocks noGrp="1"/>
          </p:cNvSpPr>
          <p:nvPr>
            <p:ph idx="1"/>
          </p:nvPr>
        </p:nvSpPr>
        <p:spPr/>
        <p:txBody>
          <a:bodyPr/>
          <a:lstStyle/>
          <a:p>
            <a:r>
              <a:rPr lang="en-US" dirty="0"/>
              <a:t>SED command in UNIX stands for stream editor and it can perform lots of functions on file like searching, find and replace, insertion or deletion. </a:t>
            </a:r>
            <a:endParaRPr lang="en-US" dirty="0" smtClean="0"/>
          </a:p>
          <a:p>
            <a:pPr fontAlgn="base"/>
            <a:r>
              <a:rPr lang="en-US" dirty="0"/>
              <a:t>SED is a powerful text stream editor. </a:t>
            </a:r>
            <a:endParaRPr lang="en-US" dirty="0" smtClean="0"/>
          </a:p>
          <a:p>
            <a:pPr fontAlgn="base"/>
            <a:r>
              <a:rPr lang="en-US" dirty="0" smtClean="0"/>
              <a:t>Can </a:t>
            </a:r>
            <a:r>
              <a:rPr lang="en-US" dirty="0"/>
              <a:t>do insertion, deletion, search and replace(substitution).</a:t>
            </a:r>
          </a:p>
          <a:p>
            <a:pPr fontAlgn="base"/>
            <a:r>
              <a:rPr lang="en-US" dirty="0"/>
              <a:t>SED command in </a:t>
            </a:r>
            <a:r>
              <a:rPr lang="en-US" dirty="0" err="1"/>
              <a:t>unix</a:t>
            </a:r>
            <a:r>
              <a:rPr lang="en-US" dirty="0"/>
              <a:t> supports regular expression which allows it perform complex pattern matching.</a:t>
            </a:r>
          </a:p>
          <a:p>
            <a:pPr marL="0" indent="0">
              <a:buNone/>
            </a:pPr>
            <a:endParaRPr lang="en-US" dirty="0" smtClean="0"/>
          </a:p>
          <a:p>
            <a:pPr marL="0" indent="0" algn="ctr">
              <a:buNone/>
            </a:pPr>
            <a:r>
              <a:rPr lang="en-US" dirty="0" err="1">
                <a:solidFill>
                  <a:srgbClr val="FF0000"/>
                </a:solidFill>
              </a:rPr>
              <a:t>sed</a:t>
            </a:r>
            <a:r>
              <a:rPr lang="en-US" dirty="0">
                <a:solidFill>
                  <a:srgbClr val="FF0000"/>
                </a:solidFill>
              </a:rPr>
              <a:t> OPTIONS... [SCRIPT] [INPUTFILE...] </a:t>
            </a:r>
          </a:p>
        </p:txBody>
      </p:sp>
    </p:spTree>
    <p:extLst>
      <p:ext uri="{BB962C8B-B14F-4D97-AF65-F5344CB8AC3E}">
        <p14:creationId xmlns:p14="http://schemas.microsoft.com/office/powerpoint/2010/main" val="5471847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&gt; geekfile.txt</a:t>
            </a:r>
          </a:p>
        </p:txBody>
      </p:sp>
      <p:sp>
        <p:nvSpPr>
          <p:cNvPr id="3" name="Content Placeholder 2"/>
          <p:cNvSpPr>
            <a:spLocks noGrp="1"/>
          </p:cNvSpPr>
          <p:nvPr>
            <p:ph idx="1"/>
          </p:nvPr>
        </p:nvSpPr>
        <p:spPr/>
        <p:txBody>
          <a:bodyPr/>
          <a:lstStyle/>
          <a:p>
            <a:pPr marL="0" indent="0">
              <a:buNone/>
            </a:pPr>
            <a:r>
              <a:rPr lang="en-US" dirty="0" err="1"/>
              <a:t>unix</a:t>
            </a:r>
            <a:r>
              <a:rPr lang="en-US" dirty="0"/>
              <a:t> is great </a:t>
            </a:r>
            <a:r>
              <a:rPr lang="en-US" dirty="0" err="1"/>
              <a:t>os</a:t>
            </a:r>
            <a:r>
              <a:rPr lang="en-US" dirty="0"/>
              <a:t>. </a:t>
            </a:r>
            <a:r>
              <a:rPr lang="en-US" dirty="0" err="1"/>
              <a:t>unix</a:t>
            </a:r>
            <a:r>
              <a:rPr lang="en-US" dirty="0"/>
              <a:t> is </a:t>
            </a:r>
            <a:r>
              <a:rPr lang="en-US" dirty="0" err="1"/>
              <a:t>opensource</a:t>
            </a:r>
            <a:r>
              <a:rPr lang="en-US" dirty="0"/>
              <a:t>. </a:t>
            </a:r>
            <a:r>
              <a:rPr lang="en-US" dirty="0" err="1"/>
              <a:t>unix</a:t>
            </a:r>
            <a:r>
              <a:rPr lang="en-US" dirty="0"/>
              <a:t> is free </a:t>
            </a:r>
            <a:r>
              <a:rPr lang="en-US" dirty="0" err="1"/>
              <a:t>os</a:t>
            </a:r>
            <a:r>
              <a:rPr lang="en-US" dirty="0"/>
              <a:t>.</a:t>
            </a:r>
          </a:p>
          <a:p>
            <a:pPr marL="0" indent="0">
              <a:buNone/>
            </a:pPr>
            <a:r>
              <a:rPr lang="en-US" dirty="0"/>
              <a:t>learn operating system.</a:t>
            </a:r>
          </a:p>
          <a:p>
            <a:pPr marL="0" indent="0">
              <a:buNone/>
            </a:pPr>
            <a:r>
              <a:rPr lang="en-US" dirty="0" err="1"/>
              <a:t>unix</a:t>
            </a:r>
            <a:r>
              <a:rPr lang="en-US" dirty="0"/>
              <a:t> </a:t>
            </a:r>
            <a:r>
              <a:rPr lang="en-US" dirty="0" err="1"/>
              <a:t>linux</a:t>
            </a:r>
            <a:r>
              <a:rPr lang="en-US" dirty="0"/>
              <a:t> which one you </a:t>
            </a:r>
            <a:r>
              <a:rPr lang="en-US" dirty="0" smtClean="0"/>
              <a:t>choose.</a:t>
            </a:r>
          </a:p>
          <a:p>
            <a:pPr marL="0" indent="0">
              <a:buNone/>
            </a:pPr>
            <a:r>
              <a:rPr lang="en-US" dirty="0" err="1" smtClean="0"/>
              <a:t>unix</a:t>
            </a:r>
            <a:r>
              <a:rPr lang="en-US" dirty="0" smtClean="0"/>
              <a:t> </a:t>
            </a:r>
            <a:r>
              <a:rPr lang="en-US" dirty="0"/>
              <a:t>is easy to </a:t>
            </a:r>
            <a:r>
              <a:rPr lang="en-US" dirty="0" err="1"/>
              <a:t>learn.unix</a:t>
            </a:r>
            <a:r>
              <a:rPr lang="en-US" dirty="0"/>
              <a:t> is a multiuser </a:t>
            </a:r>
            <a:r>
              <a:rPr lang="en-US" dirty="0" err="1"/>
              <a:t>os.Learn</a:t>
            </a:r>
            <a:r>
              <a:rPr lang="en-US" dirty="0"/>
              <a:t> </a:t>
            </a:r>
            <a:r>
              <a:rPr lang="en-US" dirty="0" err="1"/>
              <a:t>unix</a:t>
            </a:r>
            <a:r>
              <a:rPr lang="en-US" dirty="0"/>
              <a:t> </a:t>
            </a:r>
            <a:r>
              <a:rPr lang="en-US" dirty="0" smtClean="0"/>
              <a:t>.</a:t>
            </a:r>
          </a:p>
          <a:p>
            <a:pPr marL="0" indent="0">
              <a:buNone/>
            </a:pPr>
            <a:r>
              <a:rPr lang="en-US" dirty="0" err="1" smtClean="0"/>
              <a:t>unix</a:t>
            </a:r>
            <a:r>
              <a:rPr lang="en-US" dirty="0" smtClean="0"/>
              <a:t> </a:t>
            </a:r>
            <a:r>
              <a:rPr lang="en-US" dirty="0"/>
              <a:t>is a powerful.</a:t>
            </a:r>
          </a:p>
        </p:txBody>
      </p:sp>
    </p:spTree>
    <p:extLst>
      <p:ext uri="{BB962C8B-B14F-4D97-AF65-F5344CB8AC3E}">
        <p14:creationId xmlns:p14="http://schemas.microsoft.com/office/powerpoint/2010/main" val="28280184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Replacing or substituting string</a:t>
            </a:r>
            <a:endParaRPr lang="en-US" dirty="0"/>
          </a:p>
        </p:txBody>
      </p:sp>
      <p:sp>
        <p:nvSpPr>
          <p:cNvPr id="3" name="Content Placeholder 2"/>
          <p:cNvSpPr>
            <a:spLocks noGrp="1"/>
          </p:cNvSpPr>
          <p:nvPr>
            <p:ph idx="1"/>
          </p:nvPr>
        </p:nvSpPr>
        <p:spPr/>
        <p:txBody>
          <a:bodyPr>
            <a:normAutofit fontScale="92500"/>
          </a:bodyPr>
          <a:lstStyle/>
          <a:p>
            <a:pPr marL="0" indent="0" algn="ctr">
              <a:buNone/>
            </a:pPr>
            <a:r>
              <a:rPr lang="en-US" dirty="0">
                <a:solidFill>
                  <a:srgbClr val="FF0000"/>
                </a:solidFill>
              </a:rPr>
              <a:t>$</a:t>
            </a:r>
            <a:r>
              <a:rPr lang="en-US" dirty="0" err="1">
                <a:solidFill>
                  <a:srgbClr val="FF0000"/>
                </a:solidFill>
              </a:rPr>
              <a:t>sed</a:t>
            </a:r>
            <a:r>
              <a:rPr lang="en-US" dirty="0">
                <a:solidFill>
                  <a:srgbClr val="FF0000"/>
                </a:solidFill>
              </a:rPr>
              <a:t> 's/</a:t>
            </a:r>
            <a:r>
              <a:rPr lang="en-US" dirty="0" err="1">
                <a:solidFill>
                  <a:srgbClr val="FF0000"/>
                </a:solidFill>
              </a:rPr>
              <a:t>unix</a:t>
            </a:r>
            <a:r>
              <a:rPr lang="en-US" dirty="0">
                <a:solidFill>
                  <a:srgbClr val="FF0000"/>
                </a:solidFill>
              </a:rPr>
              <a:t>/</a:t>
            </a:r>
            <a:r>
              <a:rPr lang="en-US" dirty="0" err="1">
                <a:solidFill>
                  <a:srgbClr val="FF0000"/>
                </a:solidFill>
              </a:rPr>
              <a:t>linux</a:t>
            </a:r>
            <a:r>
              <a:rPr lang="en-US" dirty="0">
                <a:solidFill>
                  <a:srgbClr val="FF0000"/>
                </a:solidFill>
              </a:rPr>
              <a:t>/' </a:t>
            </a:r>
            <a:r>
              <a:rPr lang="en-US" dirty="0" smtClean="0">
                <a:solidFill>
                  <a:srgbClr val="FF0000"/>
                </a:solidFill>
              </a:rPr>
              <a:t>geekfile.txt</a:t>
            </a:r>
          </a:p>
          <a:p>
            <a:pPr marL="0" indent="0" algn="ctr">
              <a:buNone/>
            </a:pPr>
            <a:endParaRPr lang="en-US" dirty="0">
              <a:solidFill>
                <a:srgbClr val="FF0000"/>
              </a:solidFill>
            </a:endParaRPr>
          </a:p>
          <a:p>
            <a:pPr marL="0" indent="0">
              <a:buNone/>
            </a:pPr>
            <a:r>
              <a:rPr lang="en-US" dirty="0" err="1">
                <a:solidFill>
                  <a:schemeClr val="accent1"/>
                </a:solidFill>
              </a:rPr>
              <a:t>linux</a:t>
            </a:r>
            <a:r>
              <a:rPr lang="en-US" dirty="0">
                <a:solidFill>
                  <a:srgbClr val="FF0000"/>
                </a:solidFill>
              </a:rPr>
              <a:t> is great </a:t>
            </a:r>
            <a:r>
              <a:rPr lang="en-US" dirty="0" err="1">
                <a:solidFill>
                  <a:srgbClr val="FF0000"/>
                </a:solidFill>
              </a:rPr>
              <a:t>os</a:t>
            </a:r>
            <a:r>
              <a:rPr lang="en-US" dirty="0">
                <a:solidFill>
                  <a:srgbClr val="FF0000"/>
                </a:solidFill>
              </a:rPr>
              <a:t>. </a:t>
            </a:r>
            <a:r>
              <a:rPr lang="en-US" dirty="0" err="1">
                <a:solidFill>
                  <a:srgbClr val="FF0000"/>
                </a:solidFill>
              </a:rPr>
              <a:t>unix</a:t>
            </a:r>
            <a:r>
              <a:rPr lang="en-US" dirty="0">
                <a:solidFill>
                  <a:srgbClr val="FF0000"/>
                </a:solidFill>
              </a:rPr>
              <a:t> is </a:t>
            </a:r>
            <a:r>
              <a:rPr lang="en-US" dirty="0" err="1" smtClean="0">
                <a:solidFill>
                  <a:srgbClr val="FF0000"/>
                </a:solidFill>
              </a:rPr>
              <a:t>opensource.unix</a:t>
            </a:r>
            <a:r>
              <a:rPr lang="en-US" dirty="0" smtClean="0">
                <a:solidFill>
                  <a:srgbClr val="FF0000"/>
                </a:solidFill>
              </a:rPr>
              <a:t> </a:t>
            </a:r>
            <a:r>
              <a:rPr lang="en-US" dirty="0">
                <a:solidFill>
                  <a:srgbClr val="FF0000"/>
                </a:solidFill>
              </a:rPr>
              <a:t>is free </a:t>
            </a:r>
            <a:r>
              <a:rPr lang="en-US" dirty="0" err="1">
                <a:solidFill>
                  <a:srgbClr val="FF0000"/>
                </a:solidFill>
              </a:rPr>
              <a:t>os</a:t>
            </a:r>
            <a:r>
              <a:rPr lang="en-US" dirty="0">
                <a:solidFill>
                  <a:srgbClr val="FF0000"/>
                </a:solidFill>
              </a:rPr>
              <a:t>.</a:t>
            </a:r>
          </a:p>
          <a:p>
            <a:pPr marL="0" indent="0">
              <a:buNone/>
            </a:pPr>
            <a:r>
              <a:rPr lang="en-US" dirty="0">
                <a:solidFill>
                  <a:srgbClr val="FF0000"/>
                </a:solidFill>
              </a:rPr>
              <a:t>learn operating system.</a:t>
            </a:r>
          </a:p>
          <a:p>
            <a:pPr marL="0" indent="0">
              <a:buNone/>
            </a:pPr>
            <a:r>
              <a:rPr lang="en-US" dirty="0" err="1">
                <a:solidFill>
                  <a:schemeClr val="accent1"/>
                </a:solidFill>
              </a:rPr>
              <a:t>linux</a:t>
            </a:r>
            <a:r>
              <a:rPr lang="en-US" dirty="0">
                <a:solidFill>
                  <a:schemeClr val="accent1"/>
                </a:solidFill>
              </a:rPr>
              <a:t> </a:t>
            </a:r>
            <a:r>
              <a:rPr lang="en-US" dirty="0" err="1">
                <a:solidFill>
                  <a:schemeClr val="accent1"/>
                </a:solidFill>
              </a:rPr>
              <a:t>linux</a:t>
            </a:r>
            <a:r>
              <a:rPr lang="en-US" dirty="0">
                <a:solidFill>
                  <a:schemeClr val="accent1"/>
                </a:solidFill>
              </a:rPr>
              <a:t> </a:t>
            </a:r>
            <a:r>
              <a:rPr lang="en-US" dirty="0">
                <a:solidFill>
                  <a:srgbClr val="FF0000"/>
                </a:solidFill>
              </a:rPr>
              <a:t>which one you choose.</a:t>
            </a:r>
          </a:p>
          <a:p>
            <a:pPr marL="0" indent="0">
              <a:buNone/>
            </a:pPr>
            <a:r>
              <a:rPr lang="en-US" dirty="0" err="1">
                <a:solidFill>
                  <a:schemeClr val="accent1"/>
                </a:solidFill>
              </a:rPr>
              <a:t>linux</a:t>
            </a:r>
            <a:r>
              <a:rPr lang="en-US" dirty="0">
                <a:solidFill>
                  <a:srgbClr val="FF0000"/>
                </a:solidFill>
              </a:rPr>
              <a:t> is easy to </a:t>
            </a:r>
            <a:r>
              <a:rPr lang="en-US" dirty="0" err="1">
                <a:solidFill>
                  <a:srgbClr val="FF0000"/>
                </a:solidFill>
              </a:rPr>
              <a:t>learn.unix</a:t>
            </a:r>
            <a:r>
              <a:rPr lang="en-US" dirty="0">
                <a:solidFill>
                  <a:srgbClr val="FF0000"/>
                </a:solidFill>
              </a:rPr>
              <a:t> is a multiuser </a:t>
            </a:r>
            <a:r>
              <a:rPr lang="en-US" dirty="0" err="1">
                <a:solidFill>
                  <a:srgbClr val="FF0000"/>
                </a:solidFill>
              </a:rPr>
              <a:t>os.Learn</a:t>
            </a:r>
            <a:r>
              <a:rPr lang="en-US" dirty="0">
                <a:solidFill>
                  <a:srgbClr val="FF0000"/>
                </a:solidFill>
              </a:rPr>
              <a:t> </a:t>
            </a:r>
            <a:r>
              <a:rPr lang="en-US" dirty="0" err="1">
                <a:solidFill>
                  <a:srgbClr val="FF0000"/>
                </a:solidFill>
              </a:rPr>
              <a:t>unix</a:t>
            </a:r>
            <a:r>
              <a:rPr lang="en-US" dirty="0">
                <a:solidFill>
                  <a:srgbClr val="FF0000"/>
                </a:solidFill>
              </a:rPr>
              <a:t> .</a:t>
            </a:r>
            <a:r>
              <a:rPr lang="en-US" dirty="0" err="1">
                <a:solidFill>
                  <a:srgbClr val="FF0000"/>
                </a:solidFill>
              </a:rPr>
              <a:t>unix</a:t>
            </a:r>
            <a:r>
              <a:rPr lang="en-US" dirty="0">
                <a:solidFill>
                  <a:srgbClr val="FF0000"/>
                </a:solidFill>
              </a:rPr>
              <a:t> is a powerful</a:t>
            </a:r>
            <a:r>
              <a:rPr lang="en-US" dirty="0" smtClean="0">
                <a:solidFill>
                  <a:srgbClr val="FF0000"/>
                </a:solidFill>
              </a:rPr>
              <a:t>.</a:t>
            </a:r>
          </a:p>
          <a:p>
            <a:pPr marL="0" indent="0">
              <a:buNone/>
            </a:pPr>
            <a:endParaRPr lang="en-US" dirty="0">
              <a:solidFill>
                <a:srgbClr val="FF0000"/>
              </a:solidFill>
            </a:endParaRPr>
          </a:p>
          <a:p>
            <a:pPr marL="0" indent="0">
              <a:buNone/>
            </a:pPr>
            <a:r>
              <a:rPr lang="en-US" b="1" u="sng" dirty="0">
                <a:solidFill>
                  <a:schemeClr val="accent2"/>
                </a:solidFill>
              </a:rPr>
              <a:t>“s” specifies the substitution operation</a:t>
            </a:r>
            <a:r>
              <a:rPr lang="en-US" b="1" u="sng" dirty="0" smtClean="0">
                <a:solidFill>
                  <a:schemeClr val="accent2"/>
                </a:solidFill>
              </a:rPr>
              <a:t>.</a:t>
            </a:r>
          </a:p>
          <a:p>
            <a:pPr marL="0" indent="0">
              <a:buNone/>
            </a:pPr>
            <a:r>
              <a:rPr lang="en-US" b="1" u="sng" dirty="0" smtClean="0">
                <a:solidFill>
                  <a:schemeClr val="accent2"/>
                </a:solidFill>
              </a:rPr>
              <a:t> “/” </a:t>
            </a:r>
            <a:r>
              <a:rPr lang="en-US" b="1" u="sng" dirty="0">
                <a:solidFill>
                  <a:schemeClr val="accent2"/>
                </a:solidFill>
              </a:rPr>
              <a:t>are delimiters. </a:t>
            </a:r>
          </a:p>
        </p:txBody>
      </p:sp>
    </p:spTree>
    <p:extLst>
      <p:ext uri="{BB962C8B-B14F-4D97-AF65-F5344CB8AC3E}">
        <p14:creationId xmlns:p14="http://schemas.microsoft.com/office/powerpoint/2010/main" val="2354310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58170" y="2250420"/>
            <a:ext cx="10075660" cy="3501748"/>
          </a:xfrm>
          <a:prstGeom prst="rect">
            <a:avLst/>
          </a:prstGeom>
        </p:spPr>
      </p:pic>
    </p:spTree>
    <p:extLst>
      <p:ext uri="{BB962C8B-B14F-4D97-AF65-F5344CB8AC3E}">
        <p14:creationId xmlns:p14="http://schemas.microsoft.com/office/powerpoint/2010/main" val="315247559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Replacing all the occurrence of the pattern in a line</a:t>
            </a:r>
            <a:endParaRPr lang="en-US" dirty="0"/>
          </a:p>
        </p:txBody>
      </p:sp>
      <p:sp>
        <p:nvSpPr>
          <p:cNvPr id="3" name="Content Placeholder 2"/>
          <p:cNvSpPr>
            <a:spLocks noGrp="1"/>
          </p:cNvSpPr>
          <p:nvPr>
            <p:ph idx="1"/>
          </p:nvPr>
        </p:nvSpPr>
        <p:spPr/>
        <p:txBody>
          <a:bodyPr/>
          <a:lstStyle/>
          <a:p>
            <a:pPr marL="0" indent="0">
              <a:buNone/>
            </a:pPr>
            <a:r>
              <a:rPr lang="en-US" dirty="0"/>
              <a:t>$</a:t>
            </a:r>
            <a:r>
              <a:rPr lang="en-US" dirty="0" err="1"/>
              <a:t>sed</a:t>
            </a:r>
            <a:r>
              <a:rPr lang="en-US" dirty="0"/>
              <a:t> 's/</a:t>
            </a:r>
            <a:r>
              <a:rPr lang="en-US" dirty="0" err="1"/>
              <a:t>unix</a:t>
            </a:r>
            <a:r>
              <a:rPr lang="en-US" dirty="0"/>
              <a:t>/</a:t>
            </a:r>
            <a:r>
              <a:rPr lang="en-US" dirty="0" err="1"/>
              <a:t>linux</a:t>
            </a:r>
            <a:r>
              <a:rPr lang="en-US" dirty="0"/>
              <a:t>/g' </a:t>
            </a:r>
            <a:r>
              <a:rPr lang="en-US" dirty="0" smtClean="0"/>
              <a:t>geekfile.txt</a:t>
            </a:r>
          </a:p>
          <a:p>
            <a:pPr marL="0" indent="0">
              <a:buNone/>
            </a:pPr>
            <a:endParaRPr lang="en-US" dirty="0"/>
          </a:p>
          <a:p>
            <a:pPr marL="0" indent="0">
              <a:buNone/>
            </a:pPr>
            <a:r>
              <a:rPr lang="en-US" b="1" u="sng" dirty="0" err="1">
                <a:solidFill>
                  <a:schemeClr val="accent2"/>
                </a:solidFill>
              </a:rPr>
              <a:t>linux</a:t>
            </a:r>
            <a:r>
              <a:rPr lang="en-US" dirty="0">
                <a:solidFill>
                  <a:schemeClr val="accent2"/>
                </a:solidFill>
              </a:rPr>
              <a:t> is great </a:t>
            </a:r>
            <a:r>
              <a:rPr lang="en-US" dirty="0" err="1">
                <a:solidFill>
                  <a:schemeClr val="accent2"/>
                </a:solidFill>
              </a:rPr>
              <a:t>os</a:t>
            </a:r>
            <a:r>
              <a:rPr lang="en-US" dirty="0">
                <a:solidFill>
                  <a:schemeClr val="accent2"/>
                </a:solidFill>
              </a:rPr>
              <a:t>. </a:t>
            </a:r>
            <a:r>
              <a:rPr lang="en-US" b="1" u="sng" dirty="0" err="1">
                <a:solidFill>
                  <a:schemeClr val="accent2"/>
                </a:solidFill>
              </a:rPr>
              <a:t>linux</a:t>
            </a:r>
            <a:r>
              <a:rPr lang="en-US" dirty="0">
                <a:solidFill>
                  <a:schemeClr val="accent2"/>
                </a:solidFill>
              </a:rPr>
              <a:t> is </a:t>
            </a:r>
            <a:r>
              <a:rPr lang="en-US" dirty="0" err="1">
                <a:solidFill>
                  <a:schemeClr val="accent2"/>
                </a:solidFill>
              </a:rPr>
              <a:t>opensource</a:t>
            </a:r>
            <a:r>
              <a:rPr lang="en-US" dirty="0">
                <a:solidFill>
                  <a:schemeClr val="accent2"/>
                </a:solidFill>
              </a:rPr>
              <a:t>. </a:t>
            </a:r>
            <a:r>
              <a:rPr lang="en-US" b="1" u="sng" dirty="0" err="1">
                <a:solidFill>
                  <a:schemeClr val="accent2"/>
                </a:solidFill>
              </a:rPr>
              <a:t>linux</a:t>
            </a:r>
            <a:r>
              <a:rPr lang="en-US" dirty="0">
                <a:solidFill>
                  <a:schemeClr val="accent2"/>
                </a:solidFill>
              </a:rPr>
              <a:t> is free </a:t>
            </a:r>
            <a:r>
              <a:rPr lang="en-US" dirty="0" err="1">
                <a:solidFill>
                  <a:schemeClr val="accent2"/>
                </a:solidFill>
              </a:rPr>
              <a:t>os</a:t>
            </a:r>
            <a:r>
              <a:rPr lang="en-US" dirty="0">
                <a:solidFill>
                  <a:schemeClr val="accent2"/>
                </a:solidFill>
              </a:rPr>
              <a:t>.</a:t>
            </a:r>
          </a:p>
          <a:p>
            <a:pPr marL="0" indent="0">
              <a:buNone/>
            </a:pPr>
            <a:r>
              <a:rPr lang="en-US" dirty="0">
                <a:solidFill>
                  <a:schemeClr val="accent2"/>
                </a:solidFill>
              </a:rPr>
              <a:t>learn operating system.</a:t>
            </a:r>
          </a:p>
          <a:p>
            <a:pPr marL="0" indent="0">
              <a:buNone/>
            </a:pPr>
            <a:r>
              <a:rPr lang="en-US" b="1" u="sng" dirty="0" err="1">
                <a:solidFill>
                  <a:schemeClr val="accent2"/>
                </a:solidFill>
              </a:rPr>
              <a:t>linux</a:t>
            </a:r>
            <a:r>
              <a:rPr lang="en-US" b="1" u="sng" dirty="0">
                <a:solidFill>
                  <a:schemeClr val="accent2"/>
                </a:solidFill>
              </a:rPr>
              <a:t> </a:t>
            </a:r>
            <a:r>
              <a:rPr lang="en-US" b="1" u="sng" dirty="0" err="1">
                <a:solidFill>
                  <a:schemeClr val="accent2"/>
                </a:solidFill>
              </a:rPr>
              <a:t>linux</a:t>
            </a:r>
            <a:r>
              <a:rPr lang="en-US" b="1" u="sng" dirty="0">
                <a:solidFill>
                  <a:schemeClr val="accent2"/>
                </a:solidFill>
              </a:rPr>
              <a:t> </a:t>
            </a:r>
            <a:r>
              <a:rPr lang="en-US" dirty="0">
                <a:solidFill>
                  <a:schemeClr val="accent2"/>
                </a:solidFill>
              </a:rPr>
              <a:t>which one you choose.</a:t>
            </a:r>
          </a:p>
          <a:p>
            <a:pPr marL="0" indent="0">
              <a:buNone/>
            </a:pPr>
            <a:r>
              <a:rPr lang="en-US" b="1" u="sng" dirty="0" err="1">
                <a:solidFill>
                  <a:schemeClr val="accent2"/>
                </a:solidFill>
              </a:rPr>
              <a:t>linux</a:t>
            </a:r>
            <a:r>
              <a:rPr lang="en-US" dirty="0">
                <a:solidFill>
                  <a:schemeClr val="accent2"/>
                </a:solidFill>
              </a:rPr>
              <a:t> is easy to </a:t>
            </a:r>
            <a:r>
              <a:rPr lang="en-US" dirty="0" err="1">
                <a:solidFill>
                  <a:schemeClr val="accent2"/>
                </a:solidFill>
              </a:rPr>
              <a:t>learn.</a:t>
            </a:r>
            <a:r>
              <a:rPr lang="en-US" b="1" u="sng" dirty="0" err="1">
                <a:solidFill>
                  <a:schemeClr val="accent2"/>
                </a:solidFill>
              </a:rPr>
              <a:t>linux</a:t>
            </a:r>
            <a:r>
              <a:rPr lang="en-US" dirty="0">
                <a:solidFill>
                  <a:schemeClr val="accent2"/>
                </a:solidFill>
              </a:rPr>
              <a:t> is a multiuser </a:t>
            </a:r>
            <a:r>
              <a:rPr lang="en-US" dirty="0" err="1">
                <a:solidFill>
                  <a:schemeClr val="accent2"/>
                </a:solidFill>
              </a:rPr>
              <a:t>os.Learn</a:t>
            </a:r>
            <a:r>
              <a:rPr lang="en-US" dirty="0">
                <a:solidFill>
                  <a:schemeClr val="accent2"/>
                </a:solidFill>
              </a:rPr>
              <a:t> </a:t>
            </a:r>
            <a:r>
              <a:rPr lang="en-US" b="1" u="sng" dirty="0" err="1">
                <a:solidFill>
                  <a:schemeClr val="accent2"/>
                </a:solidFill>
              </a:rPr>
              <a:t>linux</a:t>
            </a:r>
            <a:r>
              <a:rPr lang="en-US" b="1" u="sng" dirty="0">
                <a:solidFill>
                  <a:schemeClr val="accent2"/>
                </a:solidFill>
              </a:rPr>
              <a:t> .</a:t>
            </a:r>
            <a:r>
              <a:rPr lang="en-US" b="1" u="sng" dirty="0" err="1">
                <a:solidFill>
                  <a:schemeClr val="accent2"/>
                </a:solidFill>
              </a:rPr>
              <a:t>linux</a:t>
            </a:r>
            <a:r>
              <a:rPr lang="en-US" b="1" u="sng" dirty="0">
                <a:solidFill>
                  <a:schemeClr val="accent2"/>
                </a:solidFill>
              </a:rPr>
              <a:t> </a:t>
            </a:r>
            <a:r>
              <a:rPr lang="en-US" dirty="0">
                <a:solidFill>
                  <a:schemeClr val="accent2"/>
                </a:solidFill>
              </a:rPr>
              <a:t>is a powerful.</a:t>
            </a:r>
          </a:p>
        </p:txBody>
      </p:sp>
    </p:spTree>
    <p:extLst>
      <p:ext uri="{BB962C8B-B14F-4D97-AF65-F5344CB8AC3E}">
        <p14:creationId xmlns:p14="http://schemas.microsoft.com/office/powerpoint/2010/main" val="17644905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Replacing from nth occurrence to all occurrences in a line</a:t>
            </a:r>
            <a:endParaRPr lang="en-US" dirty="0"/>
          </a:p>
        </p:txBody>
      </p:sp>
      <p:sp>
        <p:nvSpPr>
          <p:cNvPr id="3" name="Content Placeholder 2"/>
          <p:cNvSpPr>
            <a:spLocks noGrp="1"/>
          </p:cNvSpPr>
          <p:nvPr>
            <p:ph idx="1"/>
          </p:nvPr>
        </p:nvSpPr>
        <p:spPr/>
        <p:txBody>
          <a:bodyPr/>
          <a:lstStyle/>
          <a:p>
            <a:pPr marL="0" indent="0">
              <a:buNone/>
            </a:pPr>
            <a:r>
              <a:rPr lang="en-US" dirty="0"/>
              <a:t>$</a:t>
            </a:r>
            <a:r>
              <a:rPr lang="en-US" dirty="0" err="1"/>
              <a:t>sed</a:t>
            </a:r>
            <a:r>
              <a:rPr lang="en-US" dirty="0"/>
              <a:t> 's/</a:t>
            </a:r>
            <a:r>
              <a:rPr lang="en-US" dirty="0" err="1"/>
              <a:t>unix</a:t>
            </a:r>
            <a:r>
              <a:rPr lang="en-US" dirty="0"/>
              <a:t>/</a:t>
            </a:r>
            <a:r>
              <a:rPr lang="en-US" dirty="0" err="1"/>
              <a:t>linux</a:t>
            </a:r>
            <a:r>
              <a:rPr lang="en-US" dirty="0"/>
              <a:t>/3g' </a:t>
            </a:r>
            <a:r>
              <a:rPr lang="en-US" dirty="0" smtClean="0"/>
              <a:t>geekfile.txt</a:t>
            </a:r>
          </a:p>
          <a:p>
            <a:pPr marL="0" indent="0">
              <a:buNone/>
            </a:pPr>
            <a:endParaRPr lang="en-US" dirty="0"/>
          </a:p>
          <a:p>
            <a:pPr marL="0" indent="0">
              <a:buNone/>
            </a:pPr>
            <a:r>
              <a:rPr lang="en-US" dirty="0" err="1">
                <a:solidFill>
                  <a:srgbClr val="FF0000"/>
                </a:solidFill>
              </a:rPr>
              <a:t>unix</a:t>
            </a:r>
            <a:r>
              <a:rPr lang="en-US" dirty="0"/>
              <a:t> is great </a:t>
            </a:r>
            <a:r>
              <a:rPr lang="en-US" dirty="0" err="1"/>
              <a:t>os</a:t>
            </a:r>
            <a:r>
              <a:rPr lang="en-US" dirty="0"/>
              <a:t>. </a:t>
            </a:r>
            <a:r>
              <a:rPr lang="en-US" dirty="0" err="1">
                <a:solidFill>
                  <a:srgbClr val="FF0000"/>
                </a:solidFill>
              </a:rPr>
              <a:t>unix</a:t>
            </a:r>
            <a:r>
              <a:rPr lang="en-US" dirty="0"/>
              <a:t> is </a:t>
            </a:r>
            <a:r>
              <a:rPr lang="en-US" dirty="0" err="1"/>
              <a:t>opensource</a:t>
            </a:r>
            <a:r>
              <a:rPr lang="en-US" dirty="0"/>
              <a:t>. </a:t>
            </a:r>
            <a:r>
              <a:rPr lang="en-US" b="1" u="sng" dirty="0" err="1"/>
              <a:t>linux</a:t>
            </a:r>
            <a:r>
              <a:rPr lang="en-US" dirty="0"/>
              <a:t> is free </a:t>
            </a:r>
            <a:r>
              <a:rPr lang="en-US" dirty="0" err="1"/>
              <a:t>os</a:t>
            </a:r>
            <a:r>
              <a:rPr lang="en-US" dirty="0"/>
              <a:t>.</a:t>
            </a:r>
          </a:p>
          <a:p>
            <a:pPr marL="0" indent="0">
              <a:buNone/>
            </a:pPr>
            <a:r>
              <a:rPr lang="en-US" dirty="0"/>
              <a:t>learn operating system.</a:t>
            </a:r>
          </a:p>
          <a:p>
            <a:pPr marL="0" indent="0">
              <a:buNone/>
            </a:pPr>
            <a:r>
              <a:rPr lang="en-US" dirty="0" err="1"/>
              <a:t>unix</a:t>
            </a:r>
            <a:r>
              <a:rPr lang="en-US" dirty="0"/>
              <a:t> </a:t>
            </a:r>
            <a:r>
              <a:rPr lang="en-US" dirty="0" err="1"/>
              <a:t>linux</a:t>
            </a:r>
            <a:r>
              <a:rPr lang="en-US" dirty="0"/>
              <a:t> which one you choose.</a:t>
            </a:r>
          </a:p>
          <a:p>
            <a:pPr marL="0" indent="0">
              <a:buNone/>
            </a:pPr>
            <a:r>
              <a:rPr lang="en-US" dirty="0" err="1"/>
              <a:t>unix</a:t>
            </a:r>
            <a:r>
              <a:rPr lang="en-US" dirty="0"/>
              <a:t> is easy to </a:t>
            </a:r>
            <a:r>
              <a:rPr lang="en-US" dirty="0" err="1"/>
              <a:t>learn.unix</a:t>
            </a:r>
            <a:r>
              <a:rPr lang="en-US" dirty="0"/>
              <a:t> is a multiuser </a:t>
            </a:r>
            <a:r>
              <a:rPr lang="en-US" dirty="0" err="1"/>
              <a:t>os.Learn</a:t>
            </a:r>
            <a:r>
              <a:rPr lang="en-US" dirty="0"/>
              <a:t> </a:t>
            </a:r>
            <a:r>
              <a:rPr lang="en-US" dirty="0" err="1"/>
              <a:t>linux</a:t>
            </a:r>
            <a:r>
              <a:rPr lang="en-US" dirty="0"/>
              <a:t> .</a:t>
            </a:r>
            <a:r>
              <a:rPr lang="en-US" dirty="0" err="1"/>
              <a:t>linux</a:t>
            </a:r>
            <a:r>
              <a:rPr lang="en-US" dirty="0"/>
              <a:t> is a powerful.</a:t>
            </a:r>
          </a:p>
        </p:txBody>
      </p:sp>
    </p:spTree>
    <p:extLst>
      <p:ext uri="{BB962C8B-B14F-4D97-AF65-F5344CB8AC3E}">
        <p14:creationId xmlns:p14="http://schemas.microsoft.com/office/powerpoint/2010/main" val="10794067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Parenthesize first character of each word</a:t>
            </a:r>
            <a:endParaRPr lang="en-US" dirty="0"/>
          </a:p>
        </p:txBody>
      </p:sp>
      <p:sp>
        <p:nvSpPr>
          <p:cNvPr id="3" name="Content Placeholder 2"/>
          <p:cNvSpPr>
            <a:spLocks noGrp="1"/>
          </p:cNvSpPr>
          <p:nvPr>
            <p:ph idx="1"/>
          </p:nvPr>
        </p:nvSpPr>
        <p:spPr/>
        <p:txBody>
          <a:bodyPr/>
          <a:lstStyle/>
          <a:p>
            <a:pPr marL="0" indent="0">
              <a:buNone/>
            </a:pPr>
            <a:r>
              <a:rPr lang="en-US" dirty="0"/>
              <a:t>$ echo "Welcome To The Geek Stuff" | </a:t>
            </a:r>
            <a:r>
              <a:rPr lang="en-US" dirty="0" err="1"/>
              <a:t>sed</a:t>
            </a:r>
            <a:r>
              <a:rPr lang="en-US" dirty="0"/>
              <a:t> 's/\(\b[A-Z]\)/\(\1\)/</a:t>
            </a:r>
            <a:r>
              <a:rPr lang="en-US" dirty="0" smtClean="0"/>
              <a:t>g‘</a:t>
            </a:r>
          </a:p>
          <a:p>
            <a:pPr marL="0" indent="0">
              <a:buNone/>
            </a:pPr>
            <a:endParaRPr lang="en-US" dirty="0"/>
          </a:p>
          <a:p>
            <a:pPr marL="0" indent="0">
              <a:buNone/>
            </a:pPr>
            <a:endParaRPr lang="en-US" dirty="0" smtClean="0"/>
          </a:p>
          <a:p>
            <a:pPr marL="0" indent="0">
              <a:buNone/>
            </a:pPr>
            <a:r>
              <a:rPr lang="en-US" dirty="0"/>
              <a:t>(W)</a:t>
            </a:r>
            <a:r>
              <a:rPr lang="en-US" dirty="0" err="1"/>
              <a:t>elcome</a:t>
            </a:r>
            <a:r>
              <a:rPr lang="en-US" dirty="0"/>
              <a:t> (T)o (T)he (G)eek (S)tuff</a:t>
            </a:r>
          </a:p>
        </p:txBody>
      </p:sp>
    </p:spTree>
    <p:extLst>
      <p:ext uri="{BB962C8B-B14F-4D97-AF65-F5344CB8AC3E}">
        <p14:creationId xmlns:p14="http://schemas.microsoft.com/office/powerpoint/2010/main" val="13011530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Replacing string on a specific line number</a:t>
            </a:r>
            <a:endParaRPr lang="en-US" dirty="0"/>
          </a:p>
        </p:txBody>
      </p:sp>
      <p:sp>
        <p:nvSpPr>
          <p:cNvPr id="3" name="Content Placeholder 2"/>
          <p:cNvSpPr>
            <a:spLocks noGrp="1"/>
          </p:cNvSpPr>
          <p:nvPr>
            <p:ph idx="1"/>
          </p:nvPr>
        </p:nvSpPr>
        <p:spPr/>
        <p:txBody>
          <a:bodyPr/>
          <a:lstStyle/>
          <a:p>
            <a:pPr marL="0" indent="0">
              <a:buNone/>
            </a:pPr>
            <a:r>
              <a:rPr lang="en-US" dirty="0"/>
              <a:t>$</a:t>
            </a:r>
            <a:r>
              <a:rPr lang="en-US" dirty="0" err="1"/>
              <a:t>sed</a:t>
            </a:r>
            <a:r>
              <a:rPr lang="en-US" dirty="0"/>
              <a:t> '3 s/</a:t>
            </a:r>
            <a:r>
              <a:rPr lang="en-US" dirty="0" err="1"/>
              <a:t>unix</a:t>
            </a:r>
            <a:r>
              <a:rPr lang="en-US" dirty="0"/>
              <a:t>/</a:t>
            </a:r>
            <a:r>
              <a:rPr lang="en-US" dirty="0" err="1"/>
              <a:t>linux</a:t>
            </a:r>
            <a:r>
              <a:rPr lang="en-US" dirty="0"/>
              <a:t>/' </a:t>
            </a:r>
            <a:r>
              <a:rPr lang="en-US" dirty="0" smtClean="0"/>
              <a:t>geekfile.txt</a:t>
            </a:r>
          </a:p>
          <a:p>
            <a:pPr marL="0" indent="0">
              <a:buNone/>
            </a:pPr>
            <a:endParaRPr lang="en-US" dirty="0"/>
          </a:p>
          <a:p>
            <a:pPr marL="0" indent="0">
              <a:buNone/>
            </a:pPr>
            <a:r>
              <a:rPr lang="en-US" dirty="0" err="1"/>
              <a:t>unix</a:t>
            </a:r>
            <a:r>
              <a:rPr lang="en-US" dirty="0"/>
              <a:t> is great </a:t>
            </a:r>
            <a:r>
              <a:rPr lang="en-US" dirty="0" err="1"/>
              <a:t>os</a:t>
            </a:r>
            <a:r>
              <a:rPr lang="en-US" dirty="0"/>
              <a:t>. </a:t>
            </a:r>
            <a:r>
              <a:rPr lang="en-US" dirty="0" err="1"/>
              <a:t>unix</a:t>
            </a:r>
            <a:r>
              <a:rPr lang="en-US" dirty="0"/>
              <a:t> is </a:t>
            </a:r>
            <a:r>
              <a:rPr lang="en-US" dirty="0" err="1"/>
              <a:t>opensource</a:t>
            </a:r>
            <a:r>
              <a:rPr lang="en-US" dirty="0"/>
              <a:t>. </a:t>
            </a:r>
            <a:r>
              <a:rPr lang="en-US" dirty="0" err="1"/>
              <a:t>unix</a:t>
            </a:r>
            <a:r>
              <a:rPr lang="en-US" dirty="0"/>
              <a:t> is free </a:t>
            </a:r>
            <a:r>
              <a:rPr lang="en-US" dirty="0" err="1"/>
              <a:t>os</a:t>
            </a:r>
            <a:r>
              <a:rPr lang="en-US" dirty="0"/>
              <a:t>.</a:t>
            </a:r>
          </a:p>
          <a:p>
            <a:pPr marL="0" indent="0">
              <a:buNone/>
            </a:pPr>
            <a:r>
              <a:rPr lang="en-US" dirty="0"/>
              <a:t>learn operating system.</a:t>
            </a:r>
          </a:p>
          <a:p>
            <a:pPr marL="0" indent="0">
              <a:buNone/>
            </a:pPr>
            <a:r>
              <a:rPr lang="en-US" dirty="0" err="1">
                <a:solidFill>
                  <a:schemeClr val="accent2"/>
                </a:solidFill>
              </a:rPr>
              <a:t>linux</a:t>
            </a:r>
            <a:r>
              <a:rPr lang="en-US" dirty="0">
                <a:solidFill>
                  <a:schemeClr val="accent2"/>
                </a:solidFill>
              </a:rPr>
              <a:t> </a:t>
            </a:r>
            <a:r>
              <a:rPr lang="en-US" dirty="0" err="1">
                <a:solidFill>
                  <a:schemeClr val="accent2"/>
                </a:solidFill>
              </a:rPr>
              <a:t>linux</a:t>
            </a:r>
            <a:r>
              <a:rPr lang="en-US" dirty="0">
                <a:solidFill>
                  <a:schemeClr val="accent2"/>
                </a:solidFill>
              </a:rPr>
              <a:t> which one you choose.</a:t>
            </a:r>
          </a:p>
          <a:p>
            <a:pPr marL="0" indent="0">
              <a:buNone/>
            </a:pPr>
            <a:r>
              <a:rPr lang="en-US" dirty="0" err="1"/>
              <a:t>unix</a:t>
            </a:r>
            <a:r>
              <a:rPr lang="en-US" dirty="0"/>
              <a:t> is easy to </a:t>
            </a:r>
            <a:r>
              <a:rPr lang="en-US" dirty="0" err="1"/>
              <a:t>learn.unix</a:t>
            </a:r>
            <a:r>
              <a:rPr lang="en-US" dirty="0"/>
              <a:t> is a multiuser </a:t>
            </a:r>
            <a:r>
              <a:rPr lang="en-US" dirty="0" err="1"/>
              <a:t>os.Learn</a:t>
            </a:r>
            <a:r>
              <a:rPr lang="en-US" dirty="0"/>
              <a:t> </a:t>
            </a:r>
            <a:r>
              <a:rPr lang="en-US" dirty="0" err="1"/>
              <a:t>unix</a:t>
            </a:r>
            <a:r>
              <a:rPr lang="en-US" dirty="0"/>
              <a:t> .</a:t>
            </a:r>
            <a:r>
              <a:rPr lang="en-US" dirty="0" err="1"/>
              <a:t>unix</a:t>
            </a:r>
            <a:r>
              <a:rPr lang="en-US" dirty="0"/>
              <a:t> is a powerful.</a:t>
            </a:r>
          </a:p>
        </p:txBody>
      </p:sp>
    </p:spTree>
    <p:extLst>
      <p:ext uri="{BB962C8B-B14F-4D97-AF65-F5344CB8AC3E}">
        <p14:creationId xmlns:p14="http://schemas.microsoft.com/office/powerpoint/2010/main" val="157749885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Duplicating the replaced line with /p flag</a:t>
            </a:r>
            <a:endParaRPr lang="en-US" dirty="0"/>
          </a:p>
        </p:txBody>
      </p:sp>
      <p:sp>
        <p:nvSpPr>
          <p:cNvPr id="3" name="Content Placeholder 2"/>
          <p:cNvSpPr>
            <a:spLocks noGrp="1"/>
          </p:cNvSpPr>
          <p:nvPr>
            <p:ph idx="1"/>
          </p:nvPr>
        </p:nvSpPr>
        <p:spPr/>
        <p:txBody>
          <a:bodyPr>
            <a:normAutofit fontScale="92500" lnSpcReduction="20000"/>
          </a:bodyPr>
          <a:lstStyle/>
          <a:p>
            <a:r>
              <a:rPr lang="en-US" dirty="0"/>
              <a:t>/p print flag prints the replaced line twice on the terminal. If a line does not have the search pattern and is not replaced, then the /p prints that line only once</a:t>
            </a:r>
            <a:r>
              <a:rPr lang="en-US" dirty="0" smtClean="0"/>
              <a:t>.</a:t>
            </a:r>
          </a:p>
          <a:p>
            <a:pPr marL="0" indent="0">
              <a:buNone/>
            </a:pPr>
            <a:endParaRPr lang="en-US" dirty="0"/>
          </a:p>
          <a:p>
            <a:pPr marL="0" indent="0">
              <a:buNone/>
            </a:pPr>
            <a:r>
              <a:rPr lang="en-US" dirty="0" err="1">
                <a:solidFill>
                  <a:schemeClr val="accent2"/>
                </a:solidFill>
              </a:rPr>
              <a:t>linux</a:t>
            </a:r>
            <a:r>
              <a:rPr lang="en-US" dirty="0">
                <a:solidFill>
                  <a:schemeClr val="accent2"/>
                </a:solidFill>
              </a:rPr>
              <a:t> is great </a:t>
            </a:r>
            <a:r>
              <a:rPr lang="en-US" dirty="0" err="1">
                <a:solidFill>
                  <a:schemeClr val="accent2"/>
                </a:solidFill>
              </a:rPr>
              <a:t>os</a:t>
            </a:r>
            <a:r>
              <a:rPr lang="en-US" dirty="0">
                <a:solidFill>
                  <a:schemeClr val="accent2"/>
                </a:solidFill>
              </a:rPr>
              <a:t>. </a:t>
            </a:r>
            <a:r>
              <a:rPr lang="en-US" dirty="0" err="1">
                <a:solidFill>
                  <a:schemeClr val="accent2"/>
                </a:solidFill>
              </a:rPr>
              <a:t>unix</a:t>
            </a:r>
            <a:r>
              <a:rPr lang="en-US" dirty="0">
                <a:solidFill>
                  <a:schemeClr val="accent2"/>
                </a:solidFill>
              </a:rPr>
              <a:t> is </a:t>
            </a:r>
            <a:r>
              <a:rPr lang="en-US" dirty="0" err="1">
                <a:solidFill>
                  <a:schemeClr val="accent2"/>
                </a:solidFill>
              </a:rPr>
              <a:t>opensource</a:t>
            </a:r>
            <a:r>
              <a:rPr lang="en-US" dirty="0">
                <a:solidFill>
                  <a:schemeClr val="accent2"/>
                </a:solidFill>
              </a:rPr>
              <a:t>. </a:t>
            </a:r>
            <a:r>
              <a:rPr lang="en-US" dirty="0" err="1">
                <a:solidFill>
                  <a:schemeClr val="accent2"/>
                </a:solidFill>
              </a:rPr>
              <a:t>unix</a:t>
            </a:r>
            <a:r>
              <a:rPr lang="en-US" dirty="0">
                <a:solidFill>
                  <a:schemeClr val="accent2"/>
                </a:solidFill>
              </a:rPr>
              <a:t> is free </a:t>
            </a:r>
            <a:r>
              <a:rPr lang="en-US" dirty="0" err="1">
                <a:solidFill>
                  <a:schemeClr val="accent2"/>
                </a:solidFill>
              </a:rPr>
              <a:t>os</a:t>
            </a:r>
            <a:r>
              <a:rPr lang="en-US" dirty="0">
                <a:solidFill>
                  <a:schemeClr val="accent2"/>
                </a:solidFill>
              </a:rPr>
              <a:t>.</a:t>
            </a:r>
          </a:p>
          <a:p>
            <a:pPr marL="0" indent="0">
              <a:buNone/>
            </a:pPr>
            <a:r>
              <a:rPr lang="en-US" dirty="0" err="1">
                <a:solidFill>
                  <a:schemeClr val="accent2"/>
                </a:solidFill>
              </a:rPr>
              <a:t>linux</a:t>
            </a:r>
            <a:r>
              <a:rPr lang="en-US" dirty="0">
                <a:solidFill>
                  <a:schemeClr val="accent2"/>
                </a:solidFill>
              </a:rPr>
              <a:t> is great </a:t>
            </a:r>
            <a:r>
              <a:rPr lang="en-US" dirty="0" err="1">
                <a:solidFill>
                  <a:schemeClr val="accent2"/>
                </a:solidFill>
              </a:rPr>
              <a:t>os</a:t>
            </a:r>
            <a:r>
              <a:rPr lang="en-US" dirty="0">
                <a:solidFill>
                  <a:schemeClr val="accent2"/>
                </a:solidFill>
              </a:rPr>
              <a:t>. </a:t>
            </a:r>
            <a:r>
              <a:rPr lang="en-US" dirty="0" err="1">
                <a:solidFill>
                  <a:schemeClr val="accent2"/>
                </a:solidFill>
              </a:rPr>
              <a:t>unix</a:t>
            </a:r>
            <a:r>
              <a:rPr lang="en-US" dirty="0">
                <a:solidFill>
                  <a:schemeClr val="accent2"/>
                </a:solidFill>
              </a:rPr>
              <a:t> is </a:t>
            </a:r>
            <a:r>
              <a:rPr lang="en-US" dirty="0" err="1">
                <a:solidFill>
                  <a:schemeClr val="accent2"/>
                </a:solidFill>
              </a:rPr>
              <a:t>opensource</a:t>
            </a:r>
            <a:r>
              <a:rPr lang="en-US" dirty="0">
                <a:solidFill>
                  <a:schemeClr val="accent2"/>
                </a:solidFill>
              </a:rPr>
              <a:t>. </a:t>
            </a:r>
            <a:r>
              <a:rPr lang="en-US" dirty="0" err="1">
                <a:solidFill>
                  <a:schemeClr val="accent2"/>
                </a:solidFill>
              </a:rPr>
              <a:t>unix</a:t>
            </a:r>
            <a:r>
              <a:rPr lang="en-US" dirty="0">
                <a:solidFill>
                  <a:schemeClr val="accent2"/>
                </a:solidFill>
              </a:rPr>
              <a:t> is free </a:t>
            </a:r>
            <a:r>
              <a:rPr lang="en-US" dirty="0" err="1">
                <a:solidFill>
                  <a:schemeClr val="accent2"/>
                </a:solidFill>
              </a:rPr>
              <a:t>os</a:t>
            </a:r>
            <a:r>
              <a:rPr lang="en-US" dirty="0">
                <a:solidFill>
                  <a:schemeClr val="accent2"/>
                </a:solidFill>
              </a:rPr>
              <a:t>.</a:t>
            </a:r>
          </a:p>
          <a:p>
            <a:pPr marL="0" indent="0">
              <a:buNone/>
            </a:pPr>
            <a:r>
              <a:rPr lang="en-US" dirty="0"/>
              <a:t>learn operating system.</a:t>
            </a:r>
          </a:p>
          <a:p>
            <a:pPr marL="0" indent="0">
              <a:buNone/>
            </a:pPr>
            <a:r>
              <a:rPr lang="en-US" dirty="0" err="1">
                <a:solidFill>
                  <a:schemeClr val="accent2"/>
                </a:solidFill>
              </a:rPr>
              <a:t>linux</a:t>
            </a:r>
            <a:r>
              <a:rPr lang="en-US" dirty="0">
                <a:solidFill>
                  <a:schemeClr val="accent2"/>
                </a:solidFill>
              </a:rPr>
              <a:t> </a:t>
            </a:r>
            <a:r>
              <a:rPr lang="en-US" dirty="0" err="1">
                <a:solidFill>
                  <a:schemeClr val="accent2"/>
                </a:solidFill>
              </a:rPr>
              <a:t>linux</a:t>
            </a:r>
            <a:r>
              <a:rPr lang="en-US" dirty="0">
                <a:solidFill>
                  <a:schemeClr val="accent2"/>
                </a:solidFill>
              </a:rPr>
              <a:t> which one you choose.</a:t>
            </a:r>
          </a:p>
          <a:p>
            <a:pPr marL="0" indent="0">
              <a:buNone/>
            </a:pPr>
            <a:r>
              <a:rPr lang="en-US" dirty="0" err="1">
                <a:solidFill>
                  <a:schemeClr val="accent2"/>
                </a:solidFill>
              </a:rPr>
              <a:t>linux</a:t>
            </a:r>
            <a:r>
              <a:rPr lang="en-US" dirty="0">
                <a:solidFill>
                  <a:schemeClr val="accent2"/>
                </a:solidFill>
              </a:rPr>
              <a:t> </a:t>
            </a:r>
            <a:r>
              <a:rPr lang="en-US" dirty="0" err="1">
                <a:solidFill>
                  <a:schemeClr val="accent2"/>
                </a:solidFill>
              </a:rPr>
              <a:t>linux</a:t>
            </a:r>
            <a:r>
              <a:rPr lang="en-US" dirty="0">
                <a:solidFill>
                  <a:schemeClr val="accent2"/>
                </a:solidFill>
              </a:rPr>
              <a:t> which one you choose.</a:t>
            </a:r>
          </a:p>
          <a:p>
            <a:pPr marL="0" indent="0">
              <a:buNone/>
            </a:pPr>
            <a:r>
              <a:rPr lang="en-US" dirty="0" err="1">
                <a:solidFill>
                  <a:schemeClr val="accent2"/>
                </a:solidFill>
              </a:rPr>
              <a:t>linux</a:t>
            </a:r>
            <a:r>
              <a:rPr lang="en-US" dirty="0">
                <a:solidFill>
                  <a:schemeClr val="accent2"/>
                </a:solidFill>
              </a:rPr>
              <a:t> is easy to </a:t>
            </a:r>
            <a:r>
              <a:rPr lang="en-US" dirty="0" err="1">
                <a:solidFill>
                  <a:schemeClr val="accent2"/>
                </a:solidFill>
              </a:rPr>
              <a:t>learn.unix</a:t>
            </a:r>
            <a:r>
              <a:rPr lang="en-US" dirty="0">
                <a:solidFill>
                  <a:schemeClr val="accent2"/>
                </a:solidFill>
              </a:rPr>
              <a:t> is a multiuser </a:t>
            </a:r>
            <a:r>
              <a:rPr lang="en-US" dirty="0" err="1">
                <a:solidFill>
                  <a:schemeClr val="accent2"/>
                </a:solidFill>
              </a:rPr>
              <a:t>os.Learn</a:t>
            </a:r>
            <a:r>
              <a:rPr lang="en-US" dirty="0">
                <a:solidFill>
                  <a:schemeClr val="accent2"/>
                </a:solidFill>
              </a:rPr>
              <a:t> </a:t>
            </a:r>
            <a:r>
              <a:rPr lang="en-US" dirty="0" err="1">
                <a:solidFill>
                  <a:schemeClr val="accent2"/>
                </a:solidFill>
              </a:rPr>
              <a:t>unix</a:t>
            </a:r>
            <a:r>
              <a:rPr lang="en-US" dirty="0">
                <a:solidFill>
                  <a:schemeClr val="accent2"/>
                </a:solidFill>
              </a:rPr>
              <a:t> .</a:t>
            </a:r>
            <a:r>
              <a:rPr lang="en-US" dirty="0" err="1">
                <a:solidFill>
                  <a:schemeClr val="accent2"/>
                </a:solidFill>
              </a:rPr>
              <a:t>unix</a:t>
            </a:r>
            <a:r>
              <a:rPr lang="en-US" dirty="0">
                <a:solidFill>
                  <a:schemeClr val="accent2"/>
                </a:solidFill>
              </a:rPr>
              <a:t> is a powerful.</a:t>
            </a:r>
          </a:p>
          <a:p>
            <a:pPr marL="0" indent="0">
              <a:buNone/>
            </a:pPr>
            <a:r>
              <a:rPr lang="en-US" dirty="0" err="1">
                <a:solidFill>
                  <a:schemeClr val="accent2"/>
                </a:solidFill>
              </a:rPr>
              <a:t>linux</a:t>
            </a:r>
            <a:r>
              <a:rPr lang="en-US" dirty="0">
                <a:solidFill>
                  <a:schemeClr val="accent2"/>
                </a:solidFill>
              </a:rPr>
              <a:t> is easy to </a:t>
            </a:r>
            <a:r>
              <a:rPr lang="en-US" dirty="0" err="1">
                <a:solidFill>
                  <a:schemeClr val="accent2"/>
                </a:solidFill>
              </a:rPr>
              <a:t>learn.unix</a:t>
            </a:r>
            <a:r>
              <a:rPr lang="en-US" dirty="0">
                <a:solidFill>
                  <a:schemeClr val="accent2"/>
                </a:solidFill>
              </a:rPr>
              <a:t> is a multiuser </a:t>
            </a:r>
            <a:r>
              <a:rPr lang="en-US" dirty="0" err="1">
                <a:solidFill>
                  <a:schemeClr val="accent2"/>
                </a:solidFill>
              </a:rPr>
              <a:t>os.Learn</a:t>
            </a:r>
            <a:r>
              <a:rPr lang="en-US" dirty="0">
                <a:solidFill>
                  <a:schemeClr val="accent2"/>
                </a:solidFill>
              </a:rPr>
              <a:t> </a:t>
            </a:r>
            <a:r>
              <a:rPr lang="en-US" dirty="0" err="1">
                <a:solidFill>
                  <a:schemeClr val="accent2"/>
                </a:solidFill>
              </a:rPr>
              <a:t>unix</a:t>
            </a:r>
            <a:r>
              <a:rPr lang="en-US" dirty="0">
                <a:solidFill>
                  <a:schemeClr val="accent2"/>
                </a:solidFill>
              </a:rPr>
              <a:t> .</a:t>
            </a:r>
            <a:r>
              <a:rPr lang="en-US" dirty="0" err="1">
                <a:solidFill>
                  <a:schemeClr val="accent2"/>
                </a:solidFill>
              </a:rPr>
              <a:t>unix</a:t>
            </a:r>
            <a:r>
              <a:rPr lang="en-US" dirty="0">
                <a:solidFill>
                  <a:schemeClr val="accent2"/>
                </a:solidFill>
              </a:rPr>
              <a:t> is a powerful.</a:t>
            </a:r>
          </a:p>
        </p:txBody>
      </p:sp>
    </p:spTree>
    <p:extLst>
      <p:ext uri="{BB962C8B-B14F-4D97-AF65-F5344CB8AC3E}">
        <p14:creationId xmlns:p14="http://schemas.microsoft.com/office/powerpoint/2010/main" val="12174559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Printing only the replaced lines :</a:t>
            </a:r>
            <a:endParaRPr lang="en-US" dirty="0"/>
          </a:p>
        </p:txBody>
      </p:sp>
      <p:sp>
        <p:nvSpPr>
          <p:cNvPr id="3" name="Content Placeholder 2"/>
          <p:cNvSpPr>
            <a:spLocks noGrp="1"/>
          </p:cNvSpPr>
          <p:nvPr>
            <p:ph idx="1"/>
          </p:nvPr>
        </p:nvSpPr>
        <p:spPr/>
        <p:txBody>
          <a:bodyPr/>
          <a:lstStyle/>
          <a:p>
            <a:pPr marL="0" indent="0">
              <a:buNone/>
            </a:pPr>
            <a:r>
              <a:rPr lang="en-US" dirty="0"/>
              <a:t>$</a:t>
            </a:r>
            <a:r>
              <a:rPr lang="en-US" dirty="0" err="1"/>
              <a:t>sed</a:t>
            </a:r>
            <a:r>
              <a:rPr lang="en-US" dirty="0"/>
              <a:t> -n 's/</a:t>
            </a:r>
            <a:r>
              <a:rPr lang="en-US" dirty="0" err="1"/>
              <a:t>unix</a:t>
            </a:r>
            <a:r>
              <a:rPr lang="en-US" dirty="0"/>
              <a:t>/</a:t>
            </a:r>
            <a:r>
              <a:rPr lang="en-US" dirty="0" err="1"/>
              <a:t>linux</a:t>
            </a:r>
            <a:r>
              <a:rPr lang="en-US" dirty="0"/>
              <a:t>/p' </a:t>
            </a:r>
            <a:r>
              <a:rPr lang="en-US" dirty="0" smtClean="0"/>
              <a:t>geekfile.txt</a:t>
            </a:r>
          </a:p>
          <a:p>
            <a:pPr marL="0" indent="0">
              <a:buNone/>
            </a:pPr>
            <a:endParaRPr lang="en-US" dirty="0"/>
          </a:p>
          <a:p>
            <a:pPr marL="0" indent="0">
              <a:buNone/>
            </a:pPr>
            <a:r>
              <a:rPr lang="en-US" dirty="0" err="1"/>
              <a:t>linux</a:t>
            </a:r>
            <a:r>
              <a:rPr lang="en-US" dirty="0"/>
              <a:t> is great </a:t>
            </a:r>
            <a:r>
              <a:rPr lang="en-US" dirty="0" err="1"/>
              <a:t>os</a:t>
            </a:r>
            <a:r>
              <a:rPr lang="en-US" dirty="0"/>
              <a:t>. </a:t>
            </a:r>
            <a:r>
              <a:rPr lang="en-US" dirty="0" err="1"/>
              <a:t>unix</a:t>
            </a:r>
            <a:r>
              <a:rPr lang="en-US" dirty="0"/>
              <a:t> is </a:t>
            </a:r>
            <a:r>
              <a:rPr lang="en-US" dirty="0" err="1"/>
              <a:t>opensource</a:t>
            </a:r>
            <a:r>
              <a:rPr lang="en-US" dirty="0"/>
              <a:t>. </a:t>
            </a:r>
            <a:r>
              <a:rPr lang="en-US" dirty="0" err="1"/>
              <a:t>unix</a:t>
            </a:r>
            <a:r>
              <a:rPr lang="en-US" dirty="0"/>
              <a:t> is free </a:t>
            </a:r>
            <a:r>
              <a:rPr lang="en-US" dirty="0" err="1"/>
              <a:t>os</a:t>
            </a:r>
            <a:r>
              <a:rPr lang="en-US" dirty="0"/>
              <a:t>.</a:t>
            </a:r>
          </a:p>
          <a:p>
            <a:pPr marL="0" indent="0">
              <a:buNone/>
            </a:pPr>
            <a:r>
              <a:rPr lang="en-US" dirty="0" err="1"/>
              <a:t>linux</a:t>
            </a:r>
            <a:r>
              <a:rPr lang="en-US" dirty="0"/>
              <a:t> </a:t>
            </a:r>
            <a:r>
              <a:rPr lang="en-US" dirty="0" err="1"/>
              <a:t>linux</a:t>
            </a:r>
            <a:r>
              <a:rPr lang="en-US" dirty="0"/>
              <a:t> which one you choose.</a:t>
            </a:r>
          </a:p>
          <a:p>
            <a:pPr marL="0" indent="0">
              <a:buNone/>
            </a:pPr>
            <a:r>
              <a:rPr lang="en-US" dirty="0" err="1"/>
              <a:t>linux</a:t>
            </a:r>
            <a:r>
              <a:rPr lang="en-US" dirty="0"/>
              <a:t> is easy to </a:t>
            </a:r>
            <a:r>
              <a:rPr lang="en-US" dirty="0" err="1"/>
              <a:t>learn.unix</a:t>
            </a:r>
            <a:r>
              <a:rPr lang="en-US" dirty="0"/>
              <a:t> is a multiuser </a:t>
            </a:r>
            <a:r>
              <a:rPr lang="en-US" dirty="0" err="1"/>
              <a:t>os.Learn</a:t>
            </a:r>
            <a:r>
              <a:rPr lang="en-US" dirty="0"/>
              <a:t> </a:t>
            </a:r>
            <a:r>
              <a:rPr lang="en-US" dirty="0" err="1"/>
              <a:t>unix</a:t>
            </a:r>
            <a:r>
              <a:rPr lang="en-US" dirty="0"/>
              <a:t> .</a:t>
            </a:r>
            <a:r>
              <a:rPr lang="en-US" dirty="0" err="1"/>
              <a:t>unix</a:t>
            </a:r>
            <a:r>
              <a:rPr lang="en-US" dirty="0"/>
              <a:t> is a powerful.</a:t>
            </a:r>
          </a:p>
        </p:txBody>
      </p:sp>
    </p:spTree>
    <p:extLst>
      <p:ext uri="{BB962C8B-B14F-4D97-AF65-F5344CB8AC3E}">
        <p14:creationId xmlns:p14="http://schemas.microsoft.com/office/powerpoint/2010/main" val="97591610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Replacing string on a range of lines :</a:t>
            </a:r>
          </a:p>
        </p:txBody>
      </p:sp>
      <p:sp>
        <p:nvSpPr>
          <p:cNvPr id="3" name="Content Placeholder 2"/>
          <p:cNvSpPr>
            <a:spLocks noGrp="1"/>
          </p:cNvSpPr>
          <p:nvPr>
            <p:ph idx="1"/>
          </p:nvPr>
        </p:nvSpPr>
        <p:spPr/>
        <p:txBody>
          <a:bodyPr/>
          <a:lstStyle/>
          <a:p>
            <a:r>
              <a:rPr lang="en-US" dirty="0"/>
              <a:t>$</a:t>
            </a:r>
            <a:r>
              <a:rPr lang="en-US" dirty="0" err="1"/>
              <a:t>sed</a:t>
            </a:r>
            <a:r>
              <a:rPr lang="en-US" dirty="0"/>
              <a:t> '1,3 s/</a:t>
            </a:r>
            <a:r>
              <a:rPr lang="en-US" dirty="0" err="1"/>
              <a:t>unix</a:t>
            </a:r>
            <a:r>
              <a:rPr lang="en-US" dirty="0"/>
              <a:t>/</a:t>
            </a:r>
            <a:r>
              <a:rPr lang="en-US" dirty="0" err="1"/>
              <a:t>linux</a:t>
            </a:r>
            <a:r>
              <a:rPr lang="en-US" dirty="0"/>
              <a:t>/' </a:t>
            </a:r>
            <a:r>
              <a:rPr lang="en-US" dirty="0" smtClean="0"/>
              <a:t>geekfile.txt</a:t>
            </a:r>
          </a:p>
          <a:p>
            <a:endParaRPr lang="en-US" dirty="0"/>
          </a:p>
          <a:p>
            <a:pPr marL="0" indent="0">
              <a:buNone/>
            </a:pPr>
            <a:r>
              <a:rPr lang="en-US" b="1" dirty="0" err="1">
                <a:solidFill>
                  <a:schemeClr val="accent2"/>
                </a:solidFill>
              </a:rPr>
              <a:t>linux</a:t>
            </a:r>
            <a:r>
              <a:rPr lang="en-US" b="1" dirty="0">
                <a:solidFill>
                  <a:schemeClr val="accent2"/>
                </a:solidFill>
              </a:rPr>
              <a:t> is great </a:t>
            </a:r>
            <a:r>
              <a:rPr lang="en-US" b="1" dirty="0" err="1">
                <a:solidFill>
                  <a:schemeClr val="accent2"/>
                </a:solidFill>
              </a:rPr>
              <a:t>os</a:t>
            </a:r>
            <a:r>
              <a:rPr lang="en-US" b="1" dirty="0">
                <a:solidFill>
                  <a:schemeClr val="accent2"/>
                </a:solidFill>
              </a:rPr>
              <a:t>. </a:t>
            </a:r>
            <a:r>
              <a:rPr lang="en-US" b="1" dirty="0" err="1">
                <a:solidFill>
                  <a:schemeClr val="accent2"/>
                </a:solidFill>
              </a:rPr>
              <a:t>unix</a:t>
            </a:r>
            <a:r>
              <a:rPr lang="en-US" b="1" dirty="0">
                <a:solidFill>
                  <a:schemeClr val="accent2"/>
                </a:solidFill>
              </a:rPr>
              <a:t> is </a:t>
            </a:r>
            <a:r>
              <a:rPr lang="en-US" b="1" dirty="0" err="1">
                <a:solidFill>
                  <a:schemeClr val="accent2"/>
                </a:solidFill>
              </a:rPr>
              <a:t>opensource</a:t>
            </a:r>
            <a:r>
              <a:rPr lang="en-US" b="1" dirty="0">
                <a:solidFill>
                  <a:schemeClr val="accent2"/>
                </a:solidFill>
              </a:rPr>
              <a:t>. </a:t>
            </a:r>
            <a:r>
              <a:rPr lang="en-US" b="1" dirty="0" err="1">
                <a:solidFill>
                  <a:schemeClr val="accent2"/>
                </a:solidFill>
              </a:rPr>
              <a:t>unix</a:t>
            </a:r>
            <a:r>
              <a:rPr lang="en-US" b="1" dirty="0">
                <a:solidFill>
                  <a:schemeClr val="accent2"/>
                </a:solidFill>
              </a:rPr>
              <a:t> is free </a:t>
            </a:r>
            <a:r>
              <a:rPr lang="en-US" b="1" dirty="0" err="1">
                <a:solidFill>
                  <a:schemeClr val="accent2"/>
                </a:solidFill>
              </a:rPr>
              <a:t>os</a:t>
            </a:r>
            <a:r>
              <a:rPr lang="en-US" b="1" dirty="0">
                <a:solidFill>
                  <a:schemeClr val="accent2"/>
                </a:solidFill>
              </a:rPr>
              <a:t>.</a:t>
            </a:r>
          </a:p>
          <a:p>
            <a:pPr marL="0" indent="0">
              <a:buNone/>
            </a:pPr>
            <a:r>
              <a:rPr lang="en-US" b="1" dirty="0">
                <a:solidFill>
                  <a:schemeClr val="accent2"/>
                </a:solidFill>
              </a:rPr>
              <a:t>learn operating system.</a:t>
            </a:r>
          </a:p>
          <a:p>
            <a:pPr marL="0" indent="0">
              <a:buNone/>
            </a:pPr>
            <a:r>
              <a:rPr lang="en-US" b="1" dirty="0" err="1">
                <a:solidFill>
                  <a:schemeClr val="accent2"/>
                </a:solidFill>
              </a:rPr>
              <a:t>linux</a:t>
            </a:r>
            <a:r>
              <a:rPr lang="en-US" b="1" dirty="0">
                <a:solidFill>
                  <a:schemeClr val="accent2"/>
                </a:solidFill>
              </a:rPr>
              <a:t> </a:t>
            </a:r>
            <a:r>
              <a:rPr lang="en-US" b="1" dirty="0" err="1">
                <a:solidFill>
                  <a:schemeClr val="accent2"/>
                </a:solidFill>
              </a:rPr>
              <a:t>linux</a:t>
            </a:r>
            <a:r>
              <a:rPr lang="en-US" b="1" dirty="0">
                <a:solidFill>
                  <a:schemeClr val="accent2"/>
                </a:solidFill>
              </a:rPr>
              <a:t> which one you choose.</a:t>
            </a:r>
          </a:p>
          <a:p>
            <a:pPr marL="0" indent="0">
              <a:buNone/>
            </a:pPr>
            <a:r>
              <a:rPr lang="en-US" dirty="0" err="1"/>
              <a:t>unix</a:t>
            </a:r>
            <a:r>
              <a:rPr lang="en-US" dirty="0"/>
              <a:t> is easy to </a:t>
            </a:r>
            <a:r>
              <a:rPr lang="en-US" dirty="0" err="1"/>
              <a:t>learn.unix</a:t>
            </a:r>
            <a:r>
              <a:rPr lang="en-US" dirty="0"/>
              <a:t> is a multiuser </a:t>
            </a:r>
            <a:r>
              <a:rPr lang="en-US" dirty="0" err="1"/>
              <a:t>os.Learn</a:t>
            </a:r>
            <a:r>
              <a:rPr lang="en-US" dirty="0"/>
              <a:t> </a:t>
            </a:r>
            <a:r>
              <a:rPr lang="en-US" dirty="0" err="1"/>
              <a:t>unix</a:t>
            </a:r>
            <a:r>
              <a:rPr lang="en-US" dirty="0"/>
              <a:t> .</a:t>
            </a:r>
            <a:r>
              <a:rPr lang="en-US" dirty="0" err="1"/>
              <a:t>unix</a:t>
            </a:r>
            <a:r>
              <a:rPr lang="en-US" dirty="0"/>
              <a:t> is a powerful.</a:t>
            </a:r>
          </a:p>
        </p:txBody>
      </p:sp>
    </p:spTree>
    <p:extLst>
      <p:ext uri="{BB962C8B-B14F-4D97-AF65-F5344CB8AC3E}">
        <p14:creationId xmlns:p14="http://schemas.microsoft.com/office/powerpoint/2010/main" val="337675407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sed</a:t>
            </a:r>
            <a:r>
              <a:rPr lang="en-US" dirty="0"/>
              <a:t> '2,$ s/</a:t>
            </a:r>
            <a:r>
              <a:rPr lang="en-US" dirty="0" err="1"/>
              <a:t>unix</a:t>
            </a:r>
            <a:r>
              <a:rPr lang="en-US" dirty="0"/>
              <a:t>/</a:t>
            </a:r>
            <a:r>
              <a:rPr lang="en-US" dirty="0" err="1"/>
              <a:t>linux</a:t>
            </a:r>
            <a:r>
              <a:rPr lang="en-US" dirty="0"/>
              <a:t>/' geekfile.txt</a:t>
            </a:r>
          </a:p>
        </p:txBody>
      </p:sp>
      <p:sp>
        <p:nvSpPr>
          <p:cNvPr id="3" name="Content Placeholder 2"/>
          <p:cNvSpPr>
            <a:spLocks noGrp="1"/>
          </p:cNvSpPr>
          <p:nvPr>
            <p:ph idx="1"/>
          </p:nvPr>
        </p:nvSpPr>
        <p:spPr/>
        <p:txBody>
          <a:bodyPr/>
          <a:lstStyle/>
          <a:p>
            <a:pPr marL="0" indent="0">
              <a:buNone/>
            </a:pPr>
            <a:r>
              <a:rPr lang="en-US" dirty="0" err="1"/>
              <a:t>unix</a:t>
            </a:r>
            <a:r>
              <a:rPr lang="en-US" dirty="0"/>
              <a:t> is great </a:t>
            </a:r>
            <a:r>
              <a:rPr lang="en-US" dirty="0" err="1"/>
              <a:t>os</a:t>
            </a:r>
            <a:r>
              <a:rPr lang="en-US" dirty="0"/>
              <a:t>. </a:t>
            </a:r>
            <a:r>
              <a:rPr lang="en-US" dirty="0" err="1"/>
              <a:t>unix</a:t>
            </a:r>
            <a:r>
              <a:rPr lang="en-US" dirty="0"/>
              <a:t> is </a:t>
            </a:r>
            <a:r>
              <a:rPr lang="en-US" dirty="0" err="1"/>
              <a:t>opensource</a:t>
            </a:r>
            <a:r>
              <a:rPr lang="en-US" dirty="0"/>
              <a:t>. </a:t>
            </a:r>
            <a:r>
              <a:rPr lang="en-US" dirty="0" err="1"/>
              <a:t>unix</a:t>
            </a:r>
            <a:r>
              <a:rPr lang="en-US" dirty="0"/>
              <a:t> is free </a:t>
            </a:r>
            <a:r>
              <a:rPr lang="en-US" dirty="0" err="1"/>
              <a:t>os</a:t>
            </a:r>
            <a:r>
              <a:rPr lang="en-US" dirty="0"/>
              <a:t>.</a:t>
            </a:r>
          </a:p>
          <a:p>
            <a:pPr marL="0" indent="0">
              <a:buNone/>
            </a:pPr>
            <a:r>
              <a:rPr lang="en-US" b="1" dirty="0"/>
              <a:t>learn operating system.</a:t>
            </a:r>
          </a:p>
          <a:p>
            <a:pPr marL="0" indent="0">
              <a:buNone/>
            </a:pPr>
            <a:r>
              <a:rPr lang="en-US" b="1" dirty="0" err="1"/>
              <a:t>linux</a:t>
            </a:r>
            <a:r>
              <a:rPr lang="en-US" b="1" dirty="0"/>
              <a:t> </a:t>
            </a:r>
            <a:r>
              <a:rPr lang="en-US" b="1" dirty="0" err="1"/>
              <a:t>linux</a:t>
            </a:r>
            <a:r>
              <a:rPr lang="en-US" b="1" dirty="0"/>
              <a:t> which one you choose.</a:t>
            </a:r>
          </a:p>
          <a:p>
            <a:pPr marL="0" indent="0">
              <a:buNone/>
            </a:pPr>
            <a:r>
              <a:rPr lang="en-US" b="1" dirty="0" err="1"/>
              <a:t>linux</a:t>
            </a:r>
            <a:r>
              <a:rPr lang="en-US" b="1" dirty="0"/>
              <a:t> is easy to </a:t>
            </a:r>
            <a:r>
              <a:rPr lang="en-US" b="1" dirty="0" err="1"/>
              <a:t>learn.unix</a:t>
            </a:r>
            <a:r>
              <a:rPr lang="en-US" b="1" dirty="0"/>
              <a:t> is a multiuser </a:t>
            </a:r>
            <a:r>
              <a:rPr lang="en-US" b="1" dirty="0" err="1"/>
              <a:t>os.Learn</a:t>
            </a:r>
            <a:r>
              <a:rPr lang="en-US" b="1" dirty="0"/>
              <a:t> </a:t>
            </a:r>
            <a:r>
              <a:rPr lang="en-US" b="1" dirty="0" err="1"/>
              <a:t>unix</a:t>
            </a:r>
            <a:r>
              <a:rPr lang="en-US" b="1" dirty="0"/>
              <a:t> .</a:t>
            </a:r>
            <a:r>
              <a:rPr lang="en-US" b="1" dirty="0" err="1"/>
              <a:t>unix</a:t>
            </a:r>
            <a:r>
              <a:rPr lang="en-US" b="1" dirty="0"/>
              <a:t> is a powerful</a:t>
            </a:r>
          </a:p>
        </p:txBody>
      </p:sp>
    </p:spTree>
    <p:extLst>
      <p:ext uri="{BB962C8B-B14F-4D97-AF65-F5344CB8AC3E}">
        <p14:creationId xmlns:p14="http://schemas.microsoft.com/office/powerpoint/2010/main" val="12443282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Deleting lines from a particular file</a:t>
            </a:r>
          </a:p>
        </p:txBody>
      </p:sp>
      <p:sp>
        <p:nvSpPr>
          <p:cNvPr id="3" name="Content Placeholder 2"/>
          <p:cNvSpPr>
            <a:spLocks noGrp="1"/>
          </p:cNvSpPr>
          <p:nvPr>
            <p:ph idx="1"/>
          </p:nvPr>
        </p:nvSpPr>
        <p:spPr/>
        <p:txBody>
          <a:bodyPr/>
          <a:lstStyle/>
          <a:p>
            <a:pPr marL="0" indent="0">
              <a:buNone/>
            </a:pPr>
            <a:r>
              <a:rPr lang="en-US" dirty="0"/>
              <a:t>To Delete a particular line say n in this </a:t>
            </a:r>
            <a:r>
              <a:rPr lang="en-US" dirty="0" smtClean="0"/>
              <a:t>example</a:t>
            </a:r>
          </a:p>
          <a:p>
            <a:pPr marL="0" indent="0">
              <a:buNone/>
            </a:pPr>
            <a:endParaRPr lang="en-US" dirty="0"/>
          </a:p>
          <a:p>
            <a:pPr marL="0" indent="0">
              <a:buNone/>
            </a:pPr>
            <a:r>
              <a:rPr lang="en-US" dirty="0"/>
              <a:t>Syntax:</a:t>
            </a:r>
          </a:p>
          <a:p>
            <a:pPr marL="0" indent="0">
              <a:buNone/>
            </a:pPr>
            <a:r>
              <a:rPr lang="en-US" dirty="0" smtClean="0"/>
              <a:t>	$ </a:t>
            </a:r>
            <a:r>
              <a:rPr lang="en-US" dirty="0" err="1"/>
              <a:t>sed</a:t>
            </a:r>
            <a:r>
              <a:rPr lang="en-US" dirty="0"/>
              <a:t> '</a:t>
            </a:r>
            <a:r>
              <a:rPr lang="en-US" dirty="0" err="1"/>
              <a:t>nd</a:t>
            </a:r>
            <a:r>
              <a:rPr lang="en-US" dirty="0"/>
              <a:t>' filename.txt</a:t>
            </a:r>
          </a:p>
          <a:p>
            <a:pPr marL="0" indent="0">
              <a:buNone/>
            </a:pPr>
            <a:r>
              <a:rPr lang="en-US" dirty="0"/>
              <a:t>Example:</a:t>
            </a:r>
          </a:p>
          <a:p>
            <a:pPr marL="0" indent="0">
              <a:buNone/>
            </a:pPr>
            <a:r>
              <a:rPr lang="en-US" dirty="0" smtClean="0"/>
              <a:t>	$ </a:t>
            </a:r>
            <a:r>
              <a:rPr lang="en-US" dirty="0" err="1"/>
              <a:t>sed</a:t>
            </a:r>
            <a:r>
              <a:rPr lang="en-US" dirty="0"/>
              <a:t> '5d' filename.txt</a:t>
            </a:r>
          </a:p>
        </p:txBody>
      </p:sp>
    </p:spTree>
    <p:extLst>
      <p:ext uri="{BB962C8B-B14F-4D97-AF65-F5344CB8AC3E}">
        <p14:creationId xmlns:p14="http://schemas.microsoft.com/office/powerpoint/2010/main" val="357175341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To Delete a last </a:t>
            </a:r>
            <a:r>
              <a:rPr lang="en-US" dirty="0" smtClean="0"/>
              <a:t>line</a:t>
            </a:r>
          </a:p>
          <a:p>
            <a:pPr marL="0" indent="0">
              <a:buNone/>
            </a:pPr>
            <a:r>
              <a:rPr lang="en-US" dirty="0"/>
              <a:t>	$ </a:t>
            </a:r>
            <a:r>
              <a:rPr lang="en-US" dirty="0" err="1"/>
              <a:t>sed</a:t>
            </a:r>
            <a:r>
              <a:rPr lang="en-US" dirty="0"/>
              <a:t> '$d' </a:t>
            </a:r>
            <a:r>
              <a:rPr lang="en-US" dirty="0" smtClean="0"/>
              <a:t>filename.txt</a:t>
            </a:r>
          </a:p>
          <a:p>
            <a:r>
              <a:rPr lang="en-US" dirty="0"/>
              <a:t>To Delete from nth to last line</a:t>
            </a:r>
            <a:endParaRPr lang="en-US" dirty="0" smtClean="0"/>
          </a:p>
          <a:p>
            <a:pPr marL="0" indent="0">
              <a:buNone/>
            </a:pPr>
            <a:r>
              <a:rPr lang="en-US" dirty="0" smtClean="0"/>
              <a:t>	$ </a:t>
            </a:r>
            <a:r>
              <a:rPr lang="en-US" dirty="0" err="1"/>
              <a:t>sed</a:t>
            </a:r>
            <a:r>
              <a:rPr lang="en-US" dirty="0"/>
              <a:t> '3,6d' </a:t>
            </a:r>
            <a:r>
              <a:rPr lang="en-US" dirty="0" smtClean="0"/>
              <a:t>filename.txt</a:t>
            </a:r>
          </a:p>
          <a:p>
            <a:r>
              <a:rPr lang="en-US" dirty="0"/>
              <a:t>To Delete pattern matching </a:t>
            </a:r>
            <a:r>
              <a:rPr lang="en-US" dirty="0" smtClean="0"/>
              <a:t>line</a:t>
            </a:r>
          </a:p>
          <a:p>
            <a:pPr marL="0" indent="0">
              <a:buNone/>
            </a:pPr>
            <a:r>
              <a:rPr lang="en-US" dirty="0" smtClean="0"/>
              <a:t>	$ </a:t>
            </a:r>
            <a:r>
              <a:rPr lang="en-US" dirty="0" err="1"/>
              <a:t>sed</a:t>
            </a:r>
            <a:r>
              <a:rPr lang="en-US" dirty="0"/>
              <a:t> '/</a:t>
            </a:r>
            <a:r>
              <a:rPr lang="en-US" dirty="0" err="1"/>
              <a:t>abc</a:t>
            </a:r>
            <a:r>
              <a:rPr lang="en-US" dirty="0"/>
              <a:t>/d' filename.txt</a:t>
            </a:r>
          </a:p>
        </p:txBody>
      </p:sp>
    </p:spTree>
    <p:extLst>
      <p:ext uri="{BB962C8B-B14F-4D97-AF65-F5344CB8AC3E}">
        <p14:creationId xmlns:p14="http://schemas.microsoft.com/office/powerpoint/2010/main" val="1611342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1467</TotalTime>
  <Words>4314</Words>
  <Application>Microsoft Office PowerPoint</Application>
  <PresentationFormat>Widescreen</PresentationFormat>
  <Paragraphs>509</Paragraphs>
  <Slides>101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101</vt:i4>
      </vt:variant>
    </vt:vector>
  </HeadingPairs>
  <TitlesOfParts>
    <vt:vector size="109" baseType="lpstr">
      <vt:lpstr>Arial</vt:lpstr>
      <vt:lpstr>Arial Unicode MS</vt:lpstr>
      <vt:lpstr>Calibri</vt:lpstr>
      <vt:lpstr>Calibri Light</vt:lpstr>
      <vt:lpstr>Source Sans Pro</vt:lpstr>
      <vt:lpstr>Wingdings</vt:lpstr>
      <vt:lpstr>Wingdings 2</vt:lpstr>
      <vt:lpstr>Office Theme</vt:lpstr>
      <vt:lpstr>Unit -IV</vt:lpstr>
      <vt:lpstr>Syllabus- Unit IV</vt:lpstr>
      <vt:lpstr>Introduction</vt:lpstr>
      <vt:lpstr>PowerPoint Presentation</vt:lpstr>
      <vt:lpstr>PowerPoint Presentation</vt:lpstr>
      <vt:lpstr>FORMS OF PROCESS MANAGEMENT </vt:lpstr>
      <vt:lpstr>PowerPoint Presentation</vt:lpstr>
      <vt:lpstr>PowerPoint Presentation</vt:lpstr>
      <vt:lpstr>PowerPoint Presentation</vt:lpstr>
      <vt:lpstr>Process Management.  </vt:lpstr>
      <vt:lpstr>Single-process execution </vt:lpstr>
      <vt:lpstr>PowerPoint Presentation</vt:lpstr>
      <vt:lpstr>Batch Processing</vt:lpstr>
      <vt:lpstr>Concurrent processing </vt:lpstr>
      <vt:lpstr>For context switching, OS follows</vt:lpstr>
      <vt:lpstr>Interrupt handling </vt:lpstr>
      <vt:lpstr>STARTING, PAUSING AND RESUMING PROCESSES </vt:lpstr>
      <vt:lpstr>Launching processes from the command line </vt:lpstr>
      <vt:lpstr>Suspending and resuming processes from the command line </vt:lpstr>
      <vt:lpstr>PowerPoint Presentation</vt:lpstr>
      <vt:lpstr>MONITORING PROCESSES</vt:lpstr>
      <vt:lpstr>Gnome</vt:lpstr>
      <vt:lpstr>PowerPoint Presentation</vt:lpstr>
      <vt:lpstr>PowerPoint Presentation</vt:lpstr>
      <vt:lpstr>Command-Line Monitoring Tools</vt:lpstr>
      <vt:lpstr>top program</vt:lpstr>
      <vt:lpstr>PowerPoint Presentation</vt:lpstr>
      <vt:lpstr>ps command</vt:lpstr>
      <vt:lpstr>MANAGING PROCESS PRIORITY </vt:lpstr>
      <vt:lpstr>PowerPoint Presentation</vt:lpstr>
      <vt:lpstr>PowerPoint Presentation</vt:lpstr>
      <vt:lpstr>PowerPoint Presentation</vt:lpstr>
      <vt:lpstr>Regular Expressions</vt:lpstr>
      <vt:lpstr>Basic Regular expressions </vt:lpstr>
      <vt:lpstr>Syntax:</vt:lpstr>
      <vt:lpstr>PowerPoint Presentation</vt:lpstr>
      <vt:lpstr>PowerPoint Presentation</vt:lpstr>
      <vt:lpstr>PowerPoint Presentation</vt:lpstr>
      <vt:lpstr>Interval Regular expressions </vt:lpstr>
      <vt:lpstr>Filter out all lines that contain character ‘p’</vt:lpstr>
      <vt:lpstr>Check that the character ‘p’ appears exactly 2 times in a string one after the other. </vt:lpstr>
      <vt:lpstr>Extended regular expressions </vt:lpstr>
      <vt:lpstr>PowerPoint Presentation</vt:lpstr>
      <vt:lpstr>Brace expansion </vt:lpstr>
      <vt:lpstr>Matching Control</vt:lpstr>
      <vt:lpstr>Examples using ‘-i’, ’-v’, and ‘-e’</vt:lpstr>
      <vt:lpstr>General Output Control</vt:lpstr>
      <vt:lpstr>Examples using ‘-c’, ’-l’, and ‘-L’</vt:lpstr>
      <vt:lpstr>Output Line Prefix Control</vt:lpstr>
      <vt:lpstr>Examples using ‘-H’, ’-n’, and ‘-T’</vt:lpstr>
      <vt:lpstr>Context Line Control</vt:lpstr>
      <vt:lpstr>Examples using ‘-A’, ’-B’, and ‘-C’</vt:lpstr>
      <vt:lpstr>Special Characters</vt:lpstr>
      <vt:lpstr>Examples using ‘.’, ‘*’, and ‘?’</vt:lpstr>
      <vt:lpstr>Basic vs Extended Regular Expressions</vt:lpstr>
      <vt:lpstr>BRE and ERE Difference</vt:lpstr>
      <vt:lpstr>Bracket Expressions</vt:lpstr>
      <vt:lpstr>Bracket Expression Example</vt:lpstr>
      <vt:lpstr> àwk</vt:lpstr>
      <vt:lpstr> Simple awk Filtering</vt:lpstr>
      <vt:lpstr>AWK Operations: </vt:lpstr>
      <vt:lpstr>PowerPoint Presentation</vt:lpstr>
      <vt:lpstr>PowerPoint Presentation</vt:lpstr>
      <vt:lpstr>$cat &gt; employee.txt</vt:lpstr>
      <vt:lpstr> Print the lines which match the given pattern.   awk '{print}' employee.txt</vt:lpstr>
      <vt:lpstr>awk '/manager/ {print}' employee.txt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Print lines where first field &gt; 100 </vt:lpstr>
      <vt:lpstr># Sum values in third column </vt:lpstr>
      <vt:lpstr># Use comma as separator </vt:lpstr>
      <vt:lpstr>Add line numbers</vt:lpstr>
      <vt:lpstr>Filter with multiple conditions</vt:lpstr>
      <vt:lpstr># Average of second column </vt:lpstr>
      <vt:lpstr>Formatted Output</vt:lpstr>
      <vt:lpstr>Splitting a Line Into Fields</vt:lpstr>
      <vt:lpstr>Built-In Variables In Awk</vt:lpstr>
      <vt:lpstr>$ awk '{print NR,$0}' employee.txt </vt:lpstr>
      <vt:lpstr>Use of NF built-in variables (Display Last Field)  </vt:lpstr>
      <vt:lpstr>awk 'NR==3, NR==6 {print NR,$0}' employee.txt</vt:lpstr>
      <vt:lpstr>SED command</vt:lpstr>
      <vt:lpstr>$cat &gt; geekfile.txt</vt:lpstr>
      <vt:lpstr>Replacing or substituting string</vt:lpstr>
      <vt:lpstr>Replacing all the occurrence of the pattern in a line</vt:lpstr>
      <vt:lpstr>Replacing from nth occurrence to all occurrences in a line</vt:lpstr>
      <vt:lpstr>Parenthesize first character of each word</vt:lpstr>
      <vt:lpstr>Replacing string on a specific line number</vt:lpstr>
      <vt:lpstr>Duplicating the replaced line with /p flag</vt:lpstr>
      <vt:lpstr>Printing only the replaced lines :</vt:lpstr>
      <vt:lpstr>Replacing string on a range of lines :</vt:lpstr>
      <vt:lpstr>$sed '2,$ s/unix/linux/' geekfile.txt</vt:lpstr>
      <vt:lpstr>Deleting lines from a particular file</vt:lpstr>
      <vt:lpstr>PowerPoint Presentation</vt:lpstr>
      <vt:lpstr>cat a.txt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45</cp:revision>
  <dcterms:created xsi:type="dcterms:W3CDTF">2023-11-20T04:25:20Z</dcterms:created>
  <dcterms:modified xsi:type="dcterms:W3CDTF">2024-11-22T11:08:04Z</dcterms:modified>
</cp:coreProperties>
</file>