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6" r:id="rId3"/>
  </p:sldMasterIdLst>
  <p:notesMasterIdLst>
    <p:notesMasterId r:id="rId9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  <p:sldId id="288" r:id="rId23"/>
    <p:sldId id="277" r:id="rId24"/>
    <p:sldId id="278" r:id="rId25"/>
    <p:sldId id="279" r:id="rId26"/>
    <p:sldId id="281" r:id="rId27"/>
    <p:sldId id="282" r:id="rId28"/>
    <p:sldId id="286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302" r:id="rId37"/>
    <p:sldId id="296" r:id="rId38"/>
    <p:sldId id="297" r:id="rId39"/>
    <p:sldId id="298" r:id="rId40"/>
    <p:sldId id="300" r:id="rId41"/>
    <p:sldId id="301" r:id="rId42"/>
    <p:sldId id="285" r:id="rId43"/>
    <p:sldId id="311" r:id="rId44"/>
    <p:sldId id="312" r:id="rId45"/>
    <p:sldId id="313" r:id="rId46"/>
    <p:sldId id="314" r:id="rId47"/>
    <p:sldId id="303" r:id="rId48"/>
    <p:sldId id="304" r:id="rId49"/>
    <p:sldId id="305" r:id="rId50"/>
    <p:sldId id="306" r:id="rId51"/>
    <p:sldId id="307" r:id="rId52"/>
    <p:sldId id="308" r:id="rId53"/>
    <p:sldId id="315" r:id="rId54"/>
    <p:sldId id="316" r:id="rId55"/>
    <p:sldId id="309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2" r:id="rId80"/>
    <p:sldId id="343" r:id="rId81"/>
    <p:sldId id="344" r:id="rId82"/>
    <p:sldId id="365" r:id="rId83"/>
    <p:sldId id="345" r:id="rId84"/>
    <p:sldId id="346" r:id="rId85"/>
    <p:sldId id="347" r:id="rId86"/>
    <p:sldId id="348" r:id="rId87"/>
    <p:sldId id="366" r:id="rId88"/>
    <p:sldId id="349" r:id="rId89"/>
    <p:sldId id="350" r:id="rId90"/>
    <p:sldId id="351" r:id="rId91"/>
    <p:sldId id="353" r:id="rId92"/>
    <p:sldId id="352" r:id="rId93"/>
    <p:sldId id="363" r:id="rId9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2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97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slide" Target="slides/slide84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slide" Target="slides/slide87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BFBC5-7396-44E4-96FA-4C7351E01FF2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9F806-296F-4D84-9504-BC512B7238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3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9F806-296F-4D84-9504-BC512B7238E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4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D4CAA-43C1-40B2-8071-100E053C853A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Haripriya V,Dept.of MSc(IT)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949D-14B0-4AD4-A669-21679A72B6B7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Haripriya V,Dept.of MSc(IT)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5B7C-8E84-4369-95AC-D2D68A743FEA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Haripriya V,Dept.of MSc(IT)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48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362200" y="6400800"/>
            <a:ext cx="4038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Software Design (UML)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848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685800" y="1066800"/>
            <a:ext cx="38481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1066800"/>
            <a:ext cx="3848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Design (UML)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7D94C-1827-4370-A4F6-806FAAEA908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99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1FDEE-1895-478E-B146-1258CBBD9AB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355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AA5ED-C520-4FBD-9E23-4016A5B491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29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421F0-89DB-4A73-822E-1A64AFAB89E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15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3C248-E061-496B-926E-B915111498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34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263AB-DF05-4C05-B6D9-7F324722B70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78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D7F2-00A9-4C70-AFC8-EE319BCA50E9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Haripriya V,Dept.of MSc(IT)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39773-74CA-4AF8-B408-7017D22F09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367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316813-F362-4B2D-84A0-121FF96406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26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81387-989F-45B3-8ED3-DC508EDE719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4924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E9D82-5C38-455F-AB23-7279EC35233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9281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DF50C-9911-425F-9B15-27A8BD1062A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0234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7D94C-1827-4370-A4F6-806FAAEA908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866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1FDEE-1895-478E-B146-1258CBBD9AB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188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AA5ED-C520-4FBD-9E23-4016A5B491F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88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421F0-89DB-4A73-822E-1A64AFAB89E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416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3C248-E061-496B-926E-B9151114985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87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3BA6-435F-4F86-A44F-6EB5FD97D9F5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Haripriya V,Dept.of MSc(IT)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263AB-DF05-4C05-B6D9-7F324722B70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13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39773-74CA-4AF8-B408-7017D22F09F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592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316813-F362-4B2D-84A0-121FF96406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364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81387-989F-45B3-8ED3-DC508EDE719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0647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E9D82-5C38-455F-AB23-7279EC35233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151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9DF50C-9911-425F-9B15-27A8BD1062A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61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D5F0-2C52-4D01-AA17-8A7897717DC7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Haripriya V,Dept.of MSc(IT)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8F96-6178-4BFC-BC2F-F00B4C0FA907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Haripriya V,Dept.of MSc(IT)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159A-0BE8-4E06-9C08-3BECB450895A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Haripriya V,Dept.of MSc(IT)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2D915-A563-43A3-832C-B4109FA863A2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Haripriya V,Dept.of MSc(IT)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3CB9-AEC7-4B6E-801D-754041F23BC3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Haripriya V,Dept.of MSc(IT)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7B68-39AF-4841-8D3C-95B377E5386A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Haripriya V,Dept.of MSc(IT)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03753E-0184-4BE4-8F15-FA7663A6FC7E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Haripriya V,Dept.of MSc(IT)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248839-B78D-49A7-B190-76668DC7E3D0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990600" y="1752600"/>
            <a:ext cx="6553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2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4248839-B78D-49A7-B190-76668DC7E3D0}" type="slidenum">
              <a:rPr 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990600" y="1752600"/>
            <a:ext cx="6553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63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1500174"/>
            <a:ext cx="7851648" cy="84295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SOFTWARE ENGINEERING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42910" y="3214686"/>
            <a:ext cx="7851648" cy="84295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60000" lnSpcReduction="200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5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5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UNIT III - SOFTWARE DESIGN </a:t>
            </a:r>
            <a:endParaRPr kumimoji="0" lang="en-US" sz="56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6288" y="4391387"/>
            <a:ext cx="44644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Prof. Rahul Pawar</a:t>
            </a:r>
          </a:p>
          <a:p>
            <a:r>
              <a:rPr lang="en-US" sz="2000" dirty="0" smtClean="0"/>
              <a:t>Assistant Professor, </a:t>
            </a:r>
          </a:p>
          <a:p>
            <a:r>
              <a:rPr lang="en-US" sz="2000" dirty="0" smtClean="0"/>
              <a:t>School of CS&amp;IT,</a:t>
            </a:r>
          </a:p>
          <a:p>
            <a:r>
              <a:rPr lang="en-US" sz="2000" dirty="0" smtClean="0"/>
              <a:t>MCA Department,</a:t>
            </a:r>
          </a:p>
          <a:p>
            <a:r>
              <a:rPr lang="en-US" sz="2000" dirty="0" smtClean="0"/>
              <a:t>Knowledge Campus Jayanagar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32543"/>
            <a:ext cx="4800600" cy="56594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Relationships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1" y="1295400"/>
            <a:ext cx="8229600" cy="3962400"/>
          </a:xfrm>
        </p:spPr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Arrow </a:t>
            </a:r>
            <a:r>
              <a:rPr lang="en-US" dirty="0">
                <a:solidFill>
                  <a:srgbClr val="FF0000"/>
                </a:solidFill>
              </a:rPr>
              <a:t>points to the base use case </a:t>
            </a:r>
            <a:r>
              <a:rPr lang="en-US" dirty="0"/>
              <a:t>when using &lt;&lt;extend&gt;&gt;</a:t>
            </a:r>
          </a:p>
          <a:p>
            <a:pPr algn="just"/>
            <a:r>
              <a:rPr lang="en-US" dirty="0"/>
              <a:t>&lt;&lt;extend&gt;&gt; can </a:t>
            </a:r>
            <a:r>
              <a:rPr lang="en-US" dirty="0">
                <a:solidFill>
                  <a:srgbClr val="FF0000"/>
                </a:solidFill>
              </a:rPr>
              <a:t>have optional extension conditions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Arrow points to the included use case </a:t>
            </a:r>
            <a:r>
              <a:rPr lang="en-US" dirty="0"/>
              <a:t>when using &lt;&lt;include&gt;&gt;</a:t>
            </a:r>
          </a:p>
          <a:p>
            <a:pPr algn="just"/>
            <a:r>
              <a:rPr lang="en-US" dirty="0"/>
              <a:t>Both &lt;&lt;extend&gt;&gt; and &lt;&lt;include&gt;&gt; are shown as </a:t>
            </a:r>
            <a:r>
              <a:rPr lang="en-US" u="sng" dirty="0">
                <a:solidFill>
                  <a:srgbClr val="FF0000"/>
                </a:solidFill>
              </a:rPr>
              <a:t>dashed arrows.</a:t>
            </a:r>
          </a:p>
          <a:p>
            <a:pPr algn="just"/>
            <a:r>
              <a:rPr lang="en-US" dirty="0"/>
              <a:t>Actor and use case relationship don’t show arrows.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26158"/>
            <a:ext cx="1028700" cy="39849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815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16" y="285728"/>
            <a:ext cx="5410200" cy="3810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Association Between Actor and Use </a:t>
            </a:r>
            <a:r>
              <a:rPr lang="en-US" sz="2400" b="1" dirty="0" smtClean="0">
                <a:solidFill>
                  <a:schemeClr val="tx1"/>
                </a:solidFill>
              </a:rPr>
              <a:t>Case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An </a:t>
            </a:r>
            <a:r>
              <a:rPr lang="en-US" u="sng" dirty="0">
                <a:solidFill>
                  <a:srgbClr val="FF0000"/>
                </a:solidFill>
              </a:rPr>
              <a:t>actor must be associated </a:t>
            </a:r>
            <a:r>
              <a:rPr lang="en-US" dirty="0"/>
              <a:t>with </a:t>
            </a:r>
            <a:r>
              <a:rPr lang="en-US" u="sng" dirty="0">
                <a:solidFill>
                  <a:srgbClr val="FF0000"/>
                </a:solidFill>
              </a:rPr>
              <a:t>at least one use case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An actor can be associated with </a:t>
            </a:r>
            <a:r>
              <a:rPr lang="en-US" u="sng" dirty="0">
                <a:solidFill>
                  <a:srgbClr val="FF0000"/>
                </a:solidFill>
              </a:rPr>
              <a:t>multiple use cases</a:t>
            </a:r>
            <a:r>
              <a:rPr lang="en-US" u="sng" dirty="0"/>
              <a:t>.</a:t>
            </a:r>
          </a:p>
          <a:p>
            <a:pPr algn="just"/>
            <a:r>
              <a:rPr lang="en-US" u="sng" dirty="0">
                <a:solidFill>
                  <a:srgbClr val="FF0000"/>
                </a:solidFill>
              </a:rPr>
              <a:t>Multiple actors</a:t>
            </a:r>
            <a:r>
              <a:rPr lang="en-US" u="sng" dirty="0"/>
              <a:t> can be </a:t>
            </a:r>
            <a:r>
              <a:rPr lang="en-US" u="sng" dirty="0">
                <a:solidFill>
                  <a:srgbClr val="FF0000"/>
                </a:solidFill>
              </a:rPr>
              <a:t>associated </a:t>
            </a:r>
            <a:r>
              <a:rPr lang="en-US" dirty="0">
                <a:solidFill>
                  <a:srgbClr val="FF0000"/>
                </a:solidFill>
              </a:rPr>
              <a:t>with a </a:t>
            </a:r>
            <a:r>
              <a:rPr lang="en-US" u="sng" dirty="0">
                <a:solidFill>
                  <a:srgbClr val="FF0000"/>
                </a:solidFill>
              </a:rPr>
              <a:t>single use case</a:t>
            </a:r>
            <a:r>
              <a:rPr lang="en-US" u="sng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use case diagram relationships for actor and use cas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24200"/>
            <a:ext cx="4067175" cy="26587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40943" y="16301"/>
            <a:ext cx="1028700" cy="40835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227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14600" y="400032"/>
            <a:ext cx="4191000" cy="4572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Generalization of an Actor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81600"/>
          </a:xfrm>
        </p:spPr>
        <p:txBody>
          <a:bodyPr/>
          <a:lstStyle/>
          <a:p>
            <a:pPr algn="just"/>
            <a:r>
              <a:rPr lang="en-US" dirty="0" smtClean="0"/>
              <a:t>Generalization -means </a:t>
            </a:r>
            <a:r>
              <a:rPr lang="en-US" dirty="0"/>
              <a:t>that one actor can </a:t>
            </a:r>
            <a:r>
              <a:rPr lang="en-US" dirty="0">
                <a:solidFill>
                  <a:srgbClr val="FF0000"/>
                </a:solidFill>
              </a:rPr>
              <a:t>inherit the role of the other actor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descendant has one or more use cases that are specific to that role</a:t>
            </a:r>
            <a:r>
              <a:rPr lang="en-US" dirty="0"/>
              <a:t>.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56" y="2928934"/>
            <a:ext cx="5500726" cy="335758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38100" y="12700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11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70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79367"/>
            <a:ext cx="6096000" cy="392113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Extend Relationship Between Two Use </a:t>
            </a:r>
            <a:r>
              <a:rPr lang="en-US" sz="2400" b="1" dirty="0" smtClean="0">
                <a:solidFill>
                  <a:schemeClr val="tx1"/>
                </a:solidFill>
              </a:rPr>
              <a:t>Cases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19" y="890606"/>
            <a:ext cx="8229600" cy="5181600"/>
          </a:xfrm>
        </p:spPr>
        <p:txBody>
          <a:bodyPr>
            <a:normAutofit fontScale="92500"/>
          </a:bodyPr>
          <a:lstStyle/>
          <a:p>
            <a:r>
              <a:rPr lang="en-US" dirty="0"/>
              <a:t>As the name implies </a:t>
            </a:r>
            <a:r>
              <a:rPr lang="en-US" dirty="0">
                <a:solidFill>
                  <a:srgbClr val="FF0000"/>
                </a:solidFill>
              </a:rPr>
              <a:t>it extends the base use case and adds more functionality to the system</a:t>
            </a:r>
            <a:r>
              <a:rPr lang="en-US" dirty="0"/>
              <a:t>. </a:t>
            </a:r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extending use case is dependent on the extended (base) use case</a:t>
            </a:r>
            <a:r>
              <a:rPr lang="en-US" dirty="0"/>
              <a:t>. In the </a:t>
            </a:r>
            <a:r>
              <a:rPr lang="en-US" dirty="0" smtClean="0"/>
              <a:t>example </a:t>
            </a:r>
            <a:r>
              <a:rPr lang="en-US" dirty="0"/>
              <a:t>diagram the</a:t>
            </a:r>
            <a:r>
              <a:rPr lang="en-US" dirty="0">
                <a:solidFill>
                  <a:srgbClr val="FF0000"/>
                </a:solidFill>
              </a:rPr>
              <a:t> “Calculate Bonus” use case </a:t>
            </a:r>
            <a:r>
              <a:rPr lang="en-US" dirty="0"/>
              <a:t>doesn’t make much sense without the “</a:t>
            </a:r>
            <a:r>
              <a:rPr lang="en-US" dirty="0">
                <a:solidFill>
                  <a:srgbClr val="FF0000"/>
                </a:solidFill>
              </a:rPr>
              <a:t>Deposit Funds” use case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extending use case is usually optional and can be triggered conditionally</a:t>
            </a:r>
            <a:r>
              <a:rPr lang="en-US" dirty="0"/>
              <a:t>. In the diagram,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extending use case is triggered</a:t>
            </a:r>
            <a:r>
              <a:rPr lang="en-US" dirty="0"/>
              <a:t> only for </a:t>
            </a:r>
            <a:r>
              <a:rPr lang="en-US" dirty="0">
                <a:solidFill>
                  <a:srgbClr val="FF0000"/>
                </a:solidFill>
              </a:rPr>
              <a:t>deposits over 10,000 or when the age is over 55.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extended (base) use case must be meaningful on its own.</a:t>
            </a:r>
            <a:r>
              <a:rPr lang="en-US" dirty="0"/>
              <a:t> This means </a:t>
            </a:r>
            <a:r>
              <a:rPr lang="en-US" dirty="0">
                <a:solidFill>
                  <a:srgbClr val="FF0000"/>
                </a:solidFill>
              </a:rPr>
              <a:t>it should be independent </a:t>
            </a:r>
            <a:r>
              <a:rPr lang="en-US" dirty="0"/>
              <a:t>and must not rely on the behavior of the extending use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15045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6248400" cy="403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0" y="0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79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406" y="192329"/>
            <a:ext cx="6019800" cy="52202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Include Relationship Between Two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47768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Shows </a:t>
            </a:r>
            <a:r>
              <a:rPr lang="en-US" dirty="0"/>
              <a:t>that the </a:t>
            </a:r>
            <a:r>
              <a:rPr lang="en-US" dirty="0">
                <a:solidFill>
                  <a:srgbClr val="FF0000"/>
                </a:solidFill>
              </a:rPr>
              <a:t>behavior of the included use case </a:t>
            </a:r>
            <a:r>
              <a:rPr lang="en-US" dirty="0"/>
              <a:t>is </a:t>
            </a:r>
            <a:r>
              <a:rPr lang="en-US" dirty="0">
                <a:solidFill>
                  <a:srgbClr val="FF0000"/>
                </a:solidFill>
              </a:rPr>
              <a:t>part of the including (base) use case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main </a:t>
            </a:r>
            <a:r>
              <a:rPr lang="en-US" dirty="0">
                <a:solidFill>
                  <a:srgbClr val="FF0000"/>
                </a:solidFill>
              </a:rPr>
              <a:t>reason for this </a:t>
            </a:r>
            <a:r>
              <a:rPr lang="en-US" dirty="0"/>
              <a:t>is </a:t>
            </a:r>
            <a:r>
              <a:rPr lang="en-US" u="sng" dirty="0">
                <a:solidFill>
                  <a:srgbClr val="FF0000"/>
                </a:solidFill>
              </a:rPr>
              <a:t>to reuse the common actions across multiple use cases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some situations, this </a:t>
            </a:r>
            <a:r>
              <a:rPr lang="en-US" dirty="0">
                <a:solidFill>
                  <a:srgbClr val="FF0000"/>
                </a:solidFill>
              </a:rPr>
              <a:t>is done to simplify complex behaviors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dirty="0"/>
              <a:t>Few things to consider when using the &lt;&lt;include&gt;&gt; relationship.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base use case is incomplete without the included use case.</a:t>
            </a:r>
          </a:p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included use case is mandatory </a:t>
            </a:r>
            <a:r>
              <a:rPr lang="en-US" dirty="0"/>
              <a:t>and </a:t>
            </a:r>
            <a:r>
              <a:rPr lang="en-US" u="sng" dirty="0">
                <a:solidFill>
                  <a:srgbClr val="FF0000"/>
                </a:solidFill>
              </a:rPr>
              <a:t>not optional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17119"/>
            <a:ext cx="1028700" cy="355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4118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Content Placeholder 5" descr="How to use include in use case diagram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162800" cy="5410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23884" y="2654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93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9687"/>
            <a:ext cx="3352800" cy="7437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Class Diagrams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37212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 A type of </a:t>
            </a:r>
            <a:r>
              <a:rPr lang="en-US" u="sng" dirty="0" smtClean="0">
                <a:solidFill>
                  <a:srgbClr val="FF0000"/>
                </a:solidFill>
              </a:rPr>
              <a:t>static structure diagram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that </a:t>
            </a:r>
            <a:r>
              <a:rPr lang="en-US" u="sng" dirty="0" smtClean="0">
                <a:solidFill>
                  <a:srgbClr val="FF0000"/>
                </a:solidFill>
              </a:rPr>
              <a:t>describes the structure of a system</a:t>
            </a:r>
            <a:r>
              <a:rPr lang="en-US" dirty="0" smtClean="0"/>
              <a:t> by </a:t>
            </a:r>
            <a:r>
              <a:rPr lang="en-US" u="sng" dirty="0" smtClean="0">
                <a:solidFill>
                  <a:srgbClr val="FF0000"/>
                </a:solidFill>
              </a:rPr>
              <a:t>showing the system's classes, their attributes, operations</a:t>
            </a:r>
            <a:r>
              <a:rPr lang="en-US" dirty="0" smtClean="0"/>
              <a:t> (or methods), and the </a:t>
            </a:r>
            <a:r>
              <a:rPr lang="en-US" u="sng" dirty="0" smtClean="0"/>
              <a:t>relationships among objects.</a:t>
            </a:r>
          </a:p>
          <a:p>
            <a:pPr algn="just"/>
            <a:r>
              <a:rPr lang="en-US" dirty="0" smtClean="0"/>
              <a:t>The </a:t>
            </a:r>
            <a:r>
              <a:rPr lang="en-US" u="sng" dirty="0" smtClean="0">
                <a:solidFill>
                  <a:srgbClr val="FF0000"/>
                </a:solidFill>
              </a:rPr>
              <a:t>purpose of the class diagram </a:t>
            </a:r>
            <a:r>
              <a:rPr lang="en-US" dirty="0" smtClean="0"/>
              <a:t>can be summarized as follows -  </a:t>
            </a:r>
          </a:p>
          <a:p>
            <a:pPr lvl="1" algn="just"/>
            <a:r>
              <a:rPr lang="en-US" u="sng" dirty="0" smtClean="0">
                <a:solidFill>
                  <a:srgbClr val="FF0000"/>
                </a:solidFill>
              </a:rPr>
              <a:t>Analysis and design of the static view </a:t>
            </a:r>
            <a:r>
              <a:rPr lang="en-US" dirty="0" smtClean="0"/>
              <a:t>of an application.</a:t>
            </a:r>
          </a:p>
          <a:p>
            <a:pPr lvl="1" algn="just"/>
            <a:r>
              <a:rPr lang="en-US" u="sng" dirty="0" smtClean="0">
                <a:solidFill>
                  <a:srgbClr val="FF0000"/>
                </a:solidFill>
              </a:rPr>
              <a:t>Describe responsibilities </a:t>
            </a:r>
            <a:r>
              <a:rPr lang="en-US" dirty="0" smtClean="0"/>
              <a:t>of a system.</a:t>
            </a:r>
          </a:p>
          <a:p>
            <a:pPr lvl="1" algn="just"/>
            <a:r>
              <a:rPr lang="en-US" u="sng" dirty="0" smtClean="0">
                <a:solidFill>
                  <a:srgbClr val="FF0000"/>
                </a:solidFill>
              </a:rPr>
              <a:t>Base for component and deployment </a:t>
            </a:r>
            <a:r>
              <a:rPr lang="en-US" dirty="0" smtClean="0"/>
              <a:t>diagrams.</a:t>
            </a:r>
          </a:p>
          <a:p>
            <a:pPr lvl="1" algn="just"/>
            <a:r>
              <a:rPr lang="en-US" u="sng" dirty="0" smtClean="0">
                <a:solidFill>
                  <a:srgbClr val="FF0000"/>
                </a:solidFill>
              </a:rPr>
              <a:t>To perform Forward and reverse engineering</a:t>
            </a:r>
            <a:r>
              <a:rPr lang="en-US" dirty="0" smtClean="0"/>
              <a:t>.</a:t>
            </a:r>
          </a:p>
          <a:p>
            <a:pPr lvl="1" algn="just"/>
            <a:r>
              <a:rPr lang="en-US" u="sng" dirty="0" smtClean="0">
                <a:solidFill>
                  <a:srgbClr val="FF0000"/>
                </a:solidFill>
              </a:rPr>
              <a:t>Construction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software using </a:t>
            </a:r>
            <a:r>
              <a:rPr lang="en-US" u="sng" dirty="0" smtClean="0">
                <a:solidFill>
                  <a:srgbClr val="FF0000"/>
                </a:solidFill>
              </a:rPr>
              <a:t>object oriented languages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7961" y="0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39" y="39687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4882"/>
            <a:ext cx="8229600" cy="5553076"/>
          </a:xfrm>
        </p:spPr>
        <p:txBody>
          <a:bodyPr>
            <a:normAutofit/>
          </a:bodyPr>
          <a:lstStyle/>
          <a:p>
            <a:pPr algn="just" fontAlgn="base">
              <a:buNone/>
            </a:pPr>
            <a:r>
              <a:rPr lang="en-US" dirty="0" smtClean="0"/>
              <a:t>The standard </a:t>
            </a:r>
            <a:r>
              <a:rPr lang="en-US" u="sng" dirty="0" smtClean="0"/>
              <a:t>class diagram is composed of three sections:</a:t>
            </a:r>
          </a:p>
          <a:p>
            <a:pPr algn="just" fontAlgn="base"/>
            <a:r>
              <a:rPr lang="en-US" b="1" u="sng" dirty="0" smtClean="0"/>
              <a:t>Upper section:</a:t>
            </a:r>
            <a:r>
              <a:rPr lang="en-US" b="1" dirty="0" smtClean="0"/>
              <a:t> </a:t>
            </a:r>
            <a:r>
              <a:rPr lang="en-US" dirty="0" smtClean="0"/>
              <a:t>Contains the </a:t>
            </a:r>
            <a:r>
              <a:rPr lang="en-US" u="sng" dirty="0" smtClean="0">
                <a:solidFill>
                  <a:srgbClr val="FF0000"/>
                </a:solidFill>
              </a:rPr>
              <a:t>name of the class</a:t>
            </a:r>
            <a:r>
              <a:rPr lang="en-US" dirty="0" smtClean="0"/>
              <a:t>. This section is always required</a:t>
            </a:r>
          </a:p>
          <a:p>
            <a:pPr algn="just" fontAlgn="base"/>
            <a:r>
              <a:rPr lang="en-US" b="1" u="sng" dirty="0" smtClean="0"/>
              <a:t>Middle section:</a:t>
            </a:r>
            <a:r>
              <a:rPr lang="en-US" b="1" dirty="0" smtClean="0"/>
              <a:t> </a:t>
            </a:r>
            <a:r>
              <a:rPr lang="en-US" dirty="0" smtClean="0"/>
              <a:t>Contains the </a:t>
            </a:r>
            <a:r>
              <a:rPr lang="en-US" u="sng" dirty="0" smtClean="0">
                <a:solidFill>
                  <a:srgbClr val="FF0000"/>
                </a:solidFill>
              </a:rPr>
              <a:t>attributes </a:t>
            </a:r>
            <a:r>
              <a:rPr lang="en-US" dirty="0" smtClean="0"/>
              <a:t>of the class. This is </a:t>
            </a:r>
            <a:r>
              <a:rPr lang="en-US" u="sng" dirty="0" smtClean="0">
                <a:solidFill>
                  <a:srgbClr val="FF0000"/>
                </a:solidFill>
              </a:rPr>
              <a:t>only required when describing a specific instance of a class.</a:t>
            </a:r>
          </a:p>
          <a:p>
            <a:pPr algn="just" fontAlgn="base"/>
            <a:r>
              <a:rPr lang="en-US" b="1" u="sng" dirty="0" smtClean="0"/>
              <a:t>Bottom section:</a:t>
            </a:r>
            <a:r>
              <a:rPr lang="en-US" b="1" dirty="0" smtClean="0"/>
              <a:t> </a:t>
            </a:r>
            <a:r>
              <a:rPr lang="en-US" dirty="0" smtClean="0"/>
              <a:t>Includes class </a:t>
            </a:r>
            <a:r>
              <a:rPr lang="en-US" u="sng" dirty="0" smtClean="0">
                <a:solidFill>
                  <a:srgbClr val="FF0000"/>
                </a:solidFill>
              </a:rPr>
              <a:t>operations (methods). </a:t>
            </a:r>
            <a:r>
              <a:rPr lang="en-US" dirty="0" smtClean="0"/>
              <a:t>The operations </a:t>
            </a:r>
            <a:r>
              <a:rPr lang="en-US" u="sng" dirty="0" smtClean="0">
                <a:solidFill>
                  <a:srgbClr val="FF0000"/>
                </a:solidFill>
              </a:rPr>
              <a:t>describe how a class interacts with data.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0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1262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48640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b="1" dirty="0" smtClean="0"/>
              <a:t>Member access modifiers</a:t>
            </a:r>
          </a:p>
          <a:p>
            <a:pPr fontAlgn="base"/>
            <a:r>
              <a:rPr lang="en-US" dirty="0" smtClean="0"/>
              <a:t>All </a:t>
            </a:r>
            <a:r>
              <a:rPr lang="en-US" u="sng" dirty="0" smtClean="0">
                <a:solidFill>
                  <a:srgbClr val="FF0000"/>
                </a:solidFill>
              </a:rPr>
              <a:t>classes have different access levels </a:t>
            </a:r>
            <a:r>
              <a:rPr lang="en-US" dirty="0" smtClean="0"/>
              <a:t>depending on the </a:t>
            </a:r>
            <a:r>
              <a:rPr lang="en-US" dirty="0" smtClean="0">
                <a:solidFill>
                  <a:srgbClr val="FF0000"/>
                </a:solidFill>
              </a:rPr>
              <a:t>access modifier </a:t>
            </a:r>
            <a:r>
              <a:rPr lang="en-US" dirty="0" smtClean="0"/>
              <a:t>(visibility). Here are the </a:t>
            </a:r>
            <a:r>
              <a:rPr lang="en-US" u="sng" dirty="0" smtClean="0">
                <a:solidFill>
                  <a:srgbClr val="FF0000"/>
                </a:solidFill>
              </a:rPr>
              <a:t>access levels with </a:t>
            </a:r>
            <a:r>
              <a:rPr lang="en-US" dirty="0" smtClean="0"/>
              <a:t>their corresponding </a:t>
            </a:r>
            <a:r>
              <a:rPr lang="en-US" u="sng" dirty="0" smtClean="0">
                <a:solidFill>
                  <a:srgbClr val="FF0000"/>
                </a:solidFill>
              </a:rPr>
              <a:t>symbols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smtClean="0"/>
              <a:t>Public (+)</a:t>
            </a:r>
          </a:p>
          <a:p>
            <a:pPr lvl="1" fontAlgn="base"/>
            <a:r>
              <a:rPr lang="en-US" dirty="0" smtClean="0"/>
              <a:t>Private (-)</a:t>
            </a:r>
          </a:p>
          <a:p>
            <a:pPr lvl="1" fontAlgn="base"/>
            <a:r>
              <a:rPr lang="en-US" dirty="0" smtClean="0"/>
              <a:t>Protected (#)</a:t>
            </a:r>
          </a:p>
          <a:p>
            <a:pPr lvl="1" fontAlgn="base"/>
            <a:r>
              <a:rPr lang="en-US" dirty="0" smtClean="0"/>
              <a:t>Package (~)</a:t>
            </a:r>
          </a:p>
          <a:p>
            <a:pPr lvl="1" fontAlgn="base"/>
            <a:r>
              <a:rPr lang="en-US" dirty="0" smtClean="0"/>
              <a:t>Derived (/)</a:t>
            </a:r>
          </a:p>
          <a:p>
            <a:pPr lvl="1" fontAlgn="base"/>
            <a:r>
              <a:rPr lang="en-US" dirty="0" smtClean="0"/>
              <a:t>Static (underlined)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571744"/>
            <a:ext cx="237651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0" y="0"/>
            <a:ext cx="1165225" cy="238575"/>
          </a:xfrm>
          <a:prstGeom prst="rect">
            <a:avLst/>
          </a:prstGeom>
        </p:spPr>
        <p:txBody>
          <a:bodyPr vert="horz" lIns="0" rIns="0" bIns="0" anchor="b">
            <a:normAutofit fontScale="8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128" y="42519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0257"/>
            <a:ext cx="5257800" cy="74371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Design Diagrams: UML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343400"/>
          </a:xfrm>
        </p:spPr>
        <p:txBody>
          <a:bodyPr/>
          <a:lstStyle/>
          <a:p>
            <a:pPr algn="just"/>
            <a:r>
              <a:rPr lang="en-US" dirty="0" smtClean="0"/>
              <a:t>Unified Modeling Language</a:t>
            </a:r>
          </a:p>
          <a:p>
            <a:pPr algn="just"/>
            <a:r>
              <a:rPr lang="en-US" dirty="0" smtClean="0"/>
              <a:t>UML is a way of visualizing a software program using a collection of diagrams. </a:t>
            </a:r>
          </a:p>
          <a:p>
            <a:pPr algn="just"/>
            <a:r>
              <a:rPr lang="en-US" dirty="0" smtClean="0"/>
              <a:t>UML is accepted by the Object Management Group (OMG) as the standard for modeling software development.</a:t>
            </a:r>
          </a:p>
          <a:p>
            <a:pPr algn="just"/>
            <a:r>
              <a:rPr lang="en-US" dirty="0" smtClean="0"/>
              <a:t>Types of UML Diagrams</a:t>
            </a:r>
          </a:p>
          <a:p>
            <a:pPr lvl="2" algn="just"/>
            <a:r>
              <a:rPr lang="en-US" dirty="0" smtClean="0"/>
              <a:t>Structural diagrams and behavioral or interaction diagrams.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35257" y="0"/>
            <a:ext cx="1107743" cy="279400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758" y="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071670" y="180956"/>
            <a:ext cx="4114800" cy="533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Depicting Classes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248400" y="2133600"/>
            <a:ext cx="2438400" cy="3581400"/>
            <a:chOff x="3936" y="1296"/>
            <a:chExt cx="1536" cy="2256"/>
          </a:xfrm>
        </p:grpSpPr>
        <p:sp>
          <p:nvSpPr>
            <p:cNvPr id="11283" name="Rectangle 4"/>
            <p:cNvSpPr>
              <a:spLocks noChangeArrowheads="1"/>
            </p:cNvSpPr>
            <p:nvPr/>
          </p:nvSpPr>
          <p:spPr bwMode="auto">
            <a:xfrm>
              <a:off x="3936" y="1296"/>
              <a:ext cx="1536" cy="38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11284" name="Rectangle 5"/>
            <p:cNvSpPr>
              <a:spLocks noChangeArrowheads="1"/>
            </p:cNvSpPr>
            <p:nvPr/>
          </p:nvSpPr>
          <p:spPr bwMode="auto">
            <a:xfrm>
              <a:off x="3936" y="1680"/>
              <a:ext cx="1536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/>
                <a:t>name      : String</a:t>
              </a:r>
            </a:p>
            <a:p>
              <a:r>
                <a:rPr lang="en-US"/>
                <a:t>birthdate : Date</a:t>
              </a:r>
            </a:p>
            <a:p>
              <a:r>
                <a:rPr lang="en-US"/>
                <a:t>ssn          : Id</a:t>
              </a:r>
            </a:p>
          </p:txBody>
        </p:sp>
        <p:sp>
          <p:nvSpPr>
            <p:cNvPr id="11285" name="Rectangle 6"/>
            <p:cNvSpPr>
              <a:spLocks noChangeArrowheads="1"/>
            </p:cNvSpPr>
            <p:nvPr/>
          </p:nvSpPr>
          <p:spPr bwMode="auto">
            <a:xfrm>
              <a:off x="3936" y="2448"/>
              <a:ext cx="1536" cy="1104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/>
                <a:t>eat()</a:t>
              </a:r>
            </a:p>
            <a:p>
              <a:pPr algn="ctr"/>
              <a:r>
                <a:rPr lang="en-US"/>
                <a:t>sleep()</a:t>
              </a:r>
            </a:p>
            <a:p>
              <a:pPr algn="ctr"/>
              <a:r>
                <a:rPr lang="en-US"/>
                <a:t>work()</a:t>
              </a:r>
            </a:p>
            <a:p>
              <a:pPr algn="ctr"/>
              <a:r>
                <a:rPr lang="en-US"/>
                <a:t>play()</a:t>
              </a:r>
            </a:p>
          </p:txBody>
        </p:sp>
      </p:grpSp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381000" y="1219200"/>
            <a:ext cx="83486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When drawing a class, you needn’t show attributes and operation in every diagram.</a:t>
            </a: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457200" y="2133600"/>
            <a:ext cx="2438400" cy="7620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Person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3400" y="3276600"/>
            <a:ext cx="2438400" cy="2438400"/>
            <a:chOff x="288" y="2400"/>
            <a:chExt cx="1536" cy="1536"/>
          </a:xfrm>
        </p:grpSpPr>
        <p:sp>
          <p:nvSpPr>
            <p:cNvPr id="11280" name="Rectangle 10"/>
            <p:cNvSpPr>
              <a:spLocks noChangeArrowheads="1"/>
            </p:cNvSpPr>
            <p:nvPr/>
          </p:nvSpPr>
          <p:spPr bwMode="auto">
            <a:xfrm>
              <a:off x="288" y="2400"/>
              <a:ext cx="1536" cy="48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11281" name="Rectangle 11"/>
            <p:cNvSpPr>
              <a:spLocks noChangeArrowheads="1"/>
            </p:cNvSpPr>
            <p:nvPr/>
          </p:nvSpPr>
          <p:spPr bwMode="auto">
            <a:xfrm>
              <a:off x="288" y="2880"/>
              <a:ext cx="1536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/>
                <a:t>name</a:t>
              </a:r>
            </a:p>
            <a:p>
              <a:pPr algn="ctr"/>
              <a:r>
                <a:rPr lang="en-US"/>
                <a:t>address</a:t>
              </a:r>
            </a:p>
            <a:p>
              <a:pPr algn="ctr"/>
              <a:r>
                <a:rPr lang="en-US"/>
                <a:t>birthdate</a:t>
              </a:r>
            </a:p>
          </p:txBody>
        </p:sp>
        <p:sp>
          <p:nvSpPr>
            <p:cNvPr id="11282" name="Rectangle 12"/>
            <p:cNvSpPr>
              <a:spLocks noChangeArrowheads="1"/>
            </p:cNvSpPr>
            <p:nvPr/>
          </p:nvSpPr>
          <p:spPr bwMode="auto">
            <a:xfrm>
              <a:off x="288" y="3648"/>
              <a:ext cx="1536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429000" y="4114800"/>
            <a:ext cx="2438400" cy="1600200"/>
            <a:chOff x="2208" y="2592"/>
            <a:chExt cx="1536" cy="1008"/>
          </a:xfrm>
        </p:grpSpPr>
        <p:sp>
          <p:nvSpPr>
            <p:cNvPr id="11277" name="Rectangle 14"/>
            <p:cNvSpPr>
              <a:spLocks noChangeArrowheads="1"/>
            </p:cNvSpPr>
            <p:nvPr/>
          </p:nvSpPr>
          <p:spPr bwMode="auto">
            <a:xfrm>
              <a:off x="2208" y="2592"/>
              <a:ext cx="1536" cy="307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11278" name="Rectangle 15"/>
            <p:cNvSpPr>
              <a:spLocks noChangeArrowheads="1"/>
            </p:cNvSpPr>
            <p:nvPr/>
          </p:nvSpPr>
          <p:spPr bwMode="auto">
            <a:xfrm>
              <a:off x="2208" y="2880"/>
              <a:ext cx="153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279" name="Rectangle 16"/>
            <p:cNvSpPr>
              <a:spLocks noChangeArrowheads="1"/>
            </p:cNvSpPr>
            <p:nvPr/>
          </p:nvSpPr>
          <p:spPr bwMode="auto">
            <a:xfrm>
              <a:off x="2208" y="3072"/>
              <a:ext cx="1536" cy="528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/>
                <a:t>eat</a:t>
              </a:r>
            </a:p>
            <a:p>
              <a:pPr algn="ctr"/>
              <a:r>
                <a:rPr lang="en-US"/>
                <a:t>play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429000" y="2133600"/>
            <a:ext cx="2438400" cy="1143000"/>
            <a:chOff x="2160" y="1488"/>
            <a:chExt cx="1536" cy="720"/>
          </a:xfrm>
        </p:grpSpPr>
        <p:sp>
          <p:nvSpPr>
            <p:cNvPr id="11274" name="Rectangle 18"/>
            <p:cNvSpPr>
              <a:spLocks noChangeArrowheads="1"/>
            </p:cNvSpPr>
            <p:nvPr/>
          </p:nvSpPr>
          <p:spPr bwMode="auto">
            <a:xfrm>
              <a:off x="2160" y="1488"/>
              <a:ext cx="1536" cy="336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/>
                <a:t>Person</a:t>
              </a:r>
            </a:p>
          </p:txBody>
        </p:sp>
        <p:sp>
          <p:nvSpPr>
            <p:cNvPr id="11275" name="Rectangle 19"/>
            <p:cNvSpPr>
              <a:spLocks noChangeArrowheads="1"/>
            </p:cNvSpPr>
            <p:nvPr/>
          </p:nvSpPr>
          <p:spPr bwMode="auto">
            <a:xfrm>
              <a:off x="2160" y="1824"/>
              <a:ext cx="153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Rectangle 20"/>
            <p:cNvSpPr>
              <a:spLocks noChangeArrowheads="1"/>
            </p:cNvSpPr>
            <p:nvPr/>
          </p:nvSpPr>
          <p:spPr bwMode="auto">
            <a:xfrm>
              <a:off x="2160" y="2016"/>
              <a:ext cx="153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Title 7"/>
          <p:cNvSpPr txBox="1">
            <a:spLocks/>
          </p:cNvSpPr>
          <p:nvPr/>
        </p:nvSpPr>
        <p:spPr>
          <a:xfrm>
            <a:off x="42649" y="83343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2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400" y="65205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lide Number Placeholder 3"/>
          <p:cNvSpPr txBox="1">
            <a:spLocks/>
          </p:cNvSpPr>
          <p:nvPr/>
        </p:nvSpPr>
        <p:spPr>
          <a:xfrm>
            <a:off x="8383984" y="6492875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1"/>
                </a:solidFill>
              </a:rPr>
              <a:t>20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786" y="285728"/>
            <a:ext cx="6086460" cy="59131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Relationships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 UML, </a:t>
            </a:r>
            <a:r>
              <a:rPr lang="en-US" u="sng" dirty="0" smtClean="0"/>
              <a:t>object interconnections </a:t>
            </a:r>
            <a:r>
              <a:rPr lang="en-US" dirty="0" smtClean="0"/>
              <a:t>(logical or physical), are  modeled </a:t>
            </a:r>
            <a:r>
              <a:rPr lang="en-US" u="sng" dirty="0" smtClean="0">
                <a:solidFill>
                  <a:srgbClr val="FF0000"/>
                </a:solidFill>
              </a:rPr>
              <a:t>as relationships. </a:t>
            </a:r>
          </a:p>
          <a:p>
            <a:r>
              <a:rPr lang="en-US" dirty="0" smtClean="0"/>
              <a:t>There are three kinds of relationships in UML:</a:t>
            </a:r>
          </a:p>
          <a:p>
            <a:endParaRPr lang="en-US" dirty="0" smtClean="0"/>
          </a:p>
          <a:p>
            <a:pPr lvl="1"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Dependencies</a:t>
            </a:r>
          </a:p>
          <a:p>
            <a:pPr lvl="1">
              <a:buFontTx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 lvl="1"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Generalizations</a:t>
            </a:r>
          </a:p>
          <a:p>
            <a:pPr lvl="1">
              <a:buFontTx/>
              <a:buChar char="•"/>
            </a:pPr>
            <a:endParaRPr lang="en-US" dirty="0" smtClean="0">
              <a:solidFill>
                <a:srgbClr val="FF0000"/>
              </a:solidFill>
            </a:endParaRPr>
          </a:p>
          <a:p>
            <a:pPr lvl="1">
              <a:buFontTx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Associations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-5687" y="29949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206" y="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88" y="194482"/>
            <a:ext cx="4876800" cy="59131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Dependency Relationships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53000"/>
          </a:xfrm>
        </p:spPr>
        <p:txBody>
          <a:bodyPr/>
          <a:lstStyle/>
          <a:p>
            <a:pPr algn="just"/>
            <a:r>
              <a:rPr lang="en-US" dirty="0"/>
              <a:t>I</a:t>
            </a:r>
            <a:r>
              <a:rPr lang="en-US" dirty="0" smtClean="0"/>
              <a:t>ndicates a </a:t>
            </a:r>
            <a:r>
              <a:rPr lang="en-US" dirty="0" smtClean="0">
                <a:solidFill>
                  <a:srgbClr val="FF0000"/>
                </a:solidFill>
              </a:rPr>
              <a:t>semantic relationship between two or more </a:t>
            </a:r>
            <a:r>
              <a:rPr lang="en-US" dirty="0" smtClean="0"/>
              <a:t>elements.  </a:t>
            </a:r>
          </a:p>
          <a:p>
            <a:pPr algn="just"/>
            <a:r>
              <a:rPr lang="en-US" dirty="0" smtClean="0"/>
              <a:t>The dependency from </a:t>
            </a:r>
            <a:r>
              <a:rPr lang="en-US" i="1" dirty="0" err="1" smtClean="0"/>
              <a:t>CourseSchedule</a:t>
            </a:r>
            <a:r>
              <a:rPr lang="en-US" dirty="0" smtClean="0"/>
              <a:t> to </a:t>
            </a:r>
            <a:r>
              <a:rPr lang="en-US" i="1" dirty="0" smtClean="0"/>
              <a:t>Course</a:t>
            </a:r>
            <a:r>
              <a:rPr lang="en-US" dirty="0" smtClean="0"/>
              <a:t> exists because </a:t>
            </a:r>
            <a:r>
              <a:rPr lang="en-US" i="1" u="sng" dirty="0" smtClean="0">
                <a:solidFill>
                  <a:srgbClr val="FF0000"/>
                </a:solidFill>
              </a:rPr>
              <a:t>Course</a:t>
            </a:r>
            <a:r>
              <a:rPr lang="en-US" u="sng" dirty="0" smtClean="0">
                <a:solidFill>
                  <a:srgbClr val="FF0000"/>
                </a:solidFill>
              </a:rPr>
              <a:t> is used in both the </a:t>
            </a:r>
            <a:r>
              <a:rPr lang="en-US" b="1" u="sng" dirty="0" smtClean="0">
                <a:solidFill>
                  <a:srgbClr val="FF0000"/>
                </a:solidFill>
              </a:rPr>
              <a:t>add</a:t>
            </a:r>
            <a:r>
              <a:rPr lang="en-US" u="sng" dirty="0" smtClean="0">
                <a:solidFill>
                  <a:srgbClr val="FF0000"/>
                </a:solidFill>
              </a:rPr>
              <a:t> and </a:t>
            </a:r>
            <a:r>
              <a:rPr lang="en-US" b="1" u="sng" dirty="0" smtClean="0">
                <a:solidFill>
                  <a:srgbClr val="FF0000"/>
                </a:solidFill>
              </a:rPr>
              <a:t>remove</a:t>
            </a:r>
            <a:r>
              <a:rPr lang="en-US" u="sng" dirty="0" smtClean="0">
                <a:solidFill>
                  <a:srgbClr val="FF0000"/>
                </a:solidFill>
              </a:rPr>
              <a:t> operations of </a:t>
            </a:r>
            <a:r>
              <a:rPr lang="en-US" i="1" u="sng" dirty="0" err="1" smtClean="0">
                <a:solidFill>
                  <a:srgbClr val="FF0000"/>
                </a:solidFill>
              </a:rPr>
              <a:t>CourseSchedule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657600"/>
            <a:ext cx="5181600" cy="1752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23884" y="15045"/>
            <a:ext cx="1012825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79" y="109501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4482"/>
            <a:ext cx="5029200" cy="59131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Generalization Relationships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3599"/>
            <a:ext cx="8229600" cy="4953000"/>
          </a:xfrm>
        </p:spPr>
        <p:txBody>
          <a:bodyPr/>
          <a:lstStyle/>
          <a:p>
            <a:pPr algn="just"/>
            <a:r>
              <a:rPr lang="en-US" dirty="0" smtClean="0"/>
              <a:t>It connects a </a:t>
            </a:r>
            <a:r>
              <a:rPr lang="en-US" u="sng" dirty="0" smtClean="0">
                <a:solidFill>
                  <a:srgbClr val="FF0000"/>
                </a:solidFill>
              </a:rPr>
              <a:t>subclass to its superclass</a:t>
            </a:r>
            <a:r>
              <a:rPr lang="en-US" dirty="0" smtClean="0"/>
              <a:t>. It </a:t>
            </a:r>
            <a:r>
              <a:rPr lang="en-US" u="sng" dirty="0" smtClean="0">
                <a:solidFill>
                  <a:srgbClr val="FF0000"/>
                </a:solidFill>
              </a:rPr>
              <a:t>denotes an inheritance of attributes and behavior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rom the superclass to the subclass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indicates a specialization</a:t>
            </a:r>
            <a:r>
              <a:rPr lang="en-US" dirty="0" smtClean="0"/>
              <a:t> in the subclass of the more general superclass.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3276600"/>
            <a:ext cx="2133600" cy="2543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37531" y="-10994"/>
            <a:ext cx="1028700" cy="4356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05840"/>
            <a:ext cx="8382000" cy="4389120"/>
          </a:xfrm>
        </p:spPr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UML </a:t>
            </a:r>
            <a:r>
              <a:rPr lang="en-US" dirty="0" smtClean="0">
                <a:solidFill>
                  <a:srgbClr val="FF0000"/>
                </a:solidFill>
              </a:rPr>
              <a:t>permits a class to inherit from multiple super classes,</a:t>
            </a:r>
            <a:r>
              <a:rPr lang="en-US" dirty="0" smtClean="0"/>
              <a:t>  although some programming  languages (</a:t>
            </a:r>
            <a:r>
              <a:rPr lang="en-US" i="1" dirty="0" smtClean="0"/>
              <a:t>e.g.,</a:t>
            </a:r>
            <a:r>
              <a:rPr lang="en-US" dirty="0" smtClean="0"/>
              <a:t> Java) do not permit multiple inheritance. </a:t>
            </a:r>
          </a:p>
          <a:p>
            <a:pPr algn="just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09800" y="2819400"/>
            <a:ext cx="4762500" cy="24574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37531" y="39687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145" y="39687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409" y="204006"/>
            <a:ext cx="4646541" cy="43891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Association Relationships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881" y="762000"/>
            <a:ext cx="82296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If two classes in a model need to communicate with each other</a:t>
            </a:r>
            <a:r>
              <a:rPr lang="en-US" dirty="0" smtClean="0"/>
              <a:t>, there must be link between them. </a:t>
            </a:r>
          </a:p>
          <a:p>
            <a:pPr algn="just"/>
            <a:r>
              <a:rPr lang="en-US" dirty="0" smtClean="0"/>
              <a:t>An </a:t>
            </a:r>
            <a:r>
              <a:rPr lang="en-US" i="1" dirty="0" smtClean="0">
                <a:solidFill>
                  <a:srgbClr val="FF0000"/>
                </a:solidFill>
              </a:rPr>
              <a:t>association</a:t>
            </a:r>
            <a:r>
              <a:rPr lang="en-US" dirty="0" smtClean="0">
                <a:solidFill>
                  <a:srgbClr val="FF0000"/>
                </a:solidFill>
              </a:rPr>
              <a:t> denotes that link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We can </a:t>
            </a:r>
            <a:r>
              <a:rPr lang="en-US" u="sng" dirty="0" smtClean="0">
                <a:solidFill>
                  <a:srgbClr val="FF0000"/>
                </a:solidFill>
              </a:rPr>
              <a:t>indicate the </a:t>
            </a:r>
            <a:r>
              <a:rPr lang="en-US" i="1" u="sng" dirty="0" smtClean="0">
                <a:solidFill>
                  <a:srgbClr val="FF0000"/>
                </a:solidFill>
              </a:rPr>
              <a:t>multiplicity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an association</a:t>
            </a:r>
          </a:p>
          <a:p>
            <a:pPr algn="just"/>
            <a:endParaRPr lang="en-US" dirty="0" smtClean="0"/>
          </a:p>
          <a:p>
            <a:r>
              <a:rPr lang="en-US" dirty="0" smtClean="0"/>
              <a:t>The example indicates that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i="1" dirty="0" smtClean="0">
                <a:solidFill>
                  <a:srgbClr val="FF0000"/>
                </a:solidFill>
              </a:rPr>
              <a:t>Student</a:t>
            </a:r>
            <a:r>
              <a:rPr lang="en-US" dirty="0" smtClean="0">
                <a:solidFill>
                  <a:srgbClr val="FF0000"/>
                </a:solidFill>
              </a:rPr>
              <a:t> has one or more </a:t>
            </a:r>
            <a:r>
              <a:rPr lang="en-US" i="1" dirty="0" smtClean="0">
                <a:solidFill>
                  <a:srgbClr val="FF0000"/>
                </a:solidFill>
              </a:rPr>
              <a:t>Instructors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3113" y="2376484"/>
            <a:ext cx="5829300" cy="552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1" name="Picture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6438" y="5214950"/>
            <a:ext cx="5895975" cy="5619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37531" y="39687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9687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16" y="285728"/>
            <a:ext cx="5410200" cy="533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Association Relationships (Cont’d)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457200" y="1142984"/>
            <a:ext cx="8108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The example indicates that every </a:t>
            </a:r>
            <a:r>
              <a:rPr lang="en-US" i="1" dirty="0"/>
              <a:t>Instructor</a:t>
            </a:r>
            <a:r>
              <a:rPr lang="en-US" dirty="0"/>
              <a:t> has one or more </a:t>
            </a:r>
            <a:r>
              <a:rPr lang="en-US" i="1" dirty="0"/>
              <a:t>Students</a:t>
            </a:r>
            <a:r>
              <a:rPr lang="en-US" dirty="0"/>
              <a:t>: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62000" y="1857364"/>
            <a:ext cx="7772400" cy="762000"/>
            <a:chOff x="762000" y="2286000"/>
            <a:chExt cx="7772400" cy="762000"/>
          </a:xfrm>
        </p:grpSpPr>
        <p:sp>
          <p:nvSpPr>
            <p:cNvPr id="171012" name="Line 4"/>
            <p:cNvSpPr>
              <a:spLocks noChangeShapeType="1"/>
            </p:cNvSpPr>
            <p:nvPr/>
          </p:nvSpPr>
          <p:spPr bwMode="auto">
            <a:xfrm>
              <a:off x="2819400" y="2514600"/>
              <a:ext cx="3657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13" name="Rectangle 5"/>
            <p:cNvSpPr>
              <a:spLocks noChangeArrowheads="1"/>
            </p:cNvSpPr>
            <p:nvPr/>
          </p:nvSpPr>
          <p:spPr bwMode="auto">
            <a:xfrm>
              <a:off x="6477000" y="2286000"/>
              <a:ext cx="2057400" cy="533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Instructor</a:t>
              </a:r>
            </a:p>
          </p:txBody>
        </p:sp>
        <p:sp>
          <p:nvSpPr>
            <p:cNvPr id="171014" name="Rectangle 6"/>
            <p:cNvSpPr>
              <a:spLocks noChangeArrowheads="1"/>
            </p:cNvSpPr>
            <p:nvPr/>
          </p:nvSpPr>
          <p:spPr bwMode="auto">
            <a:xfrm>
              <a:off x="762000" y="2286000"/>
              <a:ext cx="2057400" cy="533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Student</a:t>
              </a:r>
            </a:p>
          </p:txBody>
        </p:sp>
        <p:sp>
          <p:nvSpPr>
            <p:cNvPr id="171016" name="Text Box 8"/>
            <p:cNvSpPr txBox="1">
              <a:spLocks noChangeArrowheads="1"/>
            </p:cNvSpPr>
            <p:nvPr/>
          </p:nvSpPr>
          <p:spPr bwMode="auto">
            <a:xfrm>
              <a:off x="2895600" y="25908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1..*</a:t>
              </a:r>
            </a:p>
          </p:txBody>
        </p:sp>
      </p:grpSp>
      <p:sp>
        <p:nvSpPr>
          <p:cNvPr id="9" name="Title 7"/>
          <p:cNvSpPr txBox="1">
            <a:spLocks/>
          </p:cNvSpPr>
          <p:nvPr/>
        </p:nvSpPr>
        <p:spPr>
          <a:xfrm>
            <a:off x="38100" y="28693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11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956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571472" y="2967335"/>
            <a:ext cx="7929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indicate the behavior of an object in an association (</a:t>
            </a:r>
            <a:r>
              <a:rPr lang="en-US" i="1" dirty="0" smtClean="0"/>
              <a:t>i.e.,</a:t>
            </a:r>
            <a:r>
              <a:rPr lang="en-US" dirty="0" smtClean="0"/>
              <a:t> the </a:t>
            </a:r>
            <a:r>
              <a:rPr lang="en-US" i="1" dirty="0" smtClean="0"/>
              <a:t>role </a:t>
            </a:r>
            <a:r>
              <a:rPr lang="en-US" dirty="0" smtClean="0"/>
              <a:t>of an object) using </a:t>
            </a:r>
            <a:r>
              <a:rPr lang="en-US" i="1" dirty="0" err="1" smtClean="0"/>
              <a:t>rolenames</a:t>
            </a:r>
            <a:r>
              <a:rPr lang="en-US" i="1" dirty="0" smtClean="0"/>
              <a:t>.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85800" y="4014798"/>
            <a:ext cx="7696200" cy="914400"/>
            <a:chOff x="685800" y="3581400"/>
            <a:chExt cx="7696200" cy="914400"/>
          </a:xfrm>
        </p:grpSpPr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2743200" y="4038600"/>
              <a:ext cx="3657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6324600" y="3810000"/>
              <a:ext cx="2057400" cy="533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Instructor</a:t>
              </a: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685800" y="3759200"/>
              <a:ext cx="2057400" cy="533400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Student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5715000" y="40386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1..*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2743200" y="4038600"/>
              <a:ext cx="6858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1..*</a:t>
              </a: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4724400" y="3581400"/>
              <a:ext cx="1600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learns from</a:t>
              </a: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2819400" y="3581400"/>
              <a:ext cx="1143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teaches</a:t>
              </a:r>
            </a:p>
          </p:txBody>
        </p:sp>
      </p:grpSp>
      <p:sp>
        <p:nvSpPr>
          <p:cNvPr id="24" name="Slide Number Placeholder 3"/>
          <p:cNvSpPr txBox="1">
            <a:spLocks/>
          </p:cNvSpPr>
          <p:nvPr/>
        </p:nvSpPr>
        <p:spPr>
          <a:xfrm>
            <a:off x="8460432" y="6486103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1"/>
                </a:solidFill>
              </a:rPr>
              <a:t>26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84943"/>
            <a:ext cx="4724400" cy="5334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Association Relationships (Cont’d)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A class can have a </a:t>
            </a:r>
            <a:r>
              <a:rPr lang="en-US" i="1"/>
              <a:t>self association</a:t>
            </a:r>
            <a:r>
              <a:rPr lang="en-US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43200" y="2514600"/>
            <a:ext cx="3505200" cy="1585913"/>
            <a:chOff x="1680" y="2256"/>
            <a:chExt cx="2208" cy="999"/>
          </a:xfrm>
        </p:grpSpPr>
        <p:sp>
          <p:nvSpPr>
            <p:cNvPr id="25606" name="Rectangle 5"/>
            <p:cNvSpPr>
              <a:spLocks noChangeArrowheads="1"/>
            </p:cNvSpPr>
            <p:nvPr/>
          </p:nvSpPr>
          <p:spPr bwMode="auto">
            <a:xfrm>
              <a:off x="2544" y="2256"/>
              <a:ext cx="1296" cy="81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1680" y="2784"/>
              <a:ext cx="1536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/>
                <a:t>LinkedListNode</a:t>
              </a:r>
            </a:p>
          </p:txBody>
        </p:sp>
        <p:sp>
          <p:nvSpPr>
            <p:cNvPr id="25608" name="Text Box 7"/>
            <p:cNvSpPr txBox="1">
              <a:spLocks noChangeArrowheads="1"/>
            </p:cNvSpPr>
            <p:nvPr/>
          </p:nvSpPr>
          <p:spPr bwMode="auto">
            <a:xfrm>
              <a:off x="2016" y="2448"/>
              <a:ext cx="480" cy="2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next</a:t>
              </a:r>
            </a:p>
          </p:txBody>
        </p:sp>
        <p:sp>
          <p:nvSpPr>
            <p:cNvPr id="25609" name="Text Box 8"/>
            <p:cNvSpPr txBox="1">
              <a:spLocks noChangeArrowheads="1"/>
            </p:cNvSpPr>
            <p:nvPr/>
          </p:nvSpPr>
          <p:spPr bwMode="auto">
            <a:xfrm>
              <a:off x="3216" y="3024"/>
              <a:ext cx="672" cy="2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previous</a:t>
              </a:r>
            </a:p>
          </p:txBody>
        </p:sp>
      </p:grpSp>
      <p:sp>
        <p:nvSpPr>
          <p:cNvPr id="10" name="Title 7"/>
          <p:cNvSpPr txBox="1">
            <a:spLocks/>
          </p:cNvSpPr>
          <p:nvPr/>
        </p:nvSpPr>
        <p:spPr>
          <a:xfrm>
            <a:off x="0" y="39687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12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128" y="68558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3"/>
          <p:cNvSpPr txBox="1">
            <a:spLocks/>
          </p:cNvSpPr>
          <p:nvPr/>
        </p:nvSpPr>
        <p:spPr>
          <a:xfrm>
            <a:off x="8382000" y="6471245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1"/>
                </a:solidFill>
              </a:rPr>
              <a:t>27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31419"/>
            <a:ext cx="5181600" cy="5334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Association Relationships (Cont’d)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609600" y="785794"/>
            <a:ext cx="7848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We can model </a:t>
            </a:r>
            <a:r>
              <a:rPr lang="en-US" sz="2400" u="sng" dirty="0">
                <a:solidFill>
                  <a:srgbClr val="FF0000"/>
                </a:solidFill>
              </a:rPr>
              <a:t>objects that contain other objects </a:t>
            </a:r>
            <a:r>
              <a:rPr lang="en-US" sz="2400" dirty="0"/>
              <a:t>by way of special associations called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Aggregations</a:t>
            </a:r>
            <a:r>
              <a:rPr lang="en-US" sz="2400" b="1" u="sng" dirty="0" smtClean="0">
                <a:solidFill>
                  <a:srgbClr val="FF0000"/>
                </a:solidFill>
              </a:rPr>
              <a:t> And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Compositions</a:t>
            </a:r>
            <a:r>
              <a:rPr lang="en-US" sz="2400" b="1" i="1" dirty="0" smtClean="0"/>
              <a:t>.</a:t>
            </a:r>
            <a:endParaRPr lang="en-US" sz="2400" b="1" i="1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An </a:t>
            </a:r>
            <a:r>
              <a:rPr lang="en-US" sz="2400" i="1" dirty="0">
                <a:solidFill>
                  <a:srgbClr val="FF0000"/>
                </a:solidFill>
              </a:rPr>
              <a:t>A</a:t>
            </a:r>
            <a:r>
              <a:rPr lang="en-US" sz="2400" i="1" dirty="0" smtClean="0">
                <a:solidFill>
                  <a:srgbClr val="FF0000"/>
                </a:solidFill>
              </a:rPr>
              <a:t>ggregation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specifies a whole-part relationship between an aggregate </a:t>
            </a:r>
            <a:r>
              <a:rPr lang="en-US" sz="2400" dirty="0"/>
              <a:t>(a whole) and </a:t>
            </a:r>
            <a:r>
              <a:rPr lang="en-US" sz="2400" dirty="0">
                <a:solidFill>
                  <a:srgbClr val="FF0000"/>
                </a:solidFill>
              </a:rPr>
              <a:t>a constituent part</a:t>
            </a:r>
            <a:r>
              <a:rPr lang="en-US" sz="2400" dirty="0"/>
              <a:t>, where the </a:t>
            </a:r>
            <a:r>
              <a:rPr lang="en-US" sz="2400" dirty="0">
                <a:solidFill>
                  <a:srgbClr val="FF0000"/>
                </a:solidFill>
              </a:rPr>
              <a:t>part can exist independently from the aggregate</a:t>
            </a:r>
            <a:r>
              <a:rPr lang="en-US" sz="2400" dirty="0"/>
              <a:t>. Aggregations are denoted by a </a:t>
            </a:r>
            <a:r>
              <a:rPr lang="en-US" sz="2400" u="sng" dirty="0">
                <a:solidFill>
                  <a:srgbClr val="FF0000"/>
                </a:solidFill>
              </a:rPr>
              <a:t>hollow-diamond</a:t>
            </a:r>
            <a:r>
              <a:rPr lang="en-US" sz="2400" dirty="0"/>
              <a:t> </a:t>
            </a:r>
            <a:r>
              <a:rPr lang="en-US" sz="2400" dirty="0" smtClean="0"/>
              <a:t>on </a:t>
            </a:r>
            <a:r>
              <a:rPr lang="en-US" sz="2400" dirty="0"/>
              <a:t>the association.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4267200"/>
            <a:ext cx="7086600" cy="1447800"/>
            <a:chOff x="576" y="2496"/>
            <a:chExt cx="4464" cy="912"/>
          </a:xfrm>
        </p:grpSpPr>
        <p:sp>
          <p:nvSpPr>
            <p:cNvPr id="26630" name="Rectangle 5"/>
            <p:cNvSpPr>
              <a:spLocks noChangeArrowheads="1"/>
            </p:cNvSpPr>
            <p:nvPr/>
          </p:nvSpPr>
          <p:spPr bwMode="auto">
            <a:xfrm>
              <a:off x="576" y="2496"/>
              <a:ext cx="1344" cy="91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/>
                <a:t>Car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920" y="2544"/>
              <a:ext cx="3120" cy="336"/>
              <a:chOff x="1920" y="2544"/>
              <a:chExt cx="3120" cy="336"/>
            </a:xfrm>
          </p:grpSpPr>
          <p:sp>
            <p:nvSpPr>
              <p:cNvPr id="26636" name="Rectangle 7"/>
              <p:cNvSpPr>
                <a:spLocks noChangeArrowheads="1"/>
              </p:cNvSpPr>
              <p:nvPr/>
            </p:nvSpPr>
            <p:spPr bwMode="auto">
              <a:xfrm>
                <a:off x="3504" y="2544"/>
                <a:ext cx="1536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/>
                  <a:t>Engine</a:t>
                </a:r>
              </a:p>
            </p:txBody>
          </p:sp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1920" y="2736"/>
                <a:ext cx="1584" cy="96"/>
                <a:chOff x="2016" y="2640"/>
                <a:chExt cx="1584" cy="96"/>
              </a:xfrm>
            </p:grpSpPr>
            <p:sp>
              <p:nvSpPr>
                <p:cNvPr id="26638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208" y="2688"/>
                  <a:ext cx="13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lg" len="lg"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39" name="Freeform 10"/>
                <p:cNvSpPr>
                  <a:spLocks/>
                </p:cNvSpPr>
                <p:nvPr/>
              </p:nvSpPr>
              <p:spPr bwMode="auto">
                <a:xfrm>
                  <a:off x="2016" y="2640"/>
                  <a:ext cx="192" cy="96"/>
                </a:xfrm>
                <a:custGeom>
                  <a:avLst/>
                  <a:gdLst>
                    <a:gd name="T0" fmla="*/ 0 w 192"/>
                    <a:gd name="T1" fmla="*/ 48 h 96"/>
                    <a:gd name="T2" fmla="*/ 96 w 192"/>
                    <a:gd name="T3" fmla="*/ 0 h 96"/>
                    <a:gd name="T4" fmla="*/ 192 w 192"/>
                    <a:gd name="T5" fmla="*/ 48 h 96"/>
                    <a:gd name="T6" fmla="*/ 96 w 192"/>
                    <a:gd name="T7" fmla="*/ 96 h 96"/>
                    <a:gd name="T8" fmla="*/ 0 w 192"/>
                    <a:gd name="T9" fmla="*/ 48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96"/>
                    <a:gd name="T17" fmla="*/ 192 w 192"/>
                    <a:gd name="T18" fmla="*/ 96 h 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96">
                      <a:moveTo>
                        <a:pt x="0" y="48"/>
                      </a:moveTo>
                      <a:lnTo>
                        <a:pt x="96" y="0"/>
                      </a:lnTo>
                      <a:lnTo>
                        <a:pt x="192" y="48"/>
                      </a:lnTo>
                      <a:lnTo>
                        <a:pt x="96" y="96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0" y="2976"/>
              <a:ext cx="3120" cy="336"/>
              <a:chOff x="1920" y="2976"/>
              <a:chExt cx="3120" cy="336"/>
            </a:xfrm>
          </p:grpSpPr>
          <p:sp>
            <p:nvSpPr>
              <p:cNvPr id="26633" name="Line 12"/>
              <p:cNvSpPr>
                <a:spLocks noChangeShapeType="1"/>
              </p:cNvSpPr>
              <p:nvPr/>
            </p:nvSpPr>
            <p:spPr bwMode="auto">
              <a:xfrm flipV="1">
                <a:off x="2112" y="3120"/>
                <a:ext cx="13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4" name="Freeform 13"/>
              <p:cNvSpPr>
                <a:spLocks/>
              </p:cNvSpPr>
              <p:nvPr/>
            </p:nvSpPr>
            <p:spPr bwMode="auto">
              <a:xfrm>
                <a:off x="1920" y="3072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96"/>
                  <a:gd name="T17" fmla="*/ 192 w 19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5" name="Rectangle 14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1536" cy="33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/>
                  <a:t>Transmission</a:t>
                </a:r>
              </a:p>
            </p:txBody>
          </p:sp>
        </p:grpSp>
      </p:grpSp>
      <p:sp>
        <p:nvSpPr>
          <p:cNvPr id="16" name="Title 7"/>
          <p:cNvSpPr txBox="1">
            <a:spLocks/>
          </p:cNvSpPr>
          <p:nvPr/>
        </p:nvSpPr>
        <p:spPr>
          <a:xfrm>
            <a:off x="67670" y="42519"/>
            <a:ext cx="1028700" cy="355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1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090" y="24262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Slide Number Placeholder 3"/>
          <p:cNvSpPr txBox="1">
            <a:spLocks/>
          </p:cNvSpPr>
          <p:nvPr/>
        </p:nvSpPr>
        <p:spPr>
          <a:xfrm>
            <a:off x="8382000" y="6471245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1"/>
                </a:solidFill>
              </a:rPr>
              <a:t>28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25413"/>
            <a:ext cx="5181600" cy="5334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Association Relationships (Cont’d)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609600" y="1071546"/>
            <a:ext cx="78486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dirty="0"/>
              <a:t>A </a:t>
            </a:r>
            <a:r>
              <a:rPr lang="en-US" sz="2600" i="1" dirty="0">
                <a:solidFill>
                  <a:srgbClr val="FF0000"/>
                </a:solidFill>
              </a:rPr>
              <a:t>composition </a:t>
            </a:r>
            <a:r>
              <a:rPr lang="en-US" sz="2600" dirty="0">
                <a:solidFill>
                  <a:srgbClr val="FF0000"/>
                </a:solidFill>
              </a:rPr>
              <a:t>indicates </a:t>
            </a:r>
            <a:r>
              <a:rPr lang="en-US" sz="2600" dirty="0"/>
              <a:t>a </a:t>
            </a:r>
            <a:r>
              <a:rPr lang="en-US" sz="2600" u="sng" dirty="0">
                <a:solidFill>
                  <a:srgbClr val="FF0000"/>
                </a:solidFill>
              </a:rPr>
              <a:t>strong ownership </a:t>
            </a:r>
            <a:r>
              <a:rPr lang="en-US" sz="2600" dirty="0"/>
              <a:t>and coincident lifetime of parts by the whole (</a:t>
            </a:r>
            <a:r>
              <a:rPr lang="en-US" sz="2600" i="1" dirty="0"/>
              <a:t>i.e.,</a:t>
            </a:r>
            <a:r>
              <a:rPr lang="en-US" sz="2600" dirty="0"/>
              <a:t> they live and die as a whole). Compositions are denoted by </a:t>
            </a:r>
            <a:r>
              <a:rPr lang="en-US" sz="2600" u="sng" dirty="0">
                <a:solidFill>
                  <a:srgbClr val="FF0000"/>
                </a:solidFill>
              </a:rPr>
              <a:t>a filled-diamond adornment on the association</a:t>
            </a:r>
            <a:r>
              <a:rPr lang="en-US" sz="2600" dirty="0"/>
              <a:t>.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762000" y="3352800"/>
            <a:ext cx="2133600" cy="2362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Window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95600" y="3429000"/>
            <a:ext cx="5562600" cy="685800"/>
            <a:chOff x="1824" y="2808"/>
            <a:chExt cx="3504" cy="432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27673" name="Line 7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ln>
                <a:headEnd type="none" w="lg" len="lg"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4" name="Freeform 8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96"/>
                  <a:gd name="T17" fmla="*/ 192 w 19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72" name="Rectangle 9"/>
            <p:cNvSpPr>
              <a:spLocks noChangeArrowheads="1"/>
            </p:cNvSpPr>
            <p:nvPr/>
          </p:nvSpPr>
          <p:spPr bwMode="auto">
            <a:xfrm>
              <a:off x="3552" y="2808"/>
              <a:ext cx="1776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Scrollbar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895600" y="4191000"/>
            <a:ext cx="5562600" cy="685800"/>
            <a:chOff x="1824" y="2760"/>
            <a:chExt cx="3504" cy="432"/>
          </a:xfrm>
        </p:grpSpPr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27669" name="Line 12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ln>
                <a:headEnd type="none" w="lg" len="lg"/>
                <a:tailEnd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0" name="Freeform 13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96"/>
                  <a:gd name="T17" fmla="*/ 192 w 19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668" name="Rectangle 14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Titlebar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895600" y="5029200"/>
            <a:ext cx="5562600" cy="685800"/>
            <a:chOff x="1824" y="2760"/>
            <a:chExt cx="3504" cy="432"/>
          </a:xfrm>
        </p:grpSpPr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1824" y="2930"/>
              <a:ext cx="1755" cy="110"/>
              <a:chOff x="1920" y="2736"/>
              <a:chExt cx="1584" cy="96"/>
            </a:xfrm>
          </p:grpSpPr>
          <p:sp>
            <p:nvSpPr>
              <p:cNvPr id="27665" name="Line 17"/>
              <p:cNvSpPr>
                <a:spLocks noChangeShapeType="1"/>
              </p:cNvSpPr>
              <p:nvPr/>
            </p:nvSpPr>
            <p:spPr bwMode="auto">
              <a:xfrm flipV="1">
                <a:off x="2112" y="2784"/>
                <a:ext cx="1392" cy="0"/>
              </a:xfrm>
              <a:prstGeom prst="line">
                <a:avLst/>
              </a:prstGeom>
              <a:ln>
                <a:headEnd type="none" w="lg" len="lg"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6" name="Freeform 18"/>
              <p:cNvSpPr>
                <a:spLocks/>
              </p:cNvSpPr>
              <p:nvPr/>
            </p:nvSpPr>
            <p:spPr bwMode="auto">
              <a:xfrm>
                <a:off x="1920" y="2736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96 w 192"/>
                  <a:gd name="T3" fmla="*/ 0 h 96"/>
                  <a:gd name="T4" fmla="*/ 192 w 192"/>
                  <a:gd name="T5" fmla="*/ 48 h 96"/>
                  <a:gd name="T6" fmla="*/ 96 w 192"/>
                  <a:gd name="T7" fmla="*/ 96 h 96"/>
                  <a:gd name="T8" fmla="*/ 0 w 192"/>
                  <a:gd name="T9" fmla="*/ 48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96"/>
                  <a:gd name="T17" fmla="*/ 192 w 19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96">
                    <a:moveTo>
                      <a:pt x="0" y="48"/>
                    </a:moveTo>
                    <a:lnTo>
                      <a:pt x="96" y="0"/>
                    </a:lnTo>
                    <a:lnTo>
                      <a:pt x="192" y="48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ln>
                <a:headEnd/>
                <a:tailEnd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64" name="Rectangle 19"/>
            <p:cNvSpPr>
              <a:spLocks noChangeArrowheads="1"/>
            </p:cNvSpPr>
            <p:nvPr/>
          </p:nvSpPr>
          <p:spPr bwMode="auto">
            <a:xfrm>
              <a:off x="3552" y="2760"/>
              <a:ext cx="1776" cy="43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Menu</a:t>
              </a:r>
            </a:p>
          </p:txBody>
        </p:sp>
      </p:grpSp>
      <p:sp>
        <p:nvSpPr>
          <p:cNvPr id="27657" name="Text Box 20"/>
          <p:cNvSpPr txBox="1">
            <a:spLocks noChangeArrowheads="1"/>
          </p:cNvSpPr>
          <p:nvPr/>
        </p:nvSpPr>
        <p:spPr bwMode="auto">
          <a:xfrm>
            <a:off x="3200400" y="3733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58" name="Text Box 21"/>
          <p:cNvSpPr txBox="1">
            <a:spLocks noChangeArrowheads="1"/>
          </p:cNvSpPr>
          <p:nvPr/>
        </p:nvSpPr>
        <p:spPr bwMode="auto">
          <a:xfrm>
            <a:off x="32004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59" name="Text Box 22"/>
          <p:cNvSpPr txBox="1">
            <a:spLocks noChangeArrowheads="1"/>
          </p:cNvSpPr>
          <p:nvPr/>
        </p:nvSpPr>
        <p:spPr bwMode="auto">
          <a:xfrm>
            <a:off x="3200400" y="54102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60" name="Text Box 23"/>
          <p:cNvSpPr txBox="1">
            <a:spLocks noChangeArrowheads="1"/>
          </p:cNvSpPr>
          <p:nvPr/>
        </p:nvSpPr>
        <p:spPr bwMode="auto">
          <a:xfrm>
            <a:off x="5334000" y="3733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61" name="Text Box 24"/>
          <p:cNvSpPr txBox="1">
            <a:spLocks noChangeArrowheads="1"/>
          </p:cNvSpPr>
          <p:nvPr/>
        </p:nvSpPr>
        <p:spPr bwMode="auto">
          <a:xfrm>
            <a:off x="5334000" y="45720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  <a:endParaRPr lang="en-US"/>
          </a:p>
        </p:txBody>
      </p:sp>
      <p:sp>
        <p:nvSpPr>
          <p:cNvPr id="27662" name="Text Box 25"/>
          <p:cNvSpPr txBox="1">
            <a:spLocks noChangeArrowheads="1"/>
          </p:cNvSpPr>
          <p:nvPr/>
        </p:nvSpPr>
        <p:spPr bwMode="auto">
          <a:xfrm>
            <a:off x="5029200" y="541020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 .. *</a:t>
            </a:r>
            <a:endParaRPr lang="en-US"/>
          </a:p>
        </p:txBody>
      </p:sp>
      <p:sp>
        <p:nvSpPr>
          <p:cNvPr id="27" name="Title 7"/>
          <p:cNvSpPr txBox="1">
            <a:spLocks/>
          </p:cNvSpPr>
          <p:nvPr/>
        </p:nvSpPr>
        <p:spPr>
          <a:xfrm>
            <a:off x="67670" y="28693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2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Slide Number Placeholder 3"/>
          <p:cNvSpPr txBox="1">
            <a:spLocks/>
          </p:cNvSpPr>
          <p:nvPr/>
        </p:nvSpPr>
        <p:spPr>
          <a:xfrm>
            <a:off x="8382000" y="6471245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1"/>
                </a:solidFill>
              </a:rPr>
              <a:t>29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56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Structural UML diagrams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Class diagram</a:t>
            </a:r>
          </a:p>
          <a:p>
            <a:pPr lvl="1"/>
            <a:r>
              <a:rPr lang="en-US" dirty="0" smtClean="0"/>
              <a:t>Package diagram</a:t>
            </a:r>
          </a:p>
          <a:p>
            <a:pPr lvl="1"/>
            <a:r>
              <a:rPr lang="en-US" dirty="0" smtClean="0"/>
              <a:t>Object diagram</a:t>
            </a:r>
          </a:p>
          <a:p>
            <a:pPr lvl="1"/>
            <a:r>
              <a:rPr lang="en-US" dirty="0" smtClean="0"/>
              <a:t>Component diagram</a:t>
            </a:r>
          </a:p>
          <a:p>
            <a:pPr lvl="1"/>
            <a:r>
              <a:rPr lang="en-US" dirty="0" smtClean="0"/>
              <a:t>Composite structure diagram</a:t>
            </a:r>
          </a:p>
          <a:p>
            <a:pPr lvl="1"/>
            <a:r>
              <a:rPr lang="en-US" dirty="0" smtClean="0"/>
              <a:t>Deployment diagram</a:t>
            </a:r>
          </a:p>
          <a:p>
            <a:r>
              <a:rPr lang="en-US" dirty="0" smtClean="0"/>
              <a:t>Behavioral UML diagrams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Activity diagram</a:t>
            </a:r>
          </a:p>
          <a:p>
            <a:pPr lvl="1"/>
            <a:r>
              <a:rPr lang="en-US" dirty="0" smtClean="0"/>
              <a:t>Sequence diagram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Use case diagram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State diagram</a:t>
            </a:r>
          </a:p>
          <a:p>
            <a:pPr lvl="1"/>
            <a:r>
              <a:rPr lang="en-US" dirty="0" smtClean="0"/>
              <a:t>Communication diagram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Interaction diagram</a:t>
            </a:r>
          </a:p>
          <a:p>
            <a:pPr lvl="1"/>
            <a:r>
              <a:rPr lang="en-US" dirty="0" smtClean="0"/>
              <a:t>Timing diagram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itle 7"/>
          <p:cNvSpPr txBox="1">
            <a:spLocks/>
          </p:cNvSpPr>
          <p:nvPr/>
        </p:nvSpPr>
        <p:spPr>
          <a:xfrm>
            <a:off x="37531" y="39687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11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12072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87313"/>
            <a:ext cx="27432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Interfaces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810000" y="714356"/>
            <a:ext cx="4953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/>
              <a:t>An </a:t>
            </a:r>
            <a:r>
              <a:rPr lang="en-US" sz="2400" i="1" dirty="0">
                <a:solidFill>
                  <a:srgbClr val="FF0000"/>
                </a:solidFill>
              </a:rPr>
              <a:t>interface</a:t>
            </a:r>
            <a:r>
              <a:rPr lang="en-US" sz="2400" dirty="0">
                <a:solidFill>
                  <a:srgbClr val="FF0000"/>
                </a:solidFill>
              </a:rPr>
              <a:t> is a named set of operations</a:t>
            </a:r>
            <a:r>
              <a:rPr lang="en-US" sz="2400" dirty="0"/>
              <a:t> that specifies the </a:t>
            </a:r>
            <a:r>
              <a:rPr lang="en-US" sz="2400" dirty="0">
                <a:solidFill>
                  <a:srgbClr val="FF0000"/>
                </a:solidFill>
              </a:rPr>
              <a:t>behavior of objects without showing their inner structure</a:t>
            </a:r>
            <a:r>
              <a:rPr lang="en-US" sz="2400" dirty="0"/>
              <a:t>. </a:t>
            </a:r>
            <a:r>
              <a:rPr lang="en-US" sz="2400" dirty="0">
                <a:solidFill>
                  <a:srgbClr val="FF0000"/>
                </a:solidFill>
              </a:rPr>
              <a:t>It can be rendered in the model by a one- or two-compartment rectangle</a:t>
            </a:r>
            <a:r>
              <a:rPr lang="en-US" sz="2400" dirty="0"/>
              <a:t>, with the </a:t>
            </a:r>
            <a:r>
              <a:rPr lang="en-US" sz="2400" i="1" dirty="0"/>
              <a:t>stereotype</a:t>
            </a:r>
            <a:r>
              <a:rPr lang="en-US" sz="2400" dirty="0"/>
              <a:t> &lt;&lt;interface&gt;&gt; above the interface name.</a:t>
            </a:r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838200" y="1600200"/>
            <a:ext cx="24384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ControlPanel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33400" y="3581400"/>
            <a:ext cx="3200400" cy="2362200"/>
            <a:chOff x="528" y="1152"/>
            <a:chExt cx="2304" cy="1392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28" y="1152"/>
              <a:ext cx="2304" cy="67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ControlPanel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528" y="1824"/>
              <a:ext cx="2304" cy="72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dirty="0" err="1">
                  <a:solidFill>
                    <a:schemeClr val="tx1"/>
                  </a:solidFill>
                </a:rPr>
                <a:t>getChoices</a:t>
              </a:r>
              <a:r>
                <a:rPr lang="en-US" dirty="0">
                  <a:solidFill>
                    <a:schemeClr val="tx1"/>
                  </a:solidFill>
                </a:rPr>
                <a:t> : Choice[]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makeChoice</a:t>
              </a:r>
              <a:r>
                <a:rPr lang="en-US" dirty="0">
                  <a:solidFill>
                    <a:schemeClr val="tx1"/>
                  </a:solidFill>
                </a:rPr>
                <a:t> (c : Choice)</a:t>
              </a:r>
            </a:p>
            <a:p>
              <a:r>
                <a:rPr lang="en-US" dirty="0" err="1">
                  <a:solidFill>
                    <a:schemeClr val="tx1"/>
                  </a:solidFill>
                </a:rPr>
                <a:t>getSelection</a:t>
              </a:r>
              <a:r>
                <a:rPr lang="en-US" dirty="0">
                  <a:solidFill>
                    <a:schemeClr val="tx1"/>
                  </a:solidFill>
                </a:rPr>
                <a:t> : Selection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3929058" y="3857628"/>
            <a:ext cx="457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 smtClean="0"/>
              <a:t>Interfaces </a:t>
            </a:r>
            <a:r>
              <a:rPr lang="en-US" sz="2400" dirty="0" smtClean="0">
                <a:solidFill>
                  <a:srgbClr val="FF0000"/>
                </a:solidFill>
              </a:rPr>
              <a:t>do not get instantiated.</a:t>
            </a:r>
            <a:r>
              <a:rPr lang="en-US" sz="2400" dirty="0" smtClean="0"/>
              <a:t> They have </a:t>
            </a:r>
            <a:r>
              <a:rPr lang="en-US" sz="2400" dirty="0" smtClean="0">
                <a:solidFill>
                  <a:srgbClr val="FF0000"/>
                </a:solidFill>
              </a:rPr>
              <a:t>no attributes or state</a:t>
            </a:r>
            <a:r>
              <a:rPr lang="en-US" sz="2400" dirty="0" smtClean="0"/>
              <a:t>. Rather, </a:t>
            </a:r>
            <a:r>
              <a:rPr lang="en-US" sz="2400" dirty="0" smtClean="0">
                <a:solidFill>
                  <a:srgbClr val="FF0000"/>
                </a:solidFill>
              </a:rPr>
              <a:t>they specify the services offered by a related class.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38100" y="39687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12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575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3"/>
          <p:cNvSpPr txBox="1">
            <a:spLocks/>
          </p:cNvSpPr>
          <p:nvPr/>
        </p:nvSpPr>
        <p:spPr>
          <a:xfrm>
            <a:off x="8382000" y="6471245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1"/>
                </a:solidFill>
              </a:rPr>
              <a:t>30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271606" y="466708"/>
            <a:ext cx="5943600" cy="5334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Interface Realization Relationship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914400" y="1651000"/>
            <a:ext cx="2438400" cy="10668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/>
              <a:t>&lt;&lt;interface&gt;&gt;</a:t>
            </a:r>
          </a:p>
          <a:p>
            <a:pPr algn="ctr"/>
            <a:r>
              <a:rPr lang="en-US" dirty="0" err="1"/>
              <a:t>ControlPanel</a:t>
            </a:r>
            <a:endParaRPr lang="en-US" dirty="0"/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914400" y="4419600"/>
            <a:ext cx="2362200" cy="609600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VendingMachine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28800" y="2743200"/>
            <a:ext cx="419100" cy="1676400"/>
            <a:chOff x="1152" y="1728"/>
            <a:chExt cx="264" cy="1056"/>
          </a:xfrm>
        </p:grpSpPr>
        <p:sp>
          <p:nvSpPr>
            <p:cNvPr id="30730" name="Line 6"/>
            <p:cNvSpPr>
              <a:spLocks noChangeShapeType="1"/>
            </p:cNvSpPr>
            <p:nvPr/>
          </p:nvSpPr>
          <p:spPr bwMode="auto">
            <a:xfrm>
              <a:off x="1288" y="196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Freeform 7"/>
            <p:cNvSpPr>
              <a:spLocks/>
            </p:cNvSpPr>
            <p:nvPr/>
          </p:nvSpPr>
          <p:spPr bwMode="auto">
            <a:xfrm>
              <a:off x="1152" y="1728"/>
              <a:ext cx="264" cy="240"/>
            </a:xfrm>
            <a:custGeom>
              <a:avLst/>
              <a:gdLst>
                <a:gd name="T0" fmla="*/ 144 w 336"/>
                <a:gd name="T1" fmla="*/ 0 h 240"/>
                <a:gd name="T2" fmla="*/ 0 w 336"/>
                <a:gd name="T3" fmla="*/ 240 h 240"/>
                <a:gd name="T4" fmla="*/ 336 w 336"/>
                <a:gd name="T5" fmla="*/ 240 h 240"/>
                <a:gd name="T6" fmla="*/ 144 w 336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240"/>
                <a:gd name="T14" fmla="*/ 336 w 336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240">
                  <a:moveTo>
                    <a:pt x="144" y="0"/>
                  </a:moveTo>
                  <a:lnTo>
                    <a:pt x="0" y="240"/>
                  </a:lnTo>
                  <a:lnTo>
                    <a:pt x="336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4071934" y="1600200"/>
            <a:ext cx="469106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/>
              <a:t>A </a:t>
            </a:r>
            <a:r>
              <a:rPr lang="en-US" sz="2400" i="1" dirty="0">
                <a:solidFill>
                  <a:srgbClr val="FF0000"/>
                </a:solidFill>
              </a:rPr>
              <a:t>realization</a:t>
            </a:r>
            <a:r>
              <a:rPr lang="en-US" sz="2400" dirty="0">
                <a:solidFill>
                  <a:srgbClr val="FF0000"/>
                </a:solidFill>
              </a:rPr>
              <a:t> relationship connects a class </a:t>
            </a:r>
            <a:r>
              <a:rPr lang="en-US" sz="2400" dirty="0"/>
              <a:t>with an interface that </a:t>
            </a:r>
            <a:r>
              <a:rPr lang="en-US" sz="2400" dirty="0">
                <a:solidFill>
                  <a:srgbClr val="FF0000"/>
                </a:solidFill>
              </a:rPr>
              <a:t>supplies its behavioral specification.</a:t>
            </a:r>
            <a:r>
              <a:rPr lang="en-US" sz="2400" dirty="0"/>
              <a:t> It is rendered by a </a:t>
            </a:r>
            <a:r>
              <a:rPr lang="en-US" sz="2400" dirty="0">
                <a:solidFill>
                  <a:srgbClr val="FF0000"/>
                </a:solidFill>
              </a:rPr>
              <a:t>dashed line with a hollow triangle </a:t>
            </a:r>
            <a:r>
              <a:rPr lang="en-US" sz="2400" dirty="0"/>
              <a:t>towards the specifier.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2286000" y="27432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 err="1"/>
              <a:t>specifier</a:t>
            </a:r>
            <a:endParaRPr lang="en-US" sz="1400" dirty="0"/>
          </a:p>
        </p:txBody>
      </p:sp>
      <p:sp>
        <p:nvSpPr>
          <p:cNvPr id="30729" name="Text Box 10"/>
          <p:cNvSpPr txBox="1">
            <a:spLocks noChangeArrowheads="1"/>
          </p:cNvSpPr>
          <p:nvPr/>
        </p:nvSpPr>
        <p:spPr bwMode="auto">
          <a:xfrm>
            <a:off x="2057400" y="3886200"/>
            <a:ext cx="1905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implementation</a:t>
            </a:r>
          </a:p>
        </p:txBody>
      </p:sp>
      <p:sp>
        <p:nvSpPr>
          <p:cNvPr id="12" name="Title 7"/>
          <p:cNvSpPr txBox="1">
            <a:spLocks/>
          </p:cNvSpPr>
          <p:nvPr/>
        </p:nvSpPr>
        <p:spPr>
          <a:xfrm>
            <a:off x="38100" y="12700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14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501" y="1270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3"/>
          <p:cNvSpPr txBox="1">
            <a:spLocks/>
          </p:cNvSpPr>
          <p:nvPr/>
        </p:nvSpPr>
        <p:spPr>
          <a:xfrm>
            <a:off x="8382000" y="6471245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1"/>
                </a:solidFill>
              </a:rPr>
              <a:t>31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20639"/>
            <a:ext cx="23622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Packages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2514600"/>
            <a:ext cx="2209800" cy="1524000"/>
            <a:chOff x="1056" y="1776"/>
            <a:chExt cx="1392" cy="960"/>
          </a:xfrm>
        </p:grpSpPr>
        <p:sp>
          <p:nvSpPr>
            <p:cNvPr id="36870" name="Rectangle 4"/>
            <p:cNvSpPr>
              <a:spLocks noChangeArrowheads="1"/>
            </p:cNvSpPr>
            <p:nvPr/>
          </p:nvSpPr>
          <p:spPr bwMode="auto">
            <a:xfrm>
              <a:off x="1056" y="1968"/>
              <a:ext cx="1392" cy="76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/>
                <a:t>Compiler</a:t>
              </a:r>
            </a:p>
          </p:txBody>
        </p:sp>
        <p:sp>
          <p:nvSpPr>
            <p:cNvPr id="36871" name="Rectangle 5"/>
            <p:cNvSpPr>
              <a:spLocks noChangeArrowheads="1"/>
            </p:cNvSpPr>
            <p:nvPr/>
          </p:nvSpPr>
          <p:spPr bwMode="auto">
            <a:xfrm>
              <a:off x="1056" y="1776"/>
              <a:ext cx="432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3643306" y="1214422"/>
            <a:ext cx="511969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800" dirty="0"/>
              <a:t>A </a:t>
            </a:r>
            <a:r>
              <a:rPr lang="en-US" sz="2800" i="1" dirty="0"/>
              <a:t>package</a:t>
            </a:r>
            <a:r>
              <a:rPr lang="en-US" sz="2800" dirty="0"/>
              <a:t> is a </a:t>
            </a:r>
            <a:r>
              <a:rPr lang="en-US" sz="2800" dirty="0">
                <a:solidFill>
                  <a:srgbClr val="FF0000"/>
                </a:solidFill>
              </a:rPr>
              <a:t>container-like</a:t>
            </a:r>
            <a:r>
              <a:rPr lang="en-US" sz="2800" dirty="0"/>
              <a:t> element for </a:t>
            </a:r>
            <a:r>
              <a:rPr lang="en-US" sz="2800" dirty="0">
                <a:solidFill>
                  <a:srgbClr val="FF0000"/>
                </a:solidFill>
              </a:rPr>
              <a:t>organizing other elements into groups.</a:t>
            </a:r>
          </a:p>
          <a:p>
            <a:pPr algn="just">
              <a:spcBef>
                <a:spcPct val="50000"/>
              </a:spcBef>
            </a:pPr>
            <a:r>
              <a:rPr lang="en-US" sz="2800" dirty="0"/>
              <a:t>A package can </a:t>
            </a:r>
            <a:r>
              <a:rPr lang="en-US" sz="2800" dirty="0">
                <a:solidFill>
                  <a:srgbClr val="FF0000"/>
                </a:solidFill>
              </a:rPr>
              <a:t>contain classes and other packages </a:t>
            </a:r>
            <a:r>
              <a:rPr lang="en-US" sz="2800" dirty="0"/>
              <a:t>and diagrams.</a:t>
            </a:r>
          </a:p>
          <a:p>
            <a:pPr algn="just">
              <a:spcBef>
                <a:spcPct val="50000"/>
              </a:spcBef>
            </a:pPr>
            <a:r>
              <a:rPr lang="en-US" sz="2800" dirty="0"/>
              <a:t>Packages can be </a:t>
            </a:r>
            <a:r>
              <a:rPr lang="en-US" sz="2800" dirty="0">
                <a:solidFill>
                  <a:srgbClr val="FF0000"/>
                </a:solidFill>
              </a:rPr>
              <a:t>used to provide controlled access </a:t>
            </a:r>
            <a:r>
              <a:rPr lang="en-US" sz="2800" dirty="0"/>
              <a:t>between classes in different packages.</a:t>
            </a:r>
            <a:endParaRPr lang="en-US" sz="2800" i="1" dirty="0"/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38100" y="12700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10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188" y="1270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3"/>
          <p:cNvSpPr txBox="1">
            <a:spLocks/>
          </p:cNvSpPr>
          <p:nvPr/>
        </p:nvSpPr>
        <p:spPr>
          <a:xfrm>
            <a:off x="8382000" y="6471245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1"/>
                </a:solidFill>
              </a:rPr>
              <a:t>32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3530" y="390508"/>
            <a:ext cx="56388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Interaction </a:t>
            </a:r>
            <a:r>
              <a:rPr lang="en-US" b="1" dirty="0"/>
              <a:t>Diagrams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357298"/>
            <a:ext cx="8534400" cy="3810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/>
              <a:t>Two Types of Interaction diagrams defined in </a:t>
            </a:r>
            <a:r>
              <a:rPr lang="en-US" sz="2800" dirty="0" smtClean="0"/>
              <a:t>UML</a:t>
            </a:r>
          </a:p>
          <a:p>
            <a:pPr>
              <a:buFontTx/>
              <a:buNone/>
            </a:pPr>
            <a:endParaRPr lang="en-US" sz="2800" dirty="0" smtClean="0"/>
          </a:p>
          <a:p>
            <a:r>
              <a:rPr lang="en-US" sz="2800" dirty="0" smtClean="0"/>
              <a:t>Sequence Diagram</a:t>
            </a:r>
          </a:p>
          <a:p>
            <a:pPr lvl="1"/>
            <a:r>
              <a:rPr lang="en-US" dirty="0" smtClean="0"/>
              <a:t>Emphasizes </a:t>
            </a:r>
            <a:r>
              <a:rPr lang="en-US" dirty="0" smtClean="0">
                <a:solidFill>
                  <a:srgbClr val="FF0000"/>
                </a:solidFill>
              </a:rPr>
              <a:t>the time ordering of those messages</a:t>
            </a:r>
          </a:p>
          <a:p>
            <a:r>
              <a:rPr lang="en-US" sz="2800" dirty="0" smtClean="0"/>
              <a:t>Collaboration </a:t>
            </a:r>
            <a:r>
              <a:rPr lang="en-US" sz="2800" dirty="0"/>
              <a:t>Diagram</a:t>
            </a:r>
          </a:p>
          <a:p>
            <a:pPr lvl="1"/>
            <a:r>
              <a:rPr lang="en-US" sz="2400" dirty="0"/>
              <a:t>Emphasizes the </a:t>
            </a:r>
            <a:r>
              <a:rPr lang="en-US" sz="2400" dirty="0">
                <a:solidFill>
                  <a:srgbClr val="FF0000"/>
                </a:solidFill>
              </a:rPr>
              <a:t>structural organization of objects that send and receive messages</a:t>
            </a:r>
            <a:r>
              <a:rPr lang="en-US" sz="2400" dirty="0"/>
              <a:t> via the method invocation</a:t>
            </a:r>
          </a:p>
          <a:p>
            <a:pPr>
              <a:buFontTx/>
              <a:buNone/>
            </a:pPr>
            <a:endParaRPr lang="en-US" sz="2400" i="1" dirty="0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0" y="28693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6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8382000" y="6471245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1"/>
                </a:solidFill>
              </a:rPr>
              <a:t>33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61" y="838200"/>
            <a:ext cx="6019800" cy="457200"/>
          </a:xfrm>
        </p:spPr>
        <p:txBody>
          <a:bodyPr>
            <a:noAutofit/>
          </a:bodyPr>
          <a:lstStyle/>
          <a:p>
            <a:r>
              <a:rPr lang="en-US" sz="2800" b="1" dirty="0"/>
              <a:t>The purpose of interaction diagram is </a:t>
            </a:r>
            <a:r>
              <a:rPr lang="en-US" sz="2800" b="1" dirty="0" smtClean="0"/>
              <a:t>−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153" y="1676400"/>
            <a:ext cx="8229600" cy="3657600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>
                <a:solidFill>
                  <a:srgbClr val="FF0000"/>
                </a:solidFill>
              </a:rPr>
              <a:t>capture the dynamic </a:t>
            </a:r>
            <a:r>
              <a:rPr lang="en-US" dirty="0" smtClean="0">
                <a:solidFill>
                  <a:srgbClr val="FF0000"/>
                </a:solidFill>
              </a:rPr>
              <a:t>behavior </a:t>
            </a:r>
            <a:r>
              <a:rPr lang="en-US" dirty="0"/>
              <a:t>of a system.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describe the message flow </a:t>
            </a:r>
            <a:r>
              <a:rPr lang="en-US" dirty="0"/>
              <a:t>in the system.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describe the structural organization of the objects</a:t>
            </a:r>
            <a:r>
              <a:rPr lang="en-US" dirty="0"/>
              <a:t>.</a:t>
            </a:r>
          </a:p>
          <a:p>
            <a:r>
              <a:rPr lang="en-US" dirty="0"/>
              <a:t>To describe </a:t>
            </a:r>
            <a:r>
              <a:rPr lang="en-US" dirty="0">
                <a:solidFill>
                  <a:srgbClr val="FF0000"/>
                </a:solidFill>
              </a:rPr>
              <a:t>the interaction among objects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7961" y="26158"/>
            <a:ext cx="1028700" cy="39849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85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599"/>
            <a:ext cx="4495800" cy="6675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Sequence Diagram</a:t>
            </a:r>
          </a:p>
        </p:txBody>
      </p:sp>
      <p:sp>
        <p:nvSpPr>
          <p:cNvPr id="59396" name="Text Box 11"/>
          <p:cNvSpPr txBox="1">
            <a:spLocks noChangeArrowheads="1"/>
          </p:cNvSpPr>
          <p:nvPr/>
        </p:nvSpPr>
        <p:spPr bwMode="auto">
          <a:xfrm>
            <a:off x="500418" y="1142984"/>
            <a:ext cx="8023225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US" sz="2800" dirty="0"/>
              <a:t>A </a:t>
            </a:r>
            <a:r>
              <a:rPr lang="en-US" sz="2800" i="1" dirty="0"/>
              <a:t>sequence diagram</a:t>
            </a:r>
            <a:r>
              <a:rPr lang="en-US" sz="2800" dirty="0"/>
              <a:t> is an interaction diagram that emphasizes the time ordering of messages. It shows a set of objects and the messages sent and received by those objects.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Graphically, a sequence diagram is a table that shows </a:t>
            </a:r>
            <a:r>
              <a:rPr lang="en-US" sz="2800" dirty="0">
                <a:solidFill>
                  <a:srgbClr val="FF0000"/>
                </a:solidFill>
              </a:rPr>
              <a:t>objects arranged along the X axis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FF0000"/>
                </a:solidFill>
              </a:rPr>
              <a:t>messages, ordered in increasing time, along the Y axis.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19050" y="0"/>
            <a:ext cx="1028700" cy="355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3"/>
          <p:cNvSpPr txBox="1">
            <a:spLocks/>
          </p:cNvSpPr>
          <p:nvPr/>
        </p:nvSpPr>
        <p:spPr>
          <a:xfrm>
            <a:off x="8382000" y="6471245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1"/>
                </a:solidFill>
              </a:rPr>
              <a:t>35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4724400" cy="70408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Sequence Diagram</a:t>
            </a:r>
          </a:p>
        </p:txBody>
      </p:sp>
      <p:sp>
        <p:nvSpPr>
          <p:cNvPr id="60420" name="Text Box 6"/>
          <p:cNvSpPr txBox="1">
            <a:spLocks noChangeArrowheads="1"/>
          </p:cNvSpPr>
          <p:nvPr/>
        </p:nvSpPr>
        <p:spPr bwMode="auto">
          <a:xfrm>
            <a:off x="2514600" y="2085975"/>
            <a:ext cx="6310254" cy="2315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sz="2400" dirty="0"/>
              <a:t>An object in a sequence diagram is rendered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sz="2400" dirty="0"/>
              <a:t>as a box with a </a:t>
            </a:r>
            <a:r>
              <a:rPr lang="en-US" sz="2400" dirty="0">
                <a:solidFill>
                  <a:srgbClr val="FF0000"/>
                </a:solidFill>
              </a:rPr>
              <a:t>dashed line </a:t>
            </a:r>
            <a:r>
              <a:rPr lang="en-US" sz="2400" dirty="0"/>
              <a:t>descending from it.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sz="2400" dirty="0"/>
              <a:t>The line is called the </a:t>
            </a:r>
            <a:r>
              <a:rPr lang="en-US" sz="2400" i="1" dirty="0">
                <a:solidFill>
                  <a:srgbClr val="FF0000"/>
                </a:solidFill>
              </a:rPr>
              <a:t>object lifeline</a:t>
            </a:r>
            <a:r>
              <a:rPr lang="en-US" sz="2400" dirty="0"/>
              <a:t>, and it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represents the existence of an object over a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period of time.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85800" y="1785926"/>
            <a:ext cx="1295400" cy="3810000"/>
            <a:chOff x="432" y="672"/>
            <a:chExt cx="816" cy="2400"/>
          </a:xfrm>
        </p:grpSpPr>
        <p:sp>
          <p:nvSpPr>
            <p:cNvPr id="60422" name="Rectangle 7"/>
            <p:cNvSpPr>
              <a:spLocks noChangeArrowheads="1"/>
            </p:cNvSpPr>
            <p:nvPr/>
          </p:nvSpPr>
          <p:spPr bwMode="auto">
            <a:xfrm>
              <a:off x="432" y="672"/>
              <a:ext cx="81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 u="sng"/>
                <a:t>an Order Line</a:t>
              </a:r>
              <a:endParaRPr lang="en-US"/>
            </a:p>
          </p:txBody>
        </p:sp>
        <p:sp>
          <p:nvSpPr>
            <p:cNvPr id="60423" name="Line 8"/>
            <p:cNvSpPr>
              <a:spLocks noChangeShapeType="1"/>
            </p:cNvSpPr>
            <p:nvPr/>
          </p:nvSpPr>
          <p:spPr bwMode="auto">
            <a:xfrm flipH="1">
              <a:off x="864" y="1008"/>
              <a:ext cx="10" cy="2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" name="Title 7"/>
          <p:cNvSpPr txBox="1">
            <a:spLocks/>
          </p:cNvSpPr>
          <p:nvPr/>
        </p:nvSpPr>
        <p:spPr>
          <a:xfrm>
            <a:off x="0" y="23623"/>
            <a:ext cx="1104900" cy="558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10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3"/>
          <p:cNvSpPr txBox="1">
            <a:spLocks/>
          </p:cNvSpPr>
          <p:nvPr/>
        </p:nvSpPr>
        <p:spPr>
          <a:xfrm>
            <a:off x="8382000" y="6471245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1"/>
                </a:solidFill>
              </a:rPr>
              <a:t>36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48844"/>
            <a:ext cx="4343400" cy="59131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Sequence Diagram</a:t>
            </a:r>
          </a:p>
        </p:txBody>
      </p:sp>
      <p:sp>
        <p:nvSpPr>
          <p:cNvPr id="61444" name="Rectangle 7"/>
          <p:cNvSpPr>
            <a:spLocks noChangeArrowheads="1"/>
          </p:cNvSpPr>
          <p:nvPr/>
        </p:nvSpPr>
        <p:spPr bwMode="auto">
          <a:xfrm>
            <a:off x="762000" y="1600200"/>
            <a:ext cx="1295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u="sng"/>
              <a:t>an Order Line</a:t>
            </a:r>
            <a:endParaRPr lang="en-US"/>
          </a:p>
        </p:txBody>
      </p:sp>
      <p:sp>
        <p:nvSpPr>
          <p:cNvPr id="61445" name="Rectangle 8"/>
          <p:cNvSpPr>
            <a:spLocks noChangeArrowheads="1"/>
          </p:cNvSpPr>
          <p:nvPr/>
        </p:nvSpPr>
        <p:spPr bwMode="auto">
          <a:xfrm>
            <a:off x="2286000" y="1600200"/>
            <a:ext cx="1371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u="sng"/>
              <a:t>a Stock Item</a:t>
            </a:r>
            <a:endParaRPr lang="en-US"/>
          </a:p>
        </p:txBody>
      </p:sp>
      <p:sp>
        <p:nvSpPr>
          <p:cNvPr id="61446" name="Line 9"/>
          <p:cNvSpPr>
            <a:spLocks noChangeShapeType="1"/>
          </p:cNvSpPr>
          <p:nvPr/>
        </p:nvSpPr>
        <p:spPr bwMode="auto">
          <a:xfrm flipH="1">
            <a:off x="1371600" y="2133600"/>
            <a:ext cx="15875" cy="3822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Line 10"/>
          <p:cNvSpPr>
            <a:spLocks noChangeShapeType="1"/>
          </p:cNvSpPr>
          <p:nvPr/>
        </p:nvSpPr>
        <p:spPr bwMode="auto">
          <a:xfrm flipH="1">
            <a:off x="2895599" y="2133600"/>
            <a:ext cx="45719" cy="38989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Line 11"/>
          <p:cNvSpPr>
            <a:spLocks noChangeShapeType="1"/>
          </p:cNvSpPr>
          <p:nvPr/>
        </p:nvSpPr>
        <p:spPr bwMode="auto">
          <a:xfrm>
            <a:off x="1371600" y="28829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Line 12"/>
          <p:cNvSpPr>
            <a:spLocks noChangeShapeType="1"/>
          </p:cNvSpPr>
          <p:nvPr/>
        </p:nvSpPr>
        <p:spPr bwMode="auto">
          <a:xfrm>
            <a:off x="1371600" y="35687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Line 16"/>
          <p:cNvSpPr>
            <a:spLocks noChangeShapeType="1"/>
          </p:cNvSpPr>
          <p:nvPr/>
        </p:nvSpPr>
        <p:spPr bwMode="auto">
          <a:xfrm flipH="1">
            <a:off x="1371600" y="52578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Text Box 20"/>
          <p:cNvSpPr txBox="1">
            <a:spLocks noChangeArrowheads="1"/>
          </p:cNvSpPr>
          <p:nvPr/>
        </p:nvSpPr>
        <p:spPr bwMode="auto">
          <a:xfrm>
            <a:off x="1371600" y="3035300"/>
            <a:ext cx="1509713" cy="5810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/>
              <a:t>[check = “true”]</a:t>
            </a:r>
            <a:br>
              <a:rPr lang="en-US" sz="1600"/>
            </a:br>
            <a:r>
              <a:rPr lang="en-US" sz="1600"/>
              <a:t>      remove()</a:t>
            </a:r>
            <a:endParaRPr lang="en-US"/>
          </a:p>
        </p:txBody>
      </p:sp>
      <p:sp>
        <p:nvSpPr>
          <p:cNvPr id="61452" name="Text Box 21"/>
          <p:cNvSpPr txBox="1">
            <a:spLocks noChangeArrowheads="1"/>
          </p:cNvSpPr>
          <p:nvPr/>
        </p:nvSpPr>
        <p:spPr bwMode="auto">
          <a:xfrm>
            <a:off x="1752600" y="2578100"/>
            <a:ext cx="79533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/>
              <a:t>check()</a:t>
            </a:r>
            <a:endParaRPr lang="en-US"/>
          </a:p>
        </p:txBody>
      </p:sp>
      <p:sp>
        <p:nvSpPr>
          <p:cNvPr id="61453" name="Text Box 26"/>
          <p:cNvSpPr txBox="1">
            <a:spLocks noChangeArrowheads="1"/>
          </p:cNvSpPr>
          <p:nvPr/>
        </p:nvSpPr>
        <p:spPr bwMode="auto">
          <a:xfrm>
            <a:off x="3929058" y="1000108"/>
            <a:ext cx="4857784" cy="24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Messages are rendered as </a:t>
            </a:r>
            <a:r>
              <a:rPr lang="en-US" sz="2400" dirty="0" smtClean="0">
                <a:solidFill>
                  <a:srgbClr val="FF0000"/>
                </a:solidFill>
              </a:rPr>
              <a:t>horizontal arrows</a:t>
            </a:r>
            <a:r>
              <a:rPr lang="en-US" sz="2400" dirty="0" smtClean="0"/>
              <a:t> </a:t>
            </a:r>
            <a:r>
              <a:rPr lang="en-US" sz="2400" dirty="0"/>
              <a:t>being </a:t>
            </a:r>
            <a:r>
              <a:rPr lang="en-US" sz="2400" dirty="0">
                <a:solidFill>
                  <a:srgbClr val="FF0000"/>
                </a:solidFill>
              </a:rPr>
              <a:t>passed from object </a:t>
            </a:r>
            <a:r>
              <a:rPr lang="en-US" sz="2400" dirty="0" smtClean="0">
                <a:solidFill>
                  <a:srgbClr val="FF0000"/>
                </a:solidFill>
              </a:rPr>
              <a:t>to object</a:t>
            </a:r>
            <a:r>
              <a:rPr lang="en-US" sz="2400" dirty="0" smtClean="0"/>
              <a:t> </a:t>
            </a:r>
            <a:r>
              <a:rPr lang="en-US" sz="2400" dirty="0"/>
              <a:t>as time advances down </a:t>
            </a:r>
            <a:r>
              <a:rPr lang="en-US" sz="2400" dirty="0" smtClean="0"/>
              <a:t>the object </a:t>
            </a:r>
            <a:r>
              <a:rPr lang="en-US" sz="2400" dirty="0"/>
              <a:t>lifelines. Conditions ( such </a:t>
            </a:r>
            <a:r>
              <a:rPr lang="en-US" sz="2400" dirty="0" smtClean="0"/>
              <a:t>as [</a:t>
            </a:r>
            <a:r>
              <a:rPr lang="en-US" sz="2400" dirty="0"/>
              <a:t>check = “true”] ) indicate when </a:t>
            </a:r>
            <a:r>
              <a:rPr lang="en-US" sz="2400" dirty="0" smtClean="0"/>
              <a:t>a message </a:t>
            </a:r>
            <a:r>
              <a:rPr lang="en-US" sz="2400" dirty="0"/>
              <a:t>gets passed.</a:t>
            </a:r>
          </a:p>
        </p:txBody>
      </p:sp>
      <p:sp>
        <p:nvSpPr>
          <p:cNvPr id="14" name="Title 7"/>
          <p:cNvSpPr txBox="1">
            <a:spLocks/>
          </p:cNvSpPr>
          <p:nvPr/>
        </p:nvSpPr>
        <p:spPr>
          <a:xfrm>
            <a:off x="0" y="12700"/>
            <a:ext cx="1012825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16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2387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000528" y="3612253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000" dirty="0" smtClean="0"/>
              <a:t>Notice that the bottom arrow is different. The arrow head is not solid, and there is no accompanying message.</a:t>
            </a:r>
          </a:p>
          <a:p>
            <a:pPr algn="just">
              <a:spcBef>
                <a:spcPct val="50000"/>
              </a:spcBef>
            </a:pPr>
            <a:endParaRPr lang="en-US" sz="2000" dirty="0" smtClean="0"/>
          </a:p>
          <a:p>
            <a:pPr algn="just">
              <a:spcBef>
                <a:spcPct val="50000"/>
              </a:spcBef>
            </a:pPr>
            <a:r>
              <a:rPr lang="en-US" sz="2000" dirty="0" smtClean="0"/>
              <a:t>This arrow indicates a </a:t>
            </a:r>
            <a:r>
              <a:rPr lang="en-US" sz="2000" b="1" dirty="0" smtClean="0"/>
              <a:t>return</a:t>
            </a:r>
            <a:r>
              <a:rPr lang="en-US" sz="2000" dirty="0" smtClean="0"/>
              <a:t> from a previous message, not a new message.</a:t>
            </a:r>
            <a:endParaRPr lang="en-US" sz="2000" dirty="0"/>
          </a:p>
        </p:txBody>
      </p:sp>
      <p:sp>
        <p:nvSpPr>
          <p:cNvPr id="19" name="Slide Number Placeholder 3"/>
          <p:cNvSpPr txBox="1">
            <a:spLocks/>
          </p:cNvSpPr>
          <p:nvPr/>
        </p:nvSpPr>
        <p:spPr>
          <a:xfrm>
            <a:off x="8382000" y="6471245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1"/>
                </a:solidFill>
              </a:rPr>
              <a:t>37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2171700" y="145256"/>
            <a:ext cx="4038600" cy="59131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Sequence Diagram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685800" y="1282700"/>
            <a:ext cx="1295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u="sng"/>
              <a:t>an Order</a:t>
            </a:r>
            <a:endParaRPr lang="en-US"/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2286000" y="1282700"/>
            <a:ext cx="1371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u="sng"/>
              <a:t>a Order Line</a:t>
            </a:r>
            <a:endParaRPr lang="en-US"/>
          </a:p>
        </p:txBody>
      </p:sp>
      <p:sp>
        <p:nvSpPr>
          <p:cNvPr id="63494" name="Line 5"/>
          <p:cNvSpPr>
            <a:spLocks noChangeShapeType="1"/>
          </p:cNvSpPr>
          <p:nvPr/>
        </p:nvSpPr>
        <p:spPr bwMode="auto">
          <a:xfrm flipH="1">
            <a:off x="1371600" y="1816100"/>
            <a:ext cx="15875" cy="3822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Line 6"/>
          <p:cNvSpPr>
            <a:spLocks noChangeShapeType="1"/>
          </p:cNvSpPr>
          <p:nvPr/>
        </p:nvSpPr>
        <p:spPr bwMode="auto">
          <a:xfrm>
            <a:off x="2971800" y="1816100"/>
            <a:ext cx="0" cy="3822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Line 7"/>
          <p:cNvSpPr>
            <a:spLocks noChangeShapeType="1"/>
          </p:cNvSpPr>
          <p:nvPr/>
        </p:nvSpPr>
        <p:spPr bwMode="auto">
          <a:xfrm>
            <a:off x="1371600" y="2882900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Text Box 11"/>
          <p:cNvSpPr txBox="1">
            <a:spLocks noChangeArrowheads="1"/>
          </p:cNvSpPr>
          <p:nvPr/>
        </p:nvSpPr>
        <p:spPr bwMode="auto">
          <a:xfrm>
            <a:off x="1582738" y="2578100"/>
            <a:ext cx="1236662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/>
              <a:t>*    prepare()</a:t>
            </a:r>
            <a:endParaRPr lang="en-US"/>
          </a:p>
        </p:txBody>
      </p:sp>
      <p:sp>
        <p:nvSpPr>
          <p:cNvPr id="63498" name="Text Box 12"/>
          <p:cNvSpPr txBox="1">
            <a:spLocks noChangeArrowheads="1"/>
          </p:cNvSpPr>
          <p:nvPr/>
        </p:nvSpPr>
        <p:spPr bwMode="auto">
          <a:xfrm>
            <a:off x="4038600" y="2667000"/>
            <a:ext cx="4648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An iteration marker, such as * </a:t>
            </a:r>
            <a:r>
              <a:rPr lang="en-US" sz="2400" dirty="0"/>
              <a:t>(as shown), or  *[</a:t>
            </a:r>
            <a:r>
              <a:rPr lang="en-US" sz="2400" dirty="0" err="1"/>
              <a:t>i</a:t>
            </a:r>
            <a:r>
              <a:rPr lang="en-US" sz="2400" dirty="0"/>
              <a:t> = 1..n]  , indicates that a </a:t>
            </a:r>
            <a:r>
              <a:rPr lang="en-US" sz="2400" dirty="0">
                <a:solidFill>
                  <a:srgbClr val="FF0000"/>
                </a:solidFill>
              </a:rPr>
              <a:t>message will be repeated as indicated.</a:t>
            </a:r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1752600" y="2971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lg" len="lg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Text Box 15"/>
          <p:cNvSpPr txBox="1">
            <a:spLocks noChangeArrowheads="1"/>
          </p:cNvSpPr>
          <p:nvPr/>
        </p:nvSpPr>
        <p:spPr bwMode="auto">
          <a:xfrm>
            <a:off x="1522413" y="3854450"/>
            <a:ext cx="898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/>
              <a:t>Iteration</a:t>
            </a:r>
          </a:p>
        </p:txBody>
      </p:sp>
      <p:sp>
        <p:nvSpPr>
          <p:cNvPr id="63501" name="Text Box 16"/>
          <p:cNvSpPr txBox="1">
            <a:spLocks noChangeArrowheads="1"/>
          </p:cNvSpPr>
          <p:nvPr/>
        </p:nvSpPr>
        <p:spPr bwMode="auto">
          <a:xfrm>
            <a:off x="1524000" y="4038600"/>
            <a:ext cx="771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600" i="1"/>
              <a:t>marker</a:t>
            </a:r>
          </a:p>
        </p:txBody>
      </p:sp>
      <p:pic>
        <p:nvPicPr>
          <p:cNvPr id="16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7"/>
          <p:cNvSpPr txBox="1">
            <a:spLocks/>
          </p:cNvSpPr>
          <p:nvPr/>
        </p:nvSpPr>
        <p:spPr>
          <a:xfrm>
            <a:off x="0" y="0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sp>
        <p:nvSpPr>
          <p:cNvPr id="19" name="Slide Number Placeholder 3"/>
          <p:cNvSpPr txBox="1">
            <a:spLocks/>
          </p:cNvSpPr>
          <p:nvPr/>
        </p:nvSpPr>
        <p:spPr>
          <a:xfrm>
            <a:off x="8382000" y="6471245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1"/>
                </a:solidFill>
              </a:rPr>
              <a:t>38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57"/>
          <p:cNvSpPr>
            <a:spLocks noChangeArrowheads="1"/>
          </p:cNvSpPr>
          <p:nvPr/>
        </p:nvSpPr>
        <p:spPr bwMode="auto">
          <a:xfrm>
            <a:off x="609600" y="990600"/>
            <a:ext cx="80772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533400" y="632618"/>
            <a:ext cx="8305800" cy="5624513"/>
            <a:chOff x="336" y="144"/>
            <a:chExt cx="5232" cy="3543"/>
          </a:xfrm>
        </p:grpSpPr>
        <p:sp>
          <p:nvSpPr>
            <p:cNvPr id="64517" name="Rectangle 4"/>
            <p:cNvSpPr>
              <a:spLocks noChangeArrowheads="1"/>
            </p:cNvSpPr>
            <p:nvPr/>
          </p:nvSpPr>
          <p:spPr bwMode="auto">
            <a:xfrm>
              <a:off x="384" y="144"/>
              <a:ext cx="864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 u="sng" dirty="0"/>
                <a:t>an Order Entry</a:t>
              </a:r>
              <a:br>
                <a:rPr lang="en-US" sz="1600" u="sng" dirty="0"/>
              </a:br>
              <a:r>
                <a:rPr lang="en-US" sz="1600" u="sng" dirty="0"/>
                <a:t>window</a:t>
              </a:r>
              <a:endParaRPr lang="en-US" dirty="0"/>
            </a:p>
          </p:txBody>
        </p:sp>
        <p:sp>
          <p:nvSpPr>
            <p:cNvPr id="64518" name="Rectangle 5"/>
            <p:cNvSpPr>
              <a:spLocks noChangeArrowheads="1"/>
            </p:cNvSpPr>
            <p:nvPr/>
          </p:nvSpPr>
          <p:spPr bwMode="auto">
            <a:xfrm>
              <a:off x="1392" y="144"/>
              <a:ext cx="528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 u="sng"/>
                <a:t>an Order</a:t>
              </a:r>
              <a:endParaRPr lang="en-US"/>
            </a:p>
          </p:txBody>
        </p:sp>
        <p:sp>
          <p:nvSpPr>
            <p:cNvPr id="64519" name="Rectangle 6"/>
            <p:cNvSpPr>
              <a:spLocks noChangeArrowheads="1"/>
            </p:cNvSpPr>
            <p:nvPr/>
          </p:nvSpPr>
          <p:spPr bwMode="auto">
            <a:xfrm>
              <a:off x="2064" y="144"/>
              <a:ext cx="81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 u="sng"/>
                <a:t>an Order Line</a:t>
              </a:r>
              <a:endParaRPr lang="en-US"/>
            </a:p>
          </p:txBody>
        </p:sp>
        <p:sp>
          <p:nvSpPr>
            <p:cNvPr id="64520" name="Rectangle 7"/>
            <p:cNvSpPr>
              <a:spLocks noChangeArrowheads="1"/>
            </p:cNvSpPr>
            <p:nvPr/>
          </p:nvSpPr>
          <p:spPr bwMode="auto">
            <a:xfrm>
              <a:off x="3072" y="144"/>
              <a:ext cx="864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 u="sng"/>
                <a:t>a Stock Item</a:t>
              </a:r>
              <a:endParaRPr lang="en-US"/>
            </a:p>
          </p:txBody>
        </p:sp>
        <p:sp>
          <p:nvSpPr>
            <p:cNvPr id="64521" name="Line 8"/>
            <p:cNvSpPr>
              <a:spLocks noChangeShapeType="1"/>
            </p:cNvSpPr>
            <p:nvPr/>
          </p:nvSpPr>
          <p:spPr bwMode="auto">
            <a:xfrm>
              <a:off x="816" y="480"/>
              <a:ext cx="0" cy="3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2" name="Line 9"/>
            <p:cNvSpPr>
              <a:spLocks noChangeShapeType="1"/>
            </p:cNvSpPr>
            <p:nvPr/>
          </p:nvSpPr>
          <p:spPr bwMode="auto">
            <a:xfrm>
              <a:off x="1680" y="480"/>
              <a:ext cx="0" cy="3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Line 10"/>
            <p:cNvSpPr>
              <a:spLocks noChangeShapeType="1"/>
            </p:cNvSpPr>
            <p:nvPr/>
          </p:nvSpPr>
          <p:spPr bwMode="auto">
            <a:xfrm flipH="1">
              <a:off x="2496" y="480"/>
              <a:ext cx="10" cy="3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4" name="Line 11"/>
            <p:cNvSpPr>
              <a:spLocks noChangeShapeType="1"/>
            </p:cNvSpPr>
            <p:nvPr/>
          </p:nvSpPr>
          <p:spPr bwMode="auto">
            <a:xfrm>
              <a:off x="3504" y="480"/>
              <a:ext cx="0" cy="3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5" name="Line 12"/>
            <p:cNvSpPr>
              <a:spLocks noChangeShapeType="1"/>
            </p:cNvSpPr>
            <p:nvPr/>
          </p:nvSpPr>
          <p:spPr bwMode="auto">
            <a:xfrm>
              <a:off x="816" y="76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6" name="Line 13"/>
            <p:cNvSpPr>
              <a:spLocks noChangeShapeType="1"/>
            </p:cNvSpPr>
            <p:nvPr/>
          </p:nvSpPr>
          <p:spPr bwMode="auto">
            <a:xfrm>
              <a:off x="1680" y="1008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7" name="Line 14"/>
            <p:cNvSpPr>
              <a:spLocks noChangeShapeType="1"/>
            </p:cNvSpPr>
            <p:nvPr/>
          </p:nvSpPr>
          <p:spPr bwMode="auto">
            <a:xfrm>
              <a:off x="2496" y="1152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Line 15"/>
            <p:cNvSpPr>
              <a:spLocks noChangeShapeType="1"/>
            </p:cNvSpPr>
            <p:nvPr/>
          </p:nvSpPr>
          <p:spPr bwMode="auto">
            <a:xfrm>
              <a:off x="2496" y="1584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Line 16"/>
            <p:cNvSpPr>
              <a:spLocks noChangeShapeType="1"/>
            </p:cNvSpPr>
            <p:nvPr/>
          </p:nvSpPr>
          <p:spPr bwMode="auto">
            <a:xfrm>
              <a:off x="3504" y="177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Line 17"/>
            <p:cNvSpPr>
              <a:spLocks noChangeShapeType="1"/>
            </p:cNvSpPr>
            <p:nvPr/>
          </p:nvSpPr>
          <p:spPr bwMode="auto">
            <a:xfrm>
              <a:off x="3936" y="1776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1" name="Line 18"/>
            <p:cNvSpPr>
              <a:spLocks noChangeShapeType="1"/>
            </p:cNvSpPr>
            <p:nvPr/>
          </p:nvSpPr>
          <p:spPr bwMode="auto">
            <a:xfrm flipH="1">
              <a:off x="3504" y="206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2" name="Line 19"/>
            <p:cNvSpPr>
              <a:spLocks noChangeShapeType="1"/>
            </p:cNvSpPr>
            <p:nvPr/>
          </p:nvSpPr>
          <p:spPr bwMode="auto">
            <a:xfrm flipH="1">
              <a:off x="2496" y="2592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3" name="Rectangle 20"/>
            <p:cNvSpPr>
              <a:spLocks noChangeArrowheads="1"/>
            </p:cNvSpPr>
            <p:nvPr/>
          </p:nvSpPr>
          <p:spPr bwMode="auto">
            <a:xfrm>
              <a:off x="3984" y="2352"/>
              <a:ext cx="57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 u="sng"/>
                <a:t>A Reorder</a:t>
              </a:r>
              <a:br>
                <a:rPr lang="en-US" sz="1600" u="sng"/>
              </a:br>
              <a:r>
                <a:rPr lang="en-US" sz="1600" u="sng"/>
                <a:t>Item</a:t>
              </a:r>
              <a:endParaRPr lang="en-US"/>
            </a:p>
          </p:txBody>
        </p:sp>
        <p:sp>
          <p:nvSpPr>
            <p:cNvPr id="64534" name="Line 21"/>
            <p:cNvSpPr>
              <a:spLocks noChangeShapeType="1"/>
            </p:cNvSpPr>
            <p:nvPr/>
          </p:nvSpPr>
          <p:spPr bwMode="auto">
            <a:xfrm>
              <a:off x="4272" y="2688"/>
              <a:ext cx="0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5" name="Rectangle 22"/>
            <p:cNvSpPr>
              <a:spLocks noChangeArrowheads="1"/>
            </p:cNvSpPr>
            <p:nvPr/>
          </p:nvSpPr>
          <p:spPr bwMode="auto">
            <a:xfrm>
              <a:off x="4704" y="2832"/>
              <a:ext cx="576" cy="33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1600" u="sng"/>
                <a:t>A Delivery</a:t>
              </a:r>
              <a:br>
                <a:rPr lang="en-US" sz="1600" u="sng"/>
              </a:br>
              <a:r>
                <a:rPr lang="en-US" sz="1600" u="sng"/>
                <a:t>Item</a:t>
              </a:r>
              <a:endParaRPr lang="en-US"/>
            </a:p>
          </p:txBody>
        </p:sp>
        <p:sp>
          <p:nvSpPr>
            <p:cNvPr id="64536" name="Line 23"/>
            <p:cNvSpPr>
              <a:spLocks noChangeShapeType="1"/>
            </p:cNvSpPr>
            <p:nvPr/>
          </p:nvSpPr>
          <p:spPr bwMode="auto">
            <a:xfrm>
              <a:off x="4992" y="31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Line 24"/>
            <p:cNvSpPr>
              <a:spLocks noChangeShapeType="1"/>
            </p:cNvSpPr>
            <p:nvPr/>
          </p:nvSpPr>
          <p:spPr bwMode="auto">
            <a:xfrm>
              <a:off x="2496" y="3072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8" name="Line 25"/>
            <p:cNvSpPr>
              <a:spLocks noChangeShapeType="1"/>
            </p:cNvSpPr>
            <p:nvPr/>
          </p:nvSpPr>
          <p:spPr bwMode="auto">
            <a:xfrm>
              <a:off x="3504" y="244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9" name="Text Box 26"/>
            <p:cNvSpPr txBox="1">
              <a:spLocks noChangeArrowheads="1"/>
            </p:cNvSpPr>
            <p:nvPr/>
          </p:nvSpPr>
          <p:spPr bwMode="auto">
            <a:xfrm>
              <a:off x="3494" y="2247"/>
              <a:ext cx="32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new</a:t>
              </a:r>
              <a:endParaRPr lang="en-US"/>
            </a:p>
          </p:txBody>
        </p:sp>
        <p:sp>
          <p:nvSpPr>
            <p:cNvPr id="64540" name="Text Box 27"/>
            <p:cNvSpPr txBox="1">
              <a:spLocks noChangeArrowheads="1"/>
            </p:cNvSpPr>
            <p:nvPr/>
          </p:nvSpPr>
          <p:spPr bwMode="auto">
            <a:xfrm>
              <a:off x="2496" y="2736"/>
              <a:ext cx="951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[check = “true”]</a:t>
              </a:r>
              <a:br>
                <a:rPr lang="en-US" sz="1600"/>
              </a:br>
              <a:r>
                <a:rPr lang="en-US" sz="1600"/>
                <a:t>          new</a:t>
              </a:r>
              <a:endParaRPr lang="en-US"/>
            </a:p>
          </p:txBody>
        </p:sp>
        <p:sp>
          <p:nvSpPr>
            <p:cNvPr id="64541" name="Text Box 28"/>
            <p:cNvSpPr txBox="1">
              <a:spLocks noChangeArrowheads="1"/>
            </p:cNvSpPr>
            <p:nvPr/>
          </p:nvSpPr>
          <p:spPr bwMode="auto">
            <a:xfrm>
              <a:off x="3552" y="2064"/>
              <a:ext cx="149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[needsToReorder = “true”]</a:t>
              </a:r>
              <a:endParaRPr lang="en-US"/>
            </a:p>
          </p:txBody>
        </p:sp>
        <p:sp>
          <p:nvSpPr>
            <p:cNvPr id="64542" name="Text Box 29"/>
            <p:cNvSpPr txBox="1">
              <a:spLocks noChangeArrowheads="1"/>
            </p:cNvSpPr>
            <p:nvPr/>
          </p:nvSpPr>
          <p:spPr bwMode="auto">
            <a:xfrm>
              <a:off x="3504" y="1440"/>
              <a:ext cx="104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needsToReorder()</a:t>
              </a:r>
              <a:endParaRPr lang="en-US"/>
            </a:p>
          </p:txBody>
        </p:sp>
        <p:sp>
          <p:nvSpPr>
            <p:cNvPr id="64543" name="Text Box 30"/>
            <p:cNvSpPr txBox="1">
              <a:spLocks noChangeArrowheads="1"/>
            </p:cNvSpPr>
            <p:nvPr/>
          </p:nvSpPr>
          <p:spPr bwMode="auto">
            <a:xfrm>
              <a:off x="2496" y="1248"/>
              <a:ext cx="951" cy="36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[check = “true”]</a:t>
              </a:r>
              <a:br>
                <a:rPr lang="en-US" sz="1600"/>
              </a:br>
              <a:r>
                <a:rPr lang="en-US" sz="1600"/>
                <a:t>      remove()</a:t>
              </a:r>
              <a:endParaRPr lang="en-US"/>
            </a:p>
          </p:txBody>
        </p:sp>
        <p:sp>
          <p:nvSpPr>
            <p:cNvPr id="64544" name="Text Box 31"/>
            <p:cNvSpPr txBox="1">
              <a:spLocks noChangeArrowheads="1"/>
            </p:cNvSpPr>
            <p:nvPr/>
          </p:nvSpPr>
          <p:spPr bwMode="auto">
            <a:xfrm>
              <a:off x="2736" y="960"/>
              <a:ext cx="501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check()</a:t>
              </a:r>
              <a:endParaRPr lang="en-US"/>
            </a:p>
          </p:txBody>
        </p:sp>
        <p:sp>
          <p:nvSpPr>
            <p:cNvPr id="64545" name="Text Box 32"/>
            <p:cNvSpPr txBox="1">
              <a:spLocks noChangeArrowheads="1"/>
            </p:cNvSpPr>
            <p:nvPr/>
          </p:nvSpPr>
          <p:spPr bwMode="auto">
            <a:xfrm>
              <a:off x="1728" y="720"/>
              <a:ext cx="715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*  prepare()</a:t>
              </a:r>
              <a:endParaRPr lang="en-US"/>
            </a:p>
          </p:txBody>
        </p:sp>
        <p:sp>
          <p:nvSpPr>
            <p:cNvPr id="64546" name="Text Box 33"/>
            <p:cNvSpPr txBox="1">
              <a:spLocks noChangeArrowheads="1"/>
            </p:cNvSpPr>
            <p:nvPr/>
          </p:nvSpPr>
          <p:spPr bwMode="auto">
            <a:xfrm>
              <a:off x="864" y="528"/>
              <a:ext cx="587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prepare()</a:t>
              </a:r>
              <a:endParaRPr lang="en-US"/>
            </a:p>
          </p:txBody>
        </p:sp>
        <p:sp>
          <p:nvSpPr>
            <p:cNvPr id="64547" name="Text Box 34"/>
            <p:cNvSpPr txBox="1">
              <a:spLocks noChangeArrowheads="1"/>
            </p:cNvSpPr>
            <p:nvPr/>
          </p:nvSpPr>
          <p:spPr bwMode="auto">
            <a:xfrm>
              <a:off x="336" y="864"/>
              <a:ext cx="50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i="1">
                  <a:solidFill>
                    <a:schemeClr val="tx2"/>
                  </a:solidFill>
                </a:rPr>
                <a:t>Object</a:t>
              </a:r>
              <a:endParaRPr lang="en-US"/>
            </a:p>
          </p:txBody>
        </p:sp>
        <p:sp>
          <p:nvSpPr>
            <p:cNvPr id="64548" name="Line 35"/>
            <p:cNvSpPr>
              <a:spLocks noChangeShapeType="1"/>
            </p:cNvSpPr>
            <p:nvPr/>
          </p:nvSpPr>
          <p:spPr bwMode="auto">
            <a:xfrm flipV="1">
              <a:off x="576" y="528"/>
              <a:ext cx="0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9" name="Text Box 36"/>
            <p:cNvSpPr txBox="1">
              <a:spLocks noChangeArrowheads="1"/>
            </p:cNvSpPr>
            <p:nvPr/>
          </p:nvSpPr>
          <p:spPr bwMode="auto">
            <a:xfrm>
              <a:off x="864" y="1257"/>
              <a:ext cx="62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i="1">
                  <a:solidFill>
                    <a:schemeClr val="tx2"/>
                  </a:solidFill>
                </a:rPr>
                <a:t>Message</a:t>
              </a:r>
              <a:endParaRPr lang="en-US"/>
            </a:p>
          </p:txBody>
        </p:sp>
        <p:sp>
          <p:nvSpPr>
            <p:cNvPr id="64550" name="Line 37"/>
            <p:cNvSpPr>
              <a:spLocks noChangeShapeType="1"/>
            </p:cNvSpPr>
            <p:nvPr/>
          </p:nvSpPr>
          <p:spPr bwMode="auto">
            <a:xfrm flipV="1">
              <a:off x="1200" y="864"/>
              <a:ext cx="0" cy="44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1" name="Text Box 38"/>
            <p:cNvSpPr txBox="1">
              <a:spLocks noChangeArrowheads="1"/>
            </p:cNvSpPr>
            <p:nvPr/>
          </p:nvSpPr>
          <p:spPr bwMode="auto">
            <a:xfrm>
              <a:off x="1680" y="1632"/>
              <a:ext cx="620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i="1">
                  <a:solidFill>
                    <a:schemeClr val="tx2"/>
                  </a:solidFill>
                </a:rPr>
                <a:t>Iteration</a:t>
              </a:r>
              <a:endParaRPr lang="en-US"/>
            </a:p>
          </p:txBody>
        </p:sp>
        <p:sp>
          <p:nvSpPr>
            <p:cNvPr id="64552" name="Line 39"/>
            <p:cNvSpPr>
              <a:spLocks noChangeShapeType="1"/>
            </p:cNvSpPr>
            <p:nvPr/>
          </p:nvSpPr>
          <p:spPr bwMode="auto">
            <a:xfrm flipV="1">
              <a:off x="1824" y="864"/>
              <a:ext cx="0" cy="80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3" name="Text Box 40"/>
            <p:cNvSpPr txBox="1">
              <a:spLocks noChangeArrowheads="1"/>
            </p:cNvSpPr>
            <p:nvPr/>
          </p:nvSpPr>
          <p:spPr bwMode="auto">
            <a:xfrm>
              <a:off x="2736" y="1872"/>
              <a:ext cx="50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i="1">
                  <a:solidFill>
                    <a:schemeClr val="tx2"/>
                  </a:solidFill>
                </a:rPr>
                <a:t>Return</a:t>
              </a:r>
              <a:endParaRPr lang="en-US"/>
            </a:p>
          </p:txBody>
        </p:sp>
        <p:sp>
          <p:nvSpPr>
            <p:cNvPr id="64554" name="Line 41"/>
            <p:cNvSpPr>
              <a:spLocks noChangeShapeType="1"/>
            </p:cNvSpPr>
            <p:nvPr/>
          </p:nvSpPr>
          <p:spPr bwMode="auto">
            <a:xfrm flipH="1">
              <a:off x="2640" y="2064"/>
              <a:ext cx="336" cy="48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5" name="Text Box 42"/>
            <p:cNvSpPr txBox="1">
              <a:spLocks noChangeArrowheads="1"/>
            </p:cNvSpPr>
            <p:nvPr/>
          </p:nvSpPr>
          <p:spPr bwMode="auto">
            <a:xfrm>
              <a:off x="3552" y="3456"/>
              <a:ext cx="628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i="1">
                  <a:solidFill>
                    <a:schemeClr val="tx2"/>
                  </a:solidFill>
                </a:rPr>
                <a:t>Creation</a:t>
              </a:r>
              <a:endParaRPr lang="en-US"/>
            </a:p>
          </p:txBody>
        </p:sp>
        <p:sp>
          <p:nvSpPr>
            <p:cNvPr id="64556" name="Line 43"/>
            <p:cNvSpPr>
              <a:spLocks noChangeShapeType="1"/>
            </p:cNvSpPr>
            <p:nvPr/>
          </p:nvSpPr>
          <p:spPr bwMode="auto">
            <a:xfrm flipV="1">
              <a:off x="4128" y="3168"/>
              <a:ext cx="480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57" name="Text Box 44"/>
            <p:cNvSpPr txBox="1">
              <a:spLocks noChangeArrowheads="1"/>
            </p:cNvSpPr>
            <p:nvPr/>
          </p:nvSpPr>
          <p:spPr bwMode="auto">
            <a:xfrm>
              <a:off x="3840" y="624"/>
              <a:ext cx="692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800" i="1">
                  <a:solidFill>
                    <a:schemeClr val="tx2"/>
                  </a:solidFill>
                </a:rPr>
                <a:t>Condition</a:t>
              </a:r>
              <a:endParaRPr lang="en-US"/>
            </a:p>
          </p:txBody>
        </p:sp>
        <p:sp>
          <p:nvSpPr>
            <p:cNvPr id="64558" name="Line 45"/>
            <p:cNvSpPr>
              <a:spLocks noChangeShapeType="1"/>
            </p:cNvSpPr>
            <p:nvPr/>
          </p:nvSpPr>
          <p:spPr bwMode="auto">
            <a:xfrm flipH="1">
              <a:off x="3456" y="912"/>
              <a:ext cx="528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triangle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0"/>
            <p:cNvGrpSpPr>
              <a:grpSpLocks/>
            </p:cNvGrpSpPr>
            <p:nvPr/>
          </p:nvGrpSpPr>
          <p:grpSpPr bwMode="auto">
            <a:xfrm>
              <a:off x="3984" y="1800"/>
              <a:ext cx="1584" cy="231"/>
              <a:chOff x="3984" y="1760"/>
              <a:chExt cx="1584" cy="231"/>
            </a:xfrm>
          </p:grpSpPr>
          <p:sp>
            <p:nvSpPr>
              <p:cNvPr id="64561" name="Text Box 46"/>
              <p:cNvSpPr txBox="1">
                <a:spLocks noChangeArrowheads="1"/>
              </p:cNvSpPr>
              <p:nvPr/>
            </p:nvSpPr>
            <p:spPr bwMode="auto">
              <a:xfrm>
                <a:off x="4464" y="1760"/>
                <a:ext cx="1104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sz="1800" i="1">
                    <a:solidFill>
                      <a:schemeClr val="tx2"/>
                    </a:solidFill>
                  </a:rPr>
                  <a:t>Self-Delegation</a:t>
                </a:r>
                <a:endParaRPr lang="en-US"/>
              </a:p>
            </p:txBody>
          </p:sp>
          <p:sp>
            <p:nvSpPr>
              <p:cNvPr id="64562" name="Line 47"/>
              <p:cNvSpPr>
                <a:spLocks noChangeShapeType="1"/>
              </p:cNvSpPr>
              <p:nvPr/>
            </p:nvSpPr>
            <p:spPr bwMode="auto">
              <a:xfrm flipH="1">
                <a:off x="3984" y="187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560" name="Text Box 52"/>
            <p:cNvSpPr txBox="1">
              <a:spLocks noChangeArrowheads="1"/>
            </p:cNvSpPr>
            <p:nvPr/>
          </p:nvSpPr>
          <p:spPr bwMode="auto">
            <a:xfrm>
              <a:off x="4472" y="176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[Fowler,97]</a:t>
              </a:r>
            </a:p>
          </p:txBody>
        </p:sp>
      </p:grpSp>
      <p:sp>
        <p:nvSpPr>
          <p:cNvPr id="51" name="Title 7"/>
          <p:cNvSpPr txBox="1">
            <a:spLocks/>
          </p:cNvSpPr>
          <p:nvPr/>
        </p:nvSpPr>
        <p:spPr>
          <a:xfrm>
            <a:off x="65087" y="16301"/>
            <a:ext cx="1089025" cy="4064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53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Slide Number Placeholder 3"/>
          <p:cNvSpPr txBox="1">
            <a:spLocks/>
          </p:cNvSpPr>
          <p:nvPr/>
        </p:nvSpPr>
        <p:spPr>
          <a:xfrm>
            <a:off x="8382000" y="6471245"/>
            <a:ext cx="7620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accent1"/>
                </a:solidFill>
              </a:rPr>
              <a:t>39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8275"/>
            <a:ext cx="4967216" cy="66751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Use Case Diagrams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3657600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Scenario</a:t>
            </a:r>
            <a:r>
              <a:rPr lang="en-US" dirty="0" smtClean="0"/>
              <a:t> </a:t>
            </a:r>
            <a:r>
              <a:rPr lang="en-US" dirty="0"/>
              <a:t>- a </a:t>
            </a:r>
            <a:r>
              <a:rPr lang="en-US" dirty="0">
                <a:solidFill>
                  <a:srgbClr val="FF0000"/>
                </a:solidFill>
              </a:rPr>
              <a:t>specific sequence of actions </a:t>
            </a:r>
            <a:r>
              <a:rPr lang="en-US" dirty="0" smtClean="0">
                <a:solidFill>
                  <a:srgbClr val="FF0000"/>
                </a:solidFill>
              </a:rPr>
              <a:t>and interactions </a:t>
            </a:r>
            <a:r>
              <a:rPr lang="en-US" dirty="0"/>
              <a:t>between </a:t>
            </a:r>
            <a:r>
              <a:rPr lang="en-US" dirty="0">
                <a:solidFill>
                  <a:srgbClr val="FF0000"/>
                </a:solidFill>
              </a:rPr>
              <a:t>actors</a:t>
            </a:r>
            <a:r>
              <a:rPr lang="en-US" dirty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system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Use case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dirty="0">
                <a:solidFill>
                  <a:srgbClr val="FF0000"/>
                </a:solidFill>
              </a:rPr>
              <a:t>a collection of related success and </a:t>
            </a:r>
            <a:r>
              <a:rPr lang="en-US" dirty="0" smtClean="0">
                <a:solidFill>
                  <a:srgbClr val="FF0000"/>
                </a:solidFill>
              </a:rPr>
              <a:t>failure scenarios</a:t>
            </a:r>
            <a:r>
              <a:rPr lang="en-US" dirty="0"/>
              <a:t>, </a:t>
            </a:r>
            <a:r>
              <a:rPr lang="en-US" u="sng" dirty="0">
                <a:solidFill>
                  <a:srgbClr val="FF0000"/>
                </a:solidFill>
              </a:rPr>
              <a:t>describing actors using the system </a:t>
            </a:r>
            <a:r>
              <a:rPr lang="en-US" dirty="0" smtClean="0"/>
              <a:t>to support </a:t>
            </a:r>
            <a:r>
              <a:rPr lang="en-US" dirty="0"/>
              <a:t>a goal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Actors</a:t>
            </a:r>
            <a:r>
              <a:rPr lang="en-US" dirty="0" smtClean="0"/>
              <a:t> - something with a </a:t>
            </a:r>
            <a:r>
              <a:rPr lang="en-US" dirty="0" smtClean="0">
                <a:solidFill>
                  <a:srgbClr val="FF0000"/>
                </a:solidFill>
              </a:rPr>
              <a:t>behavior or role</a:t>
            </a:r>
            <a:r>
              <a:rPr lang="en-US" dirty="0" smtClean="0"/>
              <a:t>, e.g., a person, another system, organization.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23884" y="12510"/>
            <a:ext cx="1028700" cy="279400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266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24"/>
            <a:ext cx="4572000" cy="6675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Collaboration Diagram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57232"/>
            <a:ext cx="8229600" cy="48006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It shows the </a:t>
            </a:r>
            <a:r>
              <a:rPr lang="en-US" sz="2800" dirty="0">
                <a:solidFill>
                  <a:srgbClr val="FF0000"/>
                </a:solidFill>
              </a:rPr>
              <a:t>object organization 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In </a:t>
            </a:r>
            <a:r>
              <a:rPr lang="en-US" sz="2800" dirty="0"/>
              <a:t>the collaboration diagram, </a:t>
            </a:r>
            <a:r>
              <a:rPr lang="en-US" sz="2800" dirty="0">
                <a:solidFill>
                  <a:srgbClr val="FF0000"/>
                </a:solidFill>
              </a:rPr>
              <a:t>the method call sequence is indicated by some numbering </a:t>
            </a:r>
            <a:r>
              <a:rPr lang="en-US" sz="2800" dirty="0"/>
              <a:t>technique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The number indicates how the methods are called </a:t>
            </a:r>
            <a:r>
              <a:rPr lang="en-US" sz="2800" dirty="0">
                <a:solidFill>
                  <a:srgbClr val="FF0000"/>
                </a:solidFill>
              </a:rPr>
              <a:t>one after another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sz="2800" dirty="0" smtClean="0"/>
              <a:t>To </a:t>
            </a:r>
            <a:r>
              <a:rPr lang="en-US" sz="2800" dirty="0"/>
              <a:t>choose between these two diagrams, emphasis is placed on the type of requirement. </a:t>
            </a:r>
            <a:endParaRPr lang="en-US" sz="2800" dirty="0" smtClean="0"/>
          </a:p>
          <a:p>
            <a:pPr algn="just"/>
            <a:r>
              <a:rPr lang="en-US" sz="2800" dirty="0" smtClean="0"/>
              <a:t>If </a:t>
            </a:r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time sequence</a:t>
            </a:r>
            <a:r>
              <a:rPr lang="en-US" sz="2800" dirty="0"/>
              <a:t> is important, then the </a:t>
            </a:r>
            <a:r>
              <a:rPr lang="en-US" sz="2800" dirty="0">
                <a:solidFill>
                  <a:srgbClr val="FF0000"/>
                </a:solidFill>
              </a:rPr>
              <a:t>sequence diagram</a:t>
            </a:r>
            <a:r>
              <a:rPr lang="en-US" sz="2800" dirty="0"/>
              <a:t> is used. If </a:t>
            </a:r>
            <a:r>
              <a:rPr lang="en-US" sz="2800" dirty="0" smtClean="0">
                <a:solidFill>
                  <a:srgbClr val="FF0000"/>
                </a:solidFill>
              </a:rPr>
              <a:t>object organization </a:t>
            </a:r>
            <a:r>
              <a:rPr lang="en-US" sz="2800" dirty="0"/>
              <a:t>is required, then </a:t>
            </a:r>
            <a:r>
              <a:rPr lang="en-US" sz="2800" dirty="0">
                <a:solidFill>
                  <a:srgbClr val="FF0000"/>
                </a:solidFill>
              </a:rPr>
              <a:t>collaboration diagram </a:t>
            </a:r>
            <a:r>
              <a:rPr lang="en-US" sz="2800" dirty="0"/>
              <a:t>is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2654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540" y="2654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28"/>
            <a:ext cx="7772400" cy="1143000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</a:rPr>
              <a:t>Collaboration Diagram Elements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00240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There are three primary elements of a collaboration diagram: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Objects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Links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Messages</a:t>
            </a:r>
            <a:r>
              <a:rPr lang="en-US" dirty="0">
                <a:solidFill>
                  <a:srgbClr val="FF0000"/>
                </a:solidFill>
                <a:latin typeface="Verdana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15922" y="69056"/>
            <a:ext cx="1028700" cy="355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6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9056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t>41</a:t>
            </a:r>
            <a:endParaRPr lang="en-US" dirty="0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70239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326676" y="357166"/>
            <a:ext cx="571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000000"/>
                </a:solidFill>
              </a:rPr>
              <a:t>Collaboration Diagram notations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762000" y="1428736"/>
            <a:ext cx="7620000" cy="48006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6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3581400" y="1524000"/>
            <a:ext cx="0" cy="480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762000" y="30480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990600" y="1676400"/>
            <a:ext cx="1989138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Tahoma" pitchFamily="34" charset="0"/>
              </a:rPr>
              <a:t>AN ACTOR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Tahoma" pitchFamily="34" charset="0"/>
              </a:rPr>
              <a:t>AN OBJECT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Tahoma" pitchFamily="34" charset="0"/>
              </a:rPr>
              <a:t>AN ASSOCIATION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0000"/>
              </a:solidFill>
              <a:latin typeface="Tahoma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Tahoma" pitchFamily="34" charset="0"/>
              </a:rPr>
              <a:t>A MESSAGE</a:t>
            </a:r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762000" y="42672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762000" y="5410200"/>
            <a:ext cx="762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grpSp>
        <p:nvGrpSpPr>
          <p:cNvPr id="43020" name="Group 12"/>
          <p:cNvGrpSpPr>
            <a:grpSpLocks/>
          </p:cNvGrpSpPr>
          <p:nvPr/>
        </p:nvGrpSpPr>
        <p:grpSpPr bwMode="auto">
          <a:xfrm>
            <a:off x="5410200" y="1905000"/>
            <a:ext cx="609600" cy="914400"/>
            <a:chOff x="3312" y="1104"/>
            <a:chExt cx="384" cy="576"/>
          </a:xfrm>
        </p:grpSpPr>
        <p:sp>
          <p:nvSpPr>
            <p:cNvPr id="43021" name="Oval 13"/>
            <p:cNvSpPr>
              <a:spLocks noChangeArrowheads="1"/>
            </p:cNvSpPr>
            <p:nvPr/>
          </p:nvSpPr>
          <p:spPr bwMode="auto">
            <a:xfrm>
              <a:off x="3360" y="1104"/>
              <a:ext cx="288" cy="24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3504" y="134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3312" y="1392"/>
              <a:ext cx="19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V="1">
              <a:off x="3504" y="1392"/>
              <a:ext cx="19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H="1">
              <a:off x="3312" y="1536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flipH="1" flipV="1">
              <a:off x="3504" y="1536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4572000" y="3254493"/>
            <a:ext cx="2286000" cy="685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 smtClean="0">
                <a:solidFill>
                  <a:schemeClr val="bg1"/>
                </a:solidFill>
                <a:latin typeface="Tahoma" pitchFamily="34" charset="0"/>
              </a:rPr>
              <a:t>anObject:aClass</a:t>
            </a:r>
            <a:endParaRPr lang="en-US" sz="1600" dirty="0" smtClean="0">
              <a:solidFill>
                <a:schemeClr val="bg1"/>
              </a:solidFill>
              <a:latin typeface="Tahoma" pitchFamily="34" charset="0"/>
            </a:endParaRPr>
          </a:p>
        </p:txBody>
      </p:sp>
      <p:grpSp>
        <p:nvGrpSpPr>
          <p:cNvPr id="43028" name="Group 20"/>
          <p:cNvGrpSpPr>
            <a:grpSpLocks/>
          </p:cNvGrpSpPr>
          <p:nvPr/>
        </p:nvGrpSpPr>
        <p:grpSpPr bwMode="auto">
          <a:xfrm>
            <a:off x="4648200" y="5835650"/>
            <a:ext cx="2362200" cy="336550"/>
            <a:chOff x="2928" y="3216"/>
            <a:chExt cx="1488" cy="212"/>
          </a:xfrm>
        </p:grpSpPr>
        <p:sp>
          <p:nvSpPr>
            <p:cNvPr id="43029" name="Line 21"/>
            <p:cNvSpPr>
              <a:spLocks noChangeShapeType="1"/>
            </p:cNvSpPr>
            <p:nvPr/>
          </p:nvSpPr>
          <p:spPr bwMode="auto">
            <a:xfrm>
              <a:off x="3120" y="3408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43030" name="Text Box 22"/>
            <p:cNvSpPr txBox="1">
              <a:spLocks noChangeArrowheads="1"/>
            </p:cNvSpPr>
            <p:nvPr/>
          </p:nvSpPr>
          <p:spPr bwMode="auto">
            <a:xfrm>
              <a:off x="2928" y="3216"/>
              <a:ext cx="120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smtClean="0">
                  <a:solidFill>
                    <a:srgbClr val="000000"/>
                  </a:solidFill>
                  <a:latin typeface="Tahoma" pitchFamily="34" charset="0"/>
                </a:rPr>
                <a:t>           aMessage()</a:t>
              </a:r>
            </a:p>
          </p:txBody>
        </p:sp>
      </p:grp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5105400" y="50292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21" name="Title 7"/>
          <p:cNvSpPr txBox="1">
            <a:spLocks/>
          </p:cNvSpPr>
          <p:nvPr/>
        </p:nvSpPr>
        <p:spPr>
          <a:xfrm>
            <a:off x="57150" y="15045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23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870" y="47766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Slide Number Placeholder 3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t>42</a:t>
            </a:r>
            <a:endParaRPr lang="en-US" dirty="0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33749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4290"/>
            <a:ext cx="7772400" cy="1143000"/>
          </a:xfrm>
        </p:spPr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1448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>
                <a:latin typeface="Times" pitchFamily="18" charset="0"/>
              </a:rPr>
              <a:t>Objects</a:t>
            </a:r>
            <a:r>
              <a:rPr lang="en-US" dirty="0" smtClean="0">
                <a:latin typeface="Times" pitchFamily="18" charset="0"/>
              </a:rPr>
              <a:t>­ rectangles </a:t>
            </a:r>
            <a:r>
              <a:rPr lang="en-US" dirty="0">
                <a:latin typeface="Times" pitchFamily="18" charset="0"/>
              </a:rPr>
              <a:t>containing the object </a:t>
            </a:r>
            <a:r>
              <a:rPr lang="en-US" dirty="0" smtClean="0">
                <a:latin typeface="Times" pitchFamily="18" charset="0"/>
              </a:rPr>
              <a:t>signature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Times" pitchFamily="18" charset="0"/>
              </a:rPr>
              <a:t>object </a:t>
            </a:r>
            <a:r>
              <a:rPr lang="en-US" dirty="0">
                <a:latin typeface="Times" pitchFamily="18" charset="0"/>
              </a:rPr>
              <a:t>signature:</a:t>
            </a:r>
            <a:r>
              <a:rPr lang="en-US" sz="2800" i="1" dirty="0">
                <a:latin typeface="Times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Times" pitchFamily="18" charset="0"/>
              </a:rPr>
              <a:t>object name : object Class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Times" pitchFamily="18" charset="0"/>
              </a:rPr>
              <a:t>object name </a:t>
            </a:r>
            <a:r>
              <a:rPr lang="en-US" dirty="0">
                <a:latin typeface="Times" pitchFamily="18" charset="0"/>
              </a:rPr>
              <a:t>(optional) - starts with lowercase letter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Times" pitchFamily="18" charset="0"/>
              </a:rPr>
              <a:t>class name </a:t>
            </a:r>
            <a:r>
              <a:rPr lang="en-US" dirty="0">
                <a:latin typeface="Times" pitchFamily="18" charset="0"/>
              </a:rPr>
              <a:t>(mandatory) - starts with </a:t>
            </a:r>
            <a:r>
              <a:rPr lang="en-US" dirty="0">
                <a:solidFill>
                  <a:srgbClr val="FF0000"/>
                </a:solidFill>
                <a:latin typeface="Times" pitchFamily="18" charset="0"/>
              </a:rPr>
              <a:t>uppercase letter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Times" pitchFamily="18" charset="0"/>
              </a:rPr>
              <a:t>Objects connected by </a:t>
            </a:r>
            <a:r>
              <a:rPr lang="en-US" dirty="0" smtClean="0">
                <a:latin typeface="Times" pitchFamily="18" charset="0"/>
              </a:rPr>
              <a:t>lines and actor </a:t>
            </a:r>
            <a:r>
              <a:rPr lang="en-US" dirty="0">
                <a:latin typeface="Times" pitchFamily="18" charset="0"/>
              </a:rPr>
              <a:t>can appear</a:t>
            </a:r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10236" y="39687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6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t>43</a:t>
            </a:r>
            <a:endParaRPr lang="en-US" dirty="0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32297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>
                <a:solidFill>
                  <a:srgbClr val="000000"/>
                </a:solidFill>
              </a:rPr>
              <a:t>Iterating Messages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Collaboration diagrams use syntax similar to sequence diagrams </a:t>
            </a:r>
            <a:r>
              <a:rPr lang="en-US" sz="2800" dirty="0">
                <a:solidFill>
                  <a:srgbClr val="000000"/>
                </a:solidFill>
              </a:rPr>
              <a:t>to </a:t>
            </a:r>
            <a:r>
              <a:rPr lang="en-US" sz="2800" dirty="0">
                <a:solidFill>
                  <a:srgbClr val="FF0000"/>
                </a:solidFill>
              </a:rPr>
              <a:t>indicate that either a message iterates</a:t>
            </a:r>
            <a:r>
              <a:rPr lang="en-US" sz="2800" dirty="0">
                <a:solidFill>
                  <a:srgbClr val="000000"/>
                </a:solidFill>
              </a:rPr>
              <a:t> (is run multiple times) or </a:t>
            </a:r>
            <a:r>
              <a:rPr lang="en-US" sz="2800" dirty="0">
                <a:solidFill>
                  <a:srgbClr val="FF0000"/>
                </a:solidFill>
              </a:rPr>
              <a:t>is run conditionally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An asterisk</a:t>
            </a:r>
            <a:r>
              <a:rPr lang="en-US" sz="2400" dirty="0">
                <a:solidFill>
                  <a:srgbClr val="FF0000"/>
                </a:solidFill>
              </a:rPr>
              <a:t> (*) </a:t>
            </a:r>
            <a:r>
              <a:rPr lang="en-US" sz="2400" dirty="0">
                <a:solidFill>
                  <a:srgbClr val="000000"/>
                </a:solidFill>
              </a:rPr>
              <a:t>indicates that a message </a:t>
            </a:r>
            <a:r>
              <a:rPr lang="en-US" sz="2400" dirty="0">
                <a:solidFill>
                  <a:srgbClr val="FF0000"/>
                </a:solidFill>
              </a:rPr>
              <a:t>runs more than once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Or the </a:t>
            </a:r>
            <a:r>
              <a:rPr lang="en-US" sz="2400" dirty="0">
                <a:solidFill>
                  <a:srgbClr val="FF0000"/>
                </a:solidFill>
              </a:rPr>
              <a:t>number of times</a:t>
            </a:r>
            <a:r>
              <a:rPr lang="en-US" sz="2400" dirty="0">
                <a:solidFill>
                  <a:srgbClr val="000000"/>
                </a:solidFill>
              </a:rPr>
              <a:t> a message is repeated can be shown by numbers (for example, </a:t>
            </a:r>
            <a:r>
              <a:rPr lang="en-US" sz="2400" dirty="0">
                <a:solidFill>
                  <a:srgbClr val="FF0000"/>
                </a:solidFill>
              </a:rPr>
              <a:t>1..5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  <a:endParaRPr lang="en-US" sz="2400" dirty="0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0" y="1397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6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09" y="14665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3"/>
          <p:cNvSpPr txBox="1">
            <a:spLocks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4617B">
                    <a:shade val="90000"/>
                  </a:srgbClr>
                </a:solidFill>
                <a:latin typeface="Constantia"/>
              </a:rPr>
              <a:t>44</a:t>
            </a:r>
            <a:endParaRPr lang="en-US" dirty="0">
              <a:solidFill>
                <a:srgbClr val="04617B">
                  <a:shade val="90000"/>
                </a:srgbClr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13643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2584" y="39687"/>
            <a:ext cx="5791200" cy="438912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/>
              <a:t>Collaboration diagram for Order Management system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6" name="Content Placeholder 5" descr="UML Collaboration Diagram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5867400" cy="5029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23884" y="39687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776" y="39687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77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61650"/>
            <a:ext cx="3657600" cy="51511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State Chart  Diagrams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838200"/>
            <a:ext cx="8229600" cy="5410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Describes </a:t>
            </a:r>
            <a:r>
              <a:rPr lang="en-US" dirty="0"/>
              <a:t>different states of a </a:t>
            </a:r>
            <a:r>
              <a:rPr lang="en-US" dirty="0" smtClean="0"/>
              <a:t>component/object </a:t>
            </a:r>
            <a:r>
              <a:rPr lang="en-US" dirty="0"/>
              <a:t>in a system. </a:t>
            </a:r>
            <a:endParaRPr lang="en-US" dirty="0" smtClean="0"/>
          </a:p>
          <a:p>
            <a:pPr algn="just"/>
            <a:r>
              <a:rPr lang="en-US" dirty="0"/>
              <a:t>A </a:t>
            </a:r>
            <a:r>
              <a:rPr lang="en-US" dirty="0" err="1"/>
              <a:t>Statechart</a:t>
            </a:r>
            <a:r>
              <a:rPr lang="en-US" dirty="0"/>
              <a:t> diagram </a:t>
            </a:r>
            <a:r>
              <a:rPr lang="en-US" dirty="0">
                <a:solidFill>
                  <a:srgbClr val="FF0000"/>
                </a:solidFill>
              </a:rPr>
              <a:t>describes a state machine</a:t>
            </a:r>
            <a:r>
              <a:rPr lang="en-US" dirty="0"/>
              <a:t>. State machine can be defined as a machine </a:t>
            </a:r>
            <a:r>
              <a:rPr lang="en-US" u="sng" dirty="0">
                <a:solidFill>
                  <a:srgbClr val="FF0000"/>
                </a:solidFill>
              </a:rPr>
              <a:t>which defines different states of an object and these states are controlled by external or internal events</a:t>
            </a:r>
            <a:r>
              <a:rPr lang="en-US" dirty="0" smtClean="0"/>
              <a:t>.</a:t>
            </a:r>
          </a:p>
          <a:p>
            <a:r>
              <a:rPr lang="en-US" dirty="0"/>
              <a:t>P</a:t>
            </a:r>
            <a:r>
              <a:rPr lang="en-US" dirty="0" smtClean="0"/>
              <a:t>urposes </a:t>
            </a:r>
            <a:r>
              <a:rPr lang="en-US" dirty="0"/>
              <a:t>of using </a:t>
            </a:r>
            <a:r>
              <a:rPr lang="en-US" dirty="0" err="1"/>
              <a:t>Statechart</a:t>
            </a:r>
            <a:r>
              <a:rPr lang="en-US" dirty="0"/>
              <a:t> diagrams −</a:t>
            </a:r>
          </a:p>
          <a:p>
            <a:pPr lvl="1"/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model the dynamic aspect </a:t>
            </a:r>
            <a:r>
              <a:rPr lang="en-US" dirty="0"/>
              <a:t>of a system.</a:t>
            </a:r>
          </a:p>
          <a:p>
            <a:pPr lvl="1"/>
            <a:r>
              <a:rPr lang="en-US" dirty="0"/>
              <a:t>To model </a:t>
            </a:r>
            <a:r>
              <a:rPr lang="en-US" dirty="0">
                <a:solidFill>
                  <a:srgbClr val="FF0000"/>
                </a:solidFill>
              </a:rPr>
              <a:t>the life time of a reactive system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 describe </a:t>
            </a:r>
            <a:r>
              <a:rPr lang="en-US" dirty="0">
                <a:solidFill>
                  <a:srgbClr val="FF0000"/>
                </a:solidFill>
              </a:rPr>
              <a:t>different states of an object during its life time.</a:t>
            </a:r>
          </a:p>
          <a:p>
            <a:pPr lvl="1"/>
            <a:r>
              <a:rPr lang="en-US" dirty="0"/>
              <a:t>Define a state machine to model the states of an object.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0" y="28693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4118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6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32634"/>
            <a:ext cx="5867400" cy="43891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The basic elements of the state chart diagram are as follows: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• </a:t>
            </a:r>
            <a:r>
              <a:rPr lang="en-US" dirty="0">
                <a:solidFill>
                  <a:srgbClr val="FF0000"/>
                </a:solidFill>
              </a:rPr>
              <a:t>Initial state. </a:t>
            </a:r>
            <a:r>
              <a:rPr lang="en-US" dirty="0"/>
              <a:t>This is represented as a </a:t>
            </a:r>
            <a:r>
              <a:rPr lang="en-US" dirty="0">
                <a:solidFill>
                  <a:srgbClr val="FF0000"/>
                </a:solidFill>
              </a:rPr>
              <a:t>filled circle.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• </a:t>
            </a:r>
            <a:r>
              <a:rPr lang="en-US" dirty="0">
                <a:solidFill>
                  <a:srgbClr val="FF0000"/>
                </a:solidFill>
              </a:rPr>
              <a:t>Final state. </a:t>
            </a:r>
            <a:r>
              <a:rPr lang="en-US" dirty="0"/>
              <a:t>This is represented by a </a:t>
            </a:r>
            <a:r>
              <a:rPr lang="en-US" dirty="0">
                <a:solidFill>
                  <a:srgbClr val="FF0000"/>
                </a:solidFill>
              </a:rPr>
              <a:t>filled circle inside a larger circle.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• </a:t>
            </a:r>
            <a:r>
              <a:rPr lang="en-US" dirty="0">
                <a:solidFill>
                  <a:srgbClr val="FF0000"/>
                </a:solidFill>
              </a:rPr>
              <a:t>State. </a:t>
            </a:r>
            <a:r>
              <a:rPr lang="en-US" dirty="0"/>
              <a:t>These are represented by </a:t>
            </a:r>
            <a:r>
              <a:rPr lang="en-US" dirty="0">
                <a:solidFill>
                  <a:srgbClr val="FF0000"/>
                </a:solidFill>
              </a:rPr>
              <a:t>rectangles with rounded corners.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• </a:t>
            </a:r>
            <a:r>
              <a:rPr lang="en-US" dirty="0">
                <a:solidFill>
                  <a:srgbClr val="FF0000"/>
                </a:solidFill>
              </a:rPr>
              <a:t>Transition</a:t>
            </a:r>
            <a:r>
              <a:rPr lang="en-US" dirty="0"/>
              <a:t>. A transition is </a:t>
            </a:r>
            <a:r>
              <a:rPr lang="en-US" dirty="0">
                <a:solidFill>
                  <a:srgbClr val="FF0000"/>
                </a:solidFill>
              </a:rPr>
              <a:t>shown as an arrow </a:t>
            </a:r>
            <a:r>
              <a:rPr lang="en-US" dirty="0"/>
              <a:t>between two states. Normally, the </a:t>
            </a:r>
            <a:r>
              <a:rPr lang="en-US" dirty="0">
                <a:solidFill>
                  <a:srgbClr val="FF0000"/>
                </a:solidFill>
              </a:rPr>
              <a:t>name of the event </a:t>
            </a:r>
            <a:r>
              <a:rPr lang="en-US" dirty="0"/>
              <a:t>which </a:t>
            </a:r>
            <a:r>
              <a:rPr lang="en-US" dirty="0">
                <a:solidFill>
                  <a:srgbClr val="FF0000"/>
                </a:solidFill>
              </a:rPr>
              <a:t>causes the transition </a:t>
            </a:r>
            <a:r>
              <a:rPr lang="en-US" dirty="0"/>
              <a:t>is places along side the arrow. A guard to the transition can also be assigned. A </a:t>
            </a:r>
            <a:r>
              <a:rPr lang="en-US" u="sng" dirty="0">
                <a:solidFill>
                  <a:srgbClr val="FF0000"/>
                </a:solidFill>
              </a:rPr>
              <a:t>guard is a Boolean logic condition</a:t>
            </a:r>
            <a:r>
              <a:rPr lang="en-US" dirty="0"/>
              <a:t>. The transition can take place only if the grade evaluates to true. The syntax for the label of the transition is shown in </a:t>
            </a:r>
            <a:r>
              <a:rPr lang="en-US" dirty="0">
                <a:solidFill>
                  <a:srgbClr val="FF0000"/>
                </a:solidFill>
              </a:rPr>
              <a:t>3 parts: event[guard]/action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0" y="28693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540" y="34118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6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33400" y="500042"/>
            <a:ext cx="8229600" cy="304800"/>
          </a:xfrm>
        </p:spPr>
        <p:txBody>
          <a:bodyPr>
            <a:noAutofit/>
          </a:bodyPr>
          <a:lstStyle/>
          <a:p>
            <a:r>
              <a:rPr lang="en-US" sz="1800" b="1" dirty="0"/>
              <a:t>An example state chart for the order object of the Trade House </a:t>
            </a:r>
            <a:r>
              <a:rPr lang="en-US" sz="1800" b="1" dirty="0" smtClean="0"/>
              <a:t>Automation software</a:t>
            </a:r>
            <a:endParaRPr lang="en-US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48" y="928670"/>
            <a:ext cx="7429552" cy="511018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7"/>
          <p:cNvSpPr txBox="1">
            <a:spLocks/>
          </p:cNvSpPr>
          <p:nvPr/>
        </p:nvSpPr>
        <p:spPr>
          <a:xfrm>
            <a:off x="0" y="12700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481" y="2792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6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084" y="196056"/>
            <a:ext cx="3352800" cy="56594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Activity Diagrams 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0668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Describes </a:t>
            </a:r>
            <a:r>
              <a:rPr lang="en-US" dirty="0" smtClean="0">
                <a:solidFill>
                  <a:srgbClr val="FF0000"/>
                </a:solidFill>
              </a:rPr>
              <a:t>how activities are coordinated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Is particularly useful when you know that an </a:t>
            </a:r>
            <a:r>
              <a:rPr lang="en-US" dirty="0" smtClean="0">
                <a:solidFill>
                  <a:srgbClr val="FF0000"/>
                </a:solidFill>
              </a:rPr>
              <a:t>operation</a:t>
            </a:r>
            <a:r>
              <a:rPr lang="en-US" dirty="0" smtClean="0"/>
              <a:t> has to </a:t>
            </a:r>
            <a:r>
              <a:rPr lang="en-US" dirty="0" smtClean="0">
                <a:solidFill>
                  <a:srgbClr val="FF0000"/>
                </a:solidFill>
              </a:rPr>
              <a:t>achieve a number of different things, </a:t>
            </a:r>
            <a:r>
              <a:rPr lang="en-US" dirty="0" smtClean="0"/>
              <a:t>and you want to </a:t>
            </a:r>
            <a:r>
              <a:rPr lang="en-US" dirty="0" smtClean="0">
                <a:solidFill>
                  <a:srgbClr val="FF0000"/>
                </a:solidFill>
              </a:rPr>
              <a:t>model what the essential dependencies between them</a:t>
            </a:r>
            <a:r>
              <a:rPr lang="en-US" dirty="0" smtClean="0"/>
              <a:t> are, before you decide in what order to do them.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Records the dependencies between activities</a:t>
            </a:r>
            <a:r>
              <a:rPr lang="en-US" dirty="0" smtClean="0"/>
              <a:t>, such as which </a:t>
            </a:r>
            <a:r>
              <a:rPr lang="en-US" dirty="0" smtClean="0">
                <a:solidFill>
                  <a:srgbClr val="FF0000"/>
                </a:solidFill>
              </a:rPr>
              <a:t>things can happen in parallel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what must be finished before something else can star</a:t>
            </a:r>
            <a:r>
              <a:rPr lang="en-US" dirty="0" smtClean="0"/>
              <a:t>t.</a:t>
            </a:r>
          </a:p>
          <a:p>
            <a:pPr algn="just"/>
            <a:r>
              <a:rPr lang="en-US" dirty="0" smtClean="0"/>
              <a:t>Represents </a:t>
            </a:r>
            <a:r>
              <a:rPr lang="en-US" dirty="0" smtClean="0">
                <a:solidFill>
                  <a:srgbClr val="FF0000"/>
                </a:solidFill>
              </a:rPr>
              <a:t>the workflow of the process.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0" y="39687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6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0900"/>
            <a:ext cx="6019800" cy="667512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Purposes </a:t>
            </a:r>
            <a:r>
              <a:rPr lang="en-US" sz="2800" b="1" dirty="0">
                <a:solidFill>
                  <a:schemeClr val="tx1"/>
                </a:solidFill>
              </a:rPr>
              <a:t>of use case diagrams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4953000"/>
          </a:xfrm>
        </p:spPr>
        <p:txBody>
          <a:bodyPr>
            <a:normAutofit lnSpcReduction="10000"/>
          </a:bodyPr>
          <a:lstStyle/>
          <a:p>
            <a:pPr lvl="1" algn="just"/>
            <a:r>
              <a:rPr lang="en-US" dirty="0" smtClean="0"/>
              <a:t>Used </a:t>
            </a:r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gather the requirements </a:t>
            </a:r>
            <a:r>
              <a:rPr lang="en-US" dirty="0"/>
              <a:t>of a system.</a:t>
            </a:r>
          </a:p>
          <a:p>
            <a:pPr lvl="1" algn="just"/>
            <a:r>
              <a:rPr lang="en-US" dirty="0"/>
              <a:t>Used to </a:t>
            </a:r>
            <a:r>
              <a:rPr lang="en-US" dirty="0">
                <a:solidFill>
                  <a:srgbClr val="FF0000"/>
                </a:solidFill>
              </a:rPr>
              <a:t>get an outside view </a:t>
            </a:r>
            <a:r>
              <a:rPr lang="en-US" dirty="0"/>
              <a:t>of a system.</a:t>
            </a:r>
          </a:p>
          <a:p>
            <a:pPr lvl="1" algn="just"/>
            <a:r>
              <a:rPr lang="en-US" dirty="0"/>
              <a:t>Identify the </a:t>
            </a:r>
            <a:r>
              <a:rPr lang="en-US" dirty="0">
                <a:solidFill>
                  <a:srgbClr val="FF0000"/>
                </a:solidFill>
              </a:rPr>
              <a:t>external and internal factors </a:t>
            </a:r>
            <a:r>
              <a:rPr lang="en-US" dirty="0"/>
              <a:t>influencing the system.</a:t>
            </a:r>
          </a:p>
          <a:p>
            <a:pPr algn="just"/>
            <a:r>
              <a:rPr lang="en-US" dirty="0"/>
              <a:t>How to Draw a Use Case Diagram?</a:t>
            </a:r>
          </a:p>
          <a:p>
            <a:pPr lvl="1" algn="just"/>
            <a:r>
              <a:rPr lang="en-US" dirty="0" smtClean="0"/>
              <a:t>Show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interaction among the </a:t>
            </a:r>
            <a:r>
              <a:rPr lang="en-US" dirty="0" smtClean="0">
                <a:solidFill>
                  <a:srgbClr val="FF0000"/>
                </a:solidFill>
              </a:rPr>
              <a:t>requirements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Actors </a:t>
            </a:r>
            <a:r>
              <a:rPr lang="en-US" dirty="0"/>
              <a:t>can be a human </a:t>
            </a:r>
            <a:r>
              <a:rPr lang="en-US" dirty="0">
                <a:solidFill>
                  <a:srgbClr val="FF0000"/>
                </a:solidFill>
              </a:rPr>
              <a:t>user, some internal applications</a:t>
            </a:r>
            <a:r>
              <a:rPr lang="en-US" dirty="0"/>
              <a:t>, or may be some </a:t>
            </a:r>
            <a:r>
              <a:rPr lang="en-US" dirty="0">
                <a:solidFill>
                  <a:srgbClr val="FF0000"/>
                </a:solidFill>
              </a:rPr>
              <a:t>external applications</a:t>
            </a:r>
            <a:r>
              <a:rPr lang="en-US" dirty="0"/>
              <a:t>. </a:t>
            </a:r>
            <a:r>
              <a:rPr lang="en-US" dirty="0" smtClean="0"/>
              <a:t>To draw </a:t>
            </a:r>
            <a:r>
              <a:rPr lang="en-US" dirty="0"/>
              <a:t>a use case diagram,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following items </a:t>
            </a:r>
            <a:r>
              <a:rPr lang="en-US" dirty="0" smtClean="0">
                <a:solidFill>
                  <a:srgbClr val="FF0000"/>
                </a:solidFill>
              </a:rPr>
              <a:t>should be identified</a:t>
            </a:r>
            <a:r>
              <a:rPr lang="en-US" dirty="0"/>
              <a:t>.</a:t>
            </a:r>
          </a:p>
          <a:p>
            <a:pPr lvl="4" algn="just"/>
            <a:r>
              <a:rPr lang="en-US" sz="2600" dirty="0">
                <a:solidFill>
                  <a:srgbClr val="FF0000"/>
                </a:solidFill>
              </a:rPr>
              <a:t>Functionalities</a:t>
            </a:r>
            <a:r>
              <a:rPr lang="en-US" sz="2600" dirty="0"/>
              <a:t> to be represented as use case</a:t>
            </a:r>
          </a:p>
          <a:p>
            <a:pPr lvl="4" algn="just"/>
            <a:r>
              <a:rPr lang="en-US" sz="2600" dirty="0">
                <a:solidFill>
                  <a:srgbClr val="FF0000"/>
                </a:solidFill>
              </a:rPr>
              <a:t>Actors</a:t>
            </a:r>
          </a:p>
          <a:p>
            <a:pPr lvl="4" algn="just"/>
            <a:r>
              <a:rPr lang="en-US" sz="2600" dirty="0">
                <a:solidFill>
                  <a:srgbClr val="FF0000"/>
                </a:solidFill>
              </a:rPr>
              <a:t>Relationships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among</a:t>
            </a:r>
            <a:r>
              <a:rPr lang="en-US" sz="2600" dirty="0"/>
              <a:t> the </a:t>
            </a:r>
            <a:r>
              <a:rPr lang="en-US" sz="2600" dirty="0">
                <a:solidFill>
                  <a:srgbClr val="FF0000"/>
                </a:solidFill>
              </a:rPr>
              <a:t>use cases and actors.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29949"/>
            <a:ext cx="1371600" cy="394707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855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332232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smtClean="0"/>
              <a:t>Activity arrangement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Sequential</a:t>
            </a:r>
            <a:r>
              <a:rPr lang="en-US" sz="2800" dirty="0" smtClean="0"/>
              <a:t> – one activity is followed by another</a:t>
            </a:r>
          </a:p>
          <a:p>
            <a:pPr lvl="1" algn="just"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Parallel</a:t>
            </a:r>
            <a:r>
              <a:rPr lang="en-US" sz="2800" dirty="0" smtClean="0"/>
              <a:t> – two or more sets of activities are performed concurrently, and order is irrelevant</a:t>
            </a:r>
          </a:p>
          <a:p>
            <a:pPr lvl="2" algn="just">
              <a:lnSpc>
                <a:spcPct val="9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Interleaving</a:t>
            </a:r>
            <a:r>
              <a:rPr lang="en-US" sz="2800" dirty="0" smtClean="0"/>
              <a:t> is permitted – we can </a:t>
            </a:r>
            <a:r>
              <a:rPr lang="en-US" sz="2800" dirty="0" smtClean="0">
                <a:solidFill>
                  <a:srgbClr val="FF0000"/>
                </a:solidFill>
              </a:rPr>
              <a:t>jump between the parallel flows</a:t>
            </a:r>
          </a:p>
          <a:p>
            <a:endParaRPr lang="en-US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31845" y="12700"/>
            <a:ext cx="1165225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128" y="52387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6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40642" y="131727"/>
            <a:ext cx="5715000" cy="609600"/>
          </a:xfrm>
          <a:noFill/>
        </p:spPr>
        <p:txBody>
          <a:bodyPr/>
          <a:lstStyle/>
          <a:p>
            <a:pPr eaLnBrk="1" hangingPunct="1"/>
            <a:r>
              <a:rPr lang="en-US" sz="3600" b="1" dirty="0" smtClean="0"/>
              <a:t>Activity Diagrams - Notation</a:t>
            </a:r>
          </a:p>
        </p:txBody>
      </p:sp>
      <p:pic>
        <p:nvPicPr>
          <p:cNvPr id="9220" name="Picture 4" descr="activity_diagram_notation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1295400"/>
            <a:ext cx="4789488" cy="5105400"/>
          </a:xfrm>
          <a:noFill/>
          <a:ln w="19050">
            <a:solidFill>
              <a:schemeClr val="tx1"/>
            </a:solidFill>
          </a:ln>
        </p:spPr>
      </p:pic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5105400" y="1142984"/>
            <a:ext cx="3810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Start at the top black circle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If condition 1 is TRUE, go right; if condition 2 is TRUE, go down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At first bar (a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synchronization bar</a:t>
            </a:r>
            <a:r>
              <a:rPr lang="en-US" sz="2400" dirty="0">
                <a:latin typeface="Times New Roman" pitchFamily="18" charset="0"/>
              </a:rPr>
              <a:t>), break apart to follow 2 parallel </a:t>
            </a:r>
            <a:r>
              <a:rPr lang="en-US" sz="2400" dirty="0" smtClean="0">
                <a:latin typeface="Times New Roman" pitchFamily="18" charset="0"/>
              </a:rPr>
              <a:t>paths (Fork)</a:t>
            </a:r>
            <a:endParaRPr lang="en-US" sz="2400" dirty="0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</a:rPr>
              <a:t>At second bar, come together to proceed only when both parallel activities are </a:t>
            </a:r>
            <a:r>
              <a:rPr lang="en-US" sz="2400" dirty="0" smtClean="0">
                <a:latin typeface="Times New Roman" pitchFamily="18" charset="0"/>
              </a:rPr>
              <a:t>done (Join)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81318" y="44414"/>
            <a:ext cx="1028700" cy="355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414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r>
              <a:rPr lang="en-US" dirty="0" smtClean="0"/>
              <a:t>51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176482" y="414319"/>
            <a:ext cx="5181600" cy="442913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2000" b="1" dirty="0" smtClean="0"/>
              <a:t>Activity Diagrams – Notation (concluded)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30579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u="sng" dirty="0">
                <a:latin typeface="Times New Roman" pitchFamily="18" charset="0"/>
              </a:rPr>
              <a:t>Activity</a:t>
            </a:r>
            <a:r>
              <a:rPr lang="en-US" sz="2400" dirty="0">
                <a:latin typeface="Times New Roman" pitchFamily="18" charset="0"/>
              </a:rPr>
              <a:t> – an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oval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u="sng" dirty="0">
                <a:latin typeface="Times New Roman" pitchFamily="18" charset="0"/>
              </a:rPr>
              <a:t>Trigger</a:t>
            </a:r>
            <a:r>
              <a:rPr lang="en-US" sz="2400" dirty="0">
                <a:latin typeface="Times New Roman" pitchFamily="18" charset="0"/>
              </a:rPr>
              <a:t> – path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exiting an activity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u="sng" dirty="0">
                <a:latin typeface="Times New Roman" pitchFamily="18" charset="0"/>
              </a:rPr>
              <a:t>Guard</a:t>
            </a:r>
            <a:r>
              <a:rPr lang="en-US" sz="2400" dirty="0">
                <a:latin typeface="Times New Roman" pitchFamily="18" charset="0"/>
              </a:rPr>
              <a:t> – each trigger has a guard, a logical expression that evaluates to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“true” or “false</a:t>
            </a:r>
            <a:r>
              <a:rPr lang="en-US" sz="2400" dirty="0">
                <a:latin typeface="Times New Roman" pitchFamily="18" charset="0"/>
              </a:rPr>
              <a:t>”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u="sng" dirty="0">
                <a:latin typeface="Times New Roman" pitchFamily="18" charset="0"/>
              </a:rPr>
              <a:t>Synchronization Bar </a:t>
            </a:r>
            <a:r>
              <a:rPr lang="en-US" sz="2400" dirty="0">
                <a:latin typeface="Times New Roman" pitchFamily="18" charset="0"/>
              </a:rPr>
              <a:t>– can break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a trigger into multiple triggers </a:t>
            </a:r>
            <a:r>
              <a:rPr lang="en-US" sz="2400" dirty="0">
                <a:latin typeface="Times New Roman" pitchFamily="18" charset="0"/>
              </a:rPr>
              <a:t>operating in parallel or can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join multiple triggers into one </a:t>
            </a:r>
            <a:r>
              <a:rPr lang="en-US" sz="2400" dirty="0">
                <a:latin typeface="Times New Roman" pitchFamily="18" charset="0"/>
              </a:rPr>
              <a:t>when all are complete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Ø"/>
            </a:pPr>
            <a:r>
              <a:rPr lang="en-US" sz="2400" u="sng" dirty="0">
                <a:latin typeface="Times New Roman" pitchFamily="18" charset="0"/>
              </a:rPr>
              <a:t>Decision Diamond </a:t>
            </a:r>
            <a:r>
              <a:rPr lang="en-US" sz="2400" dirty="0">
                <a:latin typeface="Times New Roman" pitchFamily="18" charset="0"/>
              </a:rPr>
              <a:t>– used to describe nested decisions (the first decision is indicated by an activity with multiple triggers coming out of it)</a:t>
            </a:r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73357" y="50800"/>
            <a:ext cx="1028700" cy="355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731" y="5080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r>
              <a:rPr lang="en-US" dirty="0" smtClean="0"/>
              <a:t>52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066800"/>
            <a:ext cx="4800600" cy="489188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Title 7"/>
          <p:cNvSpPr txBox="1">
            <a:spLocks/>
          </p:cNvSpPr>
          <p:nvPr/>
        </p:nvSpPr>
        <p:spPr>
          <a:xfrm>
            <a:off x="152400" y="2654"/>
            <a:ext cx="1165225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0471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6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505" y="1524000"/>
            <a:ext cx="8229600" cy="3322320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Swimlanes</a:t>
            </a:r>
            <a:r>
              <a:rPr lang="en-US" dirty="0" smtClean="0"/>
              <a:t> (or activity partitions) indicate </a:t>
            </a:r>
            <a:r>
              <a:rPr lang="en-US" dirty="0" smtClean="0">
                <a:solidFill>
                  <a:srgbClr val="FF0000"/>
                </a:solidFill>
              </a:rPr>
              <a:t>where activities take place.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Swimlanes</a:t>
            </a:r>
            <a:r>
              <a:rPr lang="en-US" dirty="0" smtClean="0"/>
              <a:t> can also be used to </a:t>
            </a:r>
            <a:r>
              <a:rPr lang="en-US" dirty="0" smtClean="0">
                <a:solidFill>
                  <a:srgbClr val="FF0000"/>
                </a:solidFill>
              </a:rPr>
              <a:t>identify areas at the technology level</a:t>
            </a:r>
            <a:r>
              <a:rPr lang="en-US" dirty="0" smtClean="0"/>
              <a:t> where activities are carried out </a:t>
            </a:r>
          </a:p>
          <a:p>
            <a:r>
              <a:rPr lang="en-US" dirty="0" err="1" smtClean="0"/>
              <a:t>Swimlanes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allow the partition an activity diagram </a:t>
            </a:r>
            <a:r>
              <a:rPr lang="en-US" dirty="0" smtClean="0"/>
              <a:t>so that parts of it appear in the </a:t>
            </a:r>
            <a:r>
              <a:rPr lang="en-US" dirty="0" err="1" smtClean="0"/>
              <a:t>swimlane</a:t>
            </a:r>
            <a:r>
              <a:rPr lang="en-US" dirty="0" smtClean="0"/>
              <a:t> relevant to that element in the partition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0" y="44414"/>
            <a:ext cx="1028700" cy="355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776" y="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6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8575"/>
            <a:ext cx="3581400" cy="515112"/>
          </a:xfrm>
        </p:spPr>
        <p:txBody>
          <a:bodyPr>
            <a:normAutofit fontScale="90000"/>
          </a:bodyPr>
          <a:lstStyle/>
          <a:p>
            <a:r>
              <a:rPr lang="en-US" sz="3200" b="1" dirty="0" err="1" smtClean="0"/>
              <a:t>Swimlanes</a:t>
            </a:r>
            <a:r>
              <a:rPr lang="en-US" sz="3200" b="1" dirty="0" smtClean="0"/>
              <a:t> – Example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90600"/>
            <a:ext cx="5943600" cy="472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18197" y="1397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501" y="42519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60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12" y="413558"/>
            <a:ext cx="4114800" cy="51511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Sending and Receiving Signals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29" y="1828800"/>
            <a:ext cx="8229600" cy="3276600"/>
          </a:xfrm>
        </p:spPr>
        <p:txBody>
          <a:bodyPr/>
          <a:lstStyle/>
          <a:p>
            <a:pPr algn="just"/>
            <a:r>
              <a:rPr lang="en-US" dirty="0" smtClean="0"/>
              <a:t>In activity diagrams, </a:t>
            </a:r>
            <a:r>
              <a:rPr lang="en-US" dirty="0" smtClean="0">
                <a:solidFill>
                  <a:srgbClr val="FF0000"/>
                </a:solidFill>
              </a:rPr>
              <a:t>signals represent interactions with external participants</a:t>
            </a:r>
          </a:p>
          <a:p>
            <a:pPr algn="just"/>
            <a:r>
              <a:rPr lang="en-US" dirty="0" smtClean="0"/>
              <a:t> </a:t>
            </a:r>
            <a:r>
              <a:rPr lang="en-US" u="sng" dirty="0" smtClean="0"/>
              <a:t>Signals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messages that can be sent or received</a:t>
            </a:r>
          </a:p>
          <a:p>
            <a:pPr algn="just"/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receive signal has the effect of waking up an action </a:t>
            </a:r>
            <a:r>
              <a:rPr lang="en-US" dirty="0" smtClean="0"/>
              <a:t>in your activity diagram</a:t>
            </a:r>
          </a:p>
          <a:p>
            <a:pPr algn="just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Send signals </a:t>
            </a:r>
            <a:r>
              <a:rPr lang="en-US" dirty="0" smtClean="0"/>
              <a:t>are signals </a:t>
            </a:r>
            <a:r>
              <a:rPr lang="en-US" dirty="0" smtClean="0">
                <a:solidFill>
                  <a:srgbClr val="FF0000"/>
                </a:solidFill>
              </a:rPr>
              <a:t>sent to external participants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2275" y="0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540" y="20471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199" y="838200"/>
            <a:ext cx="6881315" cy="480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4" name="Title 7"/>
          <p:cNvSpPr txBox="1">
            <a:spLocks/>
          </p:cNvSpPr>
          <p:nvPr/>
        </p:nvSpPr>
        <p:spPr>
          <a:xfrm>
            <a:off x="-11373" y="28693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815" y="34118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84943"/>
            <a:ext cx="3200400" cy="59131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Design Process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43400"/>
          </a:xfrm>
        </p:spPr>
        <p:txBody>
          <a:bodyPr/>
          <a:lstStyle/>
          <a:p>
            <a:pPr algn="just"/>
            <a:r>
              <a:rPr lang="en-US" dirty="0" smtClean="0"/>
              <a:t>Software design is an </a:t>
            </a:r>
            <a:r>
              <a:rPr lang="en-US" dirty="0" smtClean="0">
                <a:solidFill>
                  <a:srgbClr val="FF0000"/>
                </a:solidFill>
              </a:rPr>
              <a:t>iterative process</a:t>
            </a:r>
            <a:r>
              <a:rPr lang="en-US" dirty="0" smtClean="0"/>
              <a:t> through which </a:t>
            </a:r>
            <a:r>
              <a:rPr lang="en-US" dirty="0" smtClean="0">
                <a:solidFill>
                  <a:srgbClr val="FF0000"/>
                </a:solidFill>
              </a:rPr>
              <a:t>requirements are translated into a “blueprint” </a:t>
            </a:r>
            <a:r>
              <a:rPr lang="en-US" dirty="0" smtClean="0"/>
              <a:t>for constructing the software.</a:t>
            </a:r>
          </a:p>
          <a:p>
            <a:pPr algn="just"/>
            <a:r>
              <a:rPr lang="en-US" dirty="0" smtClean="0"/>
              <a:t>Initially, the </a:t>
            </a:r>
            <a:r>
              <a:rPr lang="en-US" b="1" dirty="0" smtClean="0">
                <a:solidFill>
                  <a:srgbClr val="FF0000"/>
                </a:solidFill>
              </a:rPr>
              <a:t>blueprint</a:t>
            </a:r>
            <a:r>
              <a:rPr lang="en-US" dirty="0" smtClean="0">
                <a:solidFill>
                  <a:srgbClr val="FF0000"/>
                </a:solidFill>
              </a:rPr>
              <a:t> depicts a holistic view of software</a:t>
            </a:r>
            <a:r>
              <a:rPr lang="en-US" dirty="0" smtClean="0"/>
              <a:t>, i.e. the design is represented </a:t>
            </a:r>
            <a:r>
              <a:rPr lang="en-US" dirty="0" smtClean="0">
                <a:solidFill>
                  <a:srgbClr val="FF0000"/>
                </a:solidFill>
              </a:rPr>
              <a:t>at a high-level of abstraction.</a:t>
            </a:r>
          </a:p>
          <a:p>
            <a:pPr algn="just"/>
            <a:r>
              <a:rPr lang="en-US" dirty="0" smtClean="0"/>
              <a:t>Throughout the design process, the </a:t>
            </a:r>
            <a:r>
              <a:rPr lang="en-US" dirty="0" smtClean="0">
                <a:solidFill>
                  <a:srgbClr val="FF0000"/>
                </a:solidFill>
              </a:rPr>
              <a:t>quality of the evolving design is assessed </a:t>
            </a:r>
            <a:r>
              <a:rPr lang="en-US" dirty="0" smtClean="0"/>
              <a:t>with a series of </a:t>
            </a:r>
            <a:r>
              <a:rPr lang="en-US" dirty="0" smtClean="0">
                <a:solidFill>
                  <a:srgbClr val="FF0000"/>
                </a:solidFill>
              </a:rPr>
              <a:t>formal technique reviews or design walkthroughs.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37531" y="39687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2519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397" y="62738"/>
            <a:ext cx="5715000" cy="43891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/>
              <a:t>Software Quality Guidelines and Attributes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u="sng" dirty="0" smtClean="0"/>
              <a:t>Three characteristics </a:t>
            </a:r>
            <a:r>
              <a:rPr lang="en-US" dirty="0" smtClean="0"/>
              <a:t>serve as a </a:t>
            </a:r>
            <a:r>
              <a:rPr lang="en-US" dirty="0" smtClean="0">
                <a:solidFill>
                  <a:srgbClr val="FF0000"/>
                </a:solidFill>
              </a:rPr>
              <a:t>guide</a:t>
            </a:r>
            <a:r>
              <a:rPr lang="en-US" dirty="0" smtClean="0"/>
              <a:t> for the </a:t>
            </a:r>
            <a:r>
              <a:rPr lang="en-US" dirty="0" smtClean="0">
                <a:solidFill>
                  <a:srgbClr val="FF0000"/>
                </a:solidFill>
              </a:rPr>
              <a:t>evaluation of a good design</a:t>
            </a:r>
            <a:r>
              <a:rPr lang="en-US" dirty="0" smtClean="0"/>
              <a:t>: 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The design must implement all of the explicit requirements</a:t>
            </a:r>
            <a:r>
              <a:rPr lang="en-US" dirty="0" smtClean="0"/>
              <a:t> contained in the analysis model, and it </a:t>
            </a:r>
            <a:r>
              <a:rPr lang="en-US" dirty="0" smtClean="0">
                <a:solidFill>
                  <a:srgbClr val="FF0000"/>
                </a:solidFill>
              </a:rPr>
              <a:t>must accommodate all of the implicit requirements desired by the customer.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design must be a readable, understandable guide for </a:t>
            </a:r>
            <a:r>
              <a:rPr lang="en-US" dirty="0" smtClean="0"/>
              <a:t>those who generate code and for those who test and subsequently support the software.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design should provide a complete picture </a:t>
            </a:r>
            <a:r>
              <a:rPr lang="en-US" dirty="0" smtClean="0"/>
              <a:t>of the software, </a:t>
            </a:r>
            <a:r>
              <a:rPr lang="en-US" u="sng" dirty="0" smtClean="0"/>
              <a:t>addressing the data, functional, and behavioral domains </a:t>
            </a:r>
            <a:r>
              <a:rPr lang="en-US" dirty="0" smtClean="0"/>
              <a:t>from an implementation perspective.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39687"/>
            <a:ext cx="1165225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397" y="39687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487" y="533400"/>
            <a:ext cx="8229600" cy="381000"/>
          </a:xfrm>
        </p:spPr>
        <p:txBody>
          <a:bodyPr anchor="ctr">
            <a:noAutofit/>
          </a:bodyPr>
          <a:lstStyle/>
          <a:p>
            <a:pPr algn="just"/>
            <a:r>
              <a:rPr lang="en-US" sz="2600" b="1" dirty="0" smtClean="0">
                <a:solidFill>
                  <a:schemeClr val="tx1"/>
                </a:solidFill>
              </a:rPr>
              <a:t>Guidelines </a:t>
            </a:r>
            <a:r>
              <a:rPr lang="en-US" sz="2600" b="1" dirty="0">
                <a:solidFill>
                  <a:schemeClr val="tx1"/>
                </a:solidFill>
              </a:rPr>
              <a:t>to </a:t>
            </a:r>
            <a:r>
              <a:rPr lang="en-US" sz="2600" b="1" dirty="0" smtClean="0">
                <a:solidFill>
                  <a:schemeClr val="tx1"/>
                </a:solidFill>
              </a:rPr>
              <a:t>be followed to draw </a:t>
            </a:r>
            <a:r>
              <a:rPr lang="en-US" sz="2600" b="1" dirty="0">
                <a:solidFill>
                  <a:schemeClr val="tx1"/>
                </a:solidFill>
              </a:rPr>
              <a:t>an efficient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3034"/>
            <a:ext cx="82296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Use case diagrams are drawn to capture the functional requirements of a system.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u="sng" dirty="0">
                <a:solidFill>
                  <a:srgbClr val="FF0000"/>
                </a:solidFill>
              </a:rPr>
              <a:t>name of a use case </a:t>
            </a:r>
            <a:r>
              <a:rPr lang="en-US" dirty="0"/>
              <a:t>is very important. The name </a:t>
            </a:r>
            <a:r>
              <a:rPr lang="en-US" dirty="0">
                <a:solidFill>
                  <a:srgbClr val="FF0000"/>
                </a:solidFill>
              </a:rPr>
              <a:t>should be chosen </a:t>
            </a:r>
            <a:r>
              <a:rPr lang="en-US" dirty="0"/>
              <a:t>in such a way so </a:t>
            </a:r>
            <a:r>
              <a:rPr lang="en-US" dirty="0">
                <a:solidFill>
                  <a:srgbClr val="FF0000"/>
                </a:solidFill>
              </a:rPr>
              <a:t>that it can identify the functionalities performed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Give a </a:t>
            </a:r>
            <a:r>
              <a:rPr lang="en-US" u="sng" dirty="0">
                <a:solidFill>
                  <a:srgbClr val="FF0000"/>
                </a:solidFill>
              </a:rPr>
              <a:t>suitable name for actors</a:t>
            </a:r>
            <a:r>
              <a:rPr lang="en-US" dirty="0"/>
              <a:t>.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Show </a:t>
            </a:r>
            <a:r>
              <a:rPr lang="en-US" u="sng" dirty="0">
                <a:solidFill>
                  <a:srgbClr val="FF0000"/>
                </a:solidFill>
              </a:rPr>
              <a:t>relationships and dependencies </a:t>
            </a:r>
            <a:r>
              <a:rPr lang="en-US" dirty="0"/>
              <a:t>clearly in the diagram.</a:t>
            </a:r>
          </a:p>
          <a:p>
            <a:pPr lvl="1" algn="just"/>
            <a:r>
              <a:rPr lang="en-US" u="sng" dirty="0">
                <a:solidFill>
                  <a:srgbClr val="FF0000"/>
                </a:solidFill>
              </a:rPr>
              <a:t>Do not try to include all types of relationships</a:t>
            </a:r>
            <a:r>
              <a:rPr lang="en-US" dirty="0"/>
              <a:t>, as the main purpose of the diagram is </a:t>
            </a:r>
            <a:r>
              <a:rPr lang="en-US" dirty="0">
                <a:solidFill>
                  <a:srgbClr val="FF0000"/>
                </a:solidFill>
              </a:rPr>
              <a:t>to identify the requirements.</a:t>
            </a:r>
          </a:p>
          <a:p>
            <a:pPr lvl="1" algn="just"/>
            <a:r>
              <a:rPr lang="en-US" u="sng" dirty="0">
                <a:solidFill>
                  <a:srgbClr val="FF0000"/>
                </a:solidFill>
              </a:rPr>
              <a:t>Use notes </a:t>
            </a:r>
            <a:r>
              <a:rPr lang="en-US" dirty="0">
                <a:solidFill>
                  <a:srgbClr val="FF0000"/>
                </a:solidFill>
              </a:rPr>
              <a:t>whenever required </a:t>
            </a:r>
            <a:r>
              <a:rPr lang="en-US" dirty="0"/>
              <a:t>to clarify some important points.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37531" y="39687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501" y="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-24"/>
            <a:ext cx="3048000" cy="457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Quality Guidelines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00042"/>
            <a:ext cx="8610600" cy="57150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dirty="0" smtClean="0"/>
              <a:t>In order to </a:t>
            </a:r>
            <a:r>
              <a:rPr lang="en-US" sz="2400" dirty="0" smtClean="0">
                <a:solidFill>
                  <a:srgbClr val="FF0000"/>
                </a:solidFill>
              </a:rPr>
              <a:t>evaluate the quality of a design representation</a:t>
            </a:r>
            <a:r>
              <a:rPr lang="en-US" sz="2400" dirty="0" smtClean="0"/>
              <a:t>, we must </a:t>
            </a:r>
            <a:r>
              <a:rPr lang="en-US" sz="2400" dirty="0" smtClean="0">
                <a:solidFill>
                  <a:srgbClr val="FF0000"/>
                </a:solidFill>
              </a:rPr>
              <a:t>establish technical criteria </a:t>
            </a:r>
            <a:r>
              <a:rPr lang="en-US" sz="2400" dirty="0" smtClean="0"/>
              <a:t>for good design.</a:t>
            </a:r>
          </a:p>
          <a:p>
            <a:pPr algn="just">
              <a:buNone/>
            </a:pPr>
            <a:r>
              <a:rPr lang="en-US" sz="2400" dirty="0" smtClean="0"/>
              <a:t> </a:t>
            </a:r>
            <a:r>
              <a:rPr lang="en-US" sz="2400" dirty="0" smtClean="0">
                <a:solidFill>
                  <a:srgbClr val="FF0000"/>
                </a:solidFill>
              </a:rPr>
              <a:t>1)A design should exhibit an architecture </a:t>
            </a:r>
            <a:r>
              <a:rPr lang="en-US" sz="2400" dirty="0" smtClean="0"/>
              <a:t>that:</a:t>
            </a:r>
          </a:p>
          <a:p>
            <a:pPr marL="0" indent="0" algn="just">
              <a:buNone/>
            </a:pPr>
            <a:r>
              <a:rPr lang="en-US" sz="2400" dirty="0" smtClean="0"/>
              <a:t>       (a) Has been created using recognizable </a:t>
            </a:r>
            <a:r>
              <a:rPr lang="en-US" sz="2400" u="sng" dirty="0" smtClean="0"/>
              <a:t>architectural styles or patterns</a:t>
            </a:r>
            <a:r>
              <a:rPr lang="en-US" sz="2400" dirty="0" smtClean="0"/>
              <a:t>, </a:t>
            </a:r>
          </a:p>
          <a:p>
            <a:pPr algn="just">
              <a:buNone/>
            </a:pPr>
            <a:r>
              <a:rPr lang="en-US" sz="2400" dirty="0" smtClean="0"/>
              <a:t>	   (b) Is composed of </a:t>
            </a:r>
            <a:r>
              <a:rPr lang="en-US" sz="2400" u="sng" dirty="0" smtClean="0"/>
              <a:t>components that exhibit good design characteristics</a:t>
            </a:r>
            <a:r>
              <a:rPr lang="en-US" sz="2400" dirty="0" smtClean="0"/>
              <a:t>,     </a:t>
            </a:r>
          </a:p>
          <a:p>
            <a:pPr algn="just">
              <a:buNone/>
            </a:pPr>
            <a:r>
              <a:rPr lang="en-US" sz="2400" dirty="0" smtClean="0"/>
              <a:t>        (c) Can be implemented in an </a:t>
            </a:r>
            <a:r>
              <a:rPr lang="en-US" sz="2400" u="sng" dirty="0" smtClean="0"/>
              <a:t>evolutionary fashion</a:t>
            </a:r>
          </a:p>
          <a:p>
            <a:pPr marL="0" lv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2)A design should be modular</a:t>
            </a:r>
            <a:r>
              <a:rPr lang="en-US" sz="2400" dirty="0" smtClean="0"/>
              <a:t>; that is, the software should be logically </a:t>
            </a:r>
            <a:r>
              <a:rPr lang="en-US" sz="2400" u="sng" dirty="0" smtClean="0"/>
              <a:t>partitioned</a:t>
            </a:r>
            <a:r>
              <a:rPr lang="en-US" sz="2400" dirty="0" smtClean="0"/>
              <a:t> into elements or subsystems</a:t>
            </a:r>
          </a:p>
          <a:p>
            <a:pPr marL="0" lvl="0" indent="0" algn="just">
              <a:buNone/>
            </a:pPr>
            <a:r>
              <a:rPr lang="en-US" sz="2400" dirty="0" smtClean="0"/>
              <a:t>3) A </a:t>
            </a:r>
            <a:r>
              <a:rPr lang="en-US" sz="2400" dirty="0" smtClean="0">
                <a:solidFill>
                  <a:srgbClr val="FF0000"/>
                </a:solidFill>
              </a:rPr>
              <a:t>design should contain distinct representations </a:t>
            </a:r>
            <a:r>
              <a:rPr lang="en-US" sz="2400" dirty="0" smtClean="0"/>
              <a:t>of </a:t>
            </a:r>
            <a:r>
              <a:rPr lang="en-US" sz="2400" u="sng" dirty="0" smtClean="0"/>
              <a:t>data, architecture, interfaces, and components.</a:t>
            </a:r>
          </a:p>
          <a:p>
            <a:pPr marL="0" lvl="0" indent="0" algn="just">
              <a:buNone/>
            </a:pPr>
            <a:r>
              <a:rPr lang="en-US" sz="2400" dirty="0" smtClean="0"/>
              <a:t>4) A </a:t>
            </a:r>
            <a:r>
              <a:rPr lang="en-US" sz="2400" dirty="0" smtClean="0">
                <a:solidFill>
                  <a:srgbClr val="FF0000"/>
                </a:solidFill>
              </a:rPr>
              <a:t>design should lead to data structures </a:t>
            </a:r>
            <a:r>
              <a:rPr lang="en-US" sz="2400" dirty="0" smtClean="0"/>
              <a:t>that are </a:t>
            </a:r>
            <a:r>
              <a:rPr lang="en-US" sz="2400" u="sng" dirty="0" smtClean="0"/>
              <a:t>appropriate for the classes</a:t>
            </a:r>
            <a:r>
              <a:rPr lang="en-US" sz="2400" dirty="0" smtClean="0"/>
              <a:t> to be implemented and are drawn from recognizable data patterns.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10236" y="39687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167" y="20471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8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5)A </a:t>
            </a:r>
            <a:r>
              <a:rPr lang="en-US" sz="2400" dirty="0" smtClean="0">
                <a:solidFill>
                  <a:srgbClr val="FF0000"/>
                </a:solidFill>
              </a:rPr>
              <a:t>design should lead to components </a:t>
            </a:r>
            <a:r>
              <a:rPr lang="en-US" sz="2400" dirty="0" smtClean="0"/>
              <a:t>that </a:t>
            </a:r>
            <a:r>
              <a:rPr lang="en-US" sz="2400" u="sng" dirty="0" smtClean="0"/>
              <a:t>exhibit independent functional characteristics</a:t>
            </a:r>
            <a:r>
              <a:rPr lang="en-US" sz="2400" dirty="0" smtClean="0"/>
              <a:t>. </a:t>
            </a:r>
          </a:p>
          <a:p>
            <a:pPr marL="0" lvl="0" indent="0" algn="just">
              <a:buNone/>
            </a:pPr>
            <a:r>
              <a:rPr lang="en-US" sz="2400" dirty="0" smtClean="0"/>
              <a:t>6) A </a:t>
            </a:r>
            <a:r>
              <a:rPr lang="en-US" sz="2400" dirty="0" smtClean="0">
                <a:solidFill>
                  <a:srgbClr val="FF0000"/>
                </a:solidFill>
              </a:rPr>
              <a:t>design should lead to interfaces </a:t>
            </a:r>
            <a:r>
              <a:rPr lang="en-US" sz="2400" dirty="0" smtClean="0"/>
              <a:t>that </a:t>
            </a:r>
            <a:r>
              <a:rPr lang="en-US" sz="2400" u="sng" dirty="0" smtClean="0"/>
              <a:t>reduce the complexity of connections</a:t>
            </a:r>
            <a:r>
              <a:rPr lang="en-US" sz="2400" dirty="0" smtClean="0"/>
              <a:t> between components and with the external environment.</a:t>
            </a:r>
          </a:p>
          <a:p>
            <a:pPr marL="0" lvl="0" indent="0" algn="just">
              <a:buNone/>
            </a:pPr>
            <a:r>
              <a:rPr lang="en-US" sz="2400" dirty="0" smtClean="0"/>
              <a:t>7) A </a:t>
            </a:r>
            <a:r>
              <a:rPr lang="en-US" sz="2400" dirty="0" smtClean="0">
                <a:solidFill>
                  <a:srgbClr val="FF0000"/>
                </a:solidFill>
              </a:rPr>
              <a:t>design should be derived using a repeatable method </a:t>
            </a:r>
            <a:r>
              <a:rPr lang="en-US" sz="2400" dirty="0" smtClean="0"/>
              <a:t>that is </a:t>
            </a:r>
            <a:r>
              <a:rPr lang="en-US" sz="2400" u="sng" dirty="0" smtClean="0"/>
              <a:t>driven by information obtained</a:t>
            </a:r>
            <a:r>
              <a:rPr lang="en-US" sz="2400" dirty="0" smtClean="0"/>
              <a:t> during software requirements analysis.</a:t>
            </a:r>
          </a:p>
          <a:p>
            <a:pPr marL="0" lvl="0" indent="0" algn="just">
              <a:buNone/>
            </a:pPr>
            <a:r>
              <a:rPr lang="en-US" sz="2400" dirty="0" smtClean="0"/>
              <a:t>8) A </a:t>
            </a:r>
            <a:r>
              <a:rPr lang="en-US" sz="2400" dirty="0" smtClean="0">
                <a:solidFill>
                  <a:srgbClr val="FF0000"/>
                </a:solidFill>
              </a:rPr>
              <a:t>design should be represented using a notation </a:t>
            </a:r>
            <a:r>
              <a:rPr lang="en-US" sz="2400" dirty="0" smtClean="0"/>
              <a:t>that </a:t>
            </a:r>
            <a:r>
              <a:rPr lang="en-US" sz="2400" u="sng" dirty="0" smtClean="0"/>
              <a:t>effectively communicates</a:t>
            </a:r>
            <a:r>
              <a:rPr lang="en-US" sz="2400" dirty="0" smtClean="0"/>
              <a:t> its meaning.</a:t>
            </a:r>
            <a:r>
              <a:rPr lang="en-US" sz="2400" b="1" dirty="0" smtClean="0"/>
              <a:t> </a:t>
            </a:r>
            <a:endParaRPr lang="en-US" sz="2400" dirty="0" smtClean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39687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463" y="39687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36999"/>
            <a:ext cx="3048000" cy="375314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Quality Attribute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Hewlett-Packard developed a set of </a:t>
            </a:r>
            <a:r>
              <a:rPr lang="en-US" dirty="0" smtClean="0">
                <a:solidFill>
                  <a:srgbClr val="FF0000"/>
                </a:solidFill>
              </a:rPr>
              <a:t>software quality attributes that has been given the acronym FURPS</a:t>
            </a:r>
            <a:r>
              <a:rPr lang="en-US" dirty="0" smtClean="0"/>
              <a:t>.  The FURPS quality attributes represent a target for all software design:</a:t>
            </a:r>
          </a:p>
          <a:p>
            <a:pPr lvl="1" algn="just"/>
            <a:r>
              <a:rPr lang="en-US" b="1" i="1" dirty="0" smtClean="0">
                <a:solidFill>
                  <a:srgbClr val="FF0000"/>
                </a:solidFill>
              </a:rPr>
              <a:t>Functionality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assessed by evaluating the features set and capabilities of the program, the </a:t>
            </a:r>
            <a:r>
              <a:rPr lang="en-US" u="sng" dirty="0" smtClean="0"/>
              <a:t>generality of the functions that are delivered</a:t>
            </a:r>
            <a:r>
              <a:rPr lang="en-US" dirty="0" smtClean="0"/>
              <a:t>, and the security of the overall system.</a:t>
            </a:r>
          </a:p>
          <a:p>
            <a:pPr lvl="1" algn="just"/>
            <a:r>
              <a:rPr lang="en-US" b="1" i="1" dirty="0" smtClean="0">
                <a:solidFill>
                  <a:srgbClr val="FF0000"/>
                </a:solidFill>
              </a:rPr>
              <a:t>Usability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assessed by </a:t>
            </a:r>
            <a:r>
              <a:rPr lang="en-US" u="sng" dirty="0" smtClean="0"/>
              <a:t>considering human factors</a:t>
            </a:r>
            <a:r>
              <a:rPr lang="en-US" dirty="0" smtClean="0"/>
              <a:t>, overall </a:t>
            </a:r>
            <a:r>
              <a:rPr lang="en-US" u="sng" dirty="0" smtClean="0"/>
              <a:t>visual, consistency, and documentation</a:t>
            </a:r>
            <a:r>
              <a:rPr lang="en-US" dirty="0" smtClean="0"/>
              <a:t>.</a:t>
            </a:r>
          </a:p>
          <a:p>
            <a:pPr lvl="1" algn="just"/>
            <a:r>
              <a:rPr lang="en-US" b="1" i="1" dirty="0" smtClean="0">
                <a:solidFill>
                  <a:srgbClr val="FF0000"/>
                </a:solidFill>
              </a:rPr>
              <a:t>Reliability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is evaluated by </a:t>
            </a:r>
            <a:r>
              <a:rPr lang="en-US" u="sng" dirty="0" smtClean="0"/>
              <a:t>measuring the frequency and severity of failure</a:t>
            </a:r>
            <a:r>
              <a:rPr lang="en-US" dirty="0" smtClean="0"/>
              <a:t>, the accuracy of output results, the mean-time-to-failure, </a:t>
            </a:r>
            <a:r>
              <a:rPr lang="en-US" u="sng" dirty="0" smtClean="0"/>
              <a:t>the ability to recover from failure</a:t>
            </a:r>
            <a:r>
              <a:rPr lang="en-US" dirty="0" smtClean="0"/>
              <a:t>, and the predictability of the program.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0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2984"/>
            <a:ext cx="8229600" cy="3124200"/>
          </a:xfrm>
        </p:spPr>
        <p:txBody>
          <a:bodyPr/>
          <a:lstStyle/>
          <a:p>
            <a:pPr lvl="1" algn="just"/>
            <a:r>
              <a:rPr lang="en-US" b="1" i="1" dirty="0" smtClean="0">
                <a:solidFill>
                  <a:srgbClr val="FF0000"/>
                </a:solidFill>
              </a:rPr>
              <a:t>Performance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dirty="0" smtClean="0"/>
              <a:t>is measured </a:t>
            </a:r>
            <a:r>
              <a:rPr lang="en-US" u="sng" dirty="0" smtClean="0"/>
              <a:t>by processing speed, response time</a:t>
            </a:r>
            <a:r>
              <a:rPr lang="en-US" dirty="0" smtClean="0"/>
              <a:t>, </a:t>
            </a:r>
            <a:r>
              <a:rPr lang="en-US" u="sng" dirty="0" smtClean="0"/>
              <a:t>resource consumption, throughput, and efficiency.</a:t>
            </a:r>
          </a:p>
          <a:p>
            <a:pPr lvl="1" algn="just"/>
            <a:r>
              <a:rPr lang="en-US" b="1" i="1" dirty="0" smtClean="0">
                <a:solidFill>
                  <a:srgbClr val="FF0000"/>
                </a:solidFill>
              </a:rPr>
              <a:t>Supportability: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combines the ability to extend the program extensibility, adaptability, serviceability  maintainability.  In addition, testability, compatibility, configurability, etc.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152400" y="39687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749" y="39687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248443"/>
            <a:ext cx="3962400" cy="5151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Design concepts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2895600"/>
          </a:xfrm>
        </p:spPr>
        <p:txBody>
          <a:bodyPr/>
          <a:lstStyle/>
          <a:p>
            <a:pPr algn="just"/>
            <a:r>
              <a:rPr lang="en-US" dirty="0" smtClean="0"/>
              <a:t>What </a:t>
            </a:r>
            <a:r>
              <a:rPr lang="en-US" dirty="0" smtClean="0">
                <a:solidFill>
                  <a:srgbClr val="FF0000"/>
                </a:solidFill>
              </a:rPr>
              <a:t>criteria can be used to partition </a:t>
            </a:r>
            <a:r>
              <a:rPr lang="en-US" dirty="0" smtClean="0"/>
              <a:t>software into individual components?</a:t>
            </a:r>
          </a:p>
          <a:p>
            <a:pPr algn="just"/>
            <a:r>
              <a:rPr lang="en-US" dirty="0" smtClean="0"/>
              <a:t>How is </a:t>
            </a:r>
            <a:r>
              <a:rPr lang="en-US" dirty="0" smtClean="0">
                <a:solidFill>
                  <a:srgbClr val="FF0000"/>
                </a:solidFill>
              </a:rPr>
              <a:t>function or data structure detail </a:t>
            </a:r>
            <a:r>
              <a:rPr lang="en-US" dirty="0" smtClean="0"/>
              <a:t>separated from a conceptual representation of the software?</a:t>
            </a:r>
          </a:p>
          <a:p>
            <a:pPr algn="just"/>
            <a:r>
              <a:rPr lang="en-US" dirty="0" smtClean="0"/>
              <a:t>What </a:t>
            </a:r>
            <a:r>
              <a:rPr lang="en-US" dirty="0" smtClean="0">
                <a:solidFill>
                  <a:srgbClr val="FF0000"/>
                </a:solidFill>
              </a:rPr>
              <a:t>uniform criteria define the technical quality </a:t>
            </a:r>
            <a:r>
              <a:rPr lang="en-US" dirty="0" smtClean="0"/>
              <a:t>of a software design?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12700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893" y="52387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42918"/>
            <a:ext cx="8610600" cy="5638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1. Abstraction</a:t>
            </a:r>
          </a:p>
          <a:p>
            <a:pPr lvl="1" algn="just"/>
            <a:r>
              <a:rPr lang="en-US" u="sng" dirty="0" smtClean="0"/>
              <a:t>Highest level of abstraction</a:t>
            </a:r>
            <a:r>
              <a:rPr lang="en-US" dirty="0" smtClean="0"/>
              <a:t>, a solution is </a:t>
            </a:r>
            <a:r>
              <a:rPr lang="en-US" u="sng" dirty="0" smtClean="0"/>
              <a:t>stated in broad terms</a:t>
            </a:r>
            <a:r>
              <a:rPr lang="en-US" dirty="0" smtClean="0"/>
              <a:t> using the language of the problem environment. </a:t>
            </a:r>
          </a:p>
          <a:p>
            <a:pPr lvl="1" algn="just"/>
            <a:r>
              <a:rPr lang="en-US" dirty="0" smtClean="0"/>
              <a:t> Lower levels of abstraction, a more detailed description of the solution is provided.</a:t>
            </a:r>
          </a:p>
          <a:p>
            <a:pPr lvl="1" algn="just"/>
            <a:r>
              <a:rPr lang="en-US" dirty="0" smtClean="0"/>
              <a:t>As different levels of abstraction are developed- </a:t>
            </a:r>
            <a:r>
              <a:rPr lang="en-US" b="1" dirty="0" smtClean="0"/>
              <a:t>procedural</a:t>
            </a:r>
            <a:r>
              <a:rPr lang="en-US" dirty="0" smtClean="0"/>
              <a:t> and </a:t>
            </a:r>
            <a:r>
              <a:rPr lang="en-US" b="1" dirty="0" smtClean="0"/>
              <a:t>data abstractions.</a:t>
            </a:r>
          </a:p>
          <a:p>
            <a:pPr lvl="1" algn="just"/>
            <a:r>
              <a:rPr lang="en-US" dirty="0" smtClean="0"/>
              <a:t>A </a:t>
            </a:r>
            <a:r>
              <a:rPr lang="en-US" b="1" i="1" dirty="0" smtClean="0"/>
              <a:t>procedural abstraction</a:t>
            </a:r>
            <a:r>
              <a:rPr lang="en-US" b="1" dirty="0" smtClean="0"/>
              <a:t> </a:t>
            </a:r>
            <a:r>
              <a:rPr lang="en-US" dirty="0" smtClean="0"/>
              <a:t>refers to a </a:t>
            </a:r>
            <a:r>
              <a:rPr lang="en-US" dirty="0" smtClean="0">
                <a:solidFill>
                  <a:srgbClr val="FF0000"/>
                </a:solidFill>
              </a:rPr>
              <a:t>sequence of instructions </a:t>
            </a:r>
            <a:r>
              <a:rPr lang="en-US" dirty="0" smtClean="0"/>
              <a:t>that have a </a:t>
            </a:r>
            <a:r>
              <a:rPr lang="en-US" dirty="0" smtClean="0">
                <a:solidFill>
                  <a:srgbClr val="FF0000"/>
                </a:solidFill>
              </a:rPr>
              <a:t>specific and limited function</a:t>
            </a:r>
            <a:r>
              <a:rPr lang="en-US" dirty="0" smtClean="0"/>
              <a:t>.  An example of a procedural abstraction would be the word </a:t>
            </a:r>
            <a:r>
              <a:rPr lang="en-US" b="1" i="1" u="sng" dirty="0" smtClean="0">
                <a:solidFill>
                  <a:srgbClr val="FF0000"/>
                </a:solidFill>
              </a:rPr>
              <a:t>open</a:t>
            </a:r>
            <a:r>
              <a:rPr lang="en-US" u="sng" dirty="0" smtClean="0">
                <a:solidFill>
                  <a:srgbClr val="FF0000"/>
                </a:solidFill>
              </a:rPr>
              <a:t> for a door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Open implies a long sequence of procedural steps (e.g., </a:t>
            </a:r>
            <a:r>
              <a:rPr lang="en-US" dirty="0" smtClean="0">
                <a:solidFill>
                  <a:srgbClr val="FF0000"/>
                </a:solidFill>
              </a:rPr>
              <a:t>walk to the door, reach out and grasp knob, turn knob and</a:t>
            </a:r>
          </a:p>
          <a:p>
            <a:pPr lvl="1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   pull door, step away from moving door</a:t>
            </a:r>
            <a:r>
              <a:rPr lang="en-US" dirty="0" smtClean="0"/>
              <a:t>, etc.)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76200" y="12700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770" y="60159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3886200"/>
          </a:xfrm>
        </p:spPr>
        <p:txBody>
          <a:bodyPr/>
          <a:lstStyle/>
          <a:p>
            <a:pPr algn="just"/>
            <a:r>
              <a:rPr lang="en-US" dirty="0" smtClean="0"/>
              <a:t>A </a:t>
            </a:r>
            <a:r>
              <a:rPr lang="en-US" b="1" i="1" dirty="0" smtClean="0"/>
              <a:t>data abstraction </a:t>
            </a:r>
            <a:r>
              <a:rPr lang="en-US" i="1" dirty="0" smtClean="0"/>
              <a:t>is a </a:t>
            </a:r>
            <a:r>
              <a:rPr lang="en-US" i="1" dirty="0" smtClean="0">
                <a:solidFill>
                  <a:srgbClr val="FF0000"/>
                </a:solidFill>
              </a:rPr>
              <a:t>named collection of data </a:t>
            </a:r>
            <a:r>
              <a:rPr lang="en-US" i="1" dirty="0" smtClean="0"/>
              <a:t>that </a:t>
            </a:r>
            <a:r>
              <a:rPr lang="en-US" i="1" dirty="0" smtClean="0">
                <a:solidFill>
                  <a:srgbClr val="FF0000"/>
                </a:solidFill>
              </a:rPr>
              <a:t>describes a data object</a:t>
            </a:r>
            <a:r>
              <a:rPr lang="en-US" i="1" dirty="0" smtClean="0"/>
              <a:t>. </a:t>
            </a:r>
          </a:p>
          <a:p>
            <a:pPr algn="just"/>
            <a:r>
              <a:rPr lang="en-US" i="1" dirty="0" smtClean="0"/>
              <a:t>In </a:t>
            </a:r>
            <a:r>
              <a:rPr lang="en-US" dirty="0" smtClean="0"/>
              <a:t>the context of the procedural abstraction </a:t>
            </a:r>
            <a:r>
              <a:rPr lang="en-US" i="1" dirty="0" smtClean="0"/>
              <a:t>open, we can define a </a:t>
            </a:r>
            <a:r>
              <a:rPr lang="en-US" b="1" i="1" dirty="0" smtClean="0"/>
              <a:t>data abstraction </a:t>
            </a:r>
            <a:r>
              <a:rPr lang="en-US" dirty="0" smtClean="0"/>
              <a:t>called </a:t>
            </a:r>
            <a:r>
              <a:rPr lang="en-US" b="1" dirty="0" smtClean="0"/>
              <a:t>door.</a:t>
            </a:r>
          </a:p>
          <a:p>
            <a:pPr algn="just"/>
            <a:r>
              <a:rPr lang="en-US" dirty="0" smtClean="0"/>
              <a:t> Like any data object, the data abstraction for door would encompass a </a:t>
            </a:r>
            <a:r>
              <a:rPr lang="en-US" dirty="0" smtClean="0">
                <a:solidFill>
                  <a:srgbClr val="FF0000"/>
                </a:solidFill>
              </a:rPr>
              <a:t>set of attributes </a:t>
            </a:r>
            <a:r>
              <a:rPr lang="en-US" dirty="0" smtClean="0"/>
              <a:t>that describe the door (e.g., </a:t>
            </a:r>
            <a:r>
              <a:rPr lang="en-US" dirty="0" smtClean="0">
                <a:solidFill>
                  <a:srgbClr val="FF0000"/>
                </a:solidFill>
              </a:rPr>
              <a:t>door type, swing direction, opening mechanism, weight, dimensions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28693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2519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571480"/>
            <a:ext cx="8534400" cy="54864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2 Architecture</a:t>
            </a:r>
          </a:p>
          <a:p>
            <a:pPr lvl="1" algn="just"/>
            <a:r>
              <a:rPr lang="en-US" i="1" dirty="0" smtClean="0"/>
              <a:t>Software architecture shows “the </a:t>
            </a:r>
            <a:r>
              <a:rPr lang="en-US" i="1" u="sng" dirty="0" smtClean="0">
                <a:solidFill>
                  <a:srgbClr val="FF0000"/>
                </a:solidFill>
              </a:rPr>
              <a:t>overall structure of the software and the ways</a:t>
            </a:r>
            <a:r>
              <a:rPr lang="en-US" i="1" dirty="0" smtClean="0"/>
              <a:t> </a:t>
            </a:r>
            <a:r>
              <a:rPr lang="en-US" dirty="0" smtClean="0"/>
              <a:t>in which that </a:t>
            </a:r>
            <a:r>
              <a:rPr lang="en-US" u="sng" dirty="0" smtClean="0">
                <a:solidFill>
                  <a:srgbClr val="FF0000"/>
                </a:solidFill>
              </a:rPr>
              <a:t>structure provides conceptual integrity for a system</a:t>
            </a:r>
            <a:r>
              <a:rPr lang="en-US" dirty="0" smtClean="0"/>
              <a:t>”.</a:t>
            </a:r>
          </a:p>
          <a:p>
            <a:pPr lvl="1" algn="just"/>
            <a:r>
              <a:rPr lang="en-US" dirty="0" smtClean="0"/>
              <a:t>Architecture is the </a:t>
            </a:r>
            <a:r>
              <a:rPr lang="en-US" u="sng" dirty="0" smtClean="0">
                <a:solidFill>
                  <a:srgbClr val="FF0000"/>
                </a:solidFill>
              </a:rPr>
              <a:t>structure or organization </a:t>
            </a:r>
            <a:r>
              <a:rPr lang="en-US" dirty="0" smtClean="0">
                <a:solidFill>
                  <a:srgbClr val="FF0000"/>
                </a:solidFill>
              </a:rPr>
              <a:t>of program components </a:t>
            </a:r>
            <a:r>
              <a:rPr lang="en-US" dirty="0" smtClean="0"/>
              <a:t>(modules), the manner in which these </a:t>
            </a:r>
            <a:r>
              <a:rPr lang="en-US" u="sng" dirty="0" smtClean="0">
                <a:solidFill>
                  <a:srgbClr val="FF0000"/>
                </a:solidFill>
              </a:rPr>
              <a:t>components interact</a:t>
            </a:r>
            <a:r>
              <a:rPr lang="en-US" dirty="0" smtClean="0"/>
              <a:t>, and the </a:t>
            </a:r>
            <a:r>
              <a:rPr lang="en-US" u="sng" dirty="0" smtClean="0">
                <a:solidFill>
                  <a:srgbClr val="FF0000"/>
                </a:solidFill>
              </a:rPr>
              <a:t>structure of data </a:t>
            </a:r>
            <a:r>
              <a:rPr lang="en-US" dirty="0" smtClean="0"/>
              <a:t>that are used by the components.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aim </a:t>
            </a:r>
            <a:r>
              <a:rPr lang="en-US" dirty="0" smtClean="0"/>
              <a:t>of the software design is </a:t>
            </a:r>
            <a:r>
              <a:rPr lang="en-US" u="sng" dirty="0" smtClean="0">
                <a:solidFill>
                  <a:srgbClr val="FF0000"/>
                </a:solidFill>
              </a:rPr>
              <a:t>to obtain an architectural framework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a system.</a:t>
            </a:r>
          </a:p>
          <a:p>
            <a:pPr lvl="1"/>
            <a:r>
              <a:rPr lang="en-US" dirty="0" smtClean="0"/>
              <a:t>The more </a:t>
            </a:r>
            <a:r>
              <a:rPr lang="en-US" u="sng" dirty="0" smtClean="0">
                <a:solidFill>
                  <a:srgbClr val="FF0000"/>
                </a:solidFill>
              </a:rPr>
              <a:t>detailed design activities </a:t>
            </a:r>
            <a:r>
              <a:rPr lang="en-US" dirty="0" smtClean="0">
                <a:solidFill>
                  <a:srgbClr val="FF0000"/>
                </a:solidFill>
              </a:rPr>
              <a:t>are conducted </a:t>
            </a:r>
            <a:r>
              <a:rPr lang="en-US" dirty="0" smtClean="0"/>
              <a:t>from the framework.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set of architectural patterns </a:t>
            </a:r>
            <a:r>
              <a:rPr lang="en-US" dirty="0" smtClean="0"/>
              <a:t>enable a software engineer </a:t>
            </a:r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u="sng" dirty="0" smtClean="0">
                <a:solidFill>
                  <a:srgbClr val="FF0000"/>
                </a:solidFill>
              </a:rPr>
              <a:t>reuse design-level concepts</a:t>
            </a:r>
            <a:r>
              <a:rPr lang="en-US" u="sng" dirty="0" smtClean="0"/>
              <a:t>.</a:t>
            </a:r>
          </a:p>
          <a:p>
            <a:endParaRPr lang="en-US" sz="2400" dirty="0" smtClean="0"/>
          </a:p>
          <a:p>
            <a:pPr algn="just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30766"/>
            <a:ext cx="1028700" cy="355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672" y="34118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4648200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3. Patterns</a:t>
            </a:r>
          </a:p>
          <a:p>
            <a:r>
              <a:rPr lang="en-US" dirty="0" smtClean="0"/>
              <a:t>A design </a:t>
            </a:r>
            <a:r>
              <a:rPr lang="en-US" u="sng" dirty="0" smtClean="0">
                <a:solidFill>
                  <a:srgbClr val="FF0000"/>
                </a:solidFill>
              </a:rPr>
              <a:t>pattern describes a design structure </a:t>
            </a:r>
            <a:r>
              <a:rPr lang="en-US" dirty="0" smtClean="0"/>
              <a:t>and that structure </a:t>
            </a:r>
            <a:r>
              <a:rPr lang="en-US" u="sng" dirty="0" smtClean="0">
                <a:solidFill>
                  <a:srgbClr val="FF0000"/>
                </a:solidFill>
              </a:rPr>
              <a:t>solves a particular design </a:t>
            </a:r>
            <a:r>
              <a:rPr lang="en-US" dirty="0" smtClean="0"/>
              <a:t>problem in a </a:t>
            </a:r>
            <a:r>
              <a:rPr lang="en-US" dirty="0" smtClean="0">
                <a:solidFill>
                  <a:srgbClr val="FF0000"/>
                </a:solidFill>
              </a:rPr>
              <a:t>specified content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The intent of each design pattern is to provide a description that enables a designer to determine: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Whether the pattern is applicable </a:t>
            </a:r>
            <a:r>
              <a:rPr lang="en-US" dirty="0" smtClean="0"/>
              <a:t>to the current work,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Whether the pattern can be reused</a:t>
            </a:r>
            <a:r>
              <a:rPr lang="en-US" dirty="0" smtClean="0"/>
              <a:t>, and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Whether the pattern can serve as a guide </a:t>
            </a:r>
            <a:r>
              <a:rPr lang="en-US" dirty="0" smtClean="0"/>
              <a:t>for developing a similar, but functionally or structurally different pattern.</a:t>
            </a:r>
          </a:p>
          <a:p>
            <a:pPr lvl="2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2654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227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4572000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4 .Separation of Concerns</a:t>
            </a:r>
          </a:p>
          <a:p>
            <a:pPr algn="just"/>
            <a:r>
              <a:rPr lang="en-US" i="1" dirty="0" smtClean="0"/>
              <a:t>Separation of concerns is a design concept that suggests that </a:t>
            </a:r>
            <a:r>
              <a:rPr lang="en-US" i="1" u="sng" dirty="0" smtClean="0">
                <a:solidFill>
                  <a:srgbClr val="FF0000"/>
                </a:solidFill>
              </a:rPr>
              <a:t>any complex </a:t>
            </a:r>
            <a:r>
              <a:rPr lang="en-US" u="sng" dirty="0" smtClean="0">
                <a:solidFill>
                  <a:srgbClr val="FF0000"/>
                </a:solidFill>
              </a:rPr>
              <a:t>problem </a:t>
            </a:r>
            <a:r>
              <a:rPr lang="en-US" dirty="0" smtClean="0"/>
              <a:t>can be more easily handled if </a:t>
            </a:r>
            <a:r>
              <a:rPr lang="en-US" u="sng" dirty="0" smtClean="0">
                <a:solidFill>
                  <a:srgbClr val="FF0000"/>
                </a:solidFill>
              </a:rPr>
              <a:t>it is subdivided into pieces </a:t>
            </a:r>
            <a:r>
              <a:rPr lang="en-US" u="sng" dirty="0" smtClean="0"/>
              <a:t>that can each be solved and/or optimized independently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A </a:t>
            </a:r>
            <a:r>
              <a:rPr lang="en-US" i="1" u="sng" dirty="0" smtClean="0">
                <a:solidFill>
                  <a:srgbClr val="FF0000"/>
                </a:solidFill>
              </a:rPr>
              <a:t>concern is a feature or behavior </a:t>
            </a:r>
            <a:r>
              <a:rPr lang="en-US" i="1" dirty="0" smtClean="0"/>
              <a:t>that is </a:t>
            </a:r>
            <a:r>
              <a:rPr lang="en-US" dirty="0" smtClean="0"/>
              <a:t>specified as part of the requirements model for the software.</a:t>
            </a:r>
          </a:p>
          <a:p>
            <a:pPr algn="just"/>
            <a:r>
              <a:rPr lang="en-US" dirty="0" smtClean="0"/>
              <a:t> By separating concerns into smaller, and therefore more manageable pieces, a </a:t>
            </a:r>
            <a:r>
              <a:rPr lang="en-US" u="sng" dirty="0" smtClean="0"/>
              <a:t>problem takes less effort and time to solve.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0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540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75" y="90710"/>
            <a:ext cx="5791200" cy="59131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Symbols and Notations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5410200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Actor : </a:t>
            </a:r>
            <a:r>
              <a:rPr lang="en-US" dirty="0"/>
              <a:t> </a:t>
            </a:r>
            <a:r>
              <a:rPr lang="en-US" u="sng" dirty="0">
                <a:solidFill>
                  <a:srgbClr val="FF0000"/>
                </a:solidFill>
              </a:rPr>
              <a:t>any entity that performs a role</a:t>
            </a:r>
            <a:r>
              <a:rPr lang="en-US" dirty="0"/>
              <a:t> in one given system. This could be a </a:t>
            </a:r>
            <a:r>
              <a:rPr lang="en-US" dirty="0">
                <a:solidFill>
                  <a:srgbClr val="FF0000"/>
                </a:solidFill>
              </a:rPr>
              <a:t>person, organization </a:t>
            </a:r>
            <a:r>
              <a:rPr lang="en-US" dirty="0"/>
              <a:t>or an </a:t>
            </a:r>
            <a:r>
              <a:rPr lang="en-US" dirty="0">
                <a:solidFill>
                  <a:srgbClr val="FF0000"/>
                </a:solidFill>
              </a:rPr>
              <a:t>external system </a:t>
            </a:r>
            <a:r>
              <a:rPr lang="en-US" dirty="0"/>
              <a:t>and usually drawn like </a:t>
            </a:r>
            <a:r>
              <a:rPr lang="en-US" dirty="0">
                <a:solidFill>
                  <a:srgbClr val="FF0000"/>
                </a:solidFill>
              </a:rPr>
              <a:t>skeleton</a:t>
            </a:r>
            <a:r>
              <a:rPr lang="en-US" dirty="0"/>
              <a:t> shown below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Use Case : </a:t>
            </a:r>
            <a:r>
              <a:rPr lang="en-US" dirty="0"/>
              <a:t> represents a </a:t>
            </a:r>
            <a:r>
              <a:rPr lang="en-US" u="sng" dirty="0">
                <a:solidFill>
                  <a:srgbClr val="FF0000"/>
                </a:solidFill>
              </a:rPr>
              <a:t>function or an action </a:t>
            </a:r>
            <a:r>
              <a:rPr lang="en-US" dirty="0"/>
              <a:t>within the system. It’s drawn as an </a:t>
            </a:r>
            <a:r>
              <a:rPr lang="en-US" u="sng" dirty="0">
                <a:solidFill>
                  <a:srgbClr val="FF0000"/>
                </a:solidFill>
              </a:rPr>
              <a:t>oval and named </a:t>
            </a:r>
            <a:r>
              <a:rPr lang="en-US" dirty="0">
                <a:solidFill>
                  <a:srgbClr val="FF0000"/>
                </a:solidFill>
              </a:rPr>
              <a:t>with the function.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2500306"/>
            <a:ext cx="908050" cy="1370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 descr="Use Cas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719" y="5105400"/>
            <a:ext cx="181483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0" y="30766"/>
            <a:ext cx="1028700" cy="355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188" y="32543"/>
            <a:ext cx="2057400" cy="50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290" y="685800"/>
            <a:ext cx="8458200" cy="54102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5 Modularity</a:t>
            </a:r>
          </a:p>
          <a:p>
            <a:pPr algn="just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software</a:t>
            </a:r>
            <a:r>
              <a:rPr lang="en-US" dirty="0" smtClean="0"/>
              <a:t> is separately </a:t>
            </a:r>
            <a:r>
              <a:rPr lang="en-US" u="sng" dirty="0" smtClean="0">
                <a:solidFill>
                  <a:srgbClr val="FF0000"/>
                </a:solidFill>
              </a:rPr>
              <a:t>divided into named and addressable components or modules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Modularity is the single attribute of a software that </a:t>
            </a:r>
            <a:r>
              <a:rPr lang="en-US" u="sng" dirty="0" smtClean="0">
                <a:solidFill>
                  <a:srgbClr val="FF0000"/>
                </a:solidFill>
              </a:rPr>
              <a:t>permits a program to be managed easily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modularize a design (and the resulting program) so that </a:t>
            </a:r>
            <a:r>
              <a:rPr lang="en-US" u="sng" dirty="0" smtClean="0">
                <a:solidFill>
                  <a:srgbClr val="FF0000"/>
                </a:solidFill>
              </a:rPr>
              <a:t>development can be more easily planned</a:t>
            </a:r>
            <a:r>
              <a:rPr lang="en-US" dirty="0" smtClean="0"/>
              <a:t>; </a:t>
            </a:r>
          </a:p>
          <a:p>
            <a:pPr lvl="1" algn="just"/>
            <a:r>
              <a:rPr lang="en-US" sz="2600" u="sng" dirty="0" smtClean="0"/>
              <a:t>software increments </a:t>
            </a:r>
            <a:r>
              <a:rPr lang="en-US" sz="2600" dirty="0" smtClean="0"/>
              <a:t>can be </a:t>
            </a:r>
            <a:r>
              <a:rPr lang="en-US" sz="2600" u="sng" dirty="0" smtClean="0"/>
              <a:t>defined and delivered</a:t>
            </a:r>
            <a:r>
              <a:rPr lang="en-US" sz="2600" dirty="0" smtClean="0"/>
              <a:t>; </a:t>
            </a:r>
          </a:p>
          <a:p>
            <a:pPr lvl="1" algn="just"/>
            <a:r>
              <a:rPr lang="en-US" sz="2600" u="sng" dirty="0" smtClean="0"/>
              <a:t>changes</a:t>
            </a:r>
            <a:r>
              <a:rPr lang="en-US" sz="2600" dirty="0" smtClean="0"/>
              <a:t> can be more easily accommodated;</a:t>
            </a:r>
          </a:p>
          <a:p>
            <a:pPr lvl="1" algn="just"/>
            <a:r>
              <a:rPr lang="en-US" sz="2600" dirty="0" smtClean="0"/>
              <a:t> </a:t>
            </a:r>
            <a:r>
              <a:rPr lang="en-US" sz="2600" u="sng" dirty="0" smtClean="0"/>
              <a:t>testing and debugging</a:t>
            </a:r>
            <a:r>
              <a:rPr lang="en-US" sz="2600" dirty="0" smtClean="0"/>
              <a:t> can be conducted more efficiently,</a:t>
            </a:r>
          </a:p>
          <a:p>
            <a:pPr lvl="1" algn="just"/>
            <a:r>
              <a:rPr lang="en-US" sz="2600" dirty="0" smtClean="0"/>
              <a:t>and </a:t>
            </a:r>
            <a:r>
              <a:rPr lang="en-US" sz="2600" u="sng" dirty="0" smtClean="0"/>
              <a:t>long-term maintenance</a:t>
            </a:r>
            <a:r>
              <a:rPr lang="en-US" sz="2600" dirty="0" smtClean="0"/>
              <a:t> can be conducted </a:t>
            </a:r>
            <a:r>
              <a:rPr lang="en-US" sz="2600" u="sng" dirty="0" smtClean="0"/>
              <a:t>without serious side effects</a:t>
            </a:r>
            <a:r>
              <a:rPr lang="en-US" sz="2600" dirty="0" smtClean="0"/>
              <a:t>.</a:t>
            </a:r>
          </a:p>
          <a:p>
            <a:pPr lvl="2" algn="just"/>
            <a:endParaRPr lang="en-US" dirty="0" smtClean="0"/>
          </a:p>
          <a:p>
            <a:pPr lvl="2"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-17060" y="42341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206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6. Information Hiding</a:t>
            </a:r>
          </a:p>
          <a:p>
            <a:pPr lvl="1" algn="just"/>
            <a:r>
              <a:rPr lang="en-US" dirty="0" smtClean="0"/>
              <a:t>Modules must be specified and designed so that the information like </a:t>
            </a:r>
            <a:r>
              <a:rPr lang="en-US" u="sng" dirty="0" smtClean="0">
                <a:solidFill>
                  <a:srgbClr val="FF0000"/>
                </a:solidFill>
              </a:rPr>
              <a:t>algorithm and data presented </a:t>
            </a:r>
            <a:r>
              <a:rPr lang="en-US" dirty="0" smtClean="0"/>
              <a:t>in a module is </a:t>
            </a:r>
            <a:r>
              <a:rPr lang="en-US" u="sng" dirty="0" smtClean="0">
                <a:solidFill>
                  <a:srgbClr val="FF0000"/>
                </a:solidFill>
              </a:rPr>
              <a:t>not accessible for other modules </a:t>
            </a:r>
            <a:r>
              <a:rPr lang="en-US" dirty="0" smtClean="0"/>
              <a:t>that have no need for such information.</a:t>
            </a:r>
          </a:p>
          <a:p>
            <a:pPr lvl="1" algn="just"/>
            <a:r>
              <a:rPr lang="en-US" dirty="0" smtClean="0"/>
              <a:t>The use of information hiding as a design criterion for modular systems provides the greatest benefits when </a:t>
            </a:r>
            <a:r>
              <a:rPr lang="en-US" u="sng" dirty="0" smtClean="0">
                <a:solidFill>
                  <a:srgbClr val="FF0000"/>
                </a:solidFill>
              </a:rPr>
              <a:t>modifications are required during testing and later during software maintenance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Because most data and procedural detail are hidden from other parts of the software, </a:t>
            </a:r>
            <a:r>
              <a:rPr lang="en-US" dirty="0" smtClean="0">
                <a:solidFill>
                  <a:srgbClr val="FF0000"/>
                </a:solidFill>
              </a:rPr>
              <a:t>inadvertent errors introduced during modification</a:t>
            </a:r>
            <a:r>
              <a:rPr lang="en-US" dirty="0" smtClean="0"/>
              <a:t> are </a:t>
            </a:r>
            <a:r>
              <a:rPr lang="en-US" u="sng" dirty="0" smtClean="0">
                <a:solidFill>
                  <a:srgbClr val="FF0000"/>
                </a:solidFill>
              </a:rPr>
              <a:t>less likely to propagate to other locations within the software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0"/>
            <a:ext cx="1165225" cy="279400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815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16" y="685800"/>
            <a:ext cx="8458200" cy="5486400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7. Functional Independence</a:t>
            </a:r>
          </a:p>
          <a:p>
            <a:pPr lvl="1" algn="just"/>
            <a:r>
              <a:rPr lang="en-US" dirty="0" smtClean="0"/>
              <a:t>is the </a:t>
            </a:r>
            <a:r>
              <a:rPr lang="en-US" u="sng" dirty="0" smtClean="0"/>
              <a:t>concept of separation</a:t>
            </a:r>
            <a:r>
              <a:rPr lang="en-US" dirty="0" smtClean="0"/>
              <a:t> and related to the </a:t>
            </a:r>
            <a:r>
              <a:rPr lang="en-US" u="sng" dirty="0" smtClean="0"/>
              <a:t>concept of modularity, abstraction and information hiding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The functional independence is accessed using </a:t>
            </a:r>
            <a:r>
              <a:rPr lang="en-US" u="sng" dirty="0" smtClean="0"/>
              <a:t>two</a:t>
            </a:r>
            <a:r>
              <a:rPr lang="en-US" dirty="0" smtClean="0"/>
              <a:t> </a:t>
            </a:r>
            <a:r>
              <a:rPr lang="en-US" u="sng" dirty="0" smtClean="0"/>
              <a:t>criteria</a:t>
            </a:r>
            <a:r>
              <a:rPr lang="en-US" dirty="0" smtClean="0"/>
              <a:t> </a:t>
            </a:r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Cohesion and coupling.</a:t>
            </a:r>
          </a:p>
          <a:p>
            <a:pPr lvl="1" algn="just"/>
            <a:r>
              <a:rPr lang="en-US" b="1" i="1" u="sng" dirty="0" smtClean="0"/>
              <a:t>Cohesion</a:t>
            </a:r>
            <a:r>
              <a:rPr lang="en-US" i="1" dirty="0" smtClean="0"/>
              <a:t> </a:t>
            </a:r>
            <a:r>
              <a:rPr lang="en-US" dirty="0" smtClean="0"/>
              <a:t>is an indication of the </a:t>
            </a:r>
            <a:r>
              <a:rPr lang="en-US" u="sng" dirty="0" smtClean="0">
                <a:solidFill>
                  <a:srgbClr val="FF0000"/>
                </a:solidFill>
              </a:rPr>
              <a:t>relative functional strength of a module</a:t>
            </a:r>
            <a:r>
              <a:rPr lang="en-US" i="1" u="sng" dirty="0" smtClean="0">
                <a:solidFill>
                  <a:srgbClr val="FF0000"/>
                </a:solidFill>
              </a:rPr>
              <a:t>.</a:t>
            </a:r>
            <a:r>
              <a:rPr lang="en-US" i="1" dirty="0" smtClean="0"/>
              <a:t> </a:t>
            </a:r>
            <a:r>
              <a:rPr lang="en-US" dirty="0" smtClean="0"/>
              <a:t>A cohesive module performs </a:t>
            </a:r>
            <a:r>
              <a:rPr lang="en-US" u="sng" dirty="0" smtClean="0"/>
              <a:t>a single task and it requires a small interaction</a:t>
            </a:r>
            <a:r>
              <a:rPr lang="en-US" dirty="0" smtClean="0"/>
              <a:t> with the other components in other parts of the program. </a:t>
            </a:r>
            <a:r>
              <a:rPr lang="en-US" u="sng" dirty="0" smtClean="0"/>
              <a:t>Strive for high cohesion</a:t>
            </a:r>
          </a:p>
          <a:p>
            <a:pPr lvl="1" algn="just"/>
            <a:r>
              <a:rPr lang="en-US" b="1" i="1" u="sng" dirty="0" smtClean="0"/>
              <a:t>Coupling</a:t>
            </a:r>
            <a:r>
              <a:rPr lang="en-US" i="1" dirty="0" smtClean="0"/>
              <a:t> is </a:t>
            </a:r>
            <a:r>
              <a:rPr lang="en-US" dirty="0" smtClean="0"/>
              <a:t>an </a:t>
            </a:r>
            <a:r>
              <a:rPr lang="en-US" u="sng" dirty="0" smtClean="0">
                <a:solidFill>
                  <a:srgbClr val="FF0000"/>
                </a:solidFill>
              </a:rPr>
              <a:t>indication of the relative interdependence among modules.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Always </a:t>
            </a:r>
            <a:r>
              <a:rPr lang="en-US" u="sng" dirty="0" smtClean="0">
                <a:solidFill>
                  <a:srgbClr val="FF0000"/>
                </a:solidFill>
              </a:rPr>
              <a:t>strive for the lowest possible coupling.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28693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188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56388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8. Refinement</a:t>
            </a:r>
          </a:p>
          <a:p>
            <a:pPr algn="just"/>
            <a:r>
              <a:rPr lang="en-US" dirty="0" smtClean="0"/>
              <a:t>Refinement is a </a:t>
            </a:r>
            <a:r>
              <a:rPr lang="en-US" u="sng" dirty="0" smtClean="0"/>
              <a:t>top-down design </a:t>
            </a:r>
            <a:r>
              <a:rPr lang="en-US" dirty="0" smtClean="0"/>
              <a:t>approach.</a:t>
            </a:r>
          </a:p>
          <a:p>
            <a:pPr algn="just"/>
            <a:r>
              <a:rPr lang="en-US" dirty="0" smtClean="0"/>
              <a:t>It is a process of </a:t>
            </a:r>
            <a:r>
              <a:rPr lang="en-US" dirty="0" smtClean="0">
                <a:solidFill>
                  <a:srgbClr val="FF0000"/>
                </a:solidFill>
              </a:rPr>
              <a:t>elaboration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 program is established for refining levels of procedural details.</a:t>
            </a:r>
          </a:p>
          <a:p>
            <a:pPr algn="just"/>
            <a:r>
              <a:rPr lang="en-US" dirty="0" smtClean="0"/>
              <a:t>A hierarchy is established by decomposing a statement of  function in a stepwise manner till the programming language statement are reached.</a:t>
            </a:r>
          </a:p>
          <a:p>
            <a:pPr algn="just"/>
            <a:r>
              <a:rPr lang="en-US" dirty="0" smtClean="0"/>
              <a:t>Refinement helps the </a:t>
            </a:r>
            <a:r>
              <a:rPr lang="en-US" u="sng" dirty="0" smtClean="0">
                <a:solidFill>
                  <a:srgbClr val="FF0000"/>
                </a:solidFill>
              </a:rPr>
              <a:t>designer to reveal low-level details as design progresses.</a:t>
            </a:r>
          </a:p>
          <a:p>
            <a:pPr algn="just"/>
            <a:r>
              <a:rPr lang="en-US" dirty="0" smtClean="0"/>
              <a:t> Refinement causes the designer </a:t>
            </a:r>
            <a:r>
              <a:rPr lang="en-US" u="sng" dirty="0" smtClean="0">
                <a:solidFill>
                  <a:srgbClr val="FF0000"/>
                </a:solidFill>
              </a:rPr>
              <a:t>to elaborate on the original statement, providing more and more detail as each successive refinement</a:t>
            </a:r>
            <a:r>
              <a:rPr lang="en-US" dirty="0" smtClean="0"/>
              <a:t> “elaboration” occurs.</a:t>
            </a:r>
          </a:p>
          <a:p>
            <a:pPr algn="just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31845" y="30766"/>
            <a:ext cx="1028700" cy="355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030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879" y="1295400"/>
            <a:ext cx="8229600" cy="4419600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9. Refactoring</a:t>
            </a:r>
          </a:p>
          <a:p>
            <a:pPr algn="just"/>
            <a:r>
              <a:rPr lang="en-US" dirty="0" smtClean="0"/>
              <a:t>It is a </a:t>
            </a:r>
            <a:r>
              <a:rPr lang="en-US" dirty="0" smtClean="0">
                <a:solidFill>
                  <a:srgbClr val="FF0000"/>
                </a:solidFill>
              </a:rPr>
              <a:t>reorganization technique that simplifies the design of a component </a:t>
            </a:r>
            <a:r>
              <a:rPr lang="en-US" u="sng" dirty="0" smtClean="0"/>
              <a:t>without changing its function or behavior.  </a:t>
            </a:r>
          </a:p>
          <a:p>
            <a:pPr algn="just"/>
            <a:r>
              <a:rPr lang="en-US" dirty="0" smtClean="0"/>
              <a:t>When software is re-factored, </a:t>
            </a:r>
            <a:r>
              <a:rPr lang="en-US" u="sng" dirty="0" smtClean="0">
                <a:solidFill>
                  <a:srgbClr val="FF0000"/>
                </a:solidFill>
              </a:rPr>
              <a:t>the existing design is examined for redundancy, unused design elements, inefficient or unnecessary algorithms, poorly constructed data structures</a:t>
            </a:r>
            <a:r>
              <a:rPr lang="en-US" dirty="0" smtClean="0"/>
              <a:t>, or any </a:t>
            </a:r>
            <a:r>
              <a:rPr lang="en-US" u="sng" dirty="0" smtClean="0">
                <a:solidFill>
                  <a:srgbClr val="FF0000"/>
                </a:solidFill>
              </a:rPr>
              <a:t>other design failures </a:t>
            </a:r>
            <a:r>
              <a:rPr lang="en-US" dirty="0" smtClean="0"/>
              <a:t>that can be corrected to yield a better design.</a:t>
            </a:r>
          </a:p>
          <a:p>
            <a:pPr algn="just"/>
            <a:endParaRPr lang="en-US" b="1" dirty="0" smtClean="0">
              <a:solidFill>
                <a:srgbClr val="FF0000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2275" y="12700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815" y="41571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114800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10.Aspects</a:t>
            </a:r>
          </a:p>
          <a:p>
            <a:pPr algn="just"/>
            <a:r>
              <a:rPr lang="en-US" dirty="0" smtClean="0"/>
              <a:t> </a:t>
            </a:r>
            <a:r>
              <a:rPr lang="en-US" u="sng" dirty="0" smtClean="0">
                <a:solidFill>
                  <a:srgbClr val="FF0000"/>
                </a:solidFill>
              </a:rPr>
              <a:t>A mechanism for understanding how global requirements affect design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Consider two requirements, A and B. Requirement A crosscuts requirement B “if a software decomposition [refinement] has been chosen in which B cannot be satisfied without taking A into account. </a:t>
            </a:r>
          </a:p>
          <a:p>
            <a:pPr algn="just"/>
            <a:r>
              <a:rPr lang="en-US" dirty="0" smtClean="0"/>
              <a:t>An aspect is a representation of </a:t>
            </a:r>
            <a:r>
              <a:rPr lang="en-US" dirty="0" smtClean="0">
                <a:solidFill>
                  <a:srgbClr val="FF0000"/>
                </a:solidFill>
              </a:rPr>
              <a:t>a cross-cutting concern. 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0" y="28693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481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68525"/>
            <a:ext cx="5105400" cy="36271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Object Oriented Design Concepts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410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Object Oriented is a </a:t>
            </a:r>
            <a:r>
              <a:rPr lang="en-US" dirty="0" smtClean="0">
                <a:solidFill>
                  <a:srgbClr val="FF0000"/>
                </a:solidFill>
              </a:rPr>
              <a:t>popular design approach </a:t>
            </a:r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analyzing and designing </a:t>
            </a:r>
            <a:r>
              <a:rPr lang="en-US" dirty="0" smtClean="0"/>
              <a:t>an application.</a:t>
            </a:r>
          </a:p>
          <a:p>
            <a:pPr algn="just"/>
            <a:r>
              <a:rPr lang="en-US" dirty="0" smtClean="0"/>
              <a:t>Object-oriented </a:t>
            </a:r>
            <a:r>
              <a:rPr lang="en-US" dirty="0" smtClean="0">
                <a:solidFill>
                  <a:srgbClr val="FF0000"/>
                </a:solidFill>
              </a:rPr>
              <a:t>concepts are used in the design methods </a:t>
            </a:r>
            <a:r>
              <a:rPr lang="en-US" dirty="0" smtClean="0"/>
              <a:t>such as </a:t>
            </a:r>
            <a:r>
              <a:rPr lang="en-US" dirty="0" smtClean="0">
                <a:solidFill>
                  <a:srgbClr val="FF0000"/>
                </a:solidFill>
              </a:rPr>
              <a:t>classes, objects, polymorphism, encapsulation, inheritance, dynamic binding, information hiding, interface, constructor, destructor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main advantage </a:t>
            </a:r>
            <a:r>
              <a:rPr lang="en-US" dirty="0" smtClean="0"/>
              <a:t>of object oriented design is that  </a:t>
            </a:r>
            <a:r>
              <a:rPr lang="en-US" u="sng" dirty="0" smtClean="0">
                <a:solidFill>
                  <a:srgbClr val="FF0000"/>
                </a:solidFill>
              </a:rPr>
              <a:t>improving the software development </a:t>
            </a:r>
            <a:r>
              <a:rPr lang="en-US" dirty="0" smtClean="0"/>
              <a:t>and </a:t>
            </a:r>
            <a:r>
              <a:rPr lang="en-US" u="sng" dirty="0" smtClean="0">
                <a:solidFill>
                  <a:srgbClr val="FF0000"/>
                </a:solidFill>
              </a:rPr>
              <a:t>maintainability.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Another advantage </a:t>
            </a:r>
            <a:r>
              <a:rPr lang="en-US" dirty="0" smtClean="0"/>
              <a:t>is that </a:t>
            </a:r>
            <a:r>
              <a:rPr lang="en-US" u="sng" dirty="0" smtClean="0">
                <a:solidFill>
                  <a:srgbClr val="FF0000"/>
                </a:solidFill>
              </a:rPr>
              <a:t>faster and low cost development, and creates a high quality software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u="sng" dirty="0" smtClean="0">
                <a:solidFill>
                  <a:srgbClr val="FF0000"/>
                </a:solidFill>
              </a:rPr>
              <a:t>disadvantage</a:t>
            </a:r>
            <a:r>
              <a:rPr lang="en-US" dirty="0" smtClean="0"/>
              <a:t> of the object-oriented design is that </a:t>
            </a:r>
            <a:r>
              <a:rPr lang="en-US" u="sng" dirty="0" smtClean="0">
                <a:solidFill>
                  <a:srgbClr val="FF0000"/>
                </a:solidFill>
              </a:rPr>
              <a:t>larger program size </a:t>
            </a:r>
            <a:r>
              <a:rPr lang="en-US" dirty="0" smtClean="0"/>
              <a:t>and </a:t>
            </a:r>
            <a:r>
              <a:rPr lang="en-US" u="sng" dirty="0" smtClean="0">
                <a:solidFill>
                  <a:srgbClr val="FF0000"/>
                </a:solidFill>
              </a:rPr>
              <a:t>it is not suitable for all types of program.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10236" y="0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79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52020"/>
            <a:ext cx="3733800" cy="4686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Design Classes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14356"/>
            <a:ext cx="8458200" cy="515304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 set of design classes refined the analysis class by providing design details.</a:t>
            </a:r>
          </a:p>
          <a:p>
            <a:pPr algn="just">
              <a:buNone/>
            </a:pPr>
            <a:r>
              <a:rPr lang="en-US" b="1" dirty="0" smtClean="0"/>
              <a:t>    </a:t>
            </a:r>
            <a:r>
              <a:rPr lang="en-US" sz="2200" b="1" dirty="0" smtClean="0"/>
              <a:t>There are </a:t>
            </a:r>
            <a:r>
              <a:rPr lang="en-US" sz="2200" b="1" dirty="0" smtClean="0">
                <a:solidFill>
                  <a:srgbClr val="FF0000"/>
                </a:solidFill>
              </a:rPr>
              <a:t>five different types of design classes </a:t>
            </a:r>
            <a:r>
              <a:rPr lang="en-US" sz="2200" b="1" dirty="0" smtClean="0"/>
              <a:t>and each </a:t>
            </a:r>
            <a:r>
              <a:rPr lang="en-US" sz="2200" b="1" u="sng" dirty="0" smtClean="0"/>
              <a:t>type represents the layer of the design architecture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1. User interface classes:</a:t>
            </a:r>
          </a:p>
          <a:p>
            <a:pPr lvl="1" algn="just"/>
            <a:r>
              <a:rPr lang="en-US" dirty="0" smtClean="0"/>
              <a:t>These classes are </a:t>
            </a:r>
            <a:r>
              <a:rPr lang="en-US" u="sng" dirty="0" smtClean="0">
                <a:solidFill>
                  <a:srgbClr val="FF0000"/>
                </a:solidFill>
              </a:rPr>
              <a:t>designed for Human Computer Interaction(HCI).</a:t>
            </a:r>
          </a:p>
          <a:p>
            <a:pPr lvl="1" algn="just"/>
            <a:r>
              <a:rPr lang="en-US" dirty="0" smtClean="0"/>
              <a:t>These </a:t>
            </a:r>
            <a:r>
              <a:rPr lang="en-US" u="sng" dirty="0" smtClean="0">
                <a:solidFill>
                  <a:srgbClr val="FF0000"/>
                </a:solidFill>
              </a:rPr>
              <a:t>interface classes define all abstraction </a:t>
            </a:r>
            <a:r>
              <a:rPr lang="en-US" dirty="0" smtClean="0"/>
              <a:t>which is required for Human Computer Interaction(HCI).</a:t>
            </a:r>
          </a:p>
          <a:p>
            <a:pPr marL="0" indent="0" algn="just">
              <a:buNone/>
            </a:pPr>
            <a:r>
              <a:rPr lang="en-US" b="1" dirty="0" smtClean="0"/>
              <a:t>   2. Business domain classes:</a:t>
            </a:r>
          </a:p>
          <a:p>
            <a:pPr lvl="1" algn="just"/>
            <a:r>
              <a:rPr lang="en-US" dirty="0" smtClean="0"/>
              <a:t>These classes are </a:t>
            </a:r>
            <a:r>
              <a:rPr lang="en-US" dirty="0" smtClean="0">
                <a:solidFill>
                  <a:srgbClr val="FF0000"/>
                </a:solidFill>
              </a:rPr>
              <a:t>commonly refinements of the analysis classes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These classes are </a:t>
            </a:r>
            <a:r>
              <a:rPr lang="en-US" dirty="0" smtClean="0">
                <a:solidFill>
                  <a:srgbClr val="FF0000"/>
                </a:solidFill>
              </a:rPr>
              <a:t>recognized as attributes and methods </a:t>
            </a:r>
            <a:r>
              <a:rPr lang="en-US" dirty="0" smtClean="0"/>
              <a:t>which are required to </a:t>
            </a:r>
            <a:r>
              <a:rPr lang="en-US" dirty="0" smtClean="0">
                <a:solidFill>
                  <a:srgbClr val="FF0000"/>
                </a:solidFill>
              </a:rPr>
              <a:t>implement the elements of the business domain.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15922" y="39687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-5747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00042"/>
            <a:ext cx="8610600" cy="54864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   3. Process classes</a:t>
            </a:r>
          </a:p>
          <a:p>
            <a:pPr lvl="1">
              <a:buNone/>
            </a:pPr>
            <a:r>
              <a:rPr lang="en-US" sz="2000" dirty="0" smtClean="0"/>
              <a:t>   Implement </a:t>
            </a:r>
            <a:r>
              <a:rPr lang="en-US" sz="2000" dirty="0" smtClean="0">
                <a:solidFill>
                  <a:srgbClr val="FF0000"/>
                </a:solidFill>
              </a:rPr>
              <a:t>lower-level business abstractions </a:t>
            </a:r>
            <a:r>
              <a:rPr lang="en-US" sz="2000" dirty="0" smtClean="0"/>
              <a:t>required to </a:t>
            </a:r>
            <a:r>
              <a:rPr lang="en-US" sz="2000" dirty="0" smtClean="0">
                <a:solidFill>
                  <a:srgbClr val="FF0000"/>
                </a:solidFill>
              </a:rPr>
              <a:t>fully manage the business domain classes.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</a:pPr>
            <a:r>
              <a:rPr lang="en-US" sz="2400" b="1" dirty="0" smtClean="0"/>
              <a:t>         4. Persistence classes</a:t>
            </a:r>
          </a:p>
          <a:p>
            <a:pPr lvl="1" algn="just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</a:t>
            </a:r>
            <a:r>
              <a:rPr lang="en-US" sz="2000" u="sng" dirty="0">
                <a:solidFill>
                  <a:srgbClr val="FF0000"/>
                </a:solidFill>
              </a:rPr>
              <a:t>R</a:t>
            </a:r>
            <a:r>
              <a:rPr lang="en-US" sz="2000" u="sng" dirty="0" smtClean="0">
                <a:solidFill>
                  <a:srgbClr val="FF0000"/>
                </a:solidFill>
              </a:rPr>
              <a:t>epresent data stores </a:t>
            </a:r>
            <a:r>
              <a:rPr lang="en-US" sz="2000" dirty="0" smtClean="0"/>
              <a:t>(e.g., a database) that </a:t>
            </a:r>
            <a:r>
              <a:rPr lang="en-US" sz="2000" u="sng" dirty="0" smtClean="0">
                <a:solidFill>
                  <a:srgbClr val="FF0000"/>
                </a:solidFill>
              </a:rPr>
              <a:t>will persist </a:t>
            </a:r>
            <a:r>
              <a:rPr lang="en-US" sz="2000" dirty="0" smtClean="0"/>
              <a:t>beyond the execution of the software.</a:t>
            </a:r>
          </a:p>
          <a:p>
            <a:pPr algn="just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b="1" dirty="0" smtClean="0"/>
              <a:t>          5. System classes</a:t>
            </a:r>
          </a:p>
          <a:p>
            <a:pPr marL="719138" lvl="2" indent="-246063" algn="just">
              <a:buNone/>
            </a:pPr>
            <a:r>
              <a:rPr lang="en-US" sz="2000" dirty="0" smtClean="0"/>
              <a:t>    Implement </a:t>
            </a:r>
            <a:r>
              <a:rPr lang="en-US" sz="2000" u="sng" dirty="0" smtClean="0">
                <a:solidFill>
                  <a:srgbClr val="FF0000"/>
                </a:solidFill>
              </a:rPr>
              <a:t>software management and control functions </a:t>
            </a:r>
            <a:r>
              <a:rPr lang="en-US" sz="2000" dirty="0" smtClean="0"/>
              <a:t>that enable the </a:t>
            </a:r>
            <a:r>
              <a:rPr lang="en-US" sz="2000" u="sng" dirty="0" smtClean="0">
                <a:solidFill>
                  <a:srgbClr val="FF0000"/>
                </a:solidFill>
              </a:rPr>
              <a:t>system to operate and communicate within its computing environment and with the outside world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21609" y="15045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481" y="1662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94408"/>
            <a:ext cx="4724400" cy="480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/>
              <a:t>Design class characteristic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72" y="928670"/>
            <a:ext cx="8229600" cy="5029200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 smtClean="0"/>
              <a:t>The characteristic of well formed designed class are as follows:</a:t>
            </a:r>
          </a:p>
          <a:p>
            <a:pPr marL="514350" indent="-514350">
              <a:buNone/>
            </a:pPr>
            <a:r>
              <a:rPr lang="en-US" sz="1800" b="1" dirty="0" smtClean="0"/>
              <a:t>1. </a:t>
            </a:r>
            <a:r>
              <a:rPr lang="en-US" sz="1800" b="1" u="sng" dirty="0" smtClean="0"/>
              <a:t>Complete and sufficient</a:t>
            </a:r>
            <a:r>
              <a:rPr lang="en-US" sz="1800" u="sng" dirty="0" smtClean="0"/>
              <a:t> :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A design class must be the </a:t>
            </a:r>
            <a:r>
              <a:rPr lang="en-US" sz="1800" u="sng" dirty="0" smtClean="0">
                <a:solidFill>
                  <a:srgbClr val="FF0000"/>
                </a:solidFill>
              </a:rPr>
              <a:t>total encapsulation of all attributes </a:t>
            </a:r>
            <a:r>
              <a:rPr lang="en-US" sz="1800" dirty="0" smtClean="0"/>
              <a:t>and </a:t>
            </a:r>
            <a:r>
              <a:rPr lang="en-US" sz="1800" u="sng" dirty="0" smtClean="0">
                <a:solidFill>
                  <a:srgbClr val="FF0000"/>
                </a:solidFill>
              </a:rPr>
              <a:t>methods</a:t>
            </a:r>
            <a:r>
              <a:rPr lang="en-US" sz="1800" dirty="0" smtClean="0"/>
              <a:t> which are </a:t>
            </a:r>
            <a:r>
              <a:rPr lang="en-US" sz="1800" u="sng" dirty="0" smtClean="0">
                <a:solidFill>
                  <a:srgbClr val="FF0000"/>
                </a:solidFill>
              </a:rPr>
              <a:t>required to exist for the class.</a:t>
            </a:r>
          </a:p>
          <a:p>
            <a:pPr marL="514350" indent="-514350" algn="just">
              <a:buNone/>
            </a:pPr>
            <a:r>
              <a:rPr lang="en-US" sz="1800" b="1" dirty="0" smtClean="0"/>
              <a:t>2.</a:t>
            </a:r>
            <a:r>
              <a:rPr lang="en-US" sz="1800" b="1" u="sng" dirty="0" smtClean="0"/>
              <a:t>Primitiveness: </a:t>
            </a:r>
            <a:r>
              <a:rPr lang="en-US" sz="1800" dirty="0" smtClean="0"/>
              <a:t>The method in the design class </a:t>
            </a:r>
            <a:r>
              <a:rPr lang="en-US" sz="1800" dirty="0" smtClean="0">
                <a:solidFill>
                  <a:srgbClr val="FF0000"/>
                </a:solidFill>
              </a:rPr>
              <a:t>should fulfill one service </a:t>
            </a:r>
            <a:r>
              <a:rPr lang="en-US" sz="1800" dirty="0" smtClean="0"/>
              <a:t>for the class.</a:t>
            </a:r>
          </a:p>
          <a:p>
            <a:pPr algn="just"/>
            <a:r>
              <a:rPr lang="en-US" sz="1800" dirty="0" smtClean="0">
                <a:solidFill>
                  <a:srgbClr val="FF0000"/>
                </a:solidFill>
              </a:rPr>
              <a:t>If service is implemented with a method </a:t>
            </a:r>
            <a:r>
              <a:rPr lang="en-US" sz="1800" dirty="0" smtClean="0"/>
              <a:t>then the </a:t>
            </a:r>
            <a:r>
              <a:rPr lang="en-US" sz="1800" u="sng" dirty="0" smtClean="0">
                <a:solidFill>
                  <a:srgbClr val="FF0000"/>
                </a:solidFill>
              </a:rPr>
              <a:t>class should not provide another way to fulfill same thing.</a:t>
            </a:r>
          </a:p>
          <a:p>
            <a:pPr algn="just">
              <a:buNone/>
            </a:pPr>
            <a:r>
              <a:rPr lang="en-US" sz="1800" b="1" dirty="0" smtClean="0"/>
              <a:t>3. </a:t>
            </a:r>
            <a:r>
              <a:rPr lang="en-US" sz="1800" b="1" u="sng" dirty="0" smtClean="0"/>
              <a:t>High cohesion : </a:t>
            </a:r>
            <a:r>
              <a:rPr lang="en-US" sz="1800" dirty="0" smtClean="0"/>
              <a:t>A cohesion design class has a small and focused set of responsibilities.</a:t>
            </a:r>
          </a:p>
          <a:p>
            <a:pPr algn="just"/>
            <a:r>
              <a:rPr lang="en-US" sz="1800" dirty="0" smtClean="0"/>
              <a:t>For implementing the set of responsibilities the design classes are  applied single-mindedly to the methods and attribute.</a:t>
            </a:r>
          </a:p>
          <a:p>
            <a:pPr algn="just">
              <a:buNone/>
            </a:pPr>
            <a:r>
              <a:rPr lang="en-US" sz="1800" b="1" dirty="0" smtClean="0"/>
              <a:t>4. </a:t>
            </a:r>
            <a:r>
              <a:rPr lang="en-US" sz="1800" b="1" u="sng" dirty="0" smtClean="0"/>
              <a:t>Low-coupling </a:t>
            </a:r>
            <a:r>
              <a:rPr lang="en-US" sz="1800" b="1" dirty="0" smtClean="0"/>
              <a:t>:</a:t>
            </a:r>
            <a:r>
              <a:rPr lang="en-US" sz="1800" dirty="0" smtClean="0"/>
              <a:t>All the design classes should collaborate with each other in a design model.</a:t>
            </a:r>
          </a:p>
          <a:p>
            <a:pPr algn="just"/>
            <a:r>
              <a:rPr lang="en-US" sz="1800" dirty="0" smtClean="0"/>
              <a:t>The minimum acceptable of collaboration must be kept in this model.</a:t>
            </a:r>
          </a:p>
          <a:p>
            <a:pPr algn="just"/>
            <a:r>
              <a:rPr lang="en-US" sz="1800" dirty="0" smtClean="0"/>
              <a:t>If a design model is highly coupled then the system is difficult to implement, to test and to maintain over time.</a:t>
            </a:r>
          </a:p>
          <a:p>
            <a:pPr algn="just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15922" y="-25400"/>
            <a:ext cx="1028700" cy="355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045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382000" cy="5715000"/>
          </a:xfrm>
        </p:spPr>
        <p:txBody>
          <a:bodyPr>
            <a:normAutofit/>
          </a:bodyPr>
          <a:lstStyle/>
          <a:p>
            <a:pPr algn="just"/>
            <a:r>
              <a:rPr lang="en-US" sz="2400" b="1" i="1" dirty="0" smtClean="0">
                <a:solidFill>
                  <a:srgbClr val="FF0000"/>
                </a:solidFill>
              </a:rPr>
              <a:t>System: </a:t>
            </a:r>
            <a:r>
              <a:rPr lang="en-US" sz="2400" dirty="0" smtClean="0"/>
              <a:t>The </a:t>
            </a:r>
            <a:r>
              <a:rPr lang="en-US" sz="2400" dirty="0"/>
              <a:t>system is used to </a:t>
            </a:r>
            <a:r>
              <a:rPr lang="en-US" sz="2400" u="sng" dirty="0">
                <a:solidFill>
                  <a:srgbClr val="FF0000"/>
                </a:solidFill>
              </a:rPr>
              <a:t>define the scope of the use case</a:t>
            </a:r>
            <a:r>
              <a:rPr lang="en-US" sz="2400" dirty="0"/>
              <a:t> and drawn as a rectangle. </a:t>
            </a:r>
            <a:r>
              <a:rPr lang="en-US" sz="2400" u="sng" dirty="0">
                <a:solidFill>
                  <a:srgbClr val="FF0000"/>
                </a:solidFill>
              </a:rPr>
              <a:t>This an optional element</a:t>
            </a:r>
            <a:r>
              <a:rPr lang="en-US" sz="2400" dirty="0"/>
              <a:t> but </a:t>
            </a:r>
            <a:r>
              <a:rPr lang="en-US" sz="2400" dirty="0">
                <a:solidFill>
                  <a:srgbClr val="FF0000"/>
                </a:solidFill>
              </a:rPr>
              <a:t>useful when you’re </a:t>
            </a:r>
            <a:r>
              <a:rPr lang="en-US" sz="2400" u="sng" dirty="0">
                <a:solidFill>
                  <a:srgbClr val="FF0000"/>
                </a:solidFill>
              </a:rPr>
              <a:t>visualizing large </a:t>
            </a:r>
            <a:r>
              <a:rPr lang="en-US" sz="2400" u="sng" dirty="0" smtClean="0">
                <a:solidFill>
                  <a:srgbClr val="FF0000"/>
                </a:solidFill>
              </a:rPr>
              <a:t>systems.</a:t>
            </a:r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  <a:p>
            <a:pPr algn="just"/>
            <a:endParaRPr lang="en-US" sz="2400" b="1" i="1" dirty="0" smtClean="0">
              <a:solidFill>
                <a:srgbClr val="FF0000"/>
              </a:solidFill>
            </a:endParaRPr>
          </a:p>
          <a:p>
            <a:pPr algn="just"/>
            <a:endParaRPr lang="en-US" sz="2400" b="1" i="1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b="1" i="1" dirty="0" smtClean="0">
                <a:solidFill>
                  <a:srgbClr val="FF0000"/>
                </a:solidFill>
              </a:rPr>
              <a:t>Package : </a:t>
            </a:r>
            <a:r>
              <a:rPr lang="en-US" sz="2400" dirty="0" smtClean="0"/>
              <a:t>The </a:t>
            </a:r>
            <a:r>
              <a:rPr lang="en-US" sz="2400" dirty="0">
                <a:solidFill>
                  <a:srgbClr val="FF0000"/>
                </a:solidFill>
              </a:rPr>
              <a:t>package is another optional element </a:t>
            </a:r>
            <a:r>
              <a:rPr lang="en-US" sz="2400" dirty="0"/>
              <a:t>that is </a:t>
            </a:r>
            <a:r>
              <a:rPr lang="en-US" sz="2400" dirty="0">
                <a:solidFill>
                  <a:srgbClr val="FF0000"/>
                </a:solidFill>
              </a:rPr>
              <a:t>extremely useful in complex diagrams</a:t>
            </a:r>
            <a:r>
              <a:rPr lang="en-US" sz="2400" dirty="0"/>
              <a:t>. Similar to class diagrams, </a:t>
            </a:r>
            <a:r>
              <a:rPr lang="en-US" sz="2400" dirty="0">
                <a:solidFill>
                  <a:srgbClr val="FF0000"/>
                </a:solidFill>
              </a:rPr>
              <a:t>packages are used to group together use cases.</a:t>
            </a:r>
            <a:r>
              <a:rPr lang="en-US" sz="2400" dirty="0"/>
              <a:t> They are drawn like the image shown below.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 descr="Syste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1" y="1828800"/>
            <a:ext cx="1179512" cy="1448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Packag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40" y="5200672"/>
            <a:ext cx="26670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7"/>
          <p:cNvSpPr txBox="1">
            <a:spLocks/>
          </p:cNvSpPr>
          <p:nvPr/>
        </p:nvSpPr>
        <p:spPr>
          <a:xfrm>
            <a:off x="15922" y="44414"/>
            <a:ext cx="1028700" cy="355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10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167" y="23124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5105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dirty="0" smtClean="0"/>
              <a:t>Design classes</a:t>
            </a:r>
          </a:p>
          <a:p>
            <a:pPr lvl="1" algn="just"/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Entity classes</a:t>
            </a:r>
          </a:p>
          <a:p>
            <a:pPr lvl="1" algn="just"/>
            <a:r>
              <a:rPr lang="en-US" sz="2800" dirty="0" smtClean="0">
                <a:solidFill>
                  <a:srgbClr val="FF0000"/>
                </a:solidFill>
              </a:rPr>
              <a:t> Boundary classes</a:t>
            </a:r>
          </a:p>
          <a:p>
            <a:pPr lvl="1" algn="just"/>
            <a:r>
              <a:rPr lang="en-US" sz="2800" dirty="0" smtClean="0">
                <a:solidFill>
                  <a:srgbClr val="FF0000"/>
                </a:solidFill>
              </a:rPr>
              <a:t> Controller classes</a:t>
            </a:r>
          </a:p>
          <a:p>
            <a:pPr algn="just"/>
            <a:r>
              <a:rPr lang="en-US" sz="2800" u="sng" dirty="0" smtClean="0"/>
              <a:t>Inheritance</a:t>
            </a:r>
            <a:r>
              <a:rPr lang="en-US" sz="2800" dirty="0" smtClean="0"/>
              <a:t>—all responsibilities of a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 is immediately inherited by all subclasses </a:t>
            </a:r>
          </a:p>
          <a:p>
            <a:pPr algn="just"/>
            <a:r>
              <a:rPr lang="en-US" sz="2800" u="sng" dirty="0" smtClean="0"/>
              <a:t>Messages</a:t>
            </a:r>
            <a:r>
              <a:rPr lang="en-US" sz="2800" dirty="0" smtClean="0"/>
              <a:t>—</a:t>
            </a:r>
            <a:r>
              <a:rPr lang="en-US" sz="2800" dirty="0" smtClean="0">
                <a:solidFill>
                  <a:srgbClr val="FF0000"/>
                </a:solidFill>
              </a:rPr>
              <a:t>stimulate some behavior </a:t>
            </a:r>
            <a:r>
              <a:rPr lang="en-US" sz="2800" dirty="0" smtClean="0"/>
              <a:t>to occur in the receiving object </a:t>
            </a:r>
          </a:p>
          <a:p>
            <a:pPr algn="just"/>
            <a:r>
              <a:rPr lang="en-US" sz="2800" u="sng" dirty="0" smtClean="0"/>
              <a:t>Polymorphism</a:t>
            </a:r>
            <a:r>
              <a:rPr lang="en-US" sz="2800" dirty="0" smtClean="0"/>
              <a:t>—a characteristic that greatly reduces the effort required to extend the design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21609" y="2654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2341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1" y="125328"/>
            <a:ext cx="2971800" cy="59131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Design Models</a:t>
            </a: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81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3" y="785794"/>
            <a:ext cx="8715436" cy="557216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35257" y="4549"/>
            <a:ext cx="936625" cy="355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815" y="28871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571480"/>
            <a:ext cx="4114800" cy="5334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Types of design elements: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458200" cy="373721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200" b="1" dirty="0" smtClean="0"/>
              <a:t>1. Data design elements</a:t>
            </a:r>
          </a:p>
          <a:p>
            <a:pPr lvl="1" algn="just"/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FF0000"/>
                </a:solidFill>
              </a:rPr>
              <a:t>data design element produced a model of data </a:t>
            </a:r>
            <a:r>
              <a:rPr lang="en-US" sz="2200" dirty="0" smtClean="0"/>
              <a:t>that represent a high level of abstraction.</a:t>
            </a:r>
          </a:p>
          <a:p>
            <a:pPr lvl="1" algn="just"/>
            <a:r>
              <a:rPr lang="en-US" sz="2200" dirty="0" smtClean="0"/>
              <a:t>This model is then more </a:t>
            </a:r>
            <a:r>
              <a:rPr lang="en-US" sz="2200" dirty="0" smtClean="0">
                <a:solidFill>
                  <a:srgbClr val="FF0000"/>
                </a:solidFill>
              </a:rPr>
              <a:t>refined into more implementation specific representation</a:t>
            </a:r>
            <a:r>
              <a:rPr lang="en-US" sz="2200" dirty="0" smtClean="0"/>
              <a:t> which is processed by the computer based system.</a:t>
            </a:r>
          </a:p>
          <a:p>
            <a:pPr lvl="1" algn="just"/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FF0000"/>
                </a:solidFill>
              </a:rPr>
              <a:t>structure of data </a:t>
            </a:r>
            <a:r>
              <a:rPr lang="en-US" sz="2200" dirty="0" smtClean="0"/>
              <a:t>is the most important part of the software design.</a:t>
            </a:r>
          </a:p>
          <a:p>
            <a:pPr algn="just"/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10237" y="29949"/>
            <a:ext cx="980364" cy="279400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030" y="47766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2. Architectural design elements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rovides us overall view of the system.</a:t>
            </a:r>
          </a:p>
          <a:p>
            <a:pPr lvl="1" algn="just"/>
            <a:r>
              <a:rPr lang="en-US" dirty="0" smtClean="0"/>
              <a:t>It is generally represented as a </a:t>
            </a:r>
            <a:r>
              <a:rPr lang="en-US" u="sng" dirty="0" smtClean="0">
                <a:solidFill>
                  <a:srgbClr val="FF0000"/>
                </a:solidFill>
              </a:rPr>
              <a:t>set of interconnected subsystem</a:t>
            </a:r>
            <a:r>
              <a:rPr lang="en-US" dirty="0" smtClean="0"/>
              <a:t> that are derived from analysis packages in the requirement model.</a:t>
            </a:r>
          </a:p>
          <a:p>
            <a:pPr algn="just">
              <a:buNone/>
            </a:pPr>
            <a:r>
              <a:rPr lang="en-US" b="1" dirty="0" smtClean="0"/>
              <a:t>    </a:t>
            </a:r>
            <a:r>
              <a:rPr lang="en-US" sz="2400" b="1" dirty="0" smtClean="0"/>
              <a:t>The </a:t>
            </a:r>
            <a:r>
              <a:rPr lang="en-US" sz="2400" b="1" u="sng" dirty="0" smtClean="0"/>
              <a:t>architecture model is derived from </a:t>
            </a:r>
            <a:r>
              <a:rPr lang="en-US" sz="2400" b="1" dirty="0" smtClean="0"/>
              <a:t>following sources:</a:t>
            </a:r>
            <a:endParaRPr lang="en-US" b="1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information about the application domain </a:t>
            </a:r>
            <a:r>
              <a:rPr lang="en-US" dirty="0" smtClean="0"/>
              <a:t>to built the software.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Requirement model </a:t>
            </a:r>
            <a:r>
              <a:rPr lang="en-US" dirty="0" smtClean="0"/>
              <a:t>elements like </a:t>
            </a:r>
            <a:r>
              <a:rPr lang="en-US" u="sng" dirty="0" smtClean="0"/>
              <a:t>data flow diagram </a:t>
            </a:r>
            <a:r>
              <a:rPr lang="en-US" dirty="0" smtClean="0"/>
              <a:t>or </a:t>
            </a:r>
            <a:r>
              <a:rPr lang="en-US" u="sng" dirty="0" smtClean="0"/>
              <a:t>analysis classes</a:t>
            </a:r>
            <a:r>
              <a:rPr lang="en-US" dirty="0" smtClean="0"/>
              <a:t>, </a:t>
            </a:r>
            <a:r>
              <a:rPr lang="en-US" u="sng" dirty="0" smtClean="0"/>
              <a:t>relationship and collaboration </a:t>
            </a:r>
            <a:r>
              <a:rPr lang="en-US" dirty="0" smtClean="0"/>
              <a:t>between them.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architectural style and pattern </a:t>
            </a:r>
            <a:r>
              <a:rPr lang="en-US" dirty="0" smtClean="0"/>
              <a:t>as per availability.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37531" y="39687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618" y="39687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3. Interface design elements</a:t>
            </a:r>
          </a:p>
          <a:p>
            <a:pPr lvl="1" algn="just"/>
            <a:r>
              <a:rPr lang="en-US" dirty="0"/>
              <a:t>R</a:t>
            </a:r>
            <a:r>
              <a:rPr lang="en-US" dirty="0" smtClean="0"/>
              <a:t>epresents the </a:t>
            </a:r>
            <a:r>
              <a:rPr lang="en-US" dirty="0" smtClean="0">
                <a:solidFill>
                  <a:srgbClr val="FF0000"/>
                </a:solidFill>
              </a:rPr>
              <a:t>information flow within it and out </a:t>
            </a:r>
            <a:r>
              <a:rPr lang="en-US" dirty="0" smtClean="0"/>
              <a:t>of the system.</a:t>
            </a:r>
          </a:p>
          <a:p>
            <a:pPr lvl="1" algn="just"/>
            <a:r>
              <a:rPr lang="en-US" u="sng" dirty="0" smtClean="0"/>
              <a:t>They communicate between the components </a:t>
            </a:r>
            <a:r>
              <a:rPr lang="en-US" dirty="0" smtClean="0"/>
              <a:t>defined as part of architecture.</a:t>
            </a:r>
          </a:p>
          <a:p>
            <a:pPr algn="just">
              <a:buNone/>
            </a:pPr>
            <a:r>
              <a:rPr lang="en-US" sz="2400" b="1" dirty="0" smtClean="0"/>
              <a:t>Following are the </a:t>
            </a:r>
            <a:r>
              <a:rPr lang="en-US" sz="2400" b="1" u="sng" dirty="0" smtClean="0">
                <a:solidFill>
                  <a:srgbClr val="FF0000"/>
                </a:solidFill>
              </a:rPr>
              <a:t>important elements </a:t>
            </a:r>
            <a:r>
              <a:rPr lang="en-US" sz="2400" b="1" dirty="0" smtClean="0"/>
              <a:t>of the interface design:</a:t>
            </a:r>
          </a:p>
          <a:p>
            <a:pPr>
              <a:buNone/>
            </a:pPr>
            <a:r>
              <a:rPr lang="en-US" dirty="0" smtClean="0"/>
              <a:t>   1. </a:t>
            </a:r>
            <a:r>
              <a:rPr lang="en-US" sz="2400" dirty="0" smtClean="0"/>
              <a:t>The </a:t>
            </a:r>
            <a:r>
              <a:rPr lang="en-US" sz="2400" u="sng" dirty="0" smtClean="0">
                <a:solidFill>
                  <a:srgbClr val="FF0000"/>
                </a:solidFill>
              </a:rPr>
              <a:t>user interface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2. The </a:t>
            </a:r>
            <a:r>
              <a:rPr lang="en-US" sz="2400" u="sng" dirty="0" smtClean="0">
                <a:solidFill>
                  <a:srgbClr val="FF0000"/>
                </a:solidFill>
              </a:rPr>
              <a:t>external interface </a:t>
            </a:r>
            <a:r>
              <a:rPr lang="en-US" sz="2400" dirty="0" smtClean="0"/>
              <a:t>to the </a:t>
            </a:r>
            <a:r>
              <a:rPr lang="en-US" sz="2400" u="sng" dirty="0" smtClean="0"/>
              <a:t>other systems, networks </a:t>
            </a:r>
            <a:r>
              <a:rPr lang="en-US" sz="2400" dirty="0" smtClean="0"/>
              <a:t>etc.</a:t>
            </a:r>
            <a:br>
              <a:rPr lang="en-US" sz="2400" dirty="0" smtClean="0"/>
            </a:br>
            <a:r>
              <a:rPr lang="en-US" sz="2400" dirty="0" smtClean="0"/>
              <a:t>3. The </a:t>
            </a:r>
            <a:r>
              <a:rPr lang="en-US" sz="2400" u="sng" dirty="0" smtClean="0">
                <a:solidFill>
                  <a:srgbClr val="FF0000"/>
                </a:solidFill>
              </a:rPr>
              <a:t>internal interface </a:t>
            </a:r>
            <a:r>
              <a:rPr lang="en-US" sz="2400" dirty="0" smtClean="0"/>
              <a:t>between </a:t>
            </a:r>
            <a:r>
              <a:rPr lang="en-US" sz="2400" u="sng" dirty="0" smtClean="0"/>
              <a:t>various components</a:t>
            </a:r>
            <a:r>
              <a:rPr lang="en-US" sz="2400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21609" y="0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491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85</a:t>
            </a:fld>
            <a:endParaRPr lang="en-US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21609" y="0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491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928670"/>
            <a:ext cx="6786610" cy="528641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074089" y="214290"/>
            <a:ext cx="2426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Interface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91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4. Component level diagram elements</a:t>
            </a:r>
          </a:p>
          <a:p>
            <a:pPr algn="just"/>
            <a:r>
              <a:rPr lang="en-US" sz="2400" dirty="0" smtClean="0"/>
              <a:t>The component level design for software is similar to the set of detailed specification of each room in a house.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 smtClean="0">
                <a:solidFill>
                  <a:srgbClr val="FF0000"/>
                </a:solidFill>
              </a:rPr>
              <a:t>escribes</a:t>
            </a:r>
            <a:r>
              <a:rPr lang="en-US" sz="2400" dirty="0" smtClean="0"/>
              <a:t> the </a:t>
            </a:r>
            <a:r>
              <a:rPr lang="en-US" sz="2400" dirty="0" smtClean="0">
                <a:solidFill>
                  <a:srgbClr val="FF0000"/>
                </a:solidFill>
              </a:rPr>
              <a:t>internal details of the each software component.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processing of data structure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occurs</a:t>
            </a:r>
            <a:r>
              <a:rPr lang="en-US" sz="2400" dirty="0" smtClean="0"/>
              <a:t> in a component and </a:t>
            </a:r>
            <a:r>
              <a:rPr lang="en-US" sz="2400" dirty="0" smtClean="0">
                <a:solidFill>
                  <a:srgbClr val="FF0000"/>
                </a:solidFill>
              </a:rPr>
              <a:t>an interface </a:t>
            </a:r>
            <a:r>
              <a:rPr lang="en-US" sz="2400" dirty="0" smtClean="0"/>
              <a:t>which </a:t>
            </a:r>
            <a:r>
              <a:rPr lang="en-US" sz="2400" dirty="0" smtClean="0">
                <a:solidFill>
                  <a:srgbClr val="FF0000"/>
                </a:solidFill>
              </a:rPr>
              <a:t>allows all the component operations.</a:t>
            </a:r>
          </a:p>
          <a:p>
            <a:pPr algn="just"/>
            <a:r>
              <a:rPr lang="en-US" sz="2400" dirty="0" smtClean="0"/>
              <a:t>In a context of object-oriented software engineering, a component shown in a UML diagram.</a:t>
            </a:r>
          </a:p>
          <a:p>
            <a:pPr algn="just"/>
            <a:r>
              <a:rPr lang="en-US" sz="2400" dirty="0" smtClean="0"/>
              <a:t>The UML diagram is used to represent the processing logic.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86</a:t>
            </a:fld>
            <a:endParaRPr lang="en-US"/>
          </a:p>
        </p:txBody>
      </p:sp>
      <p:pic>
        <p:nvPicPr>
          <p:cNvPr id="6" name="Picture 5" descr="componet level digram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5210196"/>
            <a:ext cx="5410200" cy="1219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0" y="0"/>
            <a:ext cx="1165225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8871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62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/>
              <a:t>5. Deployment level design elements:</a:t>
            </a:r>
          </a:p>
          <a:p>
            <a:pPr algn="just"/>
            <a:r>
              <a:rPr lang="en-US" sz="2400" dirty="0"/>
              <a:t>I</a:t>
            </a:r>
            <a:r>
              <a:rPr lang="en-US" sz="2400" dirty="0" smtClean="0"/>
              <a:t>ndicate </a:t>
            </a:r>
            <a:r>
              <a:rPr lang="en-US" sz="2400" dirty="0" smtClean="0">
                <a:solidFill>
                  <a:srgbClr val="FF0000"/>
                </a:solidFill>
              </a:rPr>
              <a:t>how software functionality and subsystems will be allocated within the physical computing environment </a:t>
            </a:r>
            <a:r>
              <a:rPr lang="en-US" sz="2400" dirty="0" smtClean="0"/>
              <a:t>that will support the software.</a:t>
            </a:r>
          </a:p>
          <a:p>
            <a:pPr algn="just"/>
            <a:r>
              <a:rPr lang="en-US" sz="2400" u="sng" dirty="0" smtClean="0"/>
              <a:t>For example</a:t>
            </a:r>
            <a:r>
              <a:rPr lang="en-US" sz="2400" dirty="0" smtClean="0"/>
              <a:t>, the elements of the </a:t>
            </a:r>
            <a:r>
              <a:rPr lang="en-US" sz="2400" i="1" dirty="0" err="1" smtClean="0"/>
              <a:t>SafeHome</a:t>
            </a:r>
            <a:r>
              <a:rPr lang="en-US" sz="2400" i="1" dirty="0" smtClean="0"/>
              <a:t> product are configured </a:t>
            </a:r>
            <a:r>
              <a:rPr lang="en-US" sz="2400" dirty="0" smtClean="0"/>
              <a:t>to operate within three primary computing </a:t>
            </a:r>
            <a:r>
              <a:rPr lang="en-US" sz="2400" dirty="0" smtClean="0">
                <a:solidFill>
                  <a:srgbClr val="FF0000"/>
                </a:solidFill>
              </a:rPr>
              <a:t>environments—a home-based PC</a:t>
            </a:r>
            <a:r>
              <a:rPr lang="en-US" sz="2400" dirty="0" smtClean="0"/>
              <a:t>, the </a:t>
            </a:r>
            <a:r>
              <a:rPr lang="en-US" sz="2400" i="1" dirty="0" err="1" smtClean="0">
                <a:solidFill>
                  <a:srgbClr val="FF0000"/>
                </a:solidFill>
              </a:rPr>
              <a:t>SafeHome</a:t>
            </a:r>
            <a:r>
              <a:rPr lang="en-US" sz="2400" i="1" dirty="0" smtClean="0">
                <a:solidFill>
                  <a:srgbClr val="FF0000"/>
                </a:solidFill>
              </a:rPr>
              <a:t> control panel,</a:t>
            </a:r>
            <a:r>
              <a:rPr lang="en-US" sz="2400" i="1" dirty="0" smtClean="0"/>
              <a:t> and </a:t>
            </a:r>
            <a:r>
              <a:rPr lang="en-US" sz="2400" i="1" dirty="0" smtClean="0">
                <a:solidFill>
                  <a:srgbClr val="FF0000"/>
                </a:solidFill>
              </a:rPr>
              <a:t>a server housed at CPI Corp</a:t>
            </a:r>
            <a:r>
              <a:rPr lang="en-US" sz="2400" i="1" dirty="0" smtClean="0"/>
              <a:t>. (providing Internet-based </a:t>
            </a:r>
            <a:r>
              <a:rPr lang="en-US" sz="2400" dirty="0" smtClean="0"/>
              <a:t>access to the system).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2275" y="39687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343" y="39687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515112"/>
          </a:xfrm>
        </p:spPr>
        <p:txBody>
          <a:bodyPr>
            <a:noAutofit/>
          </a:bodyPr>
          <a:lstStyle/>
          <a:p>
            <a:r>
              <a:rPr lang="en-US" sz="2800" dirty="0" smtClean="0"/>
              <a:t>A UML deployment diagram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88</a:t>
            </a:fld>
            <a:endParaRPr lang="en-US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214422"/>
            <a:ext cx="5486400" cy="480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10236" y="0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0" y="152202"/>
            <a:ext cx="5257800" cy="7437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Code Review Analysis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029200"/>
          </a:xfrm>
        </p:spPr>
        <p:txBody>
          <a:bodyPr/>
          <a:lstStyle/>
          <a:p>
            <a:pPr algn="just"/>
            <a:r>
              <a:rPr lang="en-US" dirty="0" smtClean="0"/>
              <a:t>Code review (sometimes referred to as </a:t>
            </a:r>
            <a:r>
              <a:rPr lang="en-US" dirty="0" smtClean="0">
                <a:solidFill>
                  <a:srgbClr val="FF0000"/>
                </a:solidFill>
              </a:rPr>
              <a:t>peer review</a:t>
            </a:r>
            <a:r>
              <a:rPr lang="en-US" dirty="0" smtClean="0"/>
              <a:t>) is a </a:t>
            </a:r>
            <a:r>
              <a:rPr lang="en-US" dirty="0" smtClean="0">
                <a:solidFill>
                  <a:srgbClr val="FF0000"/>
                </a:solidFill>
              </a:rPr>
              <a:t>software quality assurance activity </a:t>
            </a:r>
            <a:r>
              <a:rPr lang="en-US" dirty="0" smtClean="0"/>
              <a:t>in which one or several humans </a:t>
            </a:r>
            <a:r>
              <a:rPr lang="en-US" dirty="0" smtClean="0">
                <a:solidFill>
                  <a:srgbClr val="FF0000"/>
                </a:solidFill>
              </a:rPr>
              <a:t>check a program</a:t>
            </a:r>
            <a:r>
              <a:rPr lang="en-US" dirty="0" smtClean="0"/>
              <a:t> mainly by </a:t>
            </a:r>
            <a:r>
              <a:rPr lang="en-US" u="sng" dirty="0" smtClean="0">
                <a:solidFill>
                  <a:srgbClr val="FF0000"/>
                </a:solidFill>
              </a:rPr>
              <a:t>viewing and reading parts of its source code</a:t>
            </a:r>
            <a:r>
              <a:rPr lang="en-US" dirty="0" smtClean="0"/>
              <a:t>, and they do </a:t>
            </a:r>
            <a:r>
              <a:rPr lang="en-US" dirty="0" smtClean="0">
                <a:solidFill>
                  <a:srgbClr val="FF0000"/>
                </a:solidFill>
              </a:rPr>
              <a:t>so after implementation</a:t>
            </a:r>
            <a:r>
              <a:rPr lang="en-US" dirty="0" smtClean="0"/>
              <a:t> or as an </a:t>
            </a:r>
            <a:r>
              <a:rPr lang="en-US" u="sng" dirty="0" smtClean="0">
                <a:solidFill>
                  <a:srgbClr val="FF0000"/>
                </a:solidFill>
              </a:rPr>
              <a:t>interruption</a:t>
            </a:r>
            <a:r>
              <a:rPr lang="en-US" dirty="0" smtClean="0"/>
              <a:t> of implementation. </a:t>
            </a:r>
          </a:p>
          <a:p>
            <a:pPr algn="just"/>
            <a:r>
              <a:rPr lang="en-US" dirty="0" smtClean="0"/>
              <a:t>At least one of the </a:t>
            </a:r>
            <a:r>
              <a:rPr lang="en-US" u="sng" dirty="0" smtClean="0">
                <a:solidFill>
                  <a:srgbClr val="FF0000"/>
                </a:solidFill>
              </a:rPr>
              <a:t>humans must not be the code's author.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humans performing the checking</a:t>
            </a:r>
            <a:r>
              <a:rPr lang="en-US" dirty="0" smtClean="0"/>
              <a:t>, excluding the author, are called "</a:t>
            </a:r>
            <a:r>
              <a:rPr lang="en-US" dirty="0" smtClean="0">
                <a:solidFill>
                  <a:srgbClr val="FF0000"/>
                </a:solidFill>
              </a:rPr>
              <a:t>reviewers</a:t>
            </a:r>
            <a:r>
              <a:rPr lang="en-US" dirty="0" smtClean="0"/>
              <a:t>".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2275" y="39687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9687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417" y="1524000"/>
            <a:ext cx="8686800" cy="3505200"/>
          </a:xfrm>
        </p:spPr>
        <p:txBody>
          <a:bodyPr/>
          <a:lstStyle/>
          <a:p>
            <a:pPr algn="just"/>
            <a:r>
              <a:rPr lang="en-US" dirty="0"/>
              <a:t>There can be </a:t>
            </a:r>
            <a:r>
              <a:rPr lang="en-US" dirty="0">
                <a:solidFill>
                  <a:srgbClr val="FF0000"/>
                </a:solidFill>
              </a:rPr>
              <a:t>5 relationship types </a:t>
            </a:r>
            <a:r>
              <a:rPr lang="en-US" dirty="0"/>
              <a:t>in a use case diagram.</a:t>
            </a:r>
          </a:p>
          <a:p>
            <a:pPr lvl="1" algn="just"/>
            <a:r>
              <a:rPr lang="en-US" sz="2800" u="sng" dirty="0" smtClean="0">
                <a:solidFill>
                  <a:srgbClr val="FF0000"/>
                </a:solidFill>
              </a:rPr>
              <a:t>Association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between </a:t>
            </a:r>
            <a:r>
              <a:rPr lang="en-US" sz="2800" u="sng" dirty="0">
                <a:solidFill>
                  <a:srgbClr val="FF0000"/>
                </a:solidFill>
              </a:rPr>
              <a:t>actor and use case</a:t>
            </a:r>
          </a:p>
          <a:p>
            <a:pPr lvl="1" algn="just"/>
            <a:r>
              <a:rPr lang="en-US" sz="2800" u="sng" dirty="0">
                <a:solidFill>
                  <a:srgbClr val="FF0000"/>
                </a:solidFill>
              </a:rPr>
              <a:t>Generalization</a:t>
            </a:r>
            <a:r>
              <a:rPr lang="en-US" sz="2800" dirty="0">
                <a:solidFill>
                  <a:srgbClr val="FF0000"/>
                </a:solidFill>
              </a:rPr>
              <a:t> of an </a:t>
            </a:r>
            <a:r>
              <a:rPr lang="en-US" sz="2800" u="sng" dirty="0">
                <a:solidFill>
                  <a:srgbClr val="FF0000"/>
                </a:solidFill>
              </a:rPr>
              <a:t>actor</a:t>
            </a:r>
          </a:p>
          <a:p>
            <a:pPr lvl="1" algn="just"/>
            <a:r>
              <a:rPr lang="en-US" sz="2800" u="sng" dirty="0">
                <a:solidFill>
                  <a:srgbClr val="FF0000"/>
                </a:solidFill>
              </a:rPr>
              <a:t>Extend</a:t>
            </a:r>
            <a:r>
              <a:rPr lang="en-US" sz="2800" dirty="0">
                <a:solidFill>
                  <a:srgbClr val="FF0000"/>
                </a:solidFill>
              </a:rPr>
              <a:t> between </a:t>
            </a:r>
            <a:r>
              <a:rPr lang="en-US" sz="2800" u="sng" dirty="0">
                <a:solidFill>
                  <a:srgbClr val="FF0000"/>
                </a:solidFill>
              </a:rPr>
              <a:t>two use cases</a:t>
            </a:r>
          </a:p>
          <a:p>
            <a:pPr lvl="1" algn="just"/>
            <a:r>
              <a:rPr lang="en-US" sz="2800" u="sng" dirty="0">
                <a:solidFill>
                  <a:srgbClr val="FF0000"/>
                </a:solidFill>
              </a:rPr>
              <a:t>Include</a:t>
            </a:r>
            <a:r>
              <a:rPr lang="en-US" sz="2800" dirty="0">
                <a:solidFill>
                  <a:srgbClr val="FF0000"/>
                </a:solidFill>
              </a:rPr>
              <a:t> between </a:t>
            </a:r>
            <a:r>
              <a:rPr lang="en-US" sz="2800" u="sng" dirty="0">
                <a:solidFill>
                  <a:srgbClr val="FF0000"/>
                </a:solidFill>
              </a:rPr>
              <a:t>two use cases</a:t>
            </a:r>
          </a:p>
          <a:p>
            <a:pPr lvl="1" algn="just"/>
            <a:r>
              <a:rPr lang="en-US" sz="2800" u="sng" dirty="0">
                <a:solidFill>
                  <a:srgbClr val="FF0000"/>
                </a:solidFill>
              </a:rPr>
              <a:t>Generalization</a:t>
            </a:r>
            <a:r>
              <a:rPr lang="en-US" sz="2800" dirty="0">
                <a:solidFill>
                  <a:srgbClr val="FF0000"/>
                </a:solidFill>
              </a:rPr>
              <a:t> of a </a:t>
            </a:r>
            <a:r>
              <a:rPr lang="en-US" sz="2800" u="sng" dirty="0">
                <a:solidFill>
                  <a:srgbClr val="FF0000"/>
                </a:solidFill>
              </a:rPr>
              <a:t>use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152400" y="16300"/>
            <a:ext cx="1028700" cy="40835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94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82455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dirty="0" smtClean="0"/>
              <a:t>Although direct discovery of quality problems is often the </a:t>
            </a:r>
            <a:r>
              <a:rPr lang="en-US" sz="2000" dirty="0" smtClean="0">
                <a:solidFill>
                  <a:srgbClr val="FF0000"/>
                </a:solidFill>
              </a:rPr>
              <a:t>main goal, code reviews</a:t>
            </a:r>
            <a:r>
              <a:rPr lang="en-US" sz="2000" dirty="0" smtClean="0"/>
              <a:t> are usually performed to reach a </a:t>
            </a:r>
            <a:r>
              <a:rPr lang="en-US" sz="2000" u="sng" dirty="0" smtClean="0">
                <a:solidFill>
                  <a:srgbClr val="FF0000"/>
                </a:solidFill>
              </a:rPr>
              <a:t>combination of goals</a:t>
            </a:r>
            <a:r>
              <a:rPr lang="en-US" sz="2000" dirty="0" smtClean="0"/>
              <a:t> :</a:t>
            </a:r>
          </a:p>
          <a:p>
            <a:pPr algn="just"/>
            <a:r>
              <a:rPr lang="en-US" sz="2000" b="1" u="sng" dirty="0" smtClean="0"/>
              <a:t>Better code quality</a:t>
            </a:r>
            <a:r>
              <a:rPr lang="en-US" sz="2000" dirty="0" smtClean="0"/>
              <a:t>  – improve internal code quality and maintainability (readability, uniformity, understandability, ...)</a:t>
            </a:r>
          </a:p>
          <a:p>
            <a:pPr algn="just"/>
            <a:r>
              <a:rPr lang="en-US" sz="2000" b="1" u="sng" dirty="0" smtClean="0"/>
              <a:t>Finding defects</a:t>
            </a:r>
            <a:r>
              <a:rPr lang="en-US" sz="2000" dirty="0" smtClean="0"/>
              <a:t>  – improve quality regarding external aspects, especially correctness, but also find performance problems, security vulnerabilities, injected malware, ...</a:t>
            </a:r>
          </a:p>
          <a:p>
            <a:pPr algn="just"/>
            <a:r>
              <a:rPr lang="en-US" sz="2000" b="1" u="sng" dirty="0" smtClean="0"/>
              <a:t>Learning/Knowledge transfer</a:t>
            </a:r>
            <a:r>
              <a:rPr lang="en-US" sz="2000" dirty="0" smtClean="0"/>
              <a:t>  – help in transferring knowledge about the codebase, solution approaches, expectations regarding quality, etc; both to the reviewers as well as to the author</a:t>
            </a:r>
          </a:p>
          <a:p>
            <a:pPr algn="just"/>
            <a:r>
              <a:rPr lang="en-US" sz="2000" b="1" u="sng" dirty="0" smtClean="0"/>
              <a:t>Increase sense of mutual responsibility</a:t>
            </a:r>
            <a:r>
              <a:rPr lang="en-US" sz="2000" dirty="0" smtClean="0"/>
              <a:t>  – increase a sense of collective code ownership and solidarity</a:t>
            </a:r>
          </a:p>
          <a:p>
            <a:pPr algn="just"/>
            <a:r>
              <a:rPr lang="en-US" sz="2000" b="1" u="sng" dirty="0" smtClean="0"/>
              <a:t>Finding better solutions</a:t>
            </a:r>
            <a:r>
              <a:rPr lang="en-US" sz="2000" b="1" dirty="0" smtClean="0"/>
              <a:t> </a:t>
            </a:r>
            <a:r>
              <a:rPr lang="en-US" sz="2000" dirty="0" smtClean="0"/>
              <a:t> – generate ideas for new and better solutions and ideas that transcend the specific code at hand.</a:t>
            </a:r>
          </a:p>
          <a:p>
            <a:pPr algn="just"/>
            <a:r>
              <a:rPr lang="en-US" sz="2000" b="1" u="sng" dirty="0" smtClean="0"/>
              <a:t>Complying to QA guidelines</a:t>
            </a:r>
            <a:r>
              <a:rPr lang="en-US" sz="2000" dirty="0" smtClean="0"/>
              <a:t>  – Code reviews are mandatory in some contexts, e.g., air traffic software</a:t>
            </a:r>
          </a:p>
          <a:p>
            <a:pPr algn="just"/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B1227-FB84-44D1-9B20-AD5600EACBC7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29570" y="13767"/>
            <a:ext cx="1028700" cy="344487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  <p:pic>
        <p:nvPicPr>
          <p:cNvPr id="12290" name="Picture 2" descr="F:\Thank you slide\images (2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43000"/>
            <a:ext cx="4953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06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2707</TotalTime>
  <Words>4793</Words>
  <Application>Microsoft Office PowerPoint</Application>
  <PresentationFormat>On-screen Show (4:3)</PresentationFormat>
  <Paragraphs>717</Paragraphs>
  <Slides>91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91</vt:i4>
      </vt:variant>
    </vt:vector>
  </HeadingPairs>
  <TitlesOfParts>
    <vt:vector size="103" baseType="lpstr">
      <vt:lpstr>Arial</vt:lpstr>
      <vt:lpstr>Calibri</vt:lpstr>
      <vt:lpstr>Constantia</vt:lpstr>
      <vt:lpstr>Tahoma</vt:lpstr>
      <vt:lpstr>Times</vt:lpstr>
      <vt:lpstr>Times New Roman</vt:lpstr>
      <vt:lpstr>Verdana</vt:lpstr>
      <vt:lpstr>Wingdings</vt:lpstr>
      <vt:lpstr>Wingdings 2</vt:lpstr>
      <vt:lpstr>Flow</vt:lpstr>
      <vt:lpstr>Default Design</vt:lpstr>
      <vt:lpstr>1_Default Design</vt:lpstr>
      <vt:lpstr> SOFTWARE ENGINEERING </vt:lpstr>
      <vt:lpstr>Design Diagrams: UML</vt:lpstr>
      <vt:lpstr>PowerPoint Presentation</vt:lpstr>
      <vt:lpstr>Use Case Diagrams</vt:lpstr>
      <vt:lpstr>Purposes of use case diagrams </vt:lpstr>
      <vt:lpstr>Guidelines to be followed to draw an efficient use case diagram</vt:lpstr>
      <vt:lpstr>Symbols and Notations</vt:lpstr>
      <vt:lpstr>PowerPoint Presentation</vt:lpstr>
      <vt:lpstr>PowerPoint Presentation</vt:lpstr>
      <vt:lpstr>Relationships</vt:lpstr>
      <vt:lpstr>Association Between Actor and Use Case</vt:lpstr>
      <vt:lpstr> Generalization of an Actor</vt:lpstr>
      <vt:lpstr>Extend Relationship Between Two Use Cases</vt:lpstr>
      <vt:lpstr>PowerPoint Presentation</vt:lpstr>
      <vt:lpstr>Include Relationship Between Two Use Cases</vt:lpstr>
      <vt:lpstr>PowerPoint Presentation</vt:lpstr>
      <vt:lpstr>Class Diagrams </vt:lpstr>
      <vt:lpstr>PowerPoint Presentation</vt:lpstr>
      <vt:lpstr>PowerPoint Presentation</vt:lpstr>
      <vt:lpstr>Depicting Classes</vt:lpstr>
      <vt:lpstr>Relationships</vt:lpstr>
      <vt:lpstr>Dependency Relationships</vt:lpstr>
      <vt:lpstr>Generalization Relationships</vt:lpstr>
      <vt:lpstr>PowerPoint Presentation</vt:lpstr>
      <vt:lpstr>Association Relationships</vt:lpstr>
      <vt:lpstr>Association Relationships (Cont’d)</vt:lpstr>
      <vt:lpstr>Association Relationships (Cont’d)</vt:lpstr>
      <vt:lpstr>Association Relationships (Cont’d)</vt:lpstr>
      <vt:lpstr>Association Relationships (Cont’d)</vt:lpstr>
      <vt:lpstr>Interfaces</vt:lpstr>
      <vt:lpstr>Interface Realization Relationship</vt:lpstr>
      <vt:lpstr>Packages</vt:lpstr>
      <vt:lpstr>Interaction Diagrams</vt:lpstr>
      <vt:lpstr>The purpose of interaction diagram is −</vt:lpstr>
      <vt:lpstr>Sequence Diagram</vt:lpstr>
      <vt:lpstr>Sequence Diagram</vt:lpstr>
      <vt:lpstr>Sequence Diagram</vt:lpstr>
      <vt:lpstr>Sequence Diagram</vt:lpstr>
      <vt:lpstr>PowerPoint Presentation</vt:lpstr>
      <vt:lpstr>Collaboration Diagram</vt:lpstr>
      <vt:lpstr>Collaboration Diagram Elements</vt:lpstr>
      <vt:lpstr>PowerPoint Presentation</vt:lpstr>
      <vt:lpstr>Objects</vt:lpstr>
      <vt:lpstr>Iterating Messages</vt:lpstr>
      <vt:lpstr>Collaboration diagram for Order Management system</vt:lpstr>
      <vt:lpstr>State Chart  Diagrams</vt:lpstr>
      <vt:lpstr>The basic elements of the state chart diagram are as follows:</vt:lpstr>
      <vt:lpstr>An example state chart for the order object of the Trade House Automation software</vt:lpstr>
      <vt:lpstr>Activity Diagrams </vt:lpstr>
      <vt:lpstr>PowerPoint Presentation</vt:lpstr>
      <vt:lpstr>Activity Diagrams - Notation</vt:lpstr>
      <vt:lpstr>Activity Diagrams – Notation (concluded)</vt:lpstr>
      <vt:lpstr>PowerPoint Presentation</vt:lpstr>
      <vt:lpstr>PowerPoint Presentation</vt:lpstr>
      <vt:lpstr>Swimlanes – Example</vt:lpstr>
      <vt:lpstr>Sending and Receiving Signals</vt:lpstr>
      <vt:lpstr>PowerPoint Presentation</vt:lpstr>
      <vt:lpstr>Design Process</vt:lpstr>
      <vt:lpstr>Software Quality Guidelines and Attributes</vt:lpstr>
      <vt:lpstr>Quality Guidelines</vt:lpstr>
      <vt:lpstr>PowerPoint Presentation</vt:lpstr>
      <vt:lpstr>Quality Attribute</vt:lpstr>
      <vt:lpstr>PowerPoint Presentation</vt:lpstr>
      <vt:lpstr>Design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 Oriented Design Concepts</vt:lpstr>
      <vt:lpstr>Design Classes</vt:lpstr>
      <vt:lpstr>PowerPoint Presentation</vt:lpstr>
      <vt:lpstr>Design class characteristic</vt:lpstr>
      <vt:lpstr>PowerPoint Presentation</vt:lpstr>
      <vt:lpstr>Design Models</vt:lpstr>
      <vt:lpstr>Types of design elements: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UML deployment diagram</vt:lpstr>
      <vt:lpstr>Code Review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 - SOFTWARE DESIGN</dc:title>
  <dc:creator>Haripriya</dc:creator>
  <cp:lastModifiedBy>Rahul Pawar</cp:lastModifiedBy>
  <cp:revision>302</cp:revision>
  <dcterms:created xsi:type="dcterms:W3CDTF">2006-08-16T00:00:00Z</dcterms:created>
  <dcterms:modified xsi:type="dcterms:W3CDTF">2024-11-29T09:58:50Z</dcterms:modified>
</cp:coreProperties>
</file>