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8" r:id="rId21"/>
    <p:sldId id="279" r:id="rId22"/>
    <p:sldId id="280" r:id="rId23"/>
    <p:sldId id="281" r:id="rId24"/>
    <p:sldId id="283" r:id="rId25"/>
    <p:sldId id="284" r:id="rId26"/>
    <p:sldId id="285" r:id="rId27"/>
    <p:sldId id="277" r:id="rId28"/>
    <p:sldId id="287" r:id="rId29"/>
    <p:sldId id="288" r:id="rId30"/>
    <p:sldId id="289" r:id="rId31"/>
    <p:sldId id="315" r:id="rId32"/>
    <p:sldId id="290" r:id="rId33"/>
    <p:sldId id="316" r:id="rId34"/>
    <p:sldId id="291" r:id="rId35"/>
    <p:sldId id="292" r:id="rId36"/>
    <p:sldId id="293" r:id="rId37"/>
    <p:sldId id="318" r:id="rId38"/>
    <p:sldId id="317" r:id="rId39"/>
    <p:sldId id="319" r:id="rId40"/>
    <p:sldId id="320" r:id="rId41"/>
    <p:sldId id="321" r:id="rId42"/>
    <p:sldId id="322" r:id="rId43"/>
    <p:sldId id="323" r:id="rId44"/>
    <p:sldId id="324" r:id="rId45"/>
    <p:sldId id="325" r:id="rId46"/>
    <p:sldId id="326" r:id="rId47"/>
    <p:sldId id="327" r:id="rId48"/>
    <p:sldId id="294" r:id="rId49"/>
    <p:sldId id="295" r:id="rId50"/>
    <p:sldId id="296" r:id="rId51"/>
    <p:sldId id="297" r:id="rId52"/>
    <p:sldId id="298" r:id="rId53"/>
    <p:sldId id="299" r:id="rId54"/>
    <p:sldId id="300" r:id="rId55"/>
    <p:sldId id="301" r:id="rId56"/>
    <p:sldId id="303" r:id="rId57"/>
    <p:sldId id="304" r:id="rId58"/>
    <p:sldId id="305" r:id="rId59"/>
    <p:sldId id="329" r:id="rId60"/>
    <p:sldId id="330" r:id="rId61"/>
    <p:sldId id="331" r:id="rId62"/>
    <p:sldId id="332" r:id="rId63"/>
    <p:sldId id="328" r:id="rId64"/>
    <p:sldId id="308" r:id="rId65"/>
    <p:sldId id="309" r:id="rId66"/>
    <p:sldId id="310" r:id="rId67"/>
    <p:sldId id="31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67928-B170-4E62-96C4-05A45532581A}"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998EF-1FAD-41F6-A3ED-807A5CE51BA7}" type="slidenum">
              <a:rPr lang="en-US" smtClean="0"/>
              <a:pPr/>
              <a:t>‹#›</a:t>
            </a:fld>
            <a:endParaRPr lang="en-US"/>
          </a:p>
        </p:txBody>
      </p:sp>
    </p:spTree>
    <p:extLst>
      <p:ext uri="{BB962C8B-B14F-4D97-AF65-F5344CB8AC3E}">
        <p14:creationId xmlns:p14="http://schemas.microsoft.com/office/powerpoint/2010/main" val="336771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28</a:t>
            </a:fld>
            <a:endParaRPr lang="en-US"/>
          </a:p>
        </p:txBody>
      </p:sp>
    </p:spTree>
    <p:extLst>
      <p:ext uri="{BB962C8B-B14F-4D97-AF65-F5344CB8AC3E}">
        <p14:creationId xmlns:p14="http://schemas.microsoft.com/office/powerpoint/2010/main" val="316811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44</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45</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46</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47</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36</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37</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38</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39</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40</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41</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42</a:t>
            </a:fld>
            <a:endParaRPr lang="en-US"/>
          </a:p>
        </p:txBody>
      </p:sp>
    </p:spTree>
    <p:extLst>
      <p:ext uri="{BB962C8B-B14F-4D97-AF65-F5344CB8AC3E}">
        <p14:creationId xmlns:p14="http://schemas.microsoft.com/office/powerpoint/2010/main" val="209553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998EF-1FAD-41F6-A3ED-807A5CE51BA7}" type="slidenum">
              <a:rPr lang="en-US" smtClean="0"/>
              <a:pPr/>
              <a:t>43</a:t>
            </a:fld>
            <a:endParaRPr lang="en-US"/>
          </a:p>
        </p:txBody>
      </p:sp>
    </p:spTree>
    <p:extLst>
      <p:ext uri="{BB962C8B-B14F-4D97-AF65-F5344CB8AC3E}">
        <p14:creationId xmlns:p14="http://schemas.microsoft.com/office/powerpoint/2010/main" val="209553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B56326E-7CE2-46DA-BCB8-9C7487EA501D}" type="datetime1">
              <a:rPr lang="en-US" smtClean="0"/>
              <a:pPr/>
              <a:t>12/3/2024</a:t>
            </a:fld>
            <a:endParaRPr lang="en-US"/>
          </a:p>
        </p:txBody>
      </p:sp>
      <p:sp>
        <p:nvSpPr>
          <p:cNvPr id="19" name="Footer Placeholder 18"/>
          <p:cNvSpPr>
            <a:spLocks noGrp="1"/>
          </p:cNvSpPr>
          <p:nvPr>
            <p:ph type="ftr" sz="quarter" idx="11"/>
          </p:nvPr>
        </p:nvSpPr>
        <p:spPr/>
        <p:txBody>
          <a:bodyPr/>
          <a:lstStyle/>
          <a:p>
            <a:r>
              <a:rPr lang="en-US" smtClean="0"/>
              <a:t>Haripriya V, Asst.Professor,Dept.of MSc(IT)</a:t>
            </a:r>
            <a:endParaRPr lang="en-US"/>
          </a:p>
        </p:txBody>
      </p:sp>
      <p:sp>
        <p:nvSpPr>
          <p:cNvPr id="27" name="Slide Number Placeholder 26"/>
          <p:cNvSpPr>
            <a:spLocks noGrp="1"/>
          </p:cNvSpPr>
          <p:nvPr>
            <p:ph type="sldNum" sz="quarter" idx="12"/>
          </p:nvPr>
        </p:nvSpPr>
        <p:spPr/>
        <p:txBody>
          <a:bodyPr/>
          <a:lstStyle/>
          <a:p>
            <a:fld id="{CF5D00BA-542D-441D-B9BD-FFF59A48BC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C2F0ED-7487-43CE-A9CA-E90DA1E26CF7}" type="datetime1">
              <a:rPr lang="en-US" smtClean="0"/>
              <a:pPr/>
              <a:t>12/3/2024</a:t>
            </a:fld>
            <a:endParaRPr lang="en-US"/>
          </a:p>
        </p:txBody>
      </p:sp>
      <p:sp>
        <p:nvSpPr>
          <p:cNvPr id="5" name="Footer Placeholder 4"/>
          <p:cNvSpPr>
            <a:spLocks noGrp="1"/>
          </p:cNvSpPr>
          <p:nvPr>
            <p:ph type="ftr" sz="quarter" idx="11"/>
          </p:nvPr>
        </p:nvSpPr>
        <p:spPr/>
        <p:txBody>
          <a:bodyPr/>
          <a:lstStyle/>
          <a:p>
            <a:r>
              <a:rPr lang="en-US" smtClean="0"/>
              <a:t>Haripriya V, Asst.Professor,Dept.of MSc(IT)</a:t>
            </a:r>
            <a:endParaRPr lang="en-US"/>
          </a:p>
        </p:txBody>
      </p:sp>
      <p:sp>
        <p:nvSpPr>
          <p:cNvPr id="6" name="Slide Number Placeholder 5"/>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856479-7D6F-4412-81B1-7613ADCEB8E5}" type="datetime1">
              <a:rPr lang="en-US" smtClean="0"/>
              <a:pPr/>
              <a:t>12/3/2024</a:t>
            </a:fld>
            <a:endParaRPr lang="en-US"/>
          </a:p>
        </p:txBody>
      </p:sp>
      <p:sp>
        <p:nvSpPr>
          <p:cNvPr id="5" name="Footer Placeholder 4"/>
          <p:cNvSpPr>
            <a:spLocks noGrp="1"/>
          </p:cNvSpPr>
          <p:nvPr>
            <p:ph type="ftr" sz="quarter" idx="11"/>
          </p:nvPr>
        </p:nvSpPr>
        <p:spPr/>
        <p:txBody>
          <a:bodyPr/>
          <a:lstStyle/>
          <a:p>
            <a:r>
              <a:rPr lang="en-US" smtClean="0"/>
              <a:t>Haripriya V, Asst.Professor,Dept.of MSc(IT)</a:t>
            </a:r>
            <a:endParaRPr lang="en-US"/>
          </a:p>
        </p:txBody>
      </p:sp>
      <p:sp>
        <p:nvSpPr>
          <p:cNvPr id="6" name="Slide Number Placeholder 5"/>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3970FD-CDBD-4450-AE5D-F7B87EB8E184}" type="datetime1">
              <a:rPr lang="en-US" smtClean="0"/>
              <a:pPr/>
              <a:t>12/3/2024</a:t>
            </a:fld>
            <a:endParaRPr lang="en-US"/>
          </a:p>
        </p:txBody>
      </p:sp>
      <p:sp>
        <p:nvSpPr>
          <p:cNvPr id="5" name="Footer Placeholder 4"/>
          <p:cNvSpPr>
            <a:spLocks noGrp="1"/>
          </p:cNvSpPr>
          <p:nvPr>
            <p:ph type="ftr" sz="quarter" idx="11"/>
          </p:nvPr>
        </p:nvSpPr>
        <p:spPr/>
        <p:txBody>
          <a:bodyPr/>
          <a:lstStyle/>
          <a:p>
            <a:r>
              <a:rPr lang="en-US" smtClean="0"/>
              <a:t>Haripriya V, Asst.Professor,Dept.of MSc(IT)</a:t>
            </a:r>
            <a:endParaRPr lang="en-US"/>
          </a:p>
        </p:txBody>
      </p:sp>
      <p:sp>
        <p:nvSpPr>
          <p:cNvPr id="6" name="Slide Number Placeholder 5"/>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E63388-4336-41BA-9FDC-E78E640BFA5A}" type="datetime1">
              <a:rPr lang="en-US" smtClean="0"/>
              <a:pPr/>
              <a:t>12/3/2024</a:t>
            </a:fld>
            <a:endParaRPr lang="en-US"/>
          </a:p>
        </p:txBody>
      </p:sp>
      <p:sp>
        <p:nvSpPr>
          <p:cNvPr id="5" name="Footer Placeholder 4"/>
          <p:cNvSpPr>
            <a:spLocks noGrp="1"/>
          </p:cNvSpPr>
          <p:nvPr>
            <p:ph type="ftr" sz="quarter" idx="11"/>
          </p:nvPr>
        </p:nvSpPr>
        <p:spPr/>
        <p:txBody>
          <a:bodyPr/>
          <a:lstStyle/>
          <a:p>
            <a:r>
              <a:rPr lang="en-US" smtClean="0"/>
              <a:t>Haripriya V, Asst.Professor,Dept.of MSc(IT)</a:t>
            </a:r>
            <a:endParaRPr lang="en-US"/>
          </a:p>
        </p:txBody>
      </p:sp>
      <p:sp>
        <p:nvSpPr>
          <p:cNvPr id="6" name="Slide Number Placeholder 5"/>
          <p:cNvSpPr>
            <a:spLocks noGrp="1"/>
          </p:cNvSpPr>
          <p:nvPr>
            <p:ph type="sldNum" sz="quarter" idx="12"/>
          </p:nvPr>
        </p:nvSpPr>
        <p:spPr/>
        <p:txBody>
          <a:bodyPr/>
          <a:lstStyle/>
          <a:p>
            <a:fld id="{CF5D00BA-542D-441D-B9BD-FFF59A48BC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BC355A-667A-4735-A704-945F1FE429C8}" type="datetime1">
              <a:rPr lang="en-US" smtClean="0"/>
              <a:pPr/>
              <a:t>12/3/2024</a:t>
            </a:fld>
            <a:endParaRPr lang="en-US"/>
          </a:p>
        </p:txBody>
      </p:sp>
      <p:sp>
        <p:nvSpPr>
          <p:cNvPr id="6" name="Footer Placeholder 5"/>
          <p:cNvSpPr>
            <a:spLocks noGrp="1"/>
          </p:cNvSpPr>
          <p:nvPr>
            <p:ph type="ftr" sz="quarter" idx="11"/>
          </p:nvPr>
        </p:nvSpPr>
        <p:spPr/>
        <p:txBody>
          <a:bodyPr/>
          <a:lstStyle/>
          <a:p>
            <a:r>
              <a:rPr lang="en-US" smtClean="0"/>
              <a:t>Haripriya V, Asst.Professor,Dept.of MSc(IT)</a:t>
            </a:r>
            <a:endParaRPr lang="en-US"/>
          </a:p>
        </p:txBody>
      </p:sp>
      <p:sp>
        <p:nvSpPr>
          <p:cNvPr id="7" name="Slide Number Placeholder 6"/>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A049A1D-F623-4D2C-B60E-9FB36F1E7C7D}" type="datetime1">
              <a:rPr lang="en-US" smtClean="0"/>
              <a:pPr/>
              <a:t>12/3/2024</a:t>
            </a:fld>
            <a:endParaRPr lang="en-US"/>
          </a:p>
        </p:txBody>
      </p:sp>
      <p:sp>
        <p:nvSpPr>
          <p:cNvPr id="8" name="Footer Placeholder 7"/>
          <p:cNvSpPr>
            <a:spLocks noGrp="1"/>
          </p:cNvSpPr>
          <p:nvPr>
            <p:ph type="ftr" sz="quarter" idx="11"/>
          </p:nvPr>
        </p:nvSpPr>
        <p:spPr/>
        <p:txBody>
          <a:bodyPr/>
          <a:lstStyle/>
          <a:p>
            <a:r>
              <a:rPr lang="en-US" smtClean="0"/>
              <a:t>Haripriya V, Asst.Professor,Dept.of MSc(IT)</a:t>
            </a:r>
            <a:endParaRPr lang="en-US"/>
          </a:p>
        </p:txBody>
      </p:sp>
      <p:sp>
        <p:nvSpPr>
          <p:cNvPr id="9" name="Slide Number Placeholder 8"/>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97052F-C296-431B-AF7A-5A3B17ADDE8E}" type="datetime1">
              <a:rPr lang="en-US" smtClean="0"/>
              <a:pPr/>
              <a:t>12/3/2024</a:t>
            </a:fld>
            <a:endParaRPr lang="en-US"/>
          </a:p>
        </p:txBody>
      </p:sp>
      <p:sp>
        <p:nvSpPr>
          <p:cNvPr id="4" name="Footer Placeholder 3"/>
          <p:cNvSpPr>
            <a:spLocks noGrp="1"/>
          </p:cNvSpPr>
          <p:nvPr>
            <p:ph type="ftr" sz="quarter" idx="11"/>
          </p:nvPr>
        </p:nvSpPr>
        <p:spPr/>
        <p:txBody>
          <a:bodyPr/>
          <a:lstStyle/>
          <a:p>
            <a:r>
              <a:rPr lang="en-US" smtClean="0"/>
              <a:t>Haripriya V, Asst.Professor,Dept.of MSc(IT)</a:t>
            </a:r>
            <a:endParaRPr lang="en-US"/>
          </a:p>
        </p:txBody>
      </p:sp>
      <p:sp>
        <p:nvSpPr>
          <p:cNvPr id="5" name="Slide Number Placeholder 4"/>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0A7AB-3959-4FE8-90ED-CCE2128F5864}" type="datetime1">
              <a:rPr lang="en-US" smtClean="0"/>
              <a:pPr/>
              <a:t>12/3/2024</a:t>
            </a:fld>
            <a:endParaRPr lang="en-US"/>
          </a:p>
        </p:txBody>
      </p:sp>
      <p:sp>
        <p:nvSpPr>
          <p:cNvPr id="3" name="Footer Placeholder 2"/>
          <p:cNvSpPr>
            <a:spLocks noGrp="1"/>
          </p:cNvSpPr>
          <p:nvPr>
            <p:ph type="ftr" sz="quarter" idx="11"/>
          </p:nvPr>
        </p:nvSpPr>
        <p:spPr/>
        <p:txBody>
          <a:bodyPr/>
          <a:lstStyle/>
          <a:p>
            <a:r>
              <a:rPr lang="en-US" smtClean="0"/>
              <a:t>Haripriya V, Asst.Professor,Dept.of MSc(IT)</a:t>
            </a:r>
            <a:endParaRPr lang="en-US"/>
          </a:p>
        </p:txBody>
      </p:sp>
      <p:sp>
        <p:nvSpPr>
          <p:cNvPr id="4" name="Slide Number Placeholder 3"/>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2D892A-D019-4C9A-A720-553488C43F94}" type="datetime1">
              <a:rPr lang="en-US" smtClean="0"/>
              <a:pPr/>
              <a:t>12/3/2024</a:t>
            </a:fld>
            <a:endParaRPr lang="en-US"/>
          </a:p>
        </p:txBody>
      </p:sp>
      <p:sp>
        <p:nvSpPr>
          <p:cNvPr id="6" name="Footer Placeholder 5"/>
          <p:cNvSpPr>
            <a:spLocks noGrp="1"/>
          </p:cNvSpPr>
          <p:nvPr>
            <p:ph type="ftr" sz="quarter" idx="11"/>
          </p:nvPr>
        </p:nvSpPr>
        <p:spPr/>
        <p:txBody>
          <a:bodyPr/>
          <a:lstStyle/>
          <a:p>
            <a:r>
              <a:rPr lang="en-US" smtClean="0"/>
              <a:t>Haripriya V, Asst.Professor,Dept.of MSc(IT)</a:t>
            </a:r>
            <a:endParaRPr lang="en-US"/>
          </a:p>
        </p:txBody>
      </p:sp>
      <p:sp>
        <p:nvSpPr>
          <p:cNvPr id="7" name="Slide Number Placeholder 6"/>
          <p:cNvSpPr>
            <a:spLocks noGrp="1"/>
          </p:cNvSpPr>
          <p:nvPr>
            <p:ph type="sldNum" sz="quarter" idx="12"/>
          </p:nvPr>
        </p:nvSpPr>
        <p:spPr/>
        <p:txBody>
          <a:bodyPr/>
          <a:lstStyle/>
          <a:p>
            <a:fld id="{CF5D00BA-542D-441D-B9BD-FFF59A48BC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14A69B-750A-4AB5-833E-8C75419B2247}" type="datetime1">
              <a:rPr lang="en-US" smtClean="0"/>
              <a:pPr/>
              <a:t>12/3/2024</a:t>
            </a:fld>
            <a:endParaRPr lang="en-US"/>
          </a:p>
        </p:txBody>
      </p:sp>
      <p:sp>
        <p:nvSpPr>
          <p:cNvPr id="6" name="Footer Placeholder 5"/>
          <p:cNvSpPr>
            <a:spLocks noGrp="1"/>
          </p:cNvSpPr>
          <p:nvPr>
            <p:ph type="ftr" sz="quarter" idx="11"/>
          </p:nvPr>
        </p:nvSpPr>
        <p:spPr/>
        <p:txBody>
          <a:bodyPr/>
          <a:lstStyle/>
          <a:p>
            <a:r>
              <a:rPr lang="en-US" smtClean="0"/>
              <a:t>Haripriya V, Asst.Professor,Dept.of MSc(IT)</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5D00BA-542D-441D-B9BD-FFF59A48BC2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3DCC74-BC26-4406-90AC-F53C960FAC73}" type="datetime1">
              <a:rPr lang="en-US" smtClean="0"/>
              <a:pPr/>
              <a:t>12/3/2024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Haripriya V, Asst.Professor,Dept.of MSc(IT)</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5D00BA-542D-441D-B9BD-FFF59A48BC2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428736"/>
            <a:ext cx="7851648" cy="1128722"/>
          </a:xfrm>
        </p:spPr>
        <p:txBody>
          <a:bodyPr/>
          <a:lstStyle/>
          <a:p>
            <a:r>
              <a:rPr lang="en-US" dirty="0" smtClean="0"/>
              <a:t>SOFTWARE ENGINEERING</a:t>
            </a:r>
            <a:endParaRPr lang="en-US" dirty="0"/>
          </a:p>
        </p:txBody>
      </p:sp>
      <p:sp>
        <p:nvSpPr>
          <p:cNvPr id="3" name="Subtitle 2"/>
          <p:cNvSpPr>
            <a:spLocks noGrp="1"/>
          </p:cNvSpPr>
          <p:nvPr>
            <p:ph type="subTitle" idx="1"/>
          </p:nvPr>
        </p:nvSpPr>
        <p:spPr/>
        <p:txBody>
          <a:bodyPr>
            <a:normAutofit/>
          </a:bodyPr>
          <a:lstStyle/>
          <a:p>
            <a:pPr algn="ctr"/>
            <a:r>
              <a:rPr lang="en-US" sz="3200" b="1" dirty="0" smtClean="0">
                <a:solidFill>
                  <a:srgbClr val="002060"/>
                </a:solidFill>
              </a:rPr>
              <a:t>UNIT IV</a:t>
            </a:r>
          </a:p>
          <a:p>
            <a:pPr algn="ctr"/>
            <a:r>
              <a:rPr lang="en-US" sz="3200" b="1" dirty="0" smtClean="0">
                <a:solidFill>
                  <a:srgbClr val="002060"/>
                </a:solidFill>
              </a:rPr>
              <a:t>SOFTWARE </a:t>
            </a:r>
            <a:r>
              <a:rPr lang="en-US" sz="3200" b="1" dirty="0">
                <a:solidFill>
                  <a:srgbClr val="002060"/>
                </a:solidFill>
              </a:rPr>
              <a:t>IMPLEMENTATION AND MAINTENANCE</a:t>
            </a:r>
            <a:endParaRPr lang="en-US" sz="3200" dirty="0">
              <a:solidFill>
                <a:srgbClr val="002060"/>
              </a:solidFill>
            </a:endParaRPr>
          </a:p>
        </p:txBody>
      </p:sp>
      <p:sp>
        <p:nvSpPr>
          <p:cNvPr id="4" name="Slide Number Placeholder 3"/>
          <p:cNvSpPr>
            <a:spLocks noGrp="1"/>
          </p:cNvSpPr>
          <p:nvPr>
            <p:ph type="sldNum" sz="quarter" idx="12"/>
          </p:nvPr>
        </p:nvSpPr>
        <p:spPr/>
        <p:txBody>
          <a:bodyPr/>
          <a:lstStyle/>
          <a:p>
            <a:fld id="{CF5D00BA-542D-441D-B9BD-FFF59A48BC27}" type="slidenum">
              <a:rPr lang="en-US" smtClean="0"/>
              <a:pPr/>
              <a:t>1</a:t>
            </a:fld>
            <a:endParaRPr lang="en-US"/>
          </a:p>
        </p:txBody>
      </p:sp>
      <p:pic>
        <p:nvPicPr>
          <p:cNvPr id="5"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4824788" y="4965675"/>
            <a:ext cx="4523624" cy="1755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14"/>
            <a:ext cx="5867400" cy="491530"/>
          </a:xfrm>
        </p:spPr>
        <p:txBody>
          <a:bodyPr>
            <a:normAutofit fontScale="90000"/>
          </a:bodyPr>
          <a:lstStyle/>
          <a:p>
            <a:pPr algn="ctr"/>
            <a:r>
              <a:rPr lang="en-US" sz="3200" b="1" dirty="0" smtClean="0"/>
              <a:t>Documentation Guidelines</a:t>
            </a:r>
            <a:endParaRPr lang="en-US" sz="3200" b="1" dirty="0"/>
          </a:p>
        </p:txBody>
      </p:sp>
      <p:sp>
        <p:nvSpPr>
          <p:cNvPr id="3" name="Content Placeholder 2"/>
          <p:cNvSpPr>
            <a:spLocks noGrp="1"/>
          </p:cNvSpPr>
          <p:nvPr>
            <p:ph idx="1"/>
          </p:nvPr>
        </p:nvSpPr>
        <p:spPr>
          <a:xfrm>
            <a:off x="285720" y="785794"/>
            <a:ext cx="8458200" cy="5105400"/>
          </a:xfrm>
        </p:spPr>
        <p:txBody>
          <a:bodyPr>
            <a:normAutofit fontScale="92500"/>
          </a:bodyPr>
          <a:lstStyle/>
          <a:p>
            <a:pPr algn="just"/>
            <a:r>
              <a:rPr lang="en-US" sz="2800" dirty="0" smtClean="0"/>
              <a:t>When various </a:t>
            </a:r>
            <a:r>
              <a:rPr lang="en-US" sz="2800" dirty="0" smtClean="0">
                <a:solidFill>
                  <a:srgbClr val="FF0000"/>
                </a:solidFill>
              </a:rPr>
              <a:t>kinds of software products are developed </a:t>
            </a:r>
          </a:p>
          <a:p>
            <a:pPr algn="just">
              <a:buNone/>
            </a:pPr>
            <a:r>
              <a:rPr lang="en-US" sz="2800" dirty="0" smtClean="0"/>
              <a:t>    then </a:t>
            </a:r>
            <a:r>
              <a:rPr lang="en-US" sz="2800" dirty="0" smtClean="0">
                <a:solidFill>
                  <a:srgbClr val="FF0000"/>
                </a:solidFill>
              </a:rPr>
              <a:t>not only the executable files </a:t>
            </a:r>
            <a:r>
              <a:rPr lang="en-US" sz="2800" dirty="0" smtClean="0"/>
              <a:t>and the </a:t>
            </a:r>
            <a:r>
              <a:rPr lang="en-US" sz="2800" dirty="0" smtClean="0">
                <a:solidFill>
                  <a:srgbClr val="FF0000"/>
                </a:solidFill>
              </a:rPr>
              <a:t>source code </a:t>
            </a:r>
            <a:r>
              <a:rPr lang="en-US" sz="2800" dirty="0" smtClean="0"/>
              <a:t>are developed but also various kinds of documents such as </a:t>
            </a:r>
            <a:r>
              <a:rPr lang="en-US" sz="2800" dirty="0" smtClean="0">
                <a:solidFill>
                  <a:srgbClr val="FF0000"/>
                </a:solidFill>
              </a:rPr>
              <a:t>users’ manua</a:t>
            </a:r>
            <a:r>
              <a:rPr lang="en-US" sz="2800" dirty="0" smtClean="0"/>
              <a:t>l, software requirements specification (</a:t>
            </a:r>
            <a:r>
              <a:rPr lang="en-US" sz="2800" dirty="0" smtClean="0">
                <a:solidFill>
                  <a:srgbClr val="FF0000"/>
                </a:solidFill>
              </a:rPr>
              <a:t>SRS) documents</a:t>
            </a:r>
            <a:r>
              <a:rPr lang="en-US" sz="2800" dirty="0" smtClean="0"/>
              <a:t>, </a:t>
            </a:r>
            <a:r>
              <a:rPr lang="en-US" sz="2800" dirty="0" smtClean="0">
                <a:solidFill>
                  <a:srgbClr val="FF0000"/>
                </a:solidFill>
              </a:rPr>
              <a:t>design documents, test documents, installation manual,</a:t>
            </a:r>
            <a:r>
              <a:rPr lang="en-US" sz="2800" dirty="0" smtClean="0"/>
              <a:t> etc are also developed as part of any software engineering process. </a:t>
            </a:r>
          </a:p>
          <a:p>
            <a:pPr algn="just"/>
            <a:r>
              <a:rPr lang="en-US" dirty="0" smtClean="0"/>
              <a:t>Different types of software documents can broadly be classified into the following: </a:t>
            </a:r>
          </a:p>
          <a:p>
            <a:pPr lvl="2" algn="just"/>
            <a:r>
              <a:rPr lang="en-US" sz="2600" dirty="0" smtClean="0">
                <a:solidFill>
                  <a:srgbClr val="FF0000"/>
                </a:solidFill>
              </a:rPr>
              <a:t>Internal documentation </a:t>
            </a:r>
          </a:p>
          <a:p>
            <a:pPr lvl="2" algn="just"/>
            <a:r>
              <a:rPr lang="en-US" sz="2600" dirty="0" smtClean="0">
                <a:solidFill>
                  <a:srgbClr val="FF0000"/>
                </a:solidFill>
              </a:rPr>
              <a:t> External documentation </a:t>
            </a:r>
            <a:endParaRPr lang="en-US" sz="2600" dirty="0">
              <a:solidFill>
                <a:srgbClr val="FF0000"/>
              </a:solidFill>
            </a:endParaRPr>
          </a:p>
        </p:txBody>
      </p:sp>
      <p:sp>
        <p:nvSpPr>
          <p:cNvPr id="4" name="Slide Number Placeholder 3"/>
          <p:cNvSpPr>
            <a:spLocks noGrp="1"/>
          </p:cNvSpPr>
          <p:nvPr>
            <p:ph type="sldNum" sz="quarter" idx="12"/>
          </p:nvPr>
        </p:nvSpPr>
        <p:spPr/>
        <p:txBody>
          <a:bodyPr/>
          <a:lstStyle/>
          <a:p>
            <a:fld id="{CF5D00BA-542D-441D-B9BD-FFF59A48BC27}" type="slidenum">
              <a:rPr lang="en-US" smtClean="0"/>
              <a:pPr/>
              <a:t>10</a:t>
            </a:fld>
            <a:endParaRPr lang="en-US"/>
          </a:p>
        </p:txBody>
      </p:sp>
      <p:sp>
        <p:nvSpPr>
          <p:cNvPr id="6" name="Title 7"/>
          <p:cNvSpPr txBox="1">
            <a:spLocks/>
          </p:cNvSpPr>
          <p:nvPr/>
        </p:nvSpPr>
        <p:spPr>
          <a:xfrm>
            <a:off x="0" y="12700"/>
            <a:ext cx="1165225"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7552"/>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34400" cy="5562600"/>
          </a:xfrm>
        </p:spPr>
        <p:txBody>
          <a:bodyPr>
            <a:normAutofit fontScale="92500" lnSpcReduction="10000"/>
          </a:bodyPr>
          <a:lstStyle/>
          <a:p>
            <a:pPr algn="just"/>
            <a:r>
              <a:rPr lang="en-US" dirty="0" smtClean="0"/>
              <a:t>Internal documentation is the </a:t>
            </a:r>
            <a:r>
              <a:rPr lang="en-US" dirty="0" smtClean="0">
                <a:solidFill>
                  <a:srgbClr val="FF0000"/>
                </a:solidFill>
              </a:rPr>
              <a:t>code comprehension features provided </a:t>
            </a:r>
            <a:r>
              <a:rPr lang="en-US" dirty="0" smtClean="0"/>
              <a:t>as </a:t>
            </a:r>
            <a:r>
              <a:rPr lang="en-US" dirty="0" smtClean="0">
                <a:solidFill>
                  <a:srgbClr val="FF0000"/>
                </a:solidFill>
              </a:rPr>
              <a:t>part of the source code itself</a:t>
            </a:r>
            <a:r>
              <a:rPr lang="en-US" dirty="0" smtClean="0"/>
              <a:t>. </a:t>
            </a:r>
          </a:p>
          <a:p>
            <a:pPr algn="just"/>
            <a:r>
              <a:rPr lang="en-US" dirty="0" smtClean="0"/>
              <a:t>Internal documentation is provided through </a:t>
            </a:r>
            <a:r>
              <a:rPr lang="en-US" dirty="0" smtClean="0">
                <a:solidFill>
                  <a:srgbClr val="FF0000"/>
                </a:solidFill>
              </a:rPr>
              <a:t>appropriate module headers</a:t>
            </a:r>
            <a:r>
              <a:rPr lang="en-US" dirty="0" smtClean="0"/>
              <a:t> and </a:t>
            </a:r>
            <a:r>
              <a:rPr lang="en-US" dirty="0" smtClean="0">
                <a:solidFill>
                  <a:srgbClr val="FF0000"/>
                </a:solidFill>
              </a:rPr>
              <a:t>comments embedded </a:t>
            </a:r>
            <a:r>
              <a:rPr lang="en-US" dirty="0" smtClean="0"/>
              <a:t>in the source code. </a:t>
            </a:r>
          </a:p>
          <a:p>
            <a:pPr algn="just"/>
            <a:r>
              <a:rPr lang="en-US" dirty="0" smtClean="0"/>
              <a:t>Internal documentation is also provided through the </a:t>
            </a:r>
            <a:r>
              <a:rPr lang="en-US" dirty="0" smtClean="0">
                <a:solidFill>
                  <a:srgbClr val="FF0000"/>
                </a:solidFill>
              </a:rPr>
              <a:t>useful variable names, module </a:t>
            </a:r>
            <a:r>
              <a:rPr lang="en-US" dirty="0" smtClean="0"/>
              <a:t>and</a:t>
            </a:r>
            <a:r>
              <a:rPr lang="en-US" dirty="0" smtClean="0">
                <a:solidFill>
                  <a:srgbClr val="FF0000"/>
                </a:solidFill>
              </a:rPr>
              <a:t> function headers, code indentation, code structuring, use of enumerated types </a:t>
            </a:r>
            <a:r>
              <a:rPr lang="en-US" dirty="0" smtClean="0"/>
              <a:t>and</a:t>
            </a:r>
            <a:r>
              <a:rPr lang="en-US" dirty="0" smtClean="0">
                <a:solidFill>
                  <a:srgbClr val="FF0000"/>
                </a:solidFill>
              </a:rPr>
              <a:t> constant identifiers, use of user-defined data types, etc. </a:t>
            </a:r>
          </a:p>
          <a:p>
            <a:pPr algn="just"/>
            <a:r>
              <a:rPr lang="en-US" dirty="0" smtClean="0"/>
              <a:t>External documentation is </a:t>
            </a:r>
            <a:r>
              <a:rPr lang="en-US" dirty="0" smtClean="0">
                <a:solidFill>
                  <a:srgbClr val="FF0000"/>
                </a:solidFill>
              </a:rPr>
              <a:t>provided through various types of supporting documents</a:t>
            </a:r>
            <a:r>
              <a:rPr lang="en-US" dirty="0" smtClean="0"/>
              <a:t> such as </a:t>
            </a:r>
            <a:r>
              <a:rPr lang="en-US" dirty="0" smtClean="0">
                <a:solidFill>
                  <a:srgbClr val="FF0000"/>
                </a:solidFill>
              </a:rPr>
              <a:t>users’ manual, software requirements specification document, design document, test documents, etc.</a:t>
            </a:r>
          </a:p>
          <a:p>
            <a:pPr algn="just"/>
            <a:r>
              <a:rPr lang="en-US" dirty="0" smtClean="0"/>
              <a:t> A </a:t>
            </a:r>
            <a:r>
              <a:rPr lang="en-US" dirty="0" smtClean="0">
                <a:solidFill>
                  <a:srgbClr val="FF0000"/>
                </a:solidFill>
              </a:rPr>
              <a:t>systematic software development style ensures </a:t>
            </a:r>
            <a:r>
              <a:rPr lang="en-US" dirty="0" smtClean="0"/>
              <a:t>that all </a:t>
            </a:r>
            <a:r>
              <a:rPr lang="en-US" u="sng" dirty="0" smtClean="0">
                <a:solidFill>
                  <a:srgbClr val="FF0000"/>
                </a:solidFill>
              </a:rPr>
              <a:t>these documents are produced in an orderly fashion</a:t>
            </a:r>
            <a:r>
              <a:rPr lang="en-US" dirty="0" smtClean="0"/>
              <a:t>.</a:t>
            </a:r>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11</a:t>
            </a:fld>
            <a:endParaRPr lang="en-US"/>
          </a:p>
        </p:txBody>
      </p:sp>
      <p:sp>
        <p:nvSpPr>
          <p:cNvPr id="6" name="Title 7"/>
          <p:cNvSpPr txBox="1">
            <a:spLocks/>
          </p:cNvSpPr>
          <p:nvPr/>
        </p:nvSpPr>
        <p:spPr>
          <a:xfrm>
            <a:off x="6927" y="0"/>
            <a:ext cx="1028700" cy="279400"/>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22874"/>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37396"/>
            <a:ext cx="7315200" cy="362712"/>
          </a:xfrm>
        </p:spPr>
        <p:txBody>
          <a:bodyPr>
            <a:noAutofit/>
          </a:bodyPr>
          <a:lstStyle/>
          <a:p>
            <a:pPr algn="just"/>
            <a:r>
              <a:rPr lang="en-US" sz="2000" b="1" dirty="0" smtClean="0"/>
              <a:t>A well-maintained documentation should involve the following documents:</a:t>
            </a:r>
            <a:endParaRPr lang="en-US" sz="2000" b="1" dirty="0"/>
          </a:p>
        </p:txBody>
      </p:sp>
      <p:sp>
        <p:nvSpPr>
          <p:cNvPr id="3" name="Content Placeholder 2"/>
          <p:cNvSpPr>
            <a:spLocks noGrp="1"/>
          </p:cNvSpPr>
          <p:nvPr>
            <p:ph idx="1"/>
          </p:nvPr>
        </p:nvSpPr>
        <p:spPr>
          <a:xfrm>
            <a:off x="228600" y="1119206"/>
            <a:ext cx="8458200" cy="4953000"/>
          </a:xfrm>
        </p:spPr>
        <p:txBody>
          <a:bodyPr>
            <a:normAutofit/>
          </a:bodyPr>
          <a:lstStyle/>
          <a:p>
            <a:pPr algn="just"/>
            <a:r>
              <a:rPr lang="en-US" sz="2400" b="1" u="sng" dirty="0" smtClean="0"/>
              <a:t>Requirement documentation: </a:t>
            </a:r>
            <a:r>
              <a:rPr lang="en-US" sz="2400" dirty="0" smtClean="0"/>
              <a:t>works </a:t>
            </a:r>
            <a:r>
              <a:rPr lang="en-US" sz="2400" dirty="0" smtClean="0">
                <a:solidFill>
                  <a:srgbClr val="FF0000"/>
                </a:solidFill>
              </a:rPr>
              <a:t>as key tool for software designer</a:t>
            </a:r>
            <a:r>
              <a:rPr lang="en-US" sz="2400" dirty="0" smtClean="0"/>
              <a:t>, </a:t>
            </a:r>
            <a:r>
              <a:rPr lang="en-US" sz="2400" dirty="0" smtClean="0">
                <a:solidFill>
                  <a:srgbClr val="FF0000"/>
                </a:solidFill>
              </a:rPr>
              <a:t>developer and the test team </a:t>
            </a:r>
            <a:r>
              <a:rPr lang="en-US" sz="2400" dirty="0" smtClean="0"/>
              <a:t>to carry out their respective tasks. It </a:t>
            </a:r>
            <a:r>
              <a:rPr lang="en-US" sz="2400" dirty="0" smtClean="0">
                <a:solidFill>
                  <a:srgbClr val="FF0000"/>
                </a:solidFill>
              </a:rPr>
              <a:t>includes</a:t>
            </a:r>
            <a:r>
              <a:rPr lang="en-US" sz="2400" dirty="0" smtClean="0"/>
              <a:t> all the </a:t>
            </a:r>
            <a:r>
              <a:rPr lang="en-US" sz="2400" u="sng" dirty="0" smtClean="0">
                <a:solidFill>
                  <a:srgbClr val="FF0000"/>
                </a:solidFill>
              </a:rPr>
              <a:t>functional, non-functional</a:t>
            </a:r>
            <a:r>
              <a:rPr lang="en-US" sz="2400" dirty="0" smtClean="0"/>
              <a:t> and </a:t>
            </a:r>
            <a:r>
              <a:rPr lang="en-US" sz="2400" u="sng" dirty="0" smtClean="0">
                <a:solidFill>
                  <a:srgbClr val="FF0000"/>
                </a:solidFill>
              </a:rPr>
              <a:t>behavioral description </a:t>
            </a:r>
            <a:r>
              <a:rPr lang="en-US" sz="2400" dirty="0" smtClean="0"/>
              <a:t>of the intended software.</a:t>
            </a:r>
          </a:p>
          <a:p>
            <a:pPr algn="just">
              <a:buNone/>
            </a:pPr>
            <a:r>
              <a:rPr lang="en-US" sz="2400" dirty="0" smtClean="0">
                <a:solidFill>
                  <a:srgbClr val="FF0000"/>
                </a:solidFill>
              </a:rPr>
              <a:t>    Source of this document </a:t>
            </a:r>
            <a:r>
              <a:rPr lang="en-US" sz="2400" dirty="0" smtClean="0"/>
              <a:t>can be </a:t>
            </a:r>
            <a:r>
              <a:rPr lang="en-US" sz="2400" dirty="0" smtClean="0">
                <a:solidFill>
                  <a:srgbClr val="FF0000"/>
                </a:solidFill>
              </a:rPr>
              <a:t>previously stored data about the software</a:t>
            </a:r>
            <a:r>
              <a:rPr lang="en-US" sz="2400" dirty="0" smtClean="0"/>
              <a:t>, </a:t>
            </a:r>
            <a:r>
              <a:rPr lang="en-US" sz="2400" u="sng" dirty="0" smtClean="0"/>
              <a:t>already running software at the client’s end</a:t>
            </a:r>
            <a:r>
              <a:rPr lang="en-US" sz="2400" dirty="0" smtClean="0"/>
              <a:t>, </a:t>
            </a:r>
            <a:r>
              <a:rPr lang="en-US" sz="2400" u="sng" dirty="0" smtClean="0"/>
              <a:t>client’s interview, questionnaires and research</a:t>
            </a:r>
            <a:r>
              <a:rPr lang="en-US" sz="2400" dirty="0" smtClean="0"/>
              <a:t>. Generally it is stored in the </a:t>
            </a:r>
            <a:r>
              <a:rPr lang="en-US" sz="2400" u="sng" dirty="0" smtClean="0"/>
              <a:t>form of spreadsheet </a:t>
            </a:r>
            <a:r>
              <a:rPr lang="en-US" sz="2400" dirty="0" smtClean="0"/>
              <a:t>or </a:t>
            </a:r>
            <a:r>
              <a:rPr lang="en-US" sz="2400" u="sng" dirty="0" smtClean="0"/>
              <a:t>word processing document</a:t>
            </a:r>
            <a:r>
              <a:rPr lang="en-US" sz="2400" dirty="0" smtClean="0"/>
              <a:t> with the high-end software management team.</a:t>
            </a:r>
            <a:endParaRPr lang="en-US" sz="2400"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12</a:t>
            </a:fld>
            <a:endParaRPr lang="en-US"/>
          </a:p>
        </p:txBody>
      </p:sp>
      <p:sp>
        <p:nvSpPr>
          <p:cNvPr id="6" name="Title 7"/>
          <p:cNvSpPr txBox="1">
            <a:spLocks/>
          </p:cNvSpPr>
          <p:nvPr/>
        </p:nvSpPr>
        <p:spPr>
          <a:xfrm>
            <a:off x="6927" y="-16164"/>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671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42918"/>
            <a:ext cx="8382000" cy="5486400"/>
          </a:xfrm>
        </p:spPr>
        <p:txBody>
          <a:bodyPr>
            <a:normAutofit/>
          </a:bodyPr>
          <a:lstStyle/>
          <a:p>
            <a:pPr algn="just"/>
            <a:r>
              <a:rPr lang="en-US" sz="2400" b="1" u="sng" dirty="0" smtClean="0"/>
              <a:t>Software Design documentation</a:t>
            </a:r>
            <a:r>
              <a:rPr lang="en-US" sz="2400" b="1" dirty="0" smtClean="0"/>
              <a:t> </a:t>
            </a:r>
            <a:r>
              <a:rPr lang="en-US" sz="2400" dirty="0" smtClean="0"/>
              <a:t>- which are needed to build the software. It contains:  </a:t>
            </a:r>
          </a:p>
          <a:p>
            <a:pPr algn="just">
              <a:buNone/>
            </a:pPr>
            <a:r>
              <a:rPr lang="en-US" sz="2400" b="1" dirty="0" smtClean="0"/>
              <a:t>     (a)</a:t>
            </a:r>
            <a:r>
              <a:rPr lang="en-US" sz="2400" dirty="0" smtClean="0"/>
              <a:t> </a:t>
            </a:r>
            <a:r>
              <a:rPr lang="en-US" sz="2400" dirty="0" smtClean="0">
                <a:solidFill>
                  <a:srgbClr val="FF0000"/>
                </a:solidFill>
              </a:rPr>
              <a:t>High-level software architecture</a:t>
            </a:r>
            <a:r>
              <a:rPr lang="en-US" sz="2400" dirty="0" smtClean="0"/>
              <a:t>, </a:t>
            </a:r>
          </a:p>
          <a:p>
            <a:pPr algn="just">
              <a:buNone/>
            </a:pPr>
            <a:r>
              <a:rPr lang="en-US" sz="2400" b="1" dirty="0" smtClean="0"/>
              <a:t>     (b)</a:t>
            </a:r>
            <a:r>
              <a:rPr lang="en-US" sz="2400" dirty="0" smtClean="0">
                <a:solidFill>
                  <a:srgbClr val="FF0000"/>
                </a:solidFill>
              </a:rPr>
              <a:t> Software design details</a:t>
            </a:r>
            <a:r>
              <a:rPr lang="en-US" sz="2400" dirty="0" smtClean="0"/>
              <a:t>,</a:t>
            </a:r>
          </a:p>
          <a:p>
            <a:pPr algn="just">
              <a:buNone/>
            </a:pPr>
            <a:r>
              <a:rPr lang="en-US" sz="2400" dirty="0" smtClean="0"/>
              <a:t>     </a:t>
            </a:r>
            <a:r>
              <a:rPr lang="en-US" sz="2400" b="1" dirty="0" smtClean="0"/>
              <a:t>(c)</a:t>
            </a:r>
            <a:r>
              <a:rPr lang="en-US" sz="2400" dirty="0" smtClean="0"/>
              <a:t> </a:t>
            </a:r>
            <a:r>
              <a:rPr lang="en-US" sz="2400" dirty="0" smtClean="0">
                <a:solidFill>
                  <a:srgbClr val="FF0000"/>
                </a:solidFill>
              </a:rPr>
              <a:t>Data flow diagrams</a:t>
            </a:r>
            <a:r>
              <a:rPr lang="en-US" sz="2400" dirty="0" smtClean="0"/>
              <a:t>, </a:t>
            </a:r>
          </a:p>
          <a:p>
            <a:pPr algn="just">
              <a:buNone/>
            </a:pPr>
            <a:r>
              <a:rPr lang="en-US" sz="2400" b="1" dirty="0" smtClean="0"/>
              <a:t>     (d)</a:t>
            </a:r>
            <a:r>
              <a:rPr lang="en-US" sz="2400" dirty="0" smtClean="0"/>
              <a:t> </a:t>
            </a:r>
            <a:r>
              <a:rPr lang="en-US" sz="2400" dirty="0" smtClean="0">
                <a:solidFill>
                  <a:srgbClr val="FF0000"/>
                </a:solidFill>
              </a:rPr>
              <a:t>Database design</a:t>
            </a:r>
          </a:p>
          <a:p>
            <a:pPr algn="just">
              <a:buNone/>
            </a:pPr>
            <a:r>
              <a:rPr lang="en-US" sz="2400" dirty="0" smtClean="0"/>
              <a:t>    These documents work </a:t>
            </a:r>
            <a:r>
              <a:rPr lang="en-US" sz="2400" dirty="0" smtClean="0">
                <a:solidFill>
                  <a:srgbClr val="FF0000"/>
                </a:solidFill>
              </a:rPr>
              <a:t>as repository for developers to implement </a:t>
            </a:r>
            <a:r>
              <a:rPr lang="en-US" sz="2400" dirty="0" smtClean="0"/>
              <a:t>the software. </a:t>
            </a:r>
          </a:p>
          <a:p>
            <a:pPr algn="just"/>
            <a:r>
              <a:rPr lang="en-US" sz="2400" b="1" u="sng" dirty="0" smtClean="0"/>
              <a:t>Technical documentation</a:t>
            </a:r>
            <a:r>
              <a:rPr lang="en-US" sz="2400" dirty="0" smtClean="0"/>
              <a:t> - These documentations are </a:t>
            </a:r>
            <a:r>
              <a:rPr lang="en-US" sz="2400" u="sng" dirty="0" smtClean="0"/>
              <a:t>maintained by </a:t>
            </a:r>
            <a:r>
              <a:rPr lang="en-US" sz="2400" u="sng" dirty="0" smtClean="0">
                <a:solidFill>
                  <a:srgbClr val="FF0000"/>
                </a:solidFill>
              </a:rPr>
              <a:t>the developers and actual coders</a:t>
            </a:r>
            <a:r>
              <a:rPr lang="en-US" sz="2400" dirty="0" smtClean="0"/>
              <a:t>. These documents, as a whole, </a:t>
            </a:r>
            <a:r>
              <a:rPr lang="en-US" sz="2400" u="sng" dirty="0" smtClean="0"/>
              <a:t>represent information about the code.</a:t>
            </a:r>
          </a:p>
          <a:p>
            <a:pPr algn="just"/>
            <a:endParaRPr lang="en-US" sz="2400"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13</a:t>
            </a:fld>
            <a:endParaRPr lang="en-US"/>
          </a:p>
        </p:txBody>
      </p:sp>
      <p:sp>
        <p:nvSpPr>
          <p:cNvPr id="6" name="Title 7"/>
          <p:cNvSpPr txBox="1">
            <a:spLocks/>
          </p:cNvSpPr>
          <p:nvPr/>
        </p:nvSpPr>
        <p:spPr>
          <a:xfrm>
            <a:off x="7620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140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458200" cy="5486400"/>
          </a:xfrm>
        </p:spPr>
        <p:txBody>
          <a:bodyPr>
            <a:normAutofit/>
          </a:bodyPr>
          <a:lstStyle/>
          <a:p>
            <a:pPr algn="just"/>
            <a:r>
              <a:rPr lang="en-US" dirty="0" smtClean="0"/>
              <a:t>While writing the code, </a:t>
            </a:r>
            <a:r>
              <a:rPr lang="en-US" dirty="0" smtClean="0">
                <a:solidFill>
                  <a:srgbClr val="FF0000"/>
                </a:solidFill>
              </a:rPr>
              <a:t>the programmers also mention objective of the code</a:t>
            </a:r>
            <a:r>
              <a:rPr lang="en-US" dirty="0" smtClean="0"/>
              <a:t>, </a:t>
            </a:r>
            <a:r>
              <a:rPr lang="en-US" dirty="0" smtClean="0">
                <a:solidFill>
                  <a:srgbClr val="FF0000"/>
                </a:solidFill>
              </a:rPr>
              <a:t>who wrote it, where will it be required</a:t>
            </a:r>
            <a:r>
              <a:rPr lang="en-US" dirty="0" smtClean="0"/>
              <a:t>, </a:t>
            </a:r>
            <a:r>
              <a:rPr lang="en-US" dirty="0" smtClean="0">
                <a:solidFill>
                  <a:srgbClr val="FF0000"/>
                </a:solidFill>
              </a:rPr>
              <a:t>what it does and how it does, what other resources the code uses, etc</a:t>
            </a:r>
            <a:r>
              <a:rPr lang="en-US" dirty="0" smtClean="0"/>
              <a:t>.</a:t>
            </a:r>
          </a:p>
          <a:p>
            <a:pPr algn="just"/>
            <a:r>
              <a:rPr lang="en-US" b="1" u="sng" dirty="0" smtClean="0"/>
              <a:t>User documentation</a:t>
            </a:r>
            <a:r>
              <a:rPr lang="en-US" dirty="0" smtClean="0"/>
              <a:t> - explains </a:t>
            </a:r>
            <a:r>
              <a:rPr lang="en-US" dirty="0" smtClean="0">
                <a:solidFill>
                  <a:srgbClr val="FF0000"/>
                </a:solidFill>
              </a:rPr>
              <a:t>how the software product should work</a:t>
            </a:r>
            <a:r>
              <a:rPr lang="en-US" dirty="0" smtClean="0"/>
              <a:t> and </a:t>
            </a:r>
            <a:r>
              <a:rPr lang="en-US" dirty="0" smtClean="0">
                <a:solidFill>
                  <a:srgbClr val="FF0000"/>
                </a:solidFill>
              </a:rPr>
              <a:t>how it should be used </a:t>
            </a:r>
            <a:r>
              <a:rPr lang="en-US" dirty="0" smtClean="0"/>
              <a:t>to get the </a:t>
            </a:r>
            <a:r>
              <a:rPr lang="en-US" dirty="0" smtClean="0">
                <a:solidFill>
                  <a:srgbClr val="FF0000"/>
                </a:solidFill>
              </a:rPr>
              <a:t>desired results</a:t>
            </a:r>
            <a:r>
              <a:rPr lang="en-US" dirty="0" smtClean="0"/>
              <a:t>.</a:t>
            </a:r>
          </a:p>
          <a:p>
            <a:pPr algn="just">
              <a:buNone/>
            </a:pPr>
            <a:r>
              <a:rPr lang="en-US" dirty="0" smtClean="0"/>
              <a:t>   These documentations </a:t>
            </a:r>
            <a:r>
              <a:rPr lang="en-US" dirty="0" smtClean="0">
                <a:solidFill>
                  <a:srgbClr val="FF0000"/>
                </a:solidFill>
              </a:rPr>
              <a:t>may include</a:t>
            </a:r>
            <a:r>
              <a:rPr lang="en-US" dirty="0" smtClean="0"/>
              <a:t>, </a:t>
            </a:r>
            <a:r>
              <a:rPr lang="en-US" dirty="0" smtClean="0">
                <a:solidFill>
                  <a:srgbClr val="FF0000"/>
                </a:solidFill>
              </a:rPr>
              <a:t>software installation procedures</a:t>
            </a:r>
            <a:r>
              <a:rPr lang="en-US" dirty="0" smtClean="0"/>
              <a:t>, </a:t>
            </a:r>
            <a:r>
              <a:rPr lang="en-US" dirty="0" smtClean="0">
                <a:solidFill>
                  <a:srgbClr val="FF0000"/>
                </a:solidFill>
              </a:rPr>
              <a:t>how-to guides</a:t>
            </a:r>
            <a:r>
              <a:rPr lang="en-US" dirty="0" smtClean="0"/>
              <a:t>, </a:t>
            </a:r>
            <a:r>
              <a:rPr lang="en-US" dirty="0" smtClean="0">
                <a:solidFill>
                  <a:srgbClr val="FF0000"/>
                </a:solidFill>
              </a:rPr>
              <a:t>user-guides, uninstallation method</a:t>
            </a:r>
            <a:r>
              <a:rPr lang="en-US" dirty="0" smtClean="0"/>
              <a:t> and special references to get more information like </a:t>
            </a:r>
            <a:r>
              <a:rPr lang="en-US" dirty="0" smtClean="0">
                <a:solidFill>
                  <a:srgbClr val="FF0000"/>
                </a:solidFill>
              </a:rPr>
              <a:t>license updation </a:t>
            </a:r>
            <a:r>
              <a:rPr lang="en-US" dirty="0" smtClean="0"/>
              <a:t>etc.</a:t>
            </a:r>
          </a:p>
          <a:p>
            <a:pPr algn="just"/>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14</a:t>
            </a:fld>
            <a:endParaRPr lang="en-US"/>
          </a:p>
        </p:txBody>
      </p:sp>
      <p:sp>
        <p:nvSpPr>
          <p:cNvPr id="6" name="Title 7"/>
          <p:cNvSpPr txBox="1">
            <a:spLocks/>
          </p:cNvSpPr>
          <p:nvPr/>
        </p:nvSpPr>
        <p:spPr>
          <a:xfrm>
            <a:off x="0" y="12700"/>
            <a:ext cx="1028700" cy="215900"/>
          </a:xfrm>
          <a:prstGeom prst="rect">
            <a:avLst/>
          </a:prstGeom>
        </p:spPr>
        <p:txBody>
          <a:bodyPr vert="horz" lIns="0" rIns="0" bIns="0" anchor="b">
            <a:normAutofit fontScale="7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b="1"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200" b="1" dirty="0" smtClean="0"/>
              <a:t>MODERN PROGRAMMING LANGUAGE FEATURES</a:t>
            </a:r>
            <a:endParaRPr lang="en-US" sz="3200" b="1" dirty="0"/>
          </a:p>
        </p:txBody>
      </p:sp>
      <p:sp>
        <p:nvSpPr>
          <p:cNvPr id="5" name="Slide Number Placeholder 4"/>
          <p:cNvSpPr>
            <a:spLocks noGrp="1"/>
          </p:cNvSpPr>
          <p:nvPr>
            <p:ph type="sldNum" sz="quarter" idx="12"/>
          </p:nvPr>
        </p:nvSpPr>
        <p:spPr/>
        <p:txBody>
          <a:bodyPr/>
          <a:lstStyle/>
          <a:p>
            <a:fld id="{70269E45-CC9C-4127-B019-BD23DBE2EA4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42900"/>
            <a:ext cx="4038600" cy="819912"/>
          </a:xfrm>
        </p:spPr>
        <p:txBody>
          <a:bodyPr>
            <a:normAutofit/>
          </a:bodyPr>
          <a:lstStyle/>
          <a:p>
            <a:pPr algn="ctr"/>
            <a:r>
              <a:rPr lang="en-US" sz="4000" b="1" dirty="0" smtClean="0"/>
              <a:t>Type checking</a:t>
            </a:r>
            <a:endParaRPr lang="en-US" sz="4000" b="1" dirty="0"/>
          </a:p>
        </p:txBody>
      </p:sp>
      <p:sp>
        <p:nvSpPr>
          <p:cNvPr id="3" name="Content Placeholder 2"/>
          <p:cNvSpPr>
            <a:spLocks noGrp="1"/>
          </p:cNvSpPr>
          <p:nvPr>
            <p:ph idx="1"/>
          </p:nvPr>
        </p:nvSpPr>
        <p:spPr>
          <a:xfrm>
            <a:off x="457200" y="1142984"/>
            <a:ext cx="8229600" cy="5000660"/>
          </a:xfrm>
        </p:spPr>
        <p:txBody>
          <a:bodyPr>
            <a:normAutofit fontScale="92500"/>
          </a:bodyPr>
          <a:lstStyle/>
          <a:p>
            <a:pPr algn="just"/>
            <a:r>
              <a:rPr lang="en-US" b="1" dirty="0" smtClean="0"/>
              <a:t>Type checking</a:t>
            </a:r>
            <a:r>
              <a:rPr lang="en-US" dirty="0" smtClean="0"/>
              <a:t> is the process of verifying and enforcing the constraints of types, and </a:t>
            </a:r>
            <a:r>
              <a:rPr lang="en-US" dirty="0" smtClean="0">
                <a:solidFill>
                  <a:srgbClr val="FF0000"/>
                </a:solidFill>
              </a:rPr>
              <a:t>it can occur either at compile time</a:t>
            </a:r>
            <a:r>
              <a:rPr lang="en-US" dirty="0" smtClean="0"/>
              <a:t> (i.e. statically) or </a:t>
            </a:r>
            <a:r>
              <a:rPr lang="en-US" dirty="0" smtClean="0">
                <a:solidFill>
                  <a:srgbClr val="FF0000"/>
                </a:solidFill>
              </a:rPr>
              <a:t>at runtime </a:t>
            </a:r>
            <a:r>
              <a:rPr lang="en-US" dirty="0" smtClean="0"/>
              <a:t>(i.e. dynamically). </a:t>
            </a:r>
          </a:p>
          <a:p>
            <a:pPr algn="just"/>
            <a:r>
              <a:rPr lang="en-US" dirty="0" smtClean="0"/>
              <a:t>Type checking is all about ensuring that the program is </a:t>
            </a:r>
            <a:r>
              <a:rPr lang="en-US" b="1" u="sng" dirty="0" smtClean="0">
                <a:solidFill>
                  <a:srgbClr val="FF0000"/>
                </a:solidFill>
              </a:rPr>
              <a:t>type-safe</a:t>
            </a:r>
            <a:r>
              <a:rPr lang="en-US" dirty="0" smtClean="0"/>
              <a:t>, meaning that the </a:t>
            </a:r>
            <a:r>
              <a:rPr lang="en-US" u="sng" dirty="0" smtClean="0">
                <a:solidFill>
                  <a:srgbClr val="FF0000"/>
                </a:solidFill>
              </a:rPr>
              <a:t>possibility of type errors is kept to a minimum</a:t>
            </a:r>
            <a:r>
              <a:rPr lang="en-US" dirty="0" smtClean="0"/>
              <a:t>. </a:t>
            </a:r>
          </a:p>
          <a:p>
            <a:pPr algn="just"/>
            <a:r>
              <a:rPr lang="en-US" dirty="0" smtClean="0"/>
              <a:t>A </a:t>
            </a:r>
            <a:r>
              <a:rPr lang="en-US" dirty="0" smtClean="0">
                <a:solidFill>
                  <a:srgbClr val="FF0000"/>
                </a:solidFill>
              </a:rPr>
              <a:t>type error is an erroneous program behavior </a:t>
            </a:r>
            <a:r>
              <a:rPr lang="en-US" dirty="0" smtClean="0"/>
              <a:t>in which an operation occurs (or tries to occur) on a particular data type that</a:t>
            </a:r>
            <a:r>
              <a:rPr lang="en-US" u="sng" dirty="0" smtClean="0"/>
              <a:t> it’s not meant to occur on</a:t>
            </a:r>
            <a:r>
              <a:rPr lang="en-US" dirty="0" smtClean="0"/>
              <a:t>. </a:t>
            </a:r>
          </a:p>
          <a:p>
            <a:pPr algn="just"/>
            <a:r>
              <a:rPr lang="en-US" dirty="0" smtClean="0"/>
              <a:t>This could be a situation </a:t>
            </a:r>
            <a:r>
              <a:rPr lang="en-US" dirty="0" smtClean="0">
                <a:solidFill>
                  <a:srgbClr val="FF0000"/>
                </a:solidFill>
              </a:rPr>
              <a:t>where an operation is performed on an integer</a:t>
            </a:r>
            <a:r>
              <a:rPr lang="en-US" dirty="0" smtClean="0"/>
              <a:t> with the intent </a:t>
            </a:r>
            <a:r>
              <a:rPr lang="en-US" dirty="0" smtClean="0">
                <a:solidFill>
                  <a:srgbClr val="FF0000"/>
                </a:solidFill>
              </a:rPr>
              <a:t>that it is a float</a:t>
            </a:r>
            <a:r>
              <a:rPr lang="en-US" dirty="0" smtClean="0"/>
              <a:t>, or even something such as adding a string and an integer together:</a:t>
            </a:r>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16</a:t>
            </a:fld>
            <a:endParaRPr lang="en-US"/>
          </a:p>
        </p:txBody>
      </p:sp>
      <p:sp>
        <p:nvSpPr>
          <p:cNvPr id="9" name="Title 7"/>
          <p:cNvSpPr txBox="1">
            <a:spLocks/>
          </p:cNvSpPr>
          <p:nvPr/>
        </p:nvSpPr>
        <p:spPr>
          <a:xfrm>
            <a:off x="282575" y="330200"/>
            <a:ext cx="2057400" cy="558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11"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486400"/>
          </a:xfrm>
        </p:spPr>
        <p:txBody>
          <a:bodyPr>
            <a:normAutofit fontScale="92500"/>
          </a:bodyPr>
          <a:lstStyle/>
          <a:p>
            <a:pPr algn="just"/>
            <a:r>
              <a:rPr lang="en-US" u="sng" dirty="0" smtClean="0"/>
              <a:t>Methods of type checking</a:t>
            </a:r>
            <a:r>
              <a:rPr lang="en-US" dirty="0" smtClean="0"/>
              <a:t>: </a:t>
            </a:r>
            <a:r>
              <a:rPr lang="en-US" b="1" dirty="0" smtClean="0">
                <a:solidFill>
                  <a:srgbClr val="FF0000"/>
                </a:solidFill>
              </a:rPr>
              <a:t>static</a:t>
            </a:r>
            <a:r>
              <a:rPr lang="en-US" b="1" dirty="0" smtClean="0"/>
              <a:t> type  checking</a:t>
            </a:r>
            <a:r>
              <a:rPr lang="en-US" dirty="0" smtClean="0"/>
              <a:t>  and </a:t>
            </a:r>
            <a:r>
              <a:rPr lang="en-US" b="1" dirty="0" smtClean="0">
                <a:solidFill>
                  <a:srgbClr val="FF0000"/>
                </a:solidFill>
              </a:rPr>
              <a:t>dynamic</a:t>
            </a:r>
            <a:r>
              <a:rPr lang="en-US" b="1" dirty="0" smtClean="0"/>
              <a:t> type checking</a:t>
            </a:r>
            <a:r>
              <a:rPr lang="en-US" dirty="0" smtClean="0"/>
              <a:t>.</a:t>
            </a:r>
          </a:p>
          <a:p>
            <a:pPr algn="just"/>
            <a:r>
              <a:rPr lang="en-US" dirty="0" smtClean="0"/>
              <a:t>A language is </a:t>
            </a:r>
            <a:r>
              <a:rPr lang="en-US" b="1" u="sng" dirty="0" smtClean="0"/>
              <a:t>statically-typed</a:t>
            </a:r>
            <a:r>
              <a:rPr lang="en-US" u="sng" dirty="0" smtClean="0"/>
              <a:t> if the type of a variable is known at </a:t>
            </a:r>
            <a:r>
              <a:rPr lang="en-US" b="1" u="sng" dirty="0" smtClean="0"/>
              <a:t>compile time</a:t>
            </a:r>
            <a:r>
              <a:rPr lang="en-US" dirty="0" smtClean="0"/>
              <a:t> instead of at runtime. </a:t>
            </a:r>
          </a:p>
          <a:p>
            <a:pPr algn="just"/>
            <a:r>
              <a:rPr lang="en-US" dirty="0" smtClean="0"/>
              <a:t>Common examples of statically-typed languages include </a:t>
            </a:r>
            <a:r>
              <a:rPr lang="en-US" dirty="0" err="1" smtClean="0"/>
              <a:t>Ada</a:t>
            </a:r>
            <a:r>
              <a:rPr lang="en-US" dirty="0" smtClean="0"/>
              <a:t>, C, C++, C#, JADE, Java, Fortran, Haskell, ML, Pascal, and </a:t>
            </a:r>
            <a:r>
              <a:rPr lang="en-US" dirty="0" err="1" smtClean="0"/>
              <a:t>Scala</a:t>
            </a:r>
            <a:r>
              <a:rPr lang="en-US" dirty="0" smtClean="0"/>
              <a:t>.</a:t>
            </a:r>
          </a:p>
          <a:p>
            <a:pPr algn="just"/>
            <a:r>
              <a:rPr lang="en-US" dirty="0" smtClean="0"/>
              <a:t>The </a:t>
            </a:r>
            <a:r>
              <a:rPr lang="en-US" u="sng" dirty="0" smtClean="0">
                <a:solidFill>
                  <a:srgbClr val="FF0000"/>
                </a:solidFill>
              </a:rPr>
              <a:t>big benefit </a:t>
            </a:r>
            <a:r>
              <a:rPr lang="en-US" dirty="0" smtClean="0"/>
              <a:t>of static type checking is that it allows </a:t>
            </a:r>
            <a:r>
              <a:rPr lang="en-US" dirty="0" smtClean="0">
                <a:solidFill>
                  <a:srgbClr val="FF0000"/>
                </a:solidFill>
              </a:rPr>
              <a:t>many </a:t>
            </a:r>
            <a:r>
              <a:rPr lang="en-US" u="sng" dirty="0" smtClean="0">
                <a:solidFill>
                  <a:srgbClr val="FF0000"/>
                </a:solidFill>
              </a:rPr>
              <a:t>type errors to be caught early </a:t>
            </a:r>
            <a:r>
              <a:rPr lang="en-US" dirty="0" smtClean="0">
                <a:solidFill>
                  <a:srgbClr val="FF0000"/>
                </a:solidFill>
              </a:rPr>
              <a:t>in the development cycle.</a:t>
            </a:r>
            <a:r>
              <a:rPr lang="en-US" dirty="0" smtClean="0"/>
              <a:t> </a:t>
            </a:r>
          </a:p>
          <a:p>
            <a:pPr algn="just"/>
            <a:r>
              <a:rPr lang="en-US" b="1" u="sng" dirty="0" smtClean="0"/>
              <a:t>Static typing </a:t>
            </a:r>
            <a:r>
              <a:rPr lang="en-US" dirty="0" smtClean="0"/>
              <a:t>usually </a:t>
            </a:r>
            <a:r>
              <a:rPr lang="en-US" dirty="0" smtClean="0">
                <a:solidFill>
                  <a:srgbClr val="FF0000"/>
                </a:solidFill>
              </a:rPr>
              <a:t>results in compiled code </a:t>
            </a:r>
            <a:r>
              <a:rPr lang="en-US" dirty="0" smtClean="0"/>
              <a:t>that </a:t>
            </a:r>
            <a:r>
              <a:rPr lang="en-US" dirty="0" smtClean="0">
                <a:solidFill>
                  <a:srgbClr val="FF0000"/>
                </a:solidFill>
              </a:rPr>
              <a:t>executes more quickly</a:t>
            </a:r>
            <a:r>
              <a:rPr lang="en-US" dirty="0" smtClean="0"/>
              <a:t> because when the </a:t>
            </a:r>
            <a:r>
              <a:rPr lang="en-US" u="sng" dirty="0" smtClean="0"/>
              <a:t>compiler knows the exact data types</a:t>
            </a:r>
            <a:r>
              <a:rPr lang="en-US" dirty="0" smtClean="0"/>
              <a:t> that are in use, </a:t>
            </a:r>
            <a:r>
              <a:rPr lang="en-US" u="sng" dirty="0" smtClean="0"/>
              <a:t>it can produce optimized machine code</a:t>
            </a:r>
            <a:r>
              <a:rPr lang="en-US" dirty="0" smtClean="0"/>
              <a:t> (i.e. faster and/or using less memory). </a:t>
            </a:r>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17</a:t>
            </a:fld>
            <a:endParaRPr lang="en-US"/>
          </a:p>
        </p:txBody>
      </p:sp>
      <p:sp>
        <p:nvSpPr>
          <p:cNvPr id="6" name="Title 7"/>
          <p:cNvSpPr txBox="1">
            <a:spLocks/>
          </p:cNvSpPr>
          <p:nvPr/>
        </p:nvSpPr>
        <p:spPr>
          <a:xfrm>
            <a:off x="20782" y="5080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0036"/>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458200" cy="5410200"/>
          </a:xfrm>
        </p:spPr>
        <p:txBody>
          <a:bodyPr>
            <a:normAutofit fontScale="92500" lnSpcReduction="20000"/>
          </a:bodyPr>
          <a:lstStyle/>
          <a:p>
            <a:pPr algn="just"/>
            <a:r>
              <a:rPr lang="en-US" b="1" u="sng" dirty="0" smtClean="0"/>
              <a:t>Dynamic type checking </a:t>
            </a:r>
            <a:r>
              <a:rPr lang="en-US" dirty="0" smtClean="0"/>
              <a:t>is the process </a:t>
            </a:r>
            <a:r>
              <a:rPr lang="en-US" u="sng" dirty="0" smtClean="0"/>
              <a:t>of verifying the type safety of a program at </a:t>
            </a:r>
            <a:r>
              <a:rPr lang="en-US" b="1" u="sng" dirty="0" smtClean="0"/>
              <a:t>runtime</a:t>
            </a:r>
            <a:r>
              <a:rPr lang="en-US" dirty="0" smtClean="0"/>
              <a:t>. </a:t>
            </a:r>
          </a:p>
          <a:p>
            <a:pPr algn="just"/>
            <a:r>
              <a:rPr lang="en-US" dirty="0" smtClean="0"/>
              <a:t>Common dynamically-typed languages include Groovy, </a:t>
            </a:r>
            <a:r>
              <a:rPr lang="en-US" u="sng" dirty="0" smtClean="0"/>
              <a:t>JavaScript, Lisp, </a:t>
            </a:r>
            <a:r>
              <a:rPr lang="en-US" u="sng" dirty="0" err="1" smtClean="0"/>
              <a:t>Lua</a:t>
            </a:r>
            <a:r>
              <a:rPr lang="en-US" u="sng" dirty="0" smtClean="0"/>
              <a:t>, Objective-C, PHP, Prolog, Python, Ruby, Smalltalk and </a:t>
            </a:r>
            <a:r>
              <a:rPr lang="en-US" u="sng" dirty="0" err="1" smtClean="0"/>
              <a:t>Tcl</a:t>
            </a:r>
            <a:r>
              <a:rPr lang="en-US" dirty="0" smtClean="0"/>
              <a:t>.</a:t>
            </a:r>
          </a:p>
          <a:p>
            <a:r>
              <a:rPr lang="en-US" dirty="0" smtClean="0"/>
              <a:t>When using these languages you need </a:t>
            </a:r>
            <a:r>
              <a:rPr lang="en-US" u="sng" dirty="0" smtClean="0">
                <a:solidFill>
                  <a:srgbClr val="FF0000"/>
                </a:solidFill>
              </a:rPr>
              <a:t>not specify or declare the type of variable instead compiler itself figures out what type a variable</a:t>
            </a:r>
            <a:r>
              <a:rPr lang="en-US" dirty="0" smtClean="0"/>
              <a:t> is when you first assign it a value.</a:t>
            </a:r>
            <a:br>
              <a:rPr lang="en-US" dirty="0" smtClean="0"/>
            </a:br>
            <a:r>
              <a:rPr lang="en-US" dirty="0" smtClean="0"/>
              <a:t>Now consider some statements in python:</a:t>
            </a:r>
            <a:br>
              <a:rPr lang="en-US" dirty="0" smtClean="0"/>
            </a:br>
            <a:r>
              <a:rPr lang="en-US" dirty="0" smtClean="0"/>
              <a:t>str1="Python"</a:t>
            </a:r>
            <a:br>
              <a:rPr lang="en-US" dirty="0" smtClean="0"/>
            </a:br>
            <a:r>
              <a:rPr lang="en-US" dirty="0" smtClean="0"/>
              <a:t>str2=10</a:t>
            </a:r>
            <a:br>
              <a:rPr lang="en-US" dirty="0" smtClean="0"/>
            </a:br>
            <a:r>
              <a:rPr lang="en-US" dirty="0" smtClean="0"/>
              <a:t>Here you need not declare the data type. The compiler itself will know which type the variable belongs to when you first assign it a value (str1 is of "String" data type and str2 is of type “</a:t>
            </a:r>
            <a:r>
              <a:rPr lang="en-US" dirty="0" err="1" smtClean="0"/>
              <a:t>int</a:t>
            </a:r>
            <a:r>
              <a:rPr lang="en-US" dirty="0" smtClean="0"/>
              <a:t>").</a:t>
            </a:r>
            <a:br>
              <a:rPr lang="en-US" dirty="0" smtClean="0"/>
            </a:br>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18</a:t>
            </a:fld>
            <a:endParaRPr lang="en-US"/>
          </a:p>
        </p:txBody>
      </p:sp>
      <p:sp>
        <p:nvSpPr>
          <p:cNvPr id="6" name="Title 7"/>
          <p:cNvSpPr txBox="1">
            <a:spLocks/>
          </p:cNvSpPr>
          <p:nvPr/>
        </p:nvSpPr>
        <p:spPr>
          <a:xfrm>
            <a:off x="7620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3855"/>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900"/>
            <a:ext cx="4495800" cy="667512"/>
          </a:xfrm>
        </p:spPr>
        <p:txBody>
          <a:bodyPr>
            <a:normAutofit/>
          </a:bodyPr>
          <a:lstStyle/>
          <a:p>
            <a:pPr algn="ctr"/>
            <a:r>
              <a:rPr lang="en-US" sz="3600" b="1" dirty="0" smtClean="0"/>
              <a:t>DATA ABSTRACTION</a:t>
            </a:r>
            <a:endParaRPr lang="en-US" sz="3600" b="1" dirty="0"/>
          </a:p>
        </p:txBody>
      </p:sp>
      <p:sp>
        <p:nvSpPr>
          <p:cNvPr id="3" name="Content Placeholder 2"/>
          <p:cNvSpPr>
            <a:spLocks noGrp="1"/>
          </p:cNvSpPr>
          <p:nvPr>
            <p:ph idx="1"/>
          </p:nvPr>
        </p:nvSpPr>
        <p:spPr>
          <a:xfrm>
            <a:off x="381000" y="990600"/>
            <a:ext cx="8458200" cy="4876800"/>
          </a:xfrm>
        </p:spPr>
        <p:txBody>
          <a:bodyPr/>
          <a:lstStyle/>
          <a:p>
            <a:pPr algn="just"/>
            <a:r>
              <a:rPr lang="en-US" dirty="0" smtClean="0"/>
              <a:t>Abstraction is a technique for </a:t>
            </a:r>
            <a:r>
              <a:rPr lang="en-US" u="sng" dirty="0" smtClean="0">
                <a:solidFill>
                  <a:srgbClr val="FF0000"/>
                </a:solidFill>
              </a:rPr>
              <a:t>arranging complexity of computer systems.</a:t>
            </a:r>
          </a:p>
          <a:p>
            <a:pPr algn="just"/>
            <a:r>
              <a:rPr lang="en-US" dirty="0" smtClean="0"/>
              <a:t>An abstract data type is </a:t>
            </a:r>
            <a:r>
              <a:rPr lang="en-US" dirty="0" smtClean="0">
                <a:solidFill>
                  <a:srgbClr val="FF0000"/>
                </a:solidFill>
              </a:rPr>
              <a:t>a specification of the behavior of a data type</a:t>
            </a:r>
            <a:r>
              <a:rPr lang="en-US" dirty="0" smtClean="0"/>
              <a:t> (often a class) without reference to its underlying implementation. </a:t>
            </a:r>
          </a:p>
          <a:p>
            <a:pPr algn="just"/>
            <a:r>
              <a:rPr lang="en-US" u="sng" dirty="0" smtClean="0"/>
              <a:t>Data abstraction </a:t>
            </a:r>
            <a:r>
              <a:rPr lang="en-US" dirty="0" smtClean="0"/>
              <a:t>is one of the fundamental principles of software engineering, since it facilitates the </a:t>
            </a:r>
            <a:r>
              <a:rPr lang="en-US" u="sng" dirty="0" smtClean="0"/>
              <a:t>decomposition of a problem into independent chunks </a:t>
            </a:r>
            <a:r>
              <a:rPr lang="en-US" dirty="0" smtClean="0"/>
              <a:t>and </a:t>
            </a:r>
            <a:r>
              <a:rPr lang="en-US" u="sng" dirty="0" smtClean="0">
                <a:solidFill>
                  <a:srgbClr val="FF0000"/>
                </a:solidFill>
              </a:rPr>
              <a:t>allows the implementation of the data type to change without breaking the client code</a:t>
            </a:r>
            <a:r>
              <a:rPr lang="en-US" dirty="0" smtClean="0"/>
              <a:t>.</a:t>
            </a:r>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19</a:t>
            </a:fld>
            <a:endParaRPr lang="en-US"/>
          </a:p>
        </p:txBody>
      </p:sp>
      <p:sp>
        <p:nvSpPr>
          <p:cNvPr id="6" name="Title 7"/>
          <p:cNvSpPr txBox="1">
            <a:spLocks/>
          </p:cNvSpPr>
          <p:nvPr/>
        </p:nvSpPr>
        <p:spPr>
          <a:xfrm>
            <a:off x="20782" y="32542"/>
            <a:ext cx="1028700" cy="392113"/>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745"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403874"/>
            <a:ext cx="6400800" cy="515112"/>
          </a:xfrm>
        </p:spPr>
        <p:txBody>
          <a:bodyPr>
            <a:normAutofit fontScale="90000"/>
          </a:bodyPr>
          <a:lstStyle/>
          <a:p>
            <a:pPr algn="ctr"/>
            <a:r>
              <a:rPr lang="en-US" sz="4000" b="1" dirty="0" smtClean="0"/>
              <a:t>Structured Coding Techniques</a:t>
            </a:r>
            <a:endParaRPr lang="en-US" sz="4000" b="1" dirty="0"/>
          </a:p>
        </p:txBody>
      </p:sp>
      <p:sp>
        <p:nvSpPr>
          <p:cNvPr id="3" name="Content Placeholder 2"/>
          <p:cNvSpPr>
            <a:spLocks noGrp="1"/>
          </p:cNvSpPr>
          <p:nvPr>
            <p:ph idx="1"/>
          </p:nvPr>
        </p:nvSpPr>
        <p:spPr>
          <a:xfrm>
            <a:off x="457200" y="1143000"/>
            <a:ext cx="8458200" cy="4800600"/>
          </a:xfrm>
        </p:spPr>
        <p:txBody>
          <a:bodyPr>
            <a:normAutofit lnSpcReduction="10000"/>
          </a:bodyPr>
          <a:lstStyle/>
          <a:p>
            <a:pPr algn="just"/>
            <a:r>
              <a:rPr lang="en-US" dirty="0" smtClean="0"/>
              <a:t>Structured programming (sometimes known as modular programming) is a </a:t>
            </a:r>
            <a:r>
              <a:rPr lang="en-US" u="sng" dirty="0" smtClean="0">
                <a:solidFill>
                  <a:srgbClr val="FF0000"/>
                </a:solidFill>
              </a:rPr>
              <a:t>subset of procedural programming </a:t>
            </a:r>
            <a:r>
              <a:rPr lang="en-US" dirty="0" smtClean="0"/>
              <a:t>that enforces a </a:t>
            </a:r>
            <a:r>
              <a:rPr lang="en-US" u="sng" dirty="0" smtClean="0">
                <a:solidFill>
                  <a:srgbClr val="FF0000"/>
                </a:solidFill>
              </a:rPr>
              <a:t>logical structure on the program </a:t>
            </a:r>
            <a:r>
              <a:rPr lang="en-US" dirty="0" smtClean="0"/>
              <a:t>being written to </a:t>
            </a:r>
            <a:r>
              <a:rPr lang="en-US" dirty="0" smtClean="0">
                <a:solidFill>
                  <a:srgbClr val="FF0000"/>
                </a:solidFill>
              </a:rPr>
              <a:t>make it more efficient and easier to understand and modify</a:t>
            </a:r>
            <a:r>
              <a:rPr lang="en-US" dirty="0" smtClean="0"/>
              <a:t>. </a:t>
            </a:r>
          </a:p>
          <a:p>
            <a:pPr algn="just"/>
            <a:r>
              <a:rPr lang="en-US" dirty="0" smtClean="0"/>
              <a:t>Structured programming </a:t>
            </a:r>
            <a:r>
              <a:rPr lang="en-US" u="sng" dirty="0" smtClean="0">
                <a:solidFill>
                  <a:srgbClr val="FF0000"/>
                </a:solidFill>
              </a:rPr>
              <a:t>frequently employs a top-down design model</a:t>
            </a:r>
            <a:r>
              <a:rPr lang="en-US" dirty="0" smtClean="0"/>
              <a:t>, in which developers map out the overall program </a:t>
            </a:r>
            <a:r>
              <a:rPr lang="en-US" u="sng" dirty="0" smtClean="0">
                <a:solidFill>
                  <a:srgbClr val="FF0000"/>
                </a:solidFill>
              </a:rPr>
              <a:t>structure into separate subsections</a:t>
            </a:r>
            <a:r>
              <a:rPr lang="en-US" dirty="0" smtClean="0"/>
              <a:t>.</a:t>
            </a:r>
          </a:p>
          <a:p>
            <a:pPr algn="just"/>
            <a:r>
              <a:rPr lang="en-US" dirty="0" smtClean="0"/>
              <a:t>A </a:t>
            </a:r>
            <a:r>
              <a:rPr lang="en-US" u="sng" dirty="0" smtClean="0">
                <a:solidFill>
                  <a:srgbClr val="FF0000"/>
                </a:solidFill>
              </a:rPr>
              <a:t>defined function or set of similar functions </a:t>
            </a:r>
            <a:r>
              <a:rPr lang="en-US" dirty="0" smtClean="0"/>
              <a:t>is coded in a </a:t>
            </a:r>
            <a:r>
              <a:rPr lang="en-US" u="sng" dirty="0" smtClean="0">
                <a:solidFill>
                  <a:srgbClr val="FF0000"/>
                </a:solidFill>
              </a:rPr>
              <a:t>separate module or submodule</a:t>
            </a:r>
            <a:r>
              <a:rPr lang="en-US" dirty="0" smtClean="0"/>
              <a:t>, which means that code can be loaded into </a:t>
            </a:r>
            <a:r>
              <a:rPr lang="en-US" u="sng" dirty="0" smtClean="0">
                <a:solidFill>
                  <a:srgbClr val="FF0000"/>
                </a:solidFill>
              </a:rPr>
              <a:t>memory more efficiently and that modules </a:t>
            </a:r>
            <a:r>
              <a:rPr lang="en-US" dirty="0" smtClean="0"/>
              <a:t>can be </a:t>
            </a:r>
            <a:r>
              <a:rPr lang="en-US" dirty="0" smtClean="0">
                <a:solidFill>
                  <a:srgbClr val="FF0000"/>
                </a:solidFill>
              </a:rPr>
              <a:t>reused </a:t>
            </a:r>
            <a:r>
              <a:rPr lang="en-US" dirty="0" smtClean="0"/>
              <a:t>in other programs.</a:t>
            </a:r>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2</a:t>
            </a:fld>
            <a:endParaRPr lang="en-US"/>
          </a:p>
        </p:txBody>
      </p:sp>
      <p:sp>
        <p:nvSpPr>
          <p:cNvPr id="9"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11"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642918"/>
            <a:ext cx="8534400" cy="4953000"/>
          </a:xfrm>
        </p:spPr>
        <p:txBody>
          <a:bodyPr/>
          <a:lstStyle/>
          <a:p>
            <a:pPr algn="just">
              <a:buNone/>
            </a:pPr>
            <a:r>
              <a:rPr lang="en-US" dirty="0" smtClean="0"/>
              <a:t>Typically includes:</a:t>
            </a:r>
          </a:p>
          <a:p>
            <a:pPr algn="just">
              <a:buNone/>
            </a:pPr>
            <a:r>
              <a:rPr lang="en-US" dirty="0" smtClean="0"/>
              <a:t> 1. </a:t>
            </a:r>
            <a:r>
              <a:rPr lang="en-US" dirty="0" smtClean="0">
                <a:solidFill>
                  <a:srgbClr val="FF0000"/>
                </a:solidFill>
              </a:rPr>
              <a:t>Data structures: </a:t>
            </a:r>
            <a:r>
              <a:rPr lang="en-US" dirty="0" smtClean="0"/>
              <a:t>constants, types, and variables accessible to user</a:t>
            </a:r>
          </a:p>
          <a:p>
            <a:pPr algn="just">
              <a:buNone/>
            </a:pPr>
            <a:r>
              <a:rPr lang="en-US" dirty="0" smtClean="0"/>
              <a:t>2. </a:t>
            </a:r>
            <a:r>
              <a:rPr lang="en-US" dirty="0" smtClean="0">
                <a:solidFill>
                  <a:srgbClr val="FF0000"/>
                </a:solidFill>
              </a:rPr>
              <a:t>Declarations of functions and procedures accessible to user </a:t>
            </a:r>
            <a:r>
              <a:rPr lang="en-US" dirty="0" smtClean="0"/>
              <a:t>.</a:t>
            </a:r>
          </a:p>
          <a:p>
            <a:pPr algn="just">
              <a:buNone/>
            </a:pPr>
            <a:r>
              <a:rPr lang="en-US" dirty="0" smtClean="0"/>
              <a:t>   As an example, an </a:t>
            </a:r>
            <a:r>
              <a:rPr lang="en-US" dirty="0" smtClean="0">
                <a:solidFill>
                  <a:srgbClr val="FF0000"/>
                </a:solidFill>
              </a:rPr>
              <a:t>algebraic specification of behavior </a:t>
            </a:r>
            <a:r>
              <a:rPr lang="en-US" dirty="0" smtClean="0"/>
              <a:t>of a stack might look like pop(push(</a:t>
            </a:r>
            <a:r>
              <a:rPr lang="en-US" dirty="0" err="1" smtClean="0"/>
              <a:t>S,x</a:t>
            </a:r>
            <a:r>
              <a:rPr lang="en-US" dirty="0" smtClean="0"/>
              <a:t>)) = S, if not empty(S) then push(pop(S), top(S)) = S</a:t>
            </a:r>
          </a:p>
          <a:p>
            <a:pPr algn="just">
              <a:buNone/>
            </a:pPr>
            <a:r>
              <a:rPr lang="en-US" dirty="0" smtClean="0"/>
              <a:t> • </a:t>
            </a:r>
            <a:r>
              <a:rPr lang="en-US" dirty="0" smtClean="0">
                <a:solidFill>
                  <a:srgbClr val="FF0000"/>
                </a:solidFill>
              </a:rPr>
              <a:t>Formal specification of ADTs </a:t>
            </a:r>
            <a:r>
              <a:rPr lang="en-US" dirty="0" smtClean="0"/>
              <a:t>uses universal algebras </a:t>
            </a:r>
            <a:r>
              <a:rPr lang="en-US" dirty="0" smtClean="0">
                <a:solidFill>
                  <a:srgbClr val="FF0000"/>
                </a:solidFill>
              </a:rPr>
              <a:t>Data + Operations + Equations = Algebra</a:t>
            </a:r>
            <a:r>
              <a:rPr lang="en-US" dirty="0" smtClean="0"/>
              <a:t>.</a:t>
            </a:r>
            <a:endParaRPr lang="en-US" dirty="0"/>
          </a:p>
        </p:txBody>
      </p:sp>
      <p:sp>
        <p:nvSpPr>
          <p:cNvPr id="5" name="Slide Number Placeholder 4"/>
          <p:cNvSpPr>
            <a:spLocks noGrp="1"/>
          </p:cNvSpPr>
          <p:nvPr>
            <p:ph type="sldNum" sz="quarter" idx="12"/>
          </p:nvPr>
        </p:nvSpPr>
        <p:spPr/>
        <p:txBody>
          <a:bodyPr/>
          <a:lstStyle/>
          <a:p>
            <a:fld id="{70269E45-CC9C-4127-B019-BD23DBE2EA4E}" type="slidenum">
              <a:rPr lang="en-US" smtClean="0"/>
              <a:pPr/>
              <a:t>20</a:t>
            </a:fld>
            <a:endParaRPr lang="en-US"/>
          </a:p>
        </p:txBody>
      </p:sp>
      <p:sp>
        <p:nvSpPr>
          <p:cNvPr id="6" name="Title 7"/>
          <p:cNvSpPr txBox="1">
            <a:spLocks/>
          </p:cNvSpPr>
          <p:nvPr/>
        </p:nvSpPr>
        <p:spPr>
          <a:xfrm>
            <a:off x="13855"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447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184943"/>
            <a:ext cx="2133600" cy="609384"/>
          </a:xfrm>
        </p:spPr>
        <p:txBody>
          <a:bodyPr>
            <a:normAutofit fontScale="90000"/>
          </a:bodyPr>
          <a:lstStyle/>
          <a:p>
            <a:pPr algn="ctr"/>
            <a:r>
              <a:rPr lang="en-US" sz="4800" b="1" dirty="0" smtClean="0"/>
              <a:t>Goals</a:t>
            </a:r>
            <a:endParaRPr lang="en-US" sz="4800" b="1" dirty="0"/>
          </a:p>
        </p:txBody>
      </p:sp>
      <p:sp>
        <p:nvSpPr>
          <p:cNvPr id="3" name="Content Placeholder 2"/>
          <p:cNvSpPr>
            <a:spLocks noGrp="1"/>
          </p:cNvSpPr>
          <p:nvPr>
            <p:ph idx="1"/>
          </p:nvPr>
        </p:nvSpPr>
        <p:spPr>
          <a:xfrm>
            <a:off x="500496" y="1371600"/>
            <a:ext cx="8229600" cy="3322320"/>
          </a:xfrm>
        </p:spPr>
        <p:txBody>
          <a:bodyPr/>
          <a:lstStyle/>
          <a:p>
            <a:pPr algn="just"/>
            <a:r>
              <a:rPr lang="en-US" dirty="0"/>
              <a:t>T</a:t>
            </a:r>
            <a:r>
              <a:rPr lang="en-US" dirty="0" smtClean="0"/>
              <a:t>hat </a:t>
            </a:r>
            <a:r>
              <a:rPr lang="en-US" u="sng" dirty="0" smtClean="0"/>
              <a:t>one need not understand how the data type is implemented in order to use it</a:t>
            </a:r>
            <a:r>
              <a:rPr lang="en-US" dirty="0" smtClean="0"/>
              <a:t>.</a:t>
            </a:r>
          </a:p>
          <a:p>
            <a:pPr algn="just"/>
            <a:r>
              <a:rPr lang="en-US" dirty="0"/>
              <a:t>I</a:t>
            </a:r>
            <a:r>
              <a:rPr lang="en-US" dirty="0" smtClean="0"/>
              <a:t>t gives </a:t>
            </a:r>
            <a:r>
              <a:rPr lang="en-US" u="sng" dirty="0" smtClean="0"/>
              <a:t>more flexibility for changing the implementation</a:t>
            </a:r>
            <a:r>
              <a:rPr lang="en-US" dirty="0" smtClean="0"/>
              <a:t>, so long as </a:t>
            </a:r>
            <a:r>
              <a:rPr lang="en-US" u="sng" dirty="0" smtClean="0"/>
              <a:t>it obeys the specification</a:t>
            </a:r>
            <a:r>
              <a:rPr lang="en-US" dirty="0" smtClean="0"/>
              <a:t>.</a:t>
            </a:r>
          </a:p>
          <a:p>
            <a:pPr algn="just"/>
            <a:r>
              <a:rPr lang="en-US" dirty="0" smtClean="0"/>
              <a:t>The </a:t>
            </a:r>
            <a:r>
              <a:rPr lang="en-US" u="sng" dirty="0" smtClean="0"/>
              <a:t>user can replace one implementation </a:t>
            </a:r>
            <a:r>
              <a:rPr lang="en-US" dirty="0" smtClean="0"/>
              <a:t>with </a:t>
            </a:r>
            <a:r>
              <a:rPr lang="en-US" u="sng" dirty="0" smtClean="0"/>
              <a:t>another if it proves </a:t>
            </a:r>
            <a:r>
              <a:rPr lang="en-US" dirty="0" smtClean="0"/>
              <a:t>to be more effective.</a:t>
            </a:r>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21</a:t>
            </a:fld>
            <a:endParaRPr lang="en-US"/>
          </a:p>
        </p:txBody>
      </p:sp>
      <p:sp>
        <p:nvSpPr>
          <p:cNvPr id="6" name="Title 7"/>
          <p:cNvSpPr txBox="1">
            <a:spLocks/>
          </p:cNvSpPr>
          <p:nvPr/>
        </p:nvSpPr>
        <p:spPr>
          <a:xfrm>
            <a:off x="13855" y="39687"/>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745" y="4870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275" y="129000"/>
            <a:ext cx="5486400" cy="591312"/>
          </a:xfrm>
        </p:spPr>
        <p:txBody>
          <a:bodyPr>
            <a:normAutofit fontScale="90000"/>
          </a:bodyPr>
          <a:lstStyle/>
          <a:p>
            <a:pPr algn="ctr"/>
            <a:r>
              <a:rPr lang="en-US" sz="4400" b="1" dirty="0" smtClean="0"/>
              <a:t>Exception Handling </a:t>
            </a:r>
            <a:endParaRPr lang="en-US" sz="4400" b="1" dirty="0"/>
          </a:p>
        </p:txBody>
      </p:sp>
      <p:sp>
        <p:nvSpPr>
          <p:cNvPr id="3" name="Content Placeholder 2"/>
          <p:cNvSpPr>
            <a:spLocks noGrp="1"/>
          </p:cNvSpPr>
          <p:nvPr>
            <p:ph idx="1"/>
          </p:nvPr>
        </p:nvSpPr>
        <p:spPr>
          <a:xfrm>
            <a:off x="76200" y="990600"/>
            <a:ext cx="8686800" cy="4800600"/>
          </a:xfrm>
        </p:spPr>
        <p:txBody>
          <a:bodyPr/>
          <a:lstStyle/>
          <a:p>
            <a:pPr algn="just"/>
            <a:r>
              <a:rPr lang="en-US" dirty="0" smtClean="0"/>
              <a:t>Exception – </a:t>
            </a:r>
            <a:r>
              <a:rPr lang="en-US" dirty="0" smtClean="0">
                <a:solidFill>
                  <a:srgbClr val="FF0000"/>
                </a:solidFill>
              </a:rPr>
              <a:t>an indication of a problem that occurs during a program’s execution.</a:t>
            </a:r>
          </a:p>
          <a:p>
            <a:pPr algn="just"/>
            <a:r>
              <a:rPr lang="en-US" dirty="0" smtClean="0"/>
              <a:t>Exception handling – </a:t>
            </a:r>
            <a:r>
              <a:rPr lang="en-US" dirty="0" smtClean="0">
                <a:solidFill>
                  <a:srgbClr val="FF0000"/>
                </a:solidFill>
              </a:rPr>
              <a:t>resolving exceptions that may occur so program can continue or terminate gracefully</a:t>
            </a:r>
            <a:r>
              <a:rPr lang="en-US" dirty="0" smtClean="0"/>
              <a:t>.</a:t>
            </a:r>
          </a:p>
          <a:p>
            <a:pPr algn="just"/>
            <a:r>
              <a:rPr lang="en-US" dirty="0" smtClean="0"/>
              <a:t>Exception handling enables programmers to </a:t>
            </a:r>
            <a:r>
              <a:rPr lang="en-US" u="sng" dirty="0" smtClean="0">
                <a:solidFill>
                  <a:srgbClr val="FF0000"/>
                </a:solidFill>
              </a:rPr>
              <a:t>create programs that are more robust and fault-tolerant</a:t>
            </a:r>
            <a:r>
              <a:rPr lang="en-US" dirty="0" smtClean="0"/>
              <a:t>.</a:t>
            </a:r>
          </a:p>
          <a:p>
            <a:pPr algn="just"/>
            <a:r>
              <a:rPr lang="en-US" b="1" dirty="0" smtClean="0">
                <a:latin typeface="Lucida Console" pitchFamily="49" charset="0"/>
              </a:rPr>
              <a:t>try</a:t>
            </a:r>
            <a:r>
              <a:rPr lang="en-US" b="1" dirty="0" smtClean="0"/>
              <a:t> block </a:t>
            </a:r>
            <a:r>
              <a:rPr lang="en-US" dirty="0" smtClean="0"/>
              <a:t>– encloses code that might throw an exception and the code that should not execute if an exception occurs.</a:t>
            </a:r>
          </a:p>
          <a:p>
            <a:pPr algn="just"/>
            <a:r>
              <a:rPr lang="en-US" dirty="0" smtClean="0"/>
              <a:t>Consists of keyword </a:t>
            </a:r>
            <a:r>
              <a:rPr lang="en-US" dirty="0" smtClean="0">
                <a:latin typeface="Lucida Console" pitchFamily="49" charset="0"/>
              </a:rPr>
              <a:t>try</a:t>
            </a:r>
            <a:r>
              <a:rPr lang="en-US" dirty="0" smtClean="0"/>
              <a:t> followed by a block of code enclosed in curly braces.</a:t>
            </a:r>
          </a:p>
          <a:p>
            <a:pPr algn="just"/>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22</a:t>
            </a:fld>
            <a:endParaRPr lang="en-US"/>
          </a:p>
        </p:txBody>
      </p:sp>
      <p:sp>
        <p:nvSpPr>
          <p:cNvPr id="6" name="Title 7"/>
          <p:cNvSpPr txBox="1">
            <a:spLocks/>
          </p:cNvSpPr>
          <p:nvPr/>
        </p:nvSpPr>
        <p:spPr>
          <a:xfrm>
            <a:off x="3810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486400"/>
          </a:xfrm>
        </p:spPr>
        <p:txBody>
          <a:bodyPr>
            <a:normAutofit/>
          </a:bodyPr>
          <a:lstStyle/>
          <a:p>
            <a:pPr algn="just">
              <a:lnSpc>
                <a:spcPct val="90000"/>
              </a:lnSpc>
              <a:buNone/>
            </a:pPr>
            <a:r>
              <a:rPr lang="en-US" sz="2400" b="1" dirty="0" smtClean="0">
                <a:latin typeface="Lucida Console" pitchFamily="49" charset="0"/>
              </a:rPr>
              <a:t>catch</a:t>
            </a:r>
            <a:r>
              <a:rPr lang="en-US" sz="2400" b="1" dirty="0" smtClean="0"/>
              <a:t> block </a:t>
            </a:r>
            <a:r>
              <a:rPr lang="en-US" sz="2400" dirty="0" smtClean="0"/>
              <a:t>– catches (i.e., receives) and handles an exception, contains:</a:t>
            </a:r>
          </a:p>
          <a:p>
            <a:pPr lvl="1" algn="just">
              <a:lnSpc>
                <a:spcPct val="90000"/>
              </a:lnSpc>
            </a:pPr>
            <a:r>
              <a:rPr lang="en-US" sz="2000" dirty="0" smtClean="0">
                <a:solidFill>
                  <a:srgbClr val="FF0000"/>
                </a:solidFill>
              </a:rPr>
              <a:t>Begins with keyword </a:t>
            </a:r>
            <a:r>
              <a:rPr lang="en-US" sz="2000" dirty="0" smtClean="0">
                <a:solidFill>
                  <a:srgbClr val="FF0000"/>
                </a:solidFill>
                <a:latin typeface="Lucida Console" pitchFamily="49" charset="0"/>
              </a:rPr>
              <a:t>catch</a:t>
            </a:r>
          </a:p>
          <a:p>
            <a:pPr lvl="1" algn="just">
              <a:lnSpc>
                <a:spcPct val="90000"/>
              </a:lnSpc>
            </a:pPr>
            <a:r>
              <a:rPr lang="en-US" sz="2000" dirty="0" smtClean="0">
                <a:solidFill>
                  <a:srgbClr val="FF0000"/>
                </a:solidFill>
              </a:rPr>
              <a:t>Exception parameter in parentheses </a:t>
            </a:r>
            <a:r>
              <a:rPr lang="en-US" sz="2000" dirty="0" smtClean="0"/>
              <a:t>– exception parameter identifies the exception type and enables catch block to interact with caught exception object</a:t>
            </a:r>
          </a:p>
          <a:p>
            <a:pPr lvl="1" algn="just">
              <a:lnSpc>
                <a:spcPct val="90000"/>
              </a:lnSpc>
            </a:pPr>
            <a:r>
              <a:rPr lang="en-US" sz="2000" dirty="0" smtClean="0">
                <a:solidFill>
                  <a:srgbClr val="FF0000"/>
                </a:solidFill>
              </a:rPr>
              <a:t>Block of code in curly braces </a:t>
            </a:r>
            <a:r>
              <a:rPr lang="en-US" sz="2000" dirty="0" smtClean="0"/>
              <a:t>that </a:t>
            </a:r>
            <a:r>
              <a:rPr lang="en-US" sz="2000" dirty="0" smtClean="0">
                <a:solidFill>
                  <a:srgbClr val="FF0000"/>
                </a:solidFill>
              </a:rPr>
              <a:t>executes when exception of proper type occurs</a:t>
            </a:r>
          </a:p>
          <a:p>
            <a:pPr algn="just">
              <a:lnSpc>
                <a:spcPct val="90000"/>
              </a:lnSpc>
            </a:pPr>
            <a:r>
              <a:rPr lang="en-US" sz="2400" b="1" u="sng" dirty="0" smtClean="0"/>
              <a:t>Matching </a:t>
            </a:r>
            <a:r>
              <a:rPr lang="en-US" sz="2400" b="1" u="sng" dirty="0" smtClean="0">
                <a:latin typeface="Lucida Console" pitchFamily="49" charset="0"/>
              </a:rPr>
              <a:t>catch</a:t>
            </a:r>
            <a:r>
              <a:rPr lang="en-US" sz="2400" b="1" u="sng" dirty="0" smtClean="0"/>
              <a:t> block </a:t>
            </a:r>
            <a:r>
              <a:rPr lang="en-US" sz="2400" dirty="0" smtClean="0"/>
              <a:t>– the type of the exception parameter matches the thrown exception type exactly or is a </a:t>
            </a:r>
            <a:r>
              <a:rPr lang="en-US" sz="2400" dirty="0" err="1" smtClean="0"/>
              <a:t>superclass</a:t>
            </a:r>
            <a:r>
              <a:rPr lang="en-US" sz="2400" dirty="0" smtClean="0"/>
              <a:t> of it</a:t>
            </a:r>
          </a:p>
          <a:p>
            <a:pPr algn="just">
              <a:lnSpc>
                <a:spcPct val="90000"/>
              </a:lnSpc>
            </a:pPr>
            <a:r>
              <a:rPr lang="en-US" sz="2400" b="1" u="sng" dirty="0" smtClean="0"/>
              <a:t>Uncaught exception </a:t>
            </a:r>
            <a:r>
              <a:rPr lang="en-US" sz="2400" dirty="0" smtClean="0"/>
              <a:t>– an exception that occurs for which there are </a:t>
            </a:r>
            <a:r>
              <a:rPr lang="en-US" sz="2400" dirty="0" smtClean="0">
                <a:solidFill>
                  <a:srgbClr val="FF0000"/>
                </a:solidFill>
              </a:rPr>
              <a:t>no matching </a:t>
            </a:r>
            <a:r>
              <a:rPr lang="en-US" sz="2400" dirty="0" smtClean="0">
                <a:solidFill>
                  <a:srgbClr val="FF0000"/>
                </a:solidFill>
                <a:latin typeface="Lucida Console" pitchFamily="49" charset="0"/>
              </a:rPr>
              <a:t>catch</a:t>
            </a:r>
            <a:r>
              <a:rPr lang="en-US" sz="2400" dirty="0" smtClean="0">
                <a:solidFill>
                  <a:srgbClr val="FF0000"/>
                </a:solidFill>
              </a:rPr>
              <a:t> blocks</a:t>
            </a:r>
          </a:p>
          <a:p>
            <a:pPr lvl="1" algn="just">
              <a:lnSpc>
                <a:spcPct val="90000"/>
              </a:lnSpc>
            </a:pPr>
            <a:r>
              <a:rPr lang="en-US" sz="2000" dirty="0" smtClean="0">
                <a:solidFill>
                  <a:srgbClr val="FF0000"/>
                </a:solidFill>
              </a:rPr>
              <a:t>Cause program to terminate if program </a:t>
            </a:r>
            <a:r>
              <a:rPr lang="en-US" sz="2000" dirty="0" smtClean="0"/>
              <a:t>has only one thread; Otherwise </a:t>
            </a:r>
            <a:r>
              <a:rPr lang="en-US" sz="2000" dirty="0" smtClean="0">
                <a:solidFill>
                  <a:srgbClr val="FF0000"/>
                </a:solidFill>
              </a:rPr>
              <a:t>only current thread is terminated </a:t>
            </a:r>
            <a:r>
              <a:rPr lang="en-US" sz="2000" dirty="0" smtClean="0"/>
              <a:t>and </a:t>
            </a:r>
            <a:r>
              <a:rPr lang="en-US" sz="2000" dirty="0" smtClean="0">
                <a:solidFill>
                  <a:srgbClr val="FF0000"/>
                </a:solidFill>
              </a:rPr>
              <a:t>there may be adverse effects to the rest of the program.</a:t>
            </a:r>
          </a:p>
          <a:p>
            <a:pPr algn="just"/>
            <a:endParaRPr lang="en-US" sz="2800"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23</a:t>
            </a:fld>
            <a:endParaRPr lang="en-US"/>
          </a:p>
        </p:txBody>
      </p:sp>
      <p:sp>
        <p:nvSpPr>
          <p:cNvPr id="6" name="Title 7"/>
          <p:cNvSpPr txBox="1">
            <a:spLocks/>
          </p:cNvSpPr>
          <p:nvPr/>
        </p:nvSpPr>
        <p:spPr>
          <a:xfrm>
            <a:off x="38100" y="5080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6487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51585"/>
            <a:ext cx="5486400" cy="622300"/>
          </a:xfrm>
        </p:spPr>
        <p:txBody>
          <a:bodyPr>
            <a:normAutofit fontScale="90000"/>
          </a:bodyPr>
          <a:lstStyle/>
          <a:p>
            <a:pPr algn="ctr"/>
            <a:r>
              <a:rPr lang="en-US" sz="4000" b="1" dirty="0" smtClean="0"/>
              <a:t>Concurrency Mechanism</a:t>
            </a:r>
            <a:endParaRPr lang="en-US" sz="4000" b="1" dirty="0"/>
          </a:p>
        </p:txBody>
      </p:sp>
      <p:sp>
        <p:nvSpPr>
          <p:cNvPr id="3" name="Content Placeholder 2"/>
          <p:cNvSpPr>
            <a:spLocks noGrp="1"/>
          </p:cNvSpPr>
          <p:nvPr>
            <p:ph idx="1"/>
          </p:nvPr>
        </p:nvSpPr>
        <p:spPr>
          <a:xfrm>
            <a:off x="228600" y="752492"/>
            <a:ext cx="8610600" cy="5105400"/>
          </a:xfrm>
        </p:spPr>
        <p:txBody>
          <a:bodyPr>
            <a:normAutofit fontScale="92500"/>
          </a:bodyPr>
          <a:lstStyle/>
          <a:p>
            <a:pPr algn="just"/>
            <a:r>
              <a:rPr lang="en-US" u="sng" dirty="0" smtClean="0"/>
              <a:t>Collection of techniques and mechanisms that enable a computer program </a:t>
            </a:r>
            <a:r>
              <a:rPr lang="en-US" dirty="0" smtClean="0"/>
              <a:t>to </a:t>
            </a:r>
            <a:r>
              <a:rPr lang="en-US" u="sng" dirty="0" smtClean="0">
                <a:solidFill>
                  <a:srgbClr val="FF0000"/>
                </a:solidFill>
              </a:rPr>
              <a:t>perform several different tasks simultaneously</a:t>
            </a:r>
            <a:r>
              <a:rPr lang="en-US" dirty="0" smtClean="0"/>
              <a:t>, or apparently simultaneously.</a:t>
            </a:r>
          </a:p>
          <a:p>
            <a:pPr algn="just"/>
            <a:r>
              <a:rPr lang="en-US" b="1" u="sng" dirty="0" smtClean="0"/>
              <a:t>Mechanisms:  </a:t>
            </a:r>
          </a:p>
          <a:p>
            <a:pPr lvl="1" algn="just"/>
            <a:r>
              <a:rPr lang="en-US" b="1" u="sng" dirty="0" smtClean="0">
                <a:solidFill>
                  <a:srgbClr val="FF0000"/>
                </a:solidFill>
              </a:rPr>
              <a:t>Managing Threads of Control</a:t>
            </a:r>
            <a:r>
              <a:rPr lang="en-US" b="1" u="sng" dirty="0" smtClean="0"/>
              <a:t> </a:t>
            </a:r>
          </a:p>
          <a:p>
            <a:pPr lvl="2" algn="just"/>
            <a:r>
              <a:rPr lang="en-US" sz="2200" dirty="0" smtClean="0"/>
              <a:t>To support concurrency, </a:t>
            </a:r>
            <a:r>
              <a:rPr lang="en-US" sz="2200" u="sng" dirty="0" smtClean="0">
                <a:solidFill>
                  <a:srgbClr val="FF0000"/>
                </a:solidFill>
              </a:rPr>
              <a:t>a system must provide for multiple threads </a:t>
            </a:r>
            <a:r>
              <a:rPr lang="en-US" sz="2200" dirty="0" smtClean="0"/>
              <a:t>of control. The abstraction of a </a:t>
            </a:r>
            <a:r>
              <a:rPr lang="en-US" sz="2200" dirty="0" smtClean="0">
                <a:solidFill>
                  <a:srgbClr val="FF0000"/>
                </a:solidFill>
              </a:rPr>
              <a:t>thread of control </a:t>
            </a:r>
            <a:r>
              <a:rPr lang="en-US" sz="2200" dirty="0" smtClean="0"/>
              <a:t>can be </a:t>
            </a:r>
            <a:r>
              <a:rPr lang="en-US" sz="2200" dirty="0" smtClean="0">
                <a:solidFill>
                  <a:srgbClr val="FF0000"/>
                </a:solidFill>
              </a:rPr>
              <a:t>implemented in a number of ways </a:t>
            </a:r>
            <a:r>
              <a:rPr lang="en-US" sz="2200" dirty="0" smtClean="0"/>
              <a:t>by </a:t>
            </a:r>
            <a:r>
              <a:rPr lang="en-US" sz="2200" b="1" dirty="0" smtClean="0">
                <a:solidFill>
                  <a:srgbClr val="FF0000"/>
                </a:solidFill>
              </a:rPr>
              <a:t>hardware and software. </a:t>
            </a:r>
          </a:p>
          <a:p>
            <a:pPr lvl="3" algn="just"/>
            <a:r>
              <a:rPr lang="en-US" sz="2200" b="1" dirty="0" smtClean="0">
                <a:solidFill>
                  <a:srgbClr val="FF0000"/>
                </a:solidFill>
              </a:rPr>
              <a:t>Multiprocessing</a:t>
            </a:r>
            <a:r>
              <a:rPr lang="en-US" sz="2200" b="1" dirty="0" smtClean="0"/>
              <a:t> </a:t>
            </a:r>
            <a:r>
              <a:rPr lang="en-US" sz="2200" dirty="0" smtClean="0"/>
              <a:t>— </a:t>
            </a:r>
            <a:r>
              <a:rPr lang="en-US" sz="2200" dirty="0" smtClean="0">
                <a:solidFill>
                  <a:srgbClr val="FF0000"/>
                </a:solidFill>
              </a:rPr>
              <a:t>multiple CPUs </a:t>
            </a:r>
            <a:r>
              <a:rPr lang="en-US" sz="2200" dirty="0" smtClean="0"/>
              <a:t>executing concurrently</a:t>
            </a:r>
          </a:p>
          <a:p>
            <a:pPr lvl="3"/>
            <a:r>
              <a:rPr lang="en-US" sz="2200" b="1" dirty="0" smtClean="0">
                <a:solidFill>
                  <a:srgbClr val="FF0000"/>
                </a:solidFill>
              </a:rPr>
              <a:t>Multitasking</a:t>
            </a:r>
            <a:r>
              <a:rPr lang="en-US" sz="2200" dirty="0" smtClean="0">
                <a:solidFill>
                  <a:srgbClr val="FF0000"/>
                </a:solidFill>
              </a:rPr>
              <a:t> </a:t>
            </a:r>
            <a:r>
              <a:rPr lang="en-US" sz="2200" dirty="0" smtClean="0"/>
              <a:t>— the </a:t>
            </a:r>
            <a:r>
              <a:rPr lang="en-US" sz="2200" dirty="0" smtClean="0">
                <a:solidFill>
                  <a:srgbClr val="FF0000"/>
                </a:solidFill>
              </a:rPr>
              <a:t>operating systems simulates concurrency </a:t>
            </a:r>
            <a:r>
              <a:rPr lang="en-US" sz="2200" dirty="0" smtClean="0"/>
              <a:t>on a single </a:t>
            </a:r>
            <a:r>
              <a:rPr lang="en-US" sz="2200" dirty="0" smtClean="0">
                <a:solidFill>
                  <a:srgbClr val="FF0000"/>
                </a:solidFill>
              </a:rPr>
              <a:t>CPU by interleaving the execution</a:t>
            </a:r>
            <a:r>
              <a:rPr lang="en-US" sz="2200" dirty="0" smtClean="0"/>
              <a:t> of different tasks</a:t>
            </a:r>
          </a:p>
          <a:p>
            <a:pPr lvl="3"/>
            <a:r>
              <a:rPr lang="en-US" sz="2200" b="1" dirty="0" smtClean="0">
                <a:solidFill>
                  <a:srgbClr val="FF0000"/>
                </a:solidFill>
              </a:rPr>
              <a:t>Application-based solutions</a:t>
            </a:r>
            <a:r>
              <a:rPr lang="en-US" sz="2200" dirty="0" smtClean="0"/>
              <a:t> — the </a:t>
            </a:r>
            <a:r>
              <a:rPr lang="en-US" sz="2200" dirty="0" smtClean="0">
                <a:solidFill>
                  <a:srgbClr val="FF0000"/>
                </a:solidFill>
              </a:rPr>
              <a:t>application software takes responsibility for switching</a:t>
            </a:r>
            <a:r>
              <a:rPr lang="en-US" sz="2200" dirty="0" smtClean="0"/>
              <a:t> between </a:t>
            </a:r>
            <a:r>
              <a:rPr lang="en-US" sz="2200" dirty="0" smtClean="0">
                <a:solidFill>
                  <a:srgbClr val="FF0000"/>
                </a:solidFill>
              </a:rPr>
              <a:t>different branches of code at appropriate times.</a:t>
            </a:r>
          </a:p>
          <a:p>
            <a:pPr algn="just"/>
            <a:endParaRPr lang="en-US" sz="3000" b="1" u="sng"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24</a:t>
            </a:fld>
            <a:endParaRPr lang="en-US"/>
          </a:p>
        </p:txBody>
      </p:sp>
      <p:sp>
        <p:nvSpPr>
          <p:cNvPr id="6" name="Title 7"/>
          <p:cNvSpPr txBox="1">
            <a:spLocks/>
          </p:cNvSpPr>
          <p:nvPr/>
        </p:nvSpPr>
        <p:spPr>
          <a:xfrm>
            <a:off x="55418" y="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029200"/>
          </a:xfrm>
        </p:spPr>
        <p:txBody>
          <a:bodyPr>
            <a:normAutofit lnSpcReduction="10000"/>
          </a:bodyPr>
          <a:lstStyle/>
          <a:p>
            <a:pPr algn="just">
              <a:buNone/>
            </a:pPr>
            <a:r>
              <a:rPr lang="en-US" b="1" u="sng" dirty="0" smtClean="0">
                <a:solidFill>
                  <a:srgbClr val="FF0000"/>
                </a:solidFill>
              </a:rPr>
              <a:t>Multithreading</a:t>
            </a:r>
            <a:r>
              <a:rPr lang="en-US" b="1" dirty="0" smtClean="0"/>
              <a:t> </a:t>
            </a:r>
          </a:p>
          <a:p>
            <a:pPr algn="just"/>
            <a:r>
              <a:rPr lang="en-US" dirty="0" smtClean="0"/>
              <a:t>Many operating systems, </a:t>
            </a:r>
            <a:r>
              <a:rPr lang="en-US" dirty="0" smtClean="0">
                <a:solidFill>
                  <a:srgbClr val="FF0000"/>
                </a:solidFill>
              </a:rPr>
              <a:t>particularly those used for real-time applications</a:t>
            </a:r>
            <a:r>
              <a:rPr lang="en-US" dirty="0" smtClean="0"/>
              <a:t>, offer a “</a:t>
            </a:r>
            <a:r>
              <a:rPr lang="en-US" dirty="0" smtClean="0">
                <a:solidFill>
                  <a:srgbClr val="FF0000"/>
                </a:solidFill>
              </a:rPr>
              <a:t>lighter weight” alternative to processes</a:t>
            </a:r>
            <a:r>
              <a:rPr lang="en-US" dirty="0" smtClean="0"/>
              <a:t>, called </a:t>
            </a:r>
            <a:r>
              <a:rPr lang="en-US" b="1" dirty="0" smtClean="0">
                <a:solidFill>
                  <a:srgbClr val="FF0000"/>
                </a:solidFill>
              </a:rPr>
              <a:t>“threads” </a:t>
            </a:r>
            <a:r>
              <a:rPr lang="en-US" dirty="0" smtClean="0"/>
              <a:t>or “lightweight threads.”</a:t>
            </a:r>
          </a:p>
          <a:p>
            <a:pPr algn="just"/>
            <a:r>
              <a:rPr lang="en-US" dirty="0" smtClean="0"/>
              <a:t>Threads are a way of </a:t>
            </a:r>
            <a:r>
              <a:rPr lang="en-US" u="sng" dirty="0" smtClean="0">
                <a:solidFill>
                  <a:srgbClr val="FF0000"/>
                </a:solidFill>
              </a:rPr>
              <a:t>achieving a slightly finer granularity of concurrency within a process</a:t>
            </a:r>
            <a:r>
              <a:rPr lang="en-US" dirty="0" smtClean="0"/>
              <a:t>. Each </a:t>
            </a:r>
            <a:r>
              <a:rPr lang="en-US" u="sng" dirty="0" smtClean="0"/>
              <a:t>thread belongs to a single process</a:t>
            </a:r>
            <a:r>
              <a:rPr lang="en-US" dirty="0" smtClean="0"/>
              <a:t>, and </a:t>
            </a:r>
            <a:r>
              <a:rPr lang="en-US" u="sng" dirty="0" smtClean="0"/>
              <a:t>all the threads in a process share the single memory space </a:t>
            </a:r>
            <a:r>
              <a:rPr lang="en-US" dirty="0" smtClean="0"/>
              <a:t>and </a:t>
            </a:r>
            <a:r>
              <a:rPr lang="en-US" b="1" dirty="0" smtClean="0"/>
              <a:t>other</a:t>
            </a:r>
            <a:r>
              <a:rPr lang="en-US" dirty="0" smtClean="0"/>
              <a:t> </a:t>
            </a:r>
            <a:r>
              <a:rPr lang="en-US" b="1" dirty="0" smtClean="0"/>
              <a:t>resources controlled by that process.</a:t>
            </a:r>
          </a:p>
          <a:p>
            <a:pPr algn="just"/>
            <a:r>
              <a:rPr lang="en-US" dirty="0" smtClean="0"/>
              <a:t>Usually </a:t>
            </a:r>
            <a:r>
              <a:rPr lang="en-US" b="1" dirty="0" smtClean="0">
                <a:solidFill>
                  <a:srgbClr val="FF0000"/>
                </a:solidFill>
              </a:rPr>
              <a:t>each thread is assigned a procedure to execute</a:t>
            </a:r>
            <a:r>
              <a:rPr lang="en-US" dirty="0" smtClean="0"/>
              <a:t>.</a:t>
            </a:r>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25</a:t>
            </a:fld>
            <a:endParaRPr lang="en-US"/>
          </a:p>
        </p:txBody>
      </p:sp>
      <p:sp>
        <p:nvSpPr>
          <p:cNvPr id="6" name="Title 7"/>
          <p:cNvSpPr txBox="1">
            <a:spLocks/>
          </p:cNvSpPr>
          <p:nvPr/>
        </p:nvSpPr>
        <p:spPr>
          <a:xfrm>
            <a:off x="72736"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835"/>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382000" cy="5410200"/>
          </a:xfrm>
        </p:spPr>
        <p:txBody>
          <a:bodyPr>
            <a:normAutofit fontScale="62500" lnSpcReduction="20000"/>
          </a:bodyPr>
          <a:lstStyle/>
          <a:p>
            <a:pPr algn="just">
              <a:buNone/>
            </a:pPr>
            <a:r>
              <a:rPr lang="en-US" sz="4500" b="1" u="sng" dirty="0" smtClean="0">
                <a:solidFill>
                  <a:srgbClr val="FF0000"/>
                </a:solidFill>
              </a:rPr>
              <a:t>Multitasking</a:t>
            </a:r>
            <a:r>
              <a:rPr lang="en-US" sz="4500" b="1" dirty="0" smtClean="0"/>
              <a:t> </a:t>
            </a:r>
          </a:p>
          <a:p>
            <a:pPr algn="just"/>
            <a:r>
              <a:rPr lang="en-US" sz="3200" dirty="0" smtClean="0"/>
              <a:t>When the operating system provides multitasking, a common unit of </a:t>
            </a:r>
            <a:r>
              <a:rPr lang="en-US" sz="3200" u="sng" dirty="0" smtClean="0">
                <a:solidFill>
                  <a:srgbClr val="FF0000"/>
                </a:solidFill>
              </a:rPr>
              <a:t>concurrency is the process</a:t>
            </a:r>
            <a:r>
              <a:rPr lang="en-US" sz="3200" dirty="0" smtClean="0"/>
              <a:t>. A process is an </a:t>
            </a:r>
            <a:r>
              <a:rPr lang="en-US" sz="3200" u="sng" dirty="0" smtClean="0">
                <a:solidFill>
                  <a:srgbClr val="FF0000"/>
                </a:solidFill>
              </a:rPr>
              <a:t>entity provided, supported and managed by the operating system</a:t>
            </a:r>
            <a:r>
              <a:rPr lang="en-US" sz="3200" dirty="0" smtClean="0"/>
              <a:t> whose </a:t>
            </a:r>
            <a:r>
              <a:rPr lang="en-US" sz="3200" u="sng" dirty="0" smtClean="0">
                <a:solidFill>
                  <a:srgbClr val="FF0000"/>
                </a:solidFill>
              </a:rPr>
              <a:t>sole purpose is to provide an environment in which to execute a program</a:t>
            </a:r>
            <a:r>
              <a:rPr lang="en-US" sz="3200" dirty="0" smtClean="0"/>
              <a:t>. The process provides a </a:t>
            </a:r>
            <a:r>
              <a:rPr lang="en-US" sz="3200" dirty="0" smtClean="0">
                <a:solidFill>
                  <a:srgbClr val="FF0000"/>
                </a:solidFill>
              </a:rPr>
              <a:t>memory space </a:t>
            </a:r>
            <a:r>
              <a:rPr lang="en-US" sz="3200" dirty="0" smtClean="0"/>
              <a:t>for the exclusive use of its application program, </a:t>
            </a:r>
            <a:r>
              <a:rPr lang="en-US" sz="3200" dirty="0" smtClean="0">
                <a:solidFill>
                  <a:srgbClr val="FF0000"/>
                </a:solidFill>
              </a:rPr>
              <a:t>a thread of execution for executing it</a:t>
            </a:r>
            <a:r>
              <a:rPr lang="en-US" sz="3200" dirty="0" smtClean="0"/>
              <a:t>, and perhaps some </a:t>
            </a:r>
            <a:r>
              <a:rPr lang="en-US" sz="3200" dirty="0" smtClean="0">
                <a:solidFill>
                  <a:srgbClr val="FF0000"/>
                </a:solidFill>
              </a:rPr>
              <a:t>means for sending messages to and receiving them from other processes.</a:t>
            </a:r>
          </a:p>
          <a:p>
            <a:pPr algn="just">
              <a:buNone/>
            </a:pPr>
            <a:r>
              <a:rPr lang="en-US" sz="3200" dirty="0" smtClean="0"/>
              <a:t>Each process has </a:t>
            </a:r>
            <a:r>
              <a:rPr lang="en-US" sz="3200" u="sng" dirty="0" smtClean="0">
                <a:solidFill>
                  <a:srgbClr val="FF0000"/>
                </a:solidFill>
              </a:rPr>
              <a:t>three possible states</a:t>
            </a:r>
            <a:r>
              <a:rPr lang="en-US" sz="3200" dirty="0" smtClean="0"/>
              <a:t>:</a:t>
            </a:r>
          </a:p>
          <a:p>
            <a:pPr algn="just"/>
            <a:r>
              <a:rPr lang="en-US" sz="3200" b="1" dirty="0" smtClean="0">
                <a:solidFill>
                  <a:srgbClr val="FF0000"/>
                </a:solidFill>
              </a:rPr>
              <a:t>blocked</a:t>
            </a:r>
            <a:r>
              <a:rPr lang="en-US" sz="3200" b="1" dirty="0" smtClean="0"/>
              <a:t> </a:t>
            </a:r>
            <a:r>
              <a:rPr lang="en-US" sz="3200" dirty="0" smtClean="0"/>
              <a:t>— waiting to receive some input or gain control of some resource;</a:t>
            </a:r>
          </a:p>
          <a:p>
            <a:pPr algn="just"/>
            <a:r>
              <a:rPr lang="en-US" sz="3200" b="1" dirty="0" smtClean="0">
                <a:solidFill>
                  <a:srgbClr val="FF0000"/>
                </a:solidFill>
              </a:rPr>
              <a:t>ready</a:t>
            </a:r>
            <a:r>
              <a:rPr lang="en-US" sz="3200" b="1" dirty="0" smtClean="0"/>
              <a:t> </a:t>
            </a:r>
            <a:r>
              <a:rPr lang="en-US" sz="3200" dirty="0" smtClean="0"/>
              <a:t>— waiting for the operating system to give it a turn to execute;</a:t>
            </a:r>
          </a:p>
          <a:p>
            <a:pPr algn="just"/>
            <a:r>
              <a:rPr lang="en-US" sz="3200" b="1" dirty="0" smtClean="0">
                <a:solidFill>
                  <a:srgbClr val="FF0000"/>
                </a:solidFill>
              </a:rPr>
              <a:t>running</a:t>
            </a:r>
            <a:r>
              <a:rPr lang="en-US" sz="3200" dirty="0" smtClean="0"/>
              <a:t> — actually using the CPU.</a:t>
            </a:r>
          </a:p>
          <a:p>
            <a:pPr algn="just"/>
            <a:r>
              <a:rPr lang="en-US" sz="3200" dirty="0" smtClean="0"/>
              <a:t>Processes are also often assigned relative priorities. The operating system kernel determines which process to run at any given time based upon their states, their priorities, and some scheduling policy. Multitasking operating systems actually share a single thread of control among all of their processes.</a:t>
            </a:r>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26</a:t>
            </a:fld>
            <a:endParaRPr lang="en-US"/>
          </a:p>
        </p:txBody>
      </p:sp>
      <p:sp>
        <p:nvSpPr>
          <p:cNvPr id="6" name="Title 7"/>
          <p:cNvSpPr txBox="1">
            <a:spLocks/>
          </p:cNvSpPr>
          <p:nvPr/>
        </p:nvSpPr>
        <p:spPr>
          <a:xfrm>
            <a:off x="38100" y="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98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181600"/>
          </a:xfrm>
        </p:spPr>
        <p:txBody>
          <a:bodyPr/>
          <a:lstStyle/>
          <a:p>
            <a:pPr algn="just">
              <a:buNone/>
            </a:pPr>
            <a:r>
              <a:rPr lang="en-US" b="1" u="sng" dirty="0" smtClean="0">
                <a:solidFill>
                  <a:srgbClr val="FF0000"/>
                </a:solidFill>
              </a:rPr>
              <a:t>Multiprocessing </a:t>
            </a:r>
          </a:p>
          <a:p>
            <a:pPr algn="just"/>
            <a:r>
              <a:rPr lang="en-US" dirty="0" smtClean="0"/>
              <a:t>Of course, </a:t>
            </a:r>
            <a:r>
              <a:rPr lang="en-US" dirty="0" smtClean="0">
                <a:solidFill>
                  <a:srgbClr val="FF0000"/>
                </a:solidFill>
              </a:rPr>
              <a:t>multiple processors offer the opportunity</a:t>
            </a:r>
            <a:r>
              <a:rPr lang="en-US" dirty="0" smtClean="0"/>
              <a:t> for </a:t>
            </a:r>
            <a:r>
              <a:rPr lang="en-US" dirty="0" smtClean="0">
                <a:solidFill>
                  <a:srgbClr val="FF0000"/>
                </a:solidFill>
              </a:rPr>
              <a:t>truly concurrent execution</a:t>
            </a:r>
            <a:r>
              <a:rPr lang="en-US" dirty="0" smtClean="0"/>
              <a:t>. Most commonly, each </a:t>
            </a:r>
            <a:r>
              <a:rPr lang="en-US" dirty="0" smtClean="0">
                <a:solidFill>
                  <a:srgbClr val="FF0000"/>
                </a:solidFill>
              </a:rPr>
              <a:t>task is permanently assigned to a process in a particular processor</a:t>
            </a:r>
            <a:r>
              <a:rPr lang="en-US" dirty="0" smtClean="0"/>
              <a:t>, but under some circumstances tasks can be </a:t>
            </a:r>
            <a:r>
              <a:rPr lang="en-US" dirty="0" smtClean="0">
                <a:solidFill>
                  <a:srgbClr val="FF0000"/>
                </a:solidFill>
              </a:rPr>
              <a:t>dynamically assigned to the next available processor.</a:t>
            </a:r>
          </a:p>
          <a:p>
            <a:pPr algn="just"/>
            <a:r>
              <a:rPr lang="en-US" dirty="0" smtClean="0"/>
              <a:t> Perhaps the most accessible way of doing this is by using a “</a:t>
            </a:r>
            <a:r>
              <a:rPr lang="en-US" dirty="0" smtClean="0">
                <a:solidFill>
                  <a:srgbClr val="FF0000"/>
                </a:solidFill>
              </a:rPr>
              <a:t>symmetric multiprocessor</a:t>
            </a:r>
            <a:r>
              <a:rPr lang="en-US" dirty="0" smtClean="0"/>
              <a:t>.”</a:t>
            </a:r>
          </a:p>
          <a:p>
            <a:pPr algn="just"/>
            <a:r>
              <a:rPr lang="en-US" dirty="0" smtClean="0"/>
              <a:t> In such a hardware configuration, </a:t>
            </a:r>
            <a:r>
              <a:rPr lang="en-US" dirty="0" smtClean="0">
                <a:solidFill>
                  <a:srgbClr val="FF0000"/>
                </a:solidFill>
              </a:rPr>
              <a:t>multiple CPUs can access memory through a common bus.</a:t>
            </a:r>
          </a:p>
          <a:p>
            <a:pPr algn="just"/>
            <a:endParaRPr lang="en-US" dirty="0"/>
          </a:p>
        </p:txBody>
      </p:sp>
      <p:sp>
        <p:nvSpPr>
          <p:cNvPr id="4" name="Slide Number Placeholder 3"/>
          <p:cNvSpPr>
            <a:spLocks noGrp="1"/>
          </p:cNvSpPr>
          <p:nvPr>
            <p:ph type="sldNum" sz="quarter" idx="12"/>
          </p:nvPr>
        </p:nvSpPr>
        <p:spPr/>
        <p:txBody>
          <a:bodyPr/>
          <a:lstStyle/>
          <a:p>
            <a:fld id="{70269E45-CC9C-4127-B019-BD23DBE2EA4E}" type="slidenum">
              <a:rPr lang="en-US" smtClean="0"/>
              <a:pPr/>
              <a:t>27</a:t>
            </a:fld>
            <a:endParaRPr lang="en-US" dirty="0"/>
          </a:p>
        </p:txBody>
      </p:sp>
      <p:sp>
        <p:nvSpPr>
          <p:cNvPr id="6" name="Title 7"/>
          <p:cNvSpPr txBox="1">
            <a:spLocks/>
          </p:cNvSpPr>
          <p:nvPr/>
        </p:nvSpPr>
        <p:spPr>
          <a:xfrm>
            <a:off x="38100" y="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891"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30155"/>
            <a:ext cx="5562600" cy="591312"/>
          </a:xfrm>
        </p:spPr>
        <p:txBody>
          <a:bodyPr>
            <a:normAutofit fontScale="90000"/>
          </a:bodyPr>
          <a:lstStyle/>
          <a:p>
            <a:r>
              <a:rPr lang="en-US" b="1" dirty="0" smtClean="0"/>
              <a:t>Software Maintenance</a:t>
            </a:r>
            <a:endParaRPr lang="en-US" dirty="0"/>
          </a:p>
        </p:txBody>
      </p:sp>
      <p:sp>
        <p:nvSpPr>
          <p:cNvPr id="3" name="Content Placeholder 2"/>
          <p:cNvSpPr>
            <a:spLocks noGrp="1"/>
          </p:cNvSpPr>
          <p:nvPr>
            <p:ph idx="1"/>
          </p:nvPr>
        </p:nvSpPr>
        <p:spPr>
          <a:xfrm>
            <a:off x="514350" y="990600"/>
            <a:ext cx="8229600" cy="5029200"/>
          </a:xfrm>
        </p:spPr>
        <p:txBody>
          <a:bodyPr>
            <a:normAutofit lnSpcReduction="10000"/>
          </a:bodyPr>
          <a:lstStyle/>
          <a:p>
            <a:pPr algn="just"/>
            <a:r>
              <a:rPr lang="en-US" dirty="0" smtClean="0"/>
              <a:t>Software maintenance is widely accepted part of SDLC now a days. </a:t>
            </a:r>
          </a:p>
          <a:p>
            <a:pPr algn="just"/>
            <a:r>
              <a:rPr lang="en-US" dirty="0" smtClean="0"/>
              <a:t>It </a:t>
            </a:r>
            <a:r>
              <a:rPr lang="en-US" u="sng" dirty="0" smtClean="0">
                <a:solidFill>
                  <a:srgbClr val="FF0000"/>
                </a:solidFill>
              </a:rPr>
              <a:t>stands for all the modifications and </a:t>
            </a:r>
            <a:r>
              <a:rPr lang="en-US" u="sng" dirty="0" err="1" smtClean="0">
                <a:solidFill>
                  <a:srgbClr val="FF0000"/>
                </a:solidFill>
              </a:rPr>
              <a:t>updations</a:t>
            </a:r>
            <a:r>
              <a:rPr lang="en-US" u="sng" dirty="0" smtClean="0">
                <a:solidFill>
                  <a:srgbClr val="FF0000"/>
                </a:solidFill>
              </a:rPr>
              <a:t> done after the delivery of software product</a:t>
            </a:r>
            <a:r>
              <a:rPr lang="en-US" dirty="0" smtClean="0"/>
              <a:t>. There are number of </a:t>
            </a:r>
            <a:r>
              <a:rPr lang="en-US" b="1" dirty="0" smtClean="0">
                <a:solidFill>
                  <a:srgbClr val="FF0000"/>
                </a:solidFill>
              </a:rPr>
              <a:t>reasons, why modifications are required</a:t>
            </a:r>
            <a:r>
              <a:rPr lang="en-US" dirty="0" smtClean="0"/>
              <a:t>, some of them are briefly mentioned below:</a:t>
            </a:r>
          </a:p>
          <a:p>
            <a:pPr algn="just"/>
            <a:r>
              <a:rPr lang="en-US" b="1" u="sng" dirty="0" smtClean="0"/>
              <a:t>Market Conditions </a:t>
            </a:r>
            <a:r>
              <a:rPr lang="en-US" dirty="0" smtClean="0"/>
              <a:t>- </a:t>
            </a:r>
            <a:r>
              <a:rPr lang="en-US" dirty="0" smtClean="0">
                <a:solidFill>
                  <a:srgbClr val="FF0000"/>
                </a:solidFill>
              </a:rPr>
              <a:t>Policies, which changes over the time,</a:t>
            </a:r>
            <a:r>
              <a:rPr lang="en-US" dirty="0" smtClean="0"/>
              <a:t> such as </a:t>
            </a:r>
            <a:r>
              <a:rPr lang="en-US" dirty="0" smtClean="0">
                <a:solidFill>
                  <a:srgbClr val="FF0000"/>
                </a:solidFill>
              </a:rPr>
              <a:t>taxation and newly introduced constraints</a:t>
            </a:r>
            <a:r>
              <a:rPr lang="en-US" dirty="0" smtClean="0"/>
              <a:t> like, how to maintain bookkeeping, may trigger need for modification.</a:t>
            </a:r>
          </a:p>
          <a:p>
            <a:pPr algn="just"/>
            <a:r>
              <a:rPr lang="en-US" b="1" u="sng" dirty="0" smtClean="0"/>
              <a:t>Client Requirements </a:t>
            </a:r>
            <a:r>
              <a:rPr lang="en-US" dirty="0" smtClean="0"/>
              <a:t>- </a:t>
            </a:r>
            <a:r>
              <a:rPr lang="en-US" dirty="0" smtClean="0">
                <a:solidFill>
                  <a:srgbClr val="FF0000"/>
                </a:solidFill>
              </a:rPr>
              <a:t>Over the time, customer may ask for new features</a:t>
            </a:r>
            <a:r>
              <a:rPr lang="en-US" dirty="0" smtClean="0"/>
              <a:t> or functions in the software.</a:t>
            </a:r>
          </a:p>
          <a:p>
            <a:pPr algn="just"/>
            <a:endParaRPr lang="en-US" dirty="0" smtClean="0"/>
          </a:p>
          <a:p>
            <a:pPr algn="just"/>
            <a:endParaRPr lang="en-US" dirty="0"/>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698"/>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28</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495" y="1219200"/>
            <a:ext cx="8229600" cy="4267200"/>
          </a:xfrm>
        </p:spPr>
        <p:txBody>
          <a:bodyPr/>
          <a:lstStyle/>
          <a:p>
            <a:pPr algn="just"/>
            <a:r>
              <a:rPr lang="en-US" b="1" u="sng" dirty="0" smtClean="0"/>
              <a:t>Host Modifications </a:t>
            </a:r>
            <a:r>
              <a:rPr lang="en-US" dirty="0" smtClean="0"/>
              <a:t>- If </a:t>
            </a:r>
            <a:r>
              <a:rPr lang="en-US" dirty="0" smtClean="0">
                <a:solidFill>
                  <a:srgbClr val="FF0000"/>
                </a:solidFill>
              </a:rPr>
              <a:t>any of the hardware and/or platform (such as operating system) of the target host changes,</a:t>
            </a:r>
            <a:r>
              <a:rPr lang="en-US" dirty="0" smtClean="0"/>
              <a:t> </a:t>
            </a:r>
            <a:r>
              <a:rPr lang="en-US" dirty="0" smtClean="0">
                <a:solidFill>
                  <a:srgbClr val="FF0000"/>
                </a:solidFill>
              </a:rPr>
              <a:t>software changes </a:t>
            </a:r>
            <a:r>
              <a:rPr lang="en-US" dirty="0" smtClean="0"/>
              <a:t>are needed to keep adaptability.</a:t>
            </a:r>
          </a:p>
          <a:p>
            <a:pPr algn="just"/>
            <a:r>
              <a:rPr lang="en-US" b="1" u="sng" dirty="0" smtClean="0"/>
              <a:t>Organization Changes</a:t>
            </a:r>
            <a:r>
              <a:rPr lang="en-US" u="sng" dirty="0" smtClean="0"/>
              <a:t> </a:t>
            </a:r>
            <a:r>
              <a:rPr lang="en-US" dirty="0" smtClean="0"/>
              <a:t>- </a:t>
            </a:r>
            <a:r>
              <a:rPr lang="en-US" dirty="0" smtClean="0">
                <a:solidFill>
                  <a:srgbClr val="FF0000"/>
                </a:solidFill>
              </a:rPr>
              <a:t>If there is any business level change at client end</a:t>
            </a:r>
            <a:r>
              <a:rPr lang="en-US" dirty="0" smtClean="0"/>
              <a:t>, such as </a:t>
            </a:r>
            <a:r>
              <a:rPr lang="en-US" u="sng" dirty="0" smtClean="0">
                <a:solidFill>
                  <a:srgbClr val="FF0000"/>
                </a:solidFill>
              </a:rPr>
              <a:t>reduction of organization strength</a:t>
            </a:r>
            <a:r>
              <a:rPr lang="en-US" dirty="0" smtClean="0"/>
              <a:t>, </a:t>
            </a:r>
            <a:r>
              <a:rPr lang="en-US" u="sng" dirty="0" smtClean="0">
                <a:solidFill>
                  <a:srgbClr val="FF0000"/>
                </a:solidFill>
              </a:rPr>
              <a:t>acquiring another company</a:t>
            </a:r>
            <a:r>
              <a:rPr lang="en-US" dirty="0" smtClean="0"/>
              <a:t>, </a:t>
            </a:r>
            <a:r>
              <a:rPr lang="en-US" u="sng" dirty="0" smtClean="0">
                <a:solidFill>
                  <a:srgbClr val="FF0000"/>
                </a:solidFill>
              </a:rPr>
              <a:t>organization venturing into new business</a:t>
            </a:r>
            <a:r>
              <a:rPr lang="en-US" dirty="0" smtClean="0"/>
              <a:t>, </a:t>
            </a:r>
            <a:r>
              <a:rPr lang="en-US" u="sng" dirty="0" smtClean="0">
                <a:solidFill>
                  <a:srgbClr val="FF0000"/>
                </a:solidFill>
              </a:rPr>
              <a:t>need to modify in the original software may arise.</a:t>
            </a:r>
          </a:p>
          <a:p>
            <a:pPr algn="just"/>
            <a:endParaRPr lang="en-US" dirty="0"/>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5238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29</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just"/>
            <a:r>
              <a:rPr lang="en-US" dirty="0" smtClean="0"/>
              <a:t>After a </a:t>
            </a:r>
            <a:r>
              <a:rPr lang="en-US" u="sng" dirty="0" smtClean="0">
                <a:solidFill>
                  <a:srgbClr val="FF0000"/>
                </a:solidFill>
              </a:rPr>
              <a:t>module has been tested individually</a:t>
            </a:r>
            <a:r>
              <a:rPr lang="en-US" dirty="0" smtClean="0"/>
              <a:t>, it is then </a:t>
            </a:r>
            <a:r>
              <a:rPr lang="en-US" u="sng" dirty="0" smtClean="0">
                <a:solidFill>
                  <a:srgbClr val="FF0000"/>
                </a:solidFill>
              </a:rPr>
              <a:t>integrated with other modules</a:t>
            </a:r>
            <a:r>
              <a:rPr lang="en-US" dirty="0" smtClean="0"/>
              <a:t> into the overall program structure.</a:t>
            </a:r>
          </a:p>
          <a:p>
            <a:pPr algn="just"/>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3</a:t>
            </a:fld>
            <a:endParaRPr lang="en-US"/>
          </a:p>
        </p:txBody>
      </p:sp>
      <p:sp>
        <p:nvSpPr>
          <p:cNvPr id="9" name="Title 7"/>
          <p:cNvSpPr txBox="1">
            <a:spLocks/>
          </p:cNvSpPr>
          <p:nvPr/>
        </p:nvSpPr>
        <p:spPr>
          <a:xfrm>
            <a:off x="76200" y="0"/>
            <a:ext cx="2057400" cy="279400"/>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11"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9088"/>
            <a:ext cx="5334000" cy="551625"/>
          </a:xfrm>
        </p:spPr>
        <p:txBody>
          <a:bodyPr>
            <a:normAutofit fontScale="90000"/>
          </a:bodyPr>
          <a:lstStyle/>
          <a:p>
            <a:pPr algn="ctr"/>
            <a:r>
              <a:rPr lang="en-US" sz="4400" b="1" dirty="0" smtClean="0"/>
              <a:t>Types of maintenance</a:t>
            </a:r>
            <a:endParaRPr lang="en-US" sz="4400" dirty="0"/>
          </a:p>
        </p:txBody>
      </p:sp>
      <p:sp>
        <p:nvSpPr>
          <p:cNvPr id="3" name="Content Placeholder 2"/>
          <p:cNvSpPr>
            <a:spLocks noGrp="1"/>
          </p:cNvSpPr>
          <p:nvPr>
            <p:ph idx="1"/>
          </p:nvPr>
        </p:nvSpPr>
        <p:spPr>
          <a:xfrm>
            <a:off x="514350" y="785794"/>
            <a:ext cx="8229600" cy="5310206"/>
          </a:xfrm>
        </p:spPr>
        <p:txBody>
          <a:bodyPr>
            <a:normAutofit/>
          </a:bodyPr>
          <a:lstStyle/>
          <a:p>
            <a:pPr algn="just">
              <a:buNone/>
            </a:pPr>
            <a:r>
              <a:rPr lang="en-US" dirty="0" smtClean="0"/>
              <a:t>Types of maintenance based on their characteristics:</a:t>
            </a:r>
          </a:p>
          <a:p>
            <a:pPr algn="just">
              <a:lnSpc>
                <a:spcPct val="110000"/>
              </a:lnSpc>
            </a:pPr>
            <a:r>
              <a:rPr lang="en-US" b="1" dirty="0" smtClean="0"/>
              <a:t>Corrective Maintenance</a:t>
            </a:r>
            <a:r>
              <a:rPr lang="en-US" dirty="0" smtClean="0"/>
              <a:t> - This includes </a:t>
            </a:r>
            <a:r>
              <a:rPr lang="en-US" dirty="0" smtClean="0">
                <a:solidFill>
                  <a:srgbClr val="FF0000"/>
                </a:solidFill>
              </a:rPr>
              <a:t>modifications and </a:t>
            </a:r>
            <a:r>
              <a:rPr lang="en-US" dirty="0" err="1" smtClean="0">
                <a:solidFill>
                  <a:srgbClr val="FF0000"/>
                </a:solidFill>
              </a:rPr>
              <a:t>updations</a:t>
            </a:r>
            <a:r>
              <a:rPr lang="en-US" dirty="0" smtClean="0">
                <a:solidFill>
                  <a:srgbClr val="FF0000"/>
                </a:solidFill>
              </a:rPr>
              <a:t> done in order to correct or fix problems</a:t>
            </a:r>
            <a:r>
              <a:rPr lang="en-US" dirty="0" smtClean="0"/>
              <a:t>, which are </a:t>
            </a:r>
            <a:r>
              <a:rPr lang="en-US" dirty="0" smtClean="0">
                <a:solidFill>
                  <a:srgbClr val="FF0000"/>
                </a:solidFill>
              </a:rPr>
              <a:t>either discovered by user or concluded by user error reports</a:t>
            </a:r>
            <a:r>
              <a:rPr lang="en-US" dirty="0" smtClean="0"/>
              <a:t>.</a:t>
            </a:r>
          </a:p>
          <a:p>
            <a:pPr algn="just">
              <a:lnSpc>
                <a:spcPct val="110000"/>
              </a:lnSpc>
              <a:buNone/>
            </a:pPr>
            <a:endParaRPr lang="en-US" dirty="0" smtClean="0"/>
          </a:p>
          <a:p>
            <a:pPr algn="just"/>
            <a:r>
              <a:rPr lang="en-US" b="1" dirty="0" smtClean="0"/>
              <a:t>Adaptive Maintenance</a:t>
            </a:r>
            <a:r>
              <a:rPr lang="en-US" dirty="0" smtClean="0"/>
              <a:t> - This includes modifications and </a:t>
            </a:r>
            <a:r>
              <a:rPr lang="en-US" dirty="0" err="1" smtClean="0"/>
              <a:t>updations</a:t>
            </a:r>
            <a:r>
              <a:rPr lang="en-US" dirty="0" smtClean="0"/>
              <a:t> applied to </a:t>
            </a:r>
            <a:r>
              <a:rPr lang="en-US" b="1" dirty="0" smtClean="0">
                <a:solidFill>
                  <a:srgbClr val="FF0000"/>
                </a:solidFill>
              </a:rPr>
              <a:t>keep the software product up-to date</a:t>
            </a:r>
            <a:r>
              <a:rPr lang="en-US" dirty="0" smtClean="0"/>
              <a:t> and </a:t>
            </a:r>
            <a:r>
              <a:rPr lang="en-US" dirty="0" smtClean="0">
                <a:solidFill>
                  <a:srgbClr val="FF0000"/>
                </a:solidFill>
              </a:rPr>
              <a:t>tuned to the ever changing world of technology and business environment</a:t>
            </a:r>
            <a:r>
              <a:rPr lang="en-US" dirty="0" smtClean="0"/>
              <a:t>.</a:t>
            </a:r>
          </a:p>
          <a:p>
            <a:pPr algn="just"/>
            <a:endParaRPr lang="en-US" dirty="0"/>
          </a:p>
        </p:txBody>
      </p:sp>
      <p:sp>
        <p:nvSpPr>
          <p:cNvPr id="4" name="Title 7"/>
          <p:cNvSpPr txBox="1">
            <a:spLocks/>
          </p:cNvSpPr>
          <p:nvPr/>
        </p:nvSpPr>
        <p:spPr>
          <a:xfrm>
            <a:off x="0" y="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9088"/>
            <a:ext cx="5334000" cy="551625"/>
          </a:xfrm>
        </p:spPr>
        <p:txBody>
          <a:bodyPr>
            <a:normAutofit fontScale="90000"/>
          </a:bodyPr>
          <a:lstStyle/>
          <a:p>
            <a:pPr algn="ctr"/>
            <a:r>
              <a:rPr lang="en-US" sz="4400" b="1" dirty="0" smtClean="0"/>
              <a:t>Types of maintenance</a:t>
            </a:r>
            <a:endParaRPr lang="en-US" sz="4400" dirty="0"/>
          </a:p>
        </p:txBody>
      </p:sp>
      <p:sp>
        <p:nvSpPr>
          <p:cNvPr id="3" name="Content Placeholder 2"/>
          <p:cNvSpPr>
            <a:spLocks noGrp="1"/>
          </p:cNvSpPr>
          <p:nvPr>
            <p:ph idx="1"/>
          </p:nvPr>
        </p:nvSpPr>
        <p:spPr>
          <a:xfrm>
            <a:off x="514350" y="785794"/>
            <a:ext cx="8229600" cy="5310206"/>
          </a:xfrm>
        </p:spPr>
        <p:txBody>
          <a:bodyPr>
            <a:normAutofit/>
          </a:bodyPr>
          <a:lstStyle/>
          <a:p>
            <a:pPr algn="just"/>
            <a:r>
              <a:rPr lang="en-US" b="1" dirty="0" smtClean="0"/>
              <a:t>Perfective Maintenance</a:t>
            </a:r>
            <a:r>
              <a:rPr lang="en-US" dirty="0" smtClean="0"/>
              <a:t> - This includes modifications and updates done </a:t>
            </a:r>
            <a:r>
              <a:rPr lang="en-US" b="1" dirty="0" smtClean="0">
                <a:solidFill>
                  <a:srgbClr val="FF0000"/>
                </a:solidFill>
              </a:rPr>
              <a:t>in order to keep the software usable over long period of time</a:t>
            </a:r>
            <a:r>
              <a:rPr lang="en-US" dirty="0" smtClean="0"/>
              <a:t>. It includes </a:t>
            </a:r>
            <a:r>
              <a:rPr lang="en-US" dirty="0" smtClean="0">
                <a:solidFill>
                  <a:srgbClr val="FF0000"/>
                </a:solidFill>
              </a:rPr>
              <a:t>new features, new user requirements </a:t>
            </a:r>
            <a:r>
              <a:rPr lang="en-US" dirty="0" smtClean="0"/>
              <a:t>for </a:t>
            </a:r>
            <a:r>
              <a:rPr lang="en-US" dirty="0" smtClean="0">
                <a:solidFill>
                  <a:srgbClr val="FF0000"/>
                </a:solidFill>
              </a:rPr>
              <a:t>refining the software and improve its reliability and performance.</a:t>
            </a:r>
          </a:p>
          <a:p>
            <a:pPr algn="just">
              <a:buNone/>
            </a:pPr>
            <a:endParaRPr lang="en-US" b="1" dirty="0" smtClean="0"/>
          </a:p>
          <a:p>
            <a:pPr algn="just"/>
            <a:r>
              <a:rPr lang="en-US" b="1" dirty="0" smtClean="0"/>
              <a:t>Preventive Maintenance</a:t>
            </a:r>
            <a:r>
              <a:rPr lang="en-US" dirty="0" smtClean="0"/>
              <a:t> - This includes modifications and </a:t>
            </a:r>
            <a:r>
              <a:rPr lang="en-US" dirty="0" err="1" smtClean="0"/>
              <a:t>updations</a:t>
            </a:r>
            <a:r>
              <a:rPr lang="en-US" dirty="0" smtClean="0"/>
              <a:t> to </a:t>
            </a:r>
            <a:r>
              <a:rPr lang="en-US" b="1" dirty="0" smtClean="0">
                <a:solidFill>
                  <a:srgbClr val="FF0000"/>
                </a:solidFill>
              </a:rPr>
              <a:t>prevent future problems of the software.</a:t>
            </a:r>
            <a:r>
              <a:rPr lang="en-US" dirty="0" smtClean="0"/>
              <a:t> It aims to attend problems, which are not significant at this moment but </a:t>
            </a:r>
            <a:r>
              <a:rPr lang="en-US" dirty="0" smtClean="0">
                <a:solidFill>
                  <a:srgbClr val="FF0000"/>
                </a:solidFill>
              </a:rPr>
              <a:t>may cause serious issues in future</a:t>
            </a:r>
            <a:r>
              <a:rPr lang="en-US" dirty="0" smtClean="0"/>
              <a:t>.</a:t>
            </a:r>
          </a:p>
          <a:p>
            <a:pPr algn="just"/>
            <a:endParaRPr lang="en-US" dirty="0"/>
          </a:p>
        </p:txBody>
      </p:sp>
      <p:sp>
        <p:nvSpPr>
          <p:cNvPr id="4" name="Title 7"/>
          <p:cNvSpPr txBox="1">
            <a:spLocks/>
          </p:cNvSpPr>
          <p:nvPr/>
        </p:nvSpPr>
        <p:spPr>
          <a:xfrm>
            <a:off x="0" y="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286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523" y="358037"/>
            <a:ext cx="5479473" cy="646730"/>
          </a:xfrm>
        </p:spPr>
        <p:txBody>
          <a:bodyPr>
            <a:normAutofit fontScale="90000"/>
          </a:bodyPr>
          <a:lstStyle/>
          <a:p>
            <a:pPr algn="ctr"/>
            <a:r>
              <a:rPr lang="en-US" sz="4000" b="1" dirty="0" smtClean="0"/>
              <a:t>Software Supportability</a:t>
            </a:r>
            <a:endParaRPr lang="en-US" sz="4000" dirty="0"/>
          </a:p>
        </p:txBody>
      </p:sp>
      <p:sp>
        <p:nvSpPr>
          <p:cNvPr id="3" name="Content Placeholder 2"/>
          <p:cNvSpPr>
            <a:spLocks noGrp="1"/>
          </p:cNvSpPr>
          <p:nvPr>
            <p:ph idx="1"/>
          </p:nvPr>
        </p:nvSpPr>
        <p:spPr>
          <a:xfrm>
            <a:off x="285720" y="1052512"/>
            <a:ext cx="8401080" cy="5486400"/>
          </a:xfrm>
        </p:spPr>
        <p:txBody>
          <a:bodyPr>
            <a:normAutofit/>
          </a:bodyPr>
          <a:lstStyle/>
          <a:p>
            <a:pPr algn="just">
              <a:buNone/>
            </a:pPr>
            <a:r>
              <a:rPr lang="en-US" dirty="0" smtClean="0"/>
              <a:t>   </a:t>
            </a:r>
          </a:p>
          <a:p>
            <a:pPr algn="just">
              <a:buNone/>
            </a:pPr>
            <a:r>
              <a:rPr lang="en-US" dirty="0" smtClean="0"/>
              <a:t>   It is the capability of supporting a software system over its whole product life. </a:t>
            </a:r>
          </a:p>
          <a:p>
            <a:pPr algn="just">
              <a:buNone/>
            </a:pPr>
            <a:endParaRPr lang="en-US" dirty="0" smtClean="0"/>
          </a:p>
          <a:p>
            <a:pPr algn="just">
              <a:buNone/>
            </a:pPr>
            <a:r>
              <a:rPr lang="en-US" dirty="0" smtClean="0"/>
              <a:t>   This implies satisfying any necessary needs or requirements, but also the </a:t>
            </a:r>
            <a:r>
              <a:rPr lang="en-US" dirty="0" smtClean="0">
                <a:solidFill>
                  <a:srgbClr val="FF0000"/>
                </a:solidFill>
              </a:rPr>
              <a:t>provision of equipment</a:t>
            </a:r>
            <a:r>
              <a:rPr lang="en-US" dirty="0" smtClean="0"/>
              <a:t>, </a:t>
            </a:r>
            <a:r>
              <a:rPr lang="en-US" dirty="0" smtClean="0">
                <a:solidFill>
                  <a:srgbClr val="FF0000"/>
                </a:solidFill>
              </a:rPr>
              <a:t>support infrastructure</a:t>
            </a:r>
            <a:r>
              <a:rPr lang="en-US" dirty="0" smtClean="0"/>
              <a:t>, additional </a:t>
            </a:r>
            <a:r>
              <a:rPr lang="en-US" dirty="0" smtClean="0">
                <a:solidFill>
                  <a:srgbClr val="FF0000"/>
                </a:solidFill>
              </a:rPr>
              <a:t>software facilities</a:t>
            </a:r>
            <a:r>
              <a:rPr lang="en-US" dirty="0" smtClean="0"/>
              <a:t>, </a:t>
            </a:r>
            <a:r>
              <a:rPr lang="en-US" dirty="0" smtClean="0">
                <a:solidFill>
                  <a:srgbClr val="FF0000"/>
                </a:solidFill>
              </a:rPr>
              <a:t>manpower</a:t>
            </a:r>
            <a:r>
              <a:rPr lang="en-US" dirty="0" smtClean="0"/>
              <a:t>, or </a:t>
            </a:r>
            <a:r>
              <a:rPr lang="en-US" dirty="0" smtClean="0">
                <a:solidFill>
                  <a:srgbClr val="FF0000"/>
                </a:solidFill>
              </a:rPr>
              <a:t>any other resource required to maintain the software operational and capable </a:t>
            </a:r>
            <a:r>
              <a:rPr lang="en-US" dirty="0" smtClean="0"/>
              <a:t>of satisfying its function.</a:t>
            </a:r>
          </a:p>
          <a:p>
            <a:pPr algn="just"/>
            <a:endParaRPr lang="en-US" dirty="0" smtClean="0"/>
          </a:p>
          <a:p>
            <a:pPr algn="just"/>
            <a:endParaRPr lang="en-US"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718" y="5960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32</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885" y="438891"/>
            <a:ext cx="5479473" cy="646730"/>
          </a:xfrm>
        </p:spPr>
        <p:txBody>
          <a:bodyPr>
            <a:normAutofit fontScale="90000"/>
          </a:bodyPr>
          <a:lstStyle/>
          <a:p>
            <a:pPr algn="ctr"/>
            <a:r>
              <a:rPr lang="en-US" sz="4000" b="1" dirty="0" smtClean="0"/>
              <a:t>Software Supportability</a:t>
            </a:r>
            <a:endParaRPr lang="en-US" sz="4000" dirty="0"/>
          </a:p>
        </p:txBody>
      </p:sp>
      <p:sp>
        <p:nvSpPr>
          <p:cNvPr id="3" name="Content Placeholder 2"/>
          <p:cNvSpPr>
            <a:spLocks noGrp="1"/>
          </p:cNvSpPr>
          <p:nvPr>
            <p:ph idx="1"/>
          </p:nvPr>
        </p:nvSpPr>
        <p:spPr>
          <a:xfrm>
            <a:off x="560822" y="1556792"/>
            <a:ext cx="8229600" cy="5486400"/>
          </a:xfrm>
        </p:spPr>
        <p:txBody>
          <a:bodyPr>
            <a:normAutofit/>
          </a:bodyPr>
          <a:lstStyle/>
          <a:p>
            <a:r>
              <a:rPr lang="en-US" b="1" dirty="0" smtClean="0"/>
              <a:t>What does Software Support encompass?</a:t>
            </a:r>
            <a:endParaRPr lang="en-US" dirty="0" smtClean="0"/>
          </a:p>
          <a:p>
            <a:pPr lvl="1" algn="just"/>
            <a:r>
              <a:rPr lang="en-US" b="1" dirty="0" smtClean="0"/>
              <a:t>covers the whole software life-cycle</a:t>
            </a:r>
            <a:r>
              <a:rPr lang="en-US" dirty="0" smtClean="0"/>
              <a:t> </a:t>
            </a:r>
            <a:r>
              <a:rPr lang="en-US" dirty="0" smtClean="0">
                <a:solidFill>
                  <a:srgbClr val="FF0000"/>
                </a:solidFill>
              </a:rPr>
              <a:t>once it enters into service</a:t>
            </a:r>
            <a:r>
              <a:rPr lang="en-US" dirty="0" smtClean="0"/>
              <a:t>. </a:t>
            </a:r>
          </a:p>
          <a:p>
            <a:pPr lvl="1" algn="just"/>
            <a:r>
              <a:rPr lang="en-US" dirty="0" smtClean="0"/>
              <a:t>In particular, it covers the following key aspects associated to the software:</a:t>
            </a:r>
          </a:p>
          <a:p>
            <a:pPr lvl="3" algn="just"/>
            <a:r>
              <a:rPr lang="en-US" sz="2400" b="1" dirty="0" smtClean="0"/>
              <a:t>Operation</a:t>
            </a:r>
          </a:p>
          <a:p>
            <a:pPr lvl="3" algn="just"/>
            <a:r>
              <a:rPr lang="en-US" sz="2400" b="1" dirty="0" smtClean="0"/>
              <a:t>Logistics Management</a:t>
            </a:r>
          </a:p>
          <a:p>
            <a:pPr lvl="3" algn="just"/>
            <a:r>
              <a:rPr lang="en-US" sz="2400" b="1" dirty="0" smtClean="0"/>
              <a:t>Modification</a:t>
            </a:r>
          </a:p>
          <a:p>
            <a:pPr algn="just"/>
            <a:endParaRPr lang="en-US" dirty="0" smtClean="0"/>
          </a:p>
          <a:p>
            <a:pPr algn="just"/>
            <a:endParaRPr lang="en-US"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718" y="5960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973287"/>
            <a:ext cx="8229600" cy="5534044"/>
          </a:xfrm>
        </p:spPr>
        <p:txBody>
          <a:bodyPr>
            <a:normAutofit/>
          </a:bodyPr>
          <a:lstStyle/>
          <a:p>
            <a:pPr algn="just"/>
            <a:r>
              <a:rPr lang="en-US" b="1" dirty="0" smtClean="0"/>
              <a:t>Operation</a:t>
            </a:r>
            <a:r>
              <a:rPr lang="en-US" dirty="0" smtClean="0"/>
              <a:t> covers all </a:t>
            </a:r>
            <a:r>
              <a:rPr lang="en-US" dirty="0" smtClean="0">
                <a:solidFill>
                  <a:srgbClr val="FF0000"/>
                </a:solidFill>
              </a:rPr>
              <a:t>aspects associated to the actual use of the software</a:t>
            </a:r>
            <a:r>
              <a:rPr lang="en-US" dirty="0" smtClean="0"/>
              <a:t>, including </a:t>
            </a:r>
            <a:r>
              <a:rPr lang="en-US" dirty="0" smtClean="0">
                <a:solidFill>
                  <a:srgbClr val="FF0000"/>
                </a:solidFill>
              </a:rPr>
              <a:t>the installation</a:t>
            </a:r>
            <a:r>
              <a:rPr lang="en-US" dirty="0" smtClean="0"/>
              <a:t>, </a:t>
            </a:r>
            <a:r>
              <a:rPr lang="en-US" dirty="0" smtClean="0">
                <a:solidFill>
                  <a:srgbClr val="FF0000"/>
                </a:solidFill>
              </a:rPr>
              <a:t>loading (or unloading)</a:t>
            </a:r>
            <a:r>
              <a:rPr lang="en-US" dirty="0" smtClean="0"/>
              <a:t>, </a:t>
            </a:r>
            <a:r>
              <a:rPr lang="en-US" dirty="0" smtClean="0">
                <a:solidFill>
                  <a:srgbClr val="FF0000"/>
                </a:solidFill>
              </a:rPr>
              <a:t>configuration, error recovery and execution of the software</a:t>
            </a:r>
            <a:r>
              <a:rPr lang="en-US" dirty="0" smtClean="0"/>
              <a:t>.</a:t>
            </a:r>
          </a:p>
          <a:p>
            <a:pPr algn="just"/>
            <a:r>
              <a:rPr lang="en-US" b="1" dirty="0" smtClean="0"/>
              <a:t>Logistics Management</a:t>
            </a:r>
            <a:r>
              <a:rPr lang="en-US" dirty="0" smtClean="0"/>
              <a:t> covers all </a:t>
            </a:r>
            <a:r>
              <a:rPr lang="en-US" dirty="0" smtClean="0">
                <a:solidFill>
                  <a:srgbClr val="FF0000"/>
                </a:solidFill>
              </a:rPr>
              <a:t>aspects related to the handling of the software</a:t>
            </a:r>
            <a:r>
              <a:rPr lang="en-US" dirty="0" smtClean="0"/>
              <a:t> </a:t>
            </a:r>
            <a:r>
              <a:rPr lang="en-US" dirty="0" smtClean="0">
                <a:solidFill>
                  <a:srgbClr val="FF0000"/>
                </a:solidFill>
              </a:rPr>
              <a:t>once a new baseline has been produced</a:t>
            </a:r>
            <a:r>
              <a:rPr lang="en-US" dirty="0" smtClean="0"/>
              <a:t>, </a:t>
            </a:r>
            <a:r>
              <a:rPr lang="en-US" u="sng" dirty="0" smtClean="0"/>
              <a:t>until its delivery to the end user</a:t>
            </a:r>
            <a:r>
              <a:rPr lang="en-US" dirty="0" smtClean="0"/>
              <a:t>.</a:t>
            </a:r>
          </a:p>
          <a:p>
            <a:pPr algn="just"/>
            <a:r>
              <a:rPr lang="en-US" b="1" dirty="0" smtClean="0"/>
              <a:t>Modification </a:t>
            </a:r>
            <a:r>
              <a:rPr lang="en-US" dirty="0" smtClean="0"/>
              <a:t>covers all aspects related to the </a:t>
            </a:r>
            <a:r>
              <a:rPr lang="en-US" dirty="0" smtClean="0">
                <a:solidFill>
                  <a:srgbClr val="FF0000"/>
                </a:solidFill>
              </a:rPr>
              <a:t>evolution of the software due to the need of fixing bugs,</a:t>
            </a:r>
            <a:r>
              <a:rPr lang="en-US" dirty="0" smtClean="0"/>
              <a:t> or </a:t>
            </a:r>
            <a:r>
              <a:rPr lang="en-US" dirty="0" smtClean="0">
                <a:solidFill>
                  <a:srgbClr val="FF0000"/>
                </a:solidFill>
              </a:rPr>
              <a:t>adding/changing functionality due to changing user needs</a:t>
            </a:r>
            <a:r>
              <a:rPr lang="en-US" dirty="0" smtClean="0"/>
              <a:t>.</a:t>
            </a:r>
          </a:p>
          <a:p>
            <a:pPr algn="just"/>
            <a:endParaRPr lang="en-US" dirty="0"/>
          </a:p>
        </p:txBody>
      </p:sp>
      <p:sp>
        <p:nvSpPr>
          <p:cNvPr id="4" name="Title 7"/>
          <p:cNvSpPr txBox="1">
            <a:spLocks/>
          </p:cNvSpPr>
          <p:nvPr/>
        </p:nvSpPr>
        <p:spPr>
          <a:xfrm>
            <a:off x="0" y="39687"/>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a:spLocks noGrp="1"/>
          </p:cNvSpPr>
          <p:nvPr>
            <p:ph type="sldNum" sz="quarter" idx="12"/>
          </p:nvPr>
        </p:nvSpPr>
        <p:spPr>
          <a:xfrm>
            <a:off x="7924800" y="6356350"/>
            <a:ext cx="762000" cy="365125"/>
          </a:xfrm>
        </p:spPr>
        <p:txBody>
          <a:bodyPr/>
          <a:lstStyle/>
          <a:p>
            <a:r>
              <a:rPr lang="en-US" dirty="0" smtClean="0"/>
              <a:t>34</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96"/>
            <a:ext cx="5410200" cy="667512"/>
          </a:xfrm>
        </p:spPr>
        <p:txBody>
          <a:bodyPr>
            <a:noAutofit/>
          </a:bodyPr>
          <a:lstStyle/>
          <a:p>
            <a:r>
              <a:rPr lang="en-US" sz="4000" b="1" dirty="0" smtClean="0"/>
              <a:t>Software Re-engineering</a:t>
            </a:r>
            <a:endParaRPr lang="en-US" sz="4000" dirty="0"/>
          </a:p>
        </p:txBody>
      </p:sp>
      <p:sp>
        <p:nvSpPr>
          <p:cNvPr id="3" name="Content Placeholder 2"/>
          <p:cNvSpPr>
            <a:spLocks noGrp="1"/>
          </p:cNvSpPr>
          <p:nvPr>
            <p:ph idx="1"/>
          </p:nvPr>
        </p:nvSpPr>
        <p:spPr>
          <a:xfrm>
            <a:off x="381000" y="714356"/>
            <a:ext cx="8229600" cy="5372120"/>
          </a:xfrm>
        </p:spPr>
        <p:txBody>
          <a:bodyPr>
            <a:normAutofit lnSpcReduction="10000"/>
          </a:bodyPr>
          <a:lstStyle/>
          <a:p>
            <a:pPr algn="just"/>
            <a:r>
              <a:rPr lang="en-GB" sz="2800" dirty="0" smtClean="0">
                <a:solidFill>
                  <a:srgbClr val="FF0000"/>
                </a:solidFill>
              </a:rPr>
              <a:t>Reorganising and modifying </a:t>
            </a:r>
            <a:r>
              <a:rPr lang="en-GB" sz="2800" dirty="0" smtClean="0"/>
              <a:t>existing software systems </a:t>
            </a:r>
            <a:r>
              <a:rPr lang="en-GB" sz="2800" u="sng" dirty="0" smtClean="0">
                <a:solidFill>
                  <a:srgbClr val="FF0000"/>
                </a:solidFill>
              </a:rPr>
              <a:t>to make them more maintainable</a:t>
            </a:r>
          </a:p>
          <a:p>
            <a:pPr algn="just"/>
            <a:r>
              <a:rPr lang="en-US" sz="2800" u="sng" dirty="0" smtClean="0">
                <a:solidFill>
                  <a:srgbClr val="FF0000"/>
                </a:solidFill>
              </a:rPr>
              <a:t>Restructuring or rewriting part </a:t>
            </a:r>
            <a:r>
              <a:rPr lang="en-US" sz="2800" dirty="0" smtClean="0"/>
              <a:t>or all of a system </a:t>
            </a:r>
            <a:r>
              <a:rPr lang="en-US" sz="2800" b="1" dirty="0" smtClean="0"/>
              <a:t>without changing its functionality</a:t>
            </a:r>
          </a:p>
          <a:p>
            <a:pPr algn="just"/>
            <a:r>
              <a:rPr lang="en-US" sz="2800" b="1" dirty="0" smtClean="0"/>
              <a:t>Applicable</a:t>
            </a:r>
            <a:r>
              <a:rPr lang="en-US" sz="2800" dirty="0" smtClean="0"/>
              <a:t> when some (but not all) subsystems of a </a:t>
            </a:r>
            <a:r>
              <a:rPr lang="en-US" sz="2800" u="sng" dirty="0" smtClean="0"/>
              <a:t>larger system require frequent maintenance</a:t>
            </a:r>
          </a:p>
          <a:p>
            <a:pPr algn="just"/>
            <a:r>
              <a:rPr lang="en-US" sz="2800" dirty="0" smtClean="0"/>
              <a:t>The reengineered system may also be restructured and should be </a:t>
            </a:r>
            <a:r>
              <a:rPr lang="en-US" sz="2800" u="sng" dirty="0" err="1" smtClean="0">
                <a:solidFill>
                  <a:srgbClr val="FF0000"/>
                </a:solidFill>
              </a:rPr>
              <a:t>redocumented</a:t>
            </a:r>
            <a:r>
              <a:rPr lang="en-US" sz="2800" dirty="0" smtClean="0"/>
              <a:t>  .</a:t>
            </a:r>
          </a:p>
          <a:p>
            <a:pPr algn="just"/>
            <a:r>
              <a:rPr lang="en-US" sz="2800" dirty="0" smtClean="0"/>
              <a:t>For example, </a:t>
            </a:r>
            <a:r>
              <a:rPr lang="en-US" sz="2800" dirty="0" smtClean="0">
                <a:solidFill>
                  <a:srgbClr val="FF0000"/>
                </a:solidFill>
              </a:rPr>
              <a:t>initially Unix was developed in assembly language</a:t>
            </a:r>
            <a:r>
              <a:rPr lang="en-US" sz="2800" dirty="0" smtClean="0"/>
              <a:t>. When language </a:t>
            </a:r>
            <a:r>
              <a:rPr lang="en-US" sz="2800" dirty="0" smtClean="0">
                <a:solidFill>
                  <a:srgbClr val="FF0000"/>
                </a:solidFill>
              </a:rPr>
              <a:t>C came into existence, Unix was re-engineered in C</a:t>
            </a:r>
            <a:r>
              <a:rPr lang="en-US" sz="2800" dirty="0" smtClean="0"/>
              <a:t>, because working in assembly language was difficult.</a:t>
            </a:r>
          </a:p>
          <a:p>
            <a:pPr algn="just"/>
            <a:endParaRPr lang="en-US" sz="2800" dirty="0" smtClean="0"/>
          </a:p>
          <a:p>
            <a:pPr algn="just"/>
            <a:endParaRPr lang="en-US" sz="2800" dirty="0"/>
          </a:p>
        </p:txBody>
      </p:sp>
      <p:sp>
        <p:nvSpPr>
          <p:cNvPr id="4" name="Title 7"/>
          <p:cNvSpPr txBox="1">
            <a:spLocks/>
          </p:cNvSpPr>
          <p:nvPr/>
        </p:nvSpPr>
        <p:spPr>
          <a:xfrm>
            <a:off x="124691" y="73458"/>
            <a:ext cx="1028700" cy="35119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73458"/>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35</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884" y="-104857"/>
            <a:ext cx="5638800" cy="685800"/>
          </a:xfrm>
        </p:spPr>
        <p:txBody>
          <a:bodyPr>
            <a:normAutofit fontScale="90000"/>
          </a:bodyPr>
          <a:lstStyle/>
          <a:p>
            <a:pPr algn="ctr"/>
            <a:r>
              <a:rPr lang="en-GB" sz="4400" b="1" dirty="0" smtClean="0"/>
              <a:t>When to re-engineer</a:t>
            </a:r>
            <a:endParaRPr lang="en-US" sz="4400" b="1" dirty="0"/>
          </a:p>
        </p:txBody>
      </p:sp>
      <p:sp>
        <p:nvSpPr>
          <p:cNvPr id="3" name="Content Placeholder 2"/>
          <p:cNvSpPr>
            <a:spLocks noGrp="1"/>
          </p:cNvSpPr>
          <p:nvPr>
            <p:ph idx="1"/>
          </p:nvPr>
        </p:nvSpPr>
        <p:spPr>
          <a:xfrm>
            <a:off x="304800" y="714356"/>
            <a:ext cx="8646968" cy="5572164"/>
          </a:xfrm>
        </p:spPr>
        <p:txBody>
          <a:bodyPr>
            <a:normAutofit lnSpcReduction="10000"/>
          </a:bodyPr>
          <a:lstStyle/>
          <a:p>
            <a:pPr algn="just"/>
            <a:r>
              <a:rPr lang="en-GB" dirty="0" smtClean="0"/>
              <a:t>When </a:t>
            </a:r>
            <a:r>
              <a:rPr lang="en-GB" dirty="0" smtClean="0">
                <a:solidFill>
                  <a:srgbClr val="FF0000"/>
                </a:solidFill>
              </a:rPr>
              <a:t>system changes are mostly confined </a:t>
            </a:r>
            <a:r>
              <a:rPr lang="en-GB" dirty="0" smtClean="0"/>
              <a:t>to </a:t>
            </a:r>
            <a:br>
              <a:rPr lang="en-GB" dirty="0" smtClean="0"/>
            </a:br>
            <a:r>
              <a:rPr lang="en-GB" dirty="0" smtClean="0"/>
              <a:t>part of the system then re-engineer that part</a:t>
            </a:r>
          </a:p>
          <a:p>
            <a:pPr algn="just"/>
            <a:r>
              <a:rPr lang="en-GB" dirty="0" smtClean="0"/>
              <a:t>When </a:t>
            </a:r>
            <a:r>
              <a:rPr lang="en-GB" dirty="0" smtClean="0">
                <a:solidFill>
                  <a:srgbClr val="FF0000"/>
                </a:solidFill>
              </a:rPr>
              <a:t>hardware or software support becomes </a:t>
            </a:r>
            <a:br>
              <a:rPr lang="en-GB" dirty="0" smtClean="0">
                <a:solidFill>
                  <a:srgbClr val="FF0000"/>
                </a:solidFill>
              </a:rPr>
            </a:br>
            <a:r>
              <a:rPr lang="en-GB" dirty="0" smtClean="0">
                <a:solidFill>
                  <a:srgbClr val="FF0000"/>
                </a:solidFill>
              </a:rPr>
              <a:t>obsolete</a:t>
            </a:r>
          </a:p>
          <a:p>
            <a:pPr algn="just"/>
            <a:r>
              <a:rPr lang="en-GB" dirty="0" smtClean="0"/>
              <a:t>When </a:t>
            </a:r>
            <a:r>
              <a:rPr lang="en-GB" dirty="0" smtClean="0">
                <a:solidFill>
                  <a:srgbClr val="FF0000"/>
                </a:solidFill>
              </a:rPr>
              <a:t>tools</a:t>
            </a:r>
            <a:r>
              <a:rPr lang="en-GB" dirty="0" smtClean="0"/>
              <a:t> to support re-structuring are </a:t>
            </a:r>
            <a:br>
              <a:rPr lang="en-GB" dirty="0" smtClean="0"/>
            </a:br>
            <a:r>
              <a:rPr lang="en-GB" dirty="0" smtClean="0">
                <a:solidFill>
                  <a:srgbClr val="FF0000"/>
                </a:solidFill>
              </a:rPr>
              <a:t>available.</a:t>
            </a:r>
          </a:p>
          <a:p>
            <a:pPr algn="just">
              <a:buNone/>
            </a:pPr>
            <a:r>
              <a:rPr lang="en-GB" b="1" dirty="0" smtClean="0"/>
              <a:t>Re-engineering advantages:</a:t>
            </a:r>
          </a:p>
          <a:p>
            <a:r>
              <a:rPr lang="en-GB" u="sng" dirty="0" smtClean="0"/>
              <a:t>Reduced risk</a:t>
            </a:r>
          </a:p>
          <a:p>
            <a:pPr lvl="1"/>
            <a:r>
              <a:rPr lang="en-GB" dirty="0" smtClean="0"/>
              <a:t>There is a high </a:t>
            </a:r>
            <a:r>
              <a:rPr lang="en-GB" dirty="0" smtClean="0">
                <a:solidFill>
                  <a:srgbClr val="FF0000"/>
                </a:solidFill>
              </a:rPr>
              <a:t>risk in new software development</a:t>
            </a:r>
            <a:r>
              <a:rPr lang="en-GB" dirty="0" smtClean="0"/>
              <a:t>. There may be development problems, staffing problems and specification problems</a:t>
            </a:r>
          </a:p>
          <a:p>
            <a:r>
              <a:rPr lang="en-GB" u="sng" dirty="0" smtClean="0"/>
              <a:t>Reduced cost</a:t>
            </a:r>
          </a:p>
          <a:p>
            <a:pPr lvl="1"/>
            <a:r>
              <a:rPr lang="en-GB" dirty="0" smtClean="0"/>
              <a:t>The cost </a:t>
            </a:r>
            <a:r>
              <a:rPr lang="en-GB" dirty="0" smtClean="0">
                <a:solidFill>
                  <a:srgbClr val="FF0000"/>
                </a:solidFill>
              </a:rPr>
              <a:t>of re-engineering is often significantly less than the costs of developing new softwar</a:t>
            </a:r>
            <a:r>
              <a:rPr lang="en-GB" dirty="0" smtClean="0"/>
              <a:t>e</a:t>
            </a:r>
          </a:p>
          <a:p>
            <a:pPr algn="just"/>
            <a:endParaRPr lang="en-GB" b="1" dirty="0" smtClean="0"/>
          </a:p>
          <a:p>
            <a:pPr algn="just"/>
            <a:endParaRPr lang="en-US"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36</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78" y="28556"/>
            <a:ext cx="5638800" cy="685800"/>
          </a:xfrm>
        </p:spPr>
        <p:txBody>
          <a:bodyPr>
            <a:normAutofit/>
          </a:bodyPr>
          <a:lstStyle/>
          <a:p>
            <a:pPr algn="ctr"/>
            <a:r>
              <a:rPr lang="en-GB" sz="3200" b="1" dirty="0" smtClean="0"/>
              <a:t>Business Process Reengineering</a:t>
            </a:r>
            <a:endParaRPr lang="en-US" sz="3200" b="1" dirty="0"/>
          </a:p>
        </p:txBody>
      </p:sp>
      <p:sp>
        <p:nvSpPr>
          <p:cNvPr id="3" name="Content Placeholder 2"/>
          <p:cNvSpPr>
            <a:spLocks noGrp="1"/>
          </p:cNvSpPr>
          <p:nvPr>
            <p:ph idx="1"/>
          </p:nvPr>
        </p:nvSpPr>
        <p:spPr>
          <a:xfrm>
            <a:off x="304800" y="857232"/>
            <a:ext cx="8646968" cy="5572164"/>
          </a:xfrm>
        </p:spPr>
        <p:txBody>
          <a:bodyPr>
            <a:normAutofit/>
          </a:bodyPr>
          <a:lstStyle/>
          <a:p>
            <a:pPr algn="just"/>
            <a:r>
              <a:rPr lang="en-US" dirty="0"/>
              <a:t>T</a:t>
            </a:r>
            <a:r>
              <a:rPr lang="en-US" dirty="0" smtClean="0"/>
              <a:t>he </a:t>
            </a:r>
            <a:r>
              <a:rPr lang="en-US" dirty="0" smtClean="0">
                <a:solidFill>
                  <a:srgbClr val="FF0000"/>
                </a:solidFill>
              </a:rPr>
              <a:t>search for</a:t>
            </a:r>
            <a:r>
              <a:rPr lang="en-US" dirty="0" smtClean="0"/>
              <a:t>, and the </a:t>
            </a:r>
            <a:r>
              <a:rPr lang="en-US" dirty="0" smtClean="0">
                <a:solidFill>
                  <a:srgbClr val="FF0000"/>
                </a:solidFill>
              </a:rPr>
              <a:t>implementation of</a:t>
            </a:r>
            <a:r>
              <a:rPr lang="en-US" dirty="0" smtClean="0"/>
              <a:t>, </a:t>
            </a:r>
            <a:r>
              <a:rPr lang="en-US" dirty="0" smtClean="0">
                <a:solidFill>
                  <a:srgbClr val="FF0000"/>
                </a:solidFill>
              </a:rPr>
              <a:t>radical change in business process</a:t>
            </a:r>
            <a:r>
              <a:rPr lang="en-US" dirty="0" smtClean="0"/>
              <a:t> to achieve breakthrough results</a:t>
            </a:r>
            <a:endParaRPr lang="en-GB" b="1" dirty="0" smtClean="0"/>
          </a:p>
          <a:p>
            <a:pPr algn="just"/>
            <a:r>
              <a:rPr lang="en-US" b="1" dirty="0" smtClean="0"/>
              <a:t>Business Processes</a:t>
            </a:r>
          </a:p>
          <a:p>
            <a:pPr lvl="1" algn="just">
              <a:buFontTx/>
              <a:buChar char="-"/>
            </a:pPr>
            <a:r>
              <a:rPr lang="en-US" dirty="0" smtClean="0"/>
              <a:t>“a </a:t>
            </a:r>
            <a:r>
              <a:rPr lang="en-US" dirty="0" smtClean="0">
                <a:solidFill>
                  <a:srgbClr val="FF0000"/>
                </a:solidFill>
              </a:rPr>
              <a:t>set of logically related tasks performed </a:t>
            </a:r>
            <a:r>
              <a:rPr lang="en-US" dirty="0" smtClean="0"/>
              <a:t>to </a:t>
            </a:r>
            <a:r>
              <a:rPr lang="en-US" dirty="0" smtClean="0">
                <a:solidFill>
                  <a:srgbClr val="FF0000"/>
                </a:solidFill>
              </a:rPr>
              <a:t>achieve a defined business outcome</a:t>
            </a:r>
            <a:r>
              <a:rPr lang="en-US" dirty="0" smtClean="0"/>
              <a:t>”</a:t>
            </a:r>
          </a:p>
          <a:p>
            <a:pPr marL="265113" lvl="1" indent="-246063" algn="just">
              <a:buNone/>
            </a:pPr>
            <a:r>
              <a:rPr lang="en-US" dirty="0" smtClean="0">
                <a:solidFill>
                  <a:srgbClr val="FF0000"/>
                </a:solidFill>
              </a:rPr>
              <a:t>Examples of business processes </a:t>
            </a:r>
            <a:r>
              <a:rPr lang="en-US" dirty="0" smtClean="0"/>
              <a:t>include </a:t>
            </a:r>
          </a:p>
          <a:p>
            <a:pPr marL="265113" lvl="1" indent="-246063" algn="just">
              <a:buNone/>
            </a:pPr>
            <a:r>
              <a:rPr lang="en-US" dirty="0" smtClean="0"/>
              <a:t>            - designing a new product </a:t>
            </a:r>
          </a:p>
          <a:p>
            <a:pPr marL="265113" lvl="1" indent="-246063" algn="just">
              <a:buNone/>
            </a:pPr>
            <a:r>
              <a:rPr lang="en-US" dirty="0" smtClean="0"/>
              <a:t>            - purchasing services and supplies, </a:t>
            </a:r>
          </a:p>
          <a:p>
            <a:pPr marL="265113" lvl="1" indent="-246063" algn="just">
              <a:buNone/>
            </a:pPr>
            <a:r>
              <a:rPr lang="en-US" dirty="0" smtClean="0"/>
              <a:t>		- hiring   a new employee, and paying suppliers</a:t>
            </a:r>
          </a:p>
          <a:p>
            <a:pPr marL="265113" lvl="1" indent="-246063" algn="just">
              <a:buNone/>
            </a:pPr>
            <a:r>
              <a:rPr lang="en-US" dirty="0" smtClean="0"/>
              <a:t>Every </a:t>
            </a:r>
            <a:r>
              <a:rPr lang="en-US" dirty="0" smtClean="0">
                <a:solidFill>
                  <a:srgbClr val="FF0000"/>
                </a:solidFill>
              </a:rPr>
              <a:t>business process has a defined customer</a:t>
            </a:r>
            <a:r>
              <a:rPr lang="en-US" dirty="0" smtClean="0"/>
              <a:t>—a person or group that receives the outcome (idea, a report, a design, a service, a product)</a:t>
            </a:r>
            <a:endParaRPr lang="en-US"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a:bodyPr>
          <a:lstStyle/>
          <a:p>
            <a:pPr algn="ctr"/>
            <a:r>
              <a:rPr lang="en-GB" sz="3200" b="1" dirty="0">
                <a:solidFill>
                  <a:srgbClr val="04617B"/>
                </a:solidFill>
              </a:rPr>
              <a:t>Business Process </a:t>
            </a:r>
            <a:r>
              <a:rPr lang="en-GB" sz="3200" b="1" dirty="0" smtClean="0">
                <a:solidFill>
                  <a:srgbClr val="04617B"/>
                </a:solidFill>
              </a:rPr>
              <a:t>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a:bodyPr>
          <a:lstStyle/>
          <a:p>
            <a:pPr algn="just"/>
            <a:r>
              <a:rPr lang="en-IN" b="1" dirty="0" smtClean="0"/>
              <a:t>Business Hierarchy</a:t>
            </a:r>
          </a:p>
          <a:p>
            <a:pPr algn="just">
              <a:buNone/>
            </a:pPr>
            <a:r>
              <a:rPr lang="en-IN" dirty="0" smtClean="0"/>
              <a:t>	</a:t>
            </a:r>
            <a:r>
              <a:rPr lang="en-US" dirty="0" smtClean="0"/>
              <a:t>The business -&gt; business systems -&gt;  business processes </a:t>
            </a:r>
          </a:p>
          <a:p>
            <a:pPr algn="just">
              <a:buNone/>
            </a:pPr>
            <a:r>
              <a:rPr lang="en-US" dirty="0" smtClean="0"/>
              <a:t>    -&gt; business sub-processes</a:t>
            </a:r>
          </a:p>
          <a:p>
            <a:pPr algn="just">
              <a:buNone/>
            </a:pPr>
            <a:r>
              <a:rPr lang="en-US" dirty="0" smtClean="0"/>
              <a:t>Each business system (also called business function)</a:t>
            </a:r>
          </a:p>
          <a:p>
            <a:pPr algn="just">
              <a:buNone/>
            </a:pPr>
            <a:r>
              <a:rPr lang="en-US" dirty="0" smtClean="0"/>
              <a:t>  -  is </a:t>
            </a:r>
            <a:r>
              <a:rPr lang="en-US" dirty="0" smtClean="0">
                <a:solidFill>
                  <a:srgbClr val="FF0000"/>
                </a:solidFill>
              </a:rPr>
              <a:t>composed of one or more business processes</a:t>
            </a:r>
            <a:r>
              <a:rPr lang="en-US" dirty="0" smtClean="0"/>
              <a:t>, and each </a:t>
            </a:r>
            <a:r>
              <a:rPr lang="en-US" dirty="0" smtClean="0">
                <a:solidFill>
                  <a:srgbClr val="FF0000"/>
                </a:solidFill>
              </a:rPr>
              <a:t>business process is defined by a set of sub-processes</a:t>
            </a:r>
            <a:r>
              <a:rPr lang="en-US" dirty="0" smtClean="0"/>
              <a:t>.</a:t>
            </a:r>
          </a:p>
          <a:p>
            <a:pPr algn="just"/>
            <a:r>
              <a:rPr lang="en-US" dirty="0" smtClean="0"/>
              <a:t>BPR can be </a:t>
            </a:r>
            <a:r>
              <a:rPr lang="en-US" dirty="0" smtClean="0">
                <a:solidFill>
                  <a:srgbClr val="FF0000"/>
                </a:solidFill>
              </a:rPr>
              <a:t>applied at any level of the hierarchy</a:t>
            </a:r>
          </a:p>
          <a:p>
            <a:pPr algn="just"/>
            <a:r>
              <a:rPr lang="en-US" dirty="0" smtClean="0"/>
              <a:t>BPR Model</a:t>
            </a:r>
          </a:p>
          <a:p>
            <a:pPr lvl="1" algn="just"/>
            <a:r>
              <a:rPr lang="en-US" dirty="0" smtClean="0"/>
              <a:t>business process </a:t>
            </a:r>
            <a:r>
              <a:rPr lang="en-US" u="sng" dirty="0" smtClean="0"/>
              <a:t>reengineering is iterative</a:t>
            </a:r>
          </a:p>
          <a:p>
            <a:pPr lvl="1" algn="just"/>
            <a:r>
              <a:rPr lang="en-US" dirty="0" smtClean="0"/>
              <a:t>A model for business process reengineering  </a:t>
            </a:r>
            <a:r>
              <a:rPr lang="en-US" u="sng" dirty="0" smtClean="0"/>
              <a:t>defines six activities</a:t>
            </a:r>
            <a:endParaRPr lang="en-US" u="sng"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38</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a:bodyPr>
          <a:lstStyle/>
          <a:p>
            <a:pPr algn="ctr"/>
            <a:r>
              <a:rPr lang="en-GB" sz="3200" b="1" dirty="0">
                <a:solidFill>
                  <a:srgbClr val="04617B"/>
                </a:solidFill>
              </a:rPr>
              <a:t>Business Process </a:t>
            </a:r>
            <a:r>
              <a:rPr lang="en-GB" sz="3200" b="1" dirty="0" smtClean="0">
                <a:solidFill>
                  <a:srgbClr val="04617B"/>
                </a:solidFill>
              </a:rPr>
              <a:t>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a:bodyPr>
          <a:lstStyle/>
          <a:p>
            <a:pPr algn="just"/>
            <a:r>
              <a:rPr lang="en-IN" dirty="0" smtClean="0"/>
              <a:t>BPR MODEL</a:t>
            </a:r>
          </a:p>
          <a:p>
            <a:pPr algn="just">
              <a:buNone/>
            </a:pPr>
            <a:r>
              <a:rPr lang="en-IN" dirty="0" smtClean="0"/>
              <a:t>	</a:t>
            </a:r>
            <a:endParaRPr lang="en-US"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srcRect/>
          <a:stretch>
            <a:fillRect/>
          </a:stretch>
        </p:blipFill>
        <p:spPr bwMode="auto">
          <a:xfrm>
            <a:off x="1285852" y="1223963"/>
            <a:ext cx="5924573" cy="5348309"/>
          </a:xfrm>
          <a:prstGeom prst="rect">
            <a:avLst/>
          </a:prstGeom>
          <a:noFill/>
          <a:ln w="19050">
            <a:solidFill>
              <a:schemeClr val="tx1"/>
            </a:solidFill>
            <a:miter lim="800000"/>
            <a:headEnd/>
            <a:tailEnd/>
          </a:ln>
          <a:effec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39</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72" y="428604"/>
            <a:ext cx="6858000" cy="438912"/>
          </a:xfrm>
        </p:spPr>
        <p:txBody>
          <a:bodyPr>
            <a:noAutofit/>
          </a:bodyPr>
          <a:lstStyle/>
          <a:p>
            <a:pPr algn="ctr"/>
            <a:r>
              <a:rPr lang="en-US" sz="3200" b="1" dirty="0" smtClean="0"/>
              <a:t>Coding Styles-Standards and Guidelines</a:t>
            </a:r>
            <a:endParaRPr lang="en-US" sz="3200" b="1" dirty="0"/>
          </a:p>
        </p:txBody>
      </p:sp>
      <p:sp>
        <p:nvSpPr>
          <p:cNvPr id="3" name="Content Placeholder 2"/>
          <p:cNvSpPr>
            <a:spLocks noGrp="1"/>
          </p:cNvSpPr>
          <p:nvPr>
            <p:ph idx="1"/>
          </p:nvPr>
        </p:nvSpPr>
        <p:spPr>
          <a:xfrm>
            <a:off x="381000" y="1000108"/>
            <a:ext cx="8229600" cy="4572000"/>
          </a:xfrm>
        </p:spPr>
        <p:txBody>
          <a:bodyPr>
            <a:normAutofit fontScale="92500" lnSpcReduction="10000"/>
          </a:bodyPr>
          <a:lstStyle/>
          <a:p>
            <a:pPr algn="just"/>
            <a:r>
              <a:rPr lang="en-US" dirty="0" smtClean="0"/>
              <a:t>Good software development organizations normally </a:t>
            </a:r>
            <a:r>
              <a:rPr lang="en-US" dirty="0" smtClean="0">
                <a:solidFill>
                  <a:srgbClr val="FF0000"/>
                </a:solidFill>
              </a:rPr>
              <a:t>require their programmers to adhere to some well-defined and standard style</a:t>
            </a:r>
            <a:r>
              <a:rPr lang="en-US" dirty="0" smtClean="0"/>
              <a:t> of coding called </a:t>
            </a:r>
            <a:r>
              <a:rPr lang="en-US" dirty="0" smtClean="0">
                <a:solidFill>
                  <a:srgbClr val="FF0000"/>
                </a:solidFill>
              </a:rPr>
              <a:t>coding standards</a:t>
            </a:r>
            <a:r>
              <a:rPr lang="en-US" dirty="0" smtClean="0"/>
              <a:t>. </a:t>
            </a:r>
          </a:p>
          <a:p>
            <a:pPr algn="just"/>
            <a:r>
              <a:rPr lang="en-US" dirty="0" smtClean="0"/>
              <a:t>Most software development organizations </a:t>
            </a:r>
            <a:r>
              <a:rPr lang="en-US" dirty="0" smtClean="0">
                <a:solidFill>
                  <a:srgbClr val="FF0000"/>
                </a:solidFill>
              </a:rPr>
              <a:t>formulate their own coding standards that suit them most</a:t>
            </a:r>
            <a:r>
              <a:rPr lang="en-US" dirty="0" smtClean="0"/>
              <a:t>, and require their engineers to follow these standards rigorously. </a:t>
            </a:r>
          </a:p>
          <a:p>
            <a:pPr algn="just"/>
            <a:r>
              <a:rPr lang="en-US" dirty="0" smtClean="0"/>
              <a:t>The </a:t>
            </a:r>
            <a:r>
              <a:rPr lang="en-US" dirty="0" smtClean="0">
                <a:solidFill>
                  <a:srgbClr val="FF0000"/>
                </a:solidFill>
              </a:rPr>
              <a:t>purpose</a:t>
            </a:r>
            <a:r>
              <a:rPr lang="en-US" dirty="0" smtClean="0"/>
              <a:t> of requiring all engineers of an organization to adhere to a standard style of coding is the following:</a:t>
            </a:r>
          </a:p>
          <a:p>
            <a:pPr lvl="1" algn="just"/>
            <a:r>
              <a:rPr lang="en-US" dirty="0" smtClean="0">
                <a:solidFill>
                  <a:srgbClr val="FF0000"/>
                </a:solidFill>
              </a:rPr>
              <a:t>A coding standard gives a uniform appearance to the codes written by different engineers. </a:t>
            </a:r>
          </a:p>
          <a:p>
            <a:pPr lvl="1" algn="just"/>
            <a:r>
              <a:rPr lang="en-US" dirty="0" smtClean="0">
                <a:solidFill>
                  <a:srgbClr val="FF0000"/>
                </a:solidFill>
              </a:rPr>
              <a:t>It enhances code understanding</a:t>
            </a:r>
            <a:r>
              <a:rPr lang="en-US" dirty="0" smtClean="0"/>
              <a:t>. </a:t>
            </a:r>
          </a:p>
          <a:p>
            <a:pPr lvl="1" algn="just"/>
            <a:r>
              <a:rPr lang="en-US" dirty="0" smtClean="0">
                <a:solidFill>
                  <a:srgbClr val="FF0000"/>
                </a:solidFill>
              </a:rPr>
              <a:t>It encourages good programming practices</a:t>
            </a:r>
            <a:r>
              <a:rPr lang="en-US" dirty="0" smtClean="0"/>
              <a:t>. </a:t>
            </a:r>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4</a:t>
            </a:fld>
            <a:endParaRPr lang="en-US"/>
          </a:p>
        </p:txBody>
      </p:sp>
      <p:sp>
        <p:nvSpPr>
          <p:cNvPr id="9" name="Title 7"/>
          <p:cNvSpPr txBox="1">
            <a:spLocks/>
          </p:cNvSpPr>
          <p:nvPr/>
        </p:nvSpPr>
        <p:spPr>
          <a:xfrm>
            <a:off x="34636" y="0"/>
            <a:ext cx="1108364" cy="4246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11"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a:bodyPr>
          <a:lstStyle/>
          <a:p>
            <a:pPr algn="ctr"/>
            <a:r>
              <a:rPr lang="en-GB" sz="3200" b="1" dirty="0">
                <a:solidFill>
                  <a:srgbClr val="04617B"/>
                </a:solidFill>
              </a:rPr>
              <a:t>Business Process </a:t>
            </a:r>
            <a:r>
              <a:rPr lang="en-GB" sz="3200" b="1" dirty="0" smtClean="0">
                <a:solidFill>
                  <a:srgbClr val="04617B"/>
                </a:solidFill>
              </a:rPr>
              <a:t>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lnSpcReduction="10000"/>
          </a:bodyPr>
          <a:lstStyle/>
          <a:p>
            <a:pPr algn="just">
              <a:buNone/>
            </a:pPr>
            <a:r>
              <a:rPr lang="en-IN" dirty="0" smtClean="0"/>
              <a:t>BPR MODEL</a:t>
            </a:r>
          </a:p>
          <a:p>
            <a:pPr algn="just"/>
            <a:r>
              <a:rPr lang="en-US" b="1" dirty="0" smtClean="0"/>
              <a:t>Business definition: </a:t>
            </a:r>
            <a:r>
              <a:rPr lang="en-US" dirty="0" smtClean="0">
                <a:solidFill>
                  <a:srgbClr val="FF0000"/>
                </a:solidFill>
              </a:rPr>
              <a:t>Business goals </a:t>
            </a:r>
            <a:r>
              <a:rPr lang="en-US" dirty="0" smtClean="0"/>
              <a:t>are </a:t>
            </a:r>
            <a:r>
              <a:rPr lang="en-US" dirty="0" smtClean="0">
                <a:solidFill>
                  <a:srgbClr val="FF0000"/>
                </a:solidFill>
              </a:rPr>
              <a:t>identified</a:t>
            </a:r>
            <a:r>
              <a:rPr lang="en-US" dirty="0" smtClean="0"/>
              <a:t> within the context of four key drivers </a:t>
            </a:r>
          </a:p>
          <a:p>
            <a:pPr algn="just">
              <a:buNone/>
            </a:pPr>
            <a:r>
              <a:rPr lang="en-US" dirty="0" smtClean="0">
                <a:solidFill>
                  <a:srgbClr val="FF0000"/>
                </a:solidFill>
              </a:rPr>
              <a:t>   -</a:t>
            </a:r>
            <a:r>
              <a:rPr lang="en-US" dirty="0" smtClean="0"/>
              <a:t> </a:t>
            </a:r>
            <a:r>
              <a:rPr lang="en-US" dirty="0" smtClean="0">
                <a:solidFill>
                  <a:srgbClr val="FF0000"/>
                </a:solidFill>
              </a:rPr>
              <a:t>cost reduction</a:t>
            </a:r>
            <a:r>
              <a:rPr lang="en-US" dirty="0" smtClean="0"/>
              <a:t>, </a:t>
            </a:r>
            <a:r>
              <a:rPr lang="en-US" dirty="0" smtClean="0">
                <a:solidFill>
                  <a:srgbClr val="FF0000"/>
                </a:solidFill>
              </a:rPr>
              <a:t>time reduction</a:t>
            </a:r>
            <a:r>
              <a:rPr lang="en-US" dirty="0" smtClean="0"/>
              <a:t>, </a:t>
            </a:r>
            <a:r>
              <a:rPr lang="en-US" dirty="0" smtClean="0">
                <a:solidFill>
                  <a:srgbClr val="FF0000"/>
                </a:solidFill>
              </a:rPr>
              <a:t>quality improvement</a:t>
            </a:r>
            <a:r>
              <a:rPr lang="en-US" dirty="0" smtClean="0"/>
              <a:t>, and </a:t>
            </a:r>
            <a:r>
              <a:rPr lang="en-US" dirty="0" smtClean="0">
                <a:solidFill>
                  <a:srgbClr val="FF0000"/>
                </a:solidFill>
              </a:rPr>
              <a:t>personnel development and empowerment</a:t>
            </a:r>
            <a:r>
              <a:rPr lang="en-US" dirty="0" smtClean="0"/>
              <a:t>. </a:t>
            </a:r>
          </a:p>
          <a:p>
            <a:pPr algn="just">
              <a:buNone/>
            </a:pPr>
            <a:r>
              <a:rPr lang="en-US" dirty="0" smtClean="0"/>
              <a:t>   </a:t>
            </a:r>
            <a:r>
              <a:rPr lang="en-US" u="sng" dirty="0" smtClean="0">
                <a:solidFill>
                  <a:srgbClr val="FF0000"/>
                </a:solidFill>
              </a:rPr>
              <a:t>Goals may be defined at the business level </a:t>
            </a:r>
            <a:r>
              <a:rPr lang="en-US" dirty="0" smtClean="0"/>
              <a:t>or for a specific component of the business.</a:t>
            </a:r>
          </a:p>
          <a:p>
            <a:pPr algn="just">
              <a:buNone/>
            </a:pPr>
            <a:endParaRPr lang="en-US" dirty="0" smtClean="0"/>
          </a:p>
          <a:p>
            <a:pPr algn="just"/>
            <a:r>
              <a:rPr lang="en-US" b="1" dirty="0" smtClean="0"/>
              <a:t>Process identification: </a:t>
            </a:r>
            <a:r>
              <a:rPr lang="en-US" dirty="0" smtClean="0">
                <a:solidFill>
                  <a:srgbClr val="FF0000"/>
                </a:solidFill>
              </a:rPr>
              <a:t>Processes that are critical </a:t>
            </a:r>
            <a:r>
              <a:rPr lang="en-US" dirty="0" smtClean="0"/>
              <a:t>to achieving the goals defined in the business definition </a:t>
            </a:r>
            <a:r>
              <a:rPr lang="en-US" dirty="0" smtClean="0">
                <a:solidFill>
                  <a:srgbClr val="FF0000"/>
                </a:solidFill>
              </a:rPr>
              <a:t>are identified.</a:t>
            </a:r>
          </a:p>
          <a:p>
            <a:pPr algn="just">
              <a:buNone/>
            </a:pPr>
            <a:r>
              <a:rPr lang="en-US" dirty="0" smtClean="0"/>
              <a:t>    They </a:t>
            </a:r>
            <a:r>
              <a:rPr lang="en-US" u="sng" dirty="0" smtClean="0">
                <a:solidFill>
                  <a:srgbClr val="FF0000"/>
                </a:solidFill>
              </a:rPr>
              <a:t>may then be ranked by importance</a:t>
            </a:r>
            <a:r>
              <a:rPr lang="en-US" dirty="0" smtClean="0"/>
              <a:t>, </a:t>
            </a:r>
            <a:r>
              <a:rPr lang="en-US" u="sng" dirty="0" smtClean="0">
                <a:solidFill>
                  <a:srgbClr val="FF0000"/>
                </a:solidFill>
              </a:rPr>
              <a:t>by need for change, or in any other way that is appropriate</a:t>
            </a:r>
            <a:r>
              <a:rPr lang="en-IN" dirty="0" smtClean="0"/>
              <a:t>	</a:t>
            </a:r>
            <a:endParaRPr lang="en-US"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40</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a:bodyPr>
          <a:lstStyle/>
          <a:p>
            <a:pPr algn="ctr"/>
            <a:r>
              <a:rPr lang="en-GB" sz="3200" b="1" dirty="0">
                <a:solidFill>
                  <a:srgbClr val="04617B"/>
                </a:solidFill>
              </a:rPr>
              <a:t>Business Process </a:t>
            </a:r>
            <a:r>
              <a:rPr lang="en-GB" sz="3200" b="1" dirty="0" smtClean="0">
                <a:solidFill>
                  <a:srgbClr val="04617B"/>
                </a:solidFill>
              </a:rPr>
              <a:t>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lnSpcReduction="10000"/>
          </a:bodyPr>
          <a:lstStyle/>
          <a:p>
            <a:pPr algn="just"/>
            <a:r>
              <a:rPr lang="en-US" b="1" dirty="0" smtClean="0"/>
              <a:t>Process evaluation: </a:t>
            </a:r>
          </a:p>
          <a:p>
            <a:pPr algn="just">
              <a:buNone/>
            </a:pPr>
            <a:r>
              <a:rPr lang="en-US" b="1" dirty="0" smtClean="0"/>
              <a:t>	E</a:t>
            </a:r>
            <a:r>
              <a:rPr lang="en-US" dirty="0" smtClean="0"/>
              <a:t>xisting process is thoroughly </a:t>
            </a:r>
            <a:r>
              <a:rPr lang="en-US" dirty="0" smtClean="0">
                <a:solidFill>
                  <a:srgbClr val="FF0000"/>
                </a:solidFill>
              </a:rPr>
              <a:t>analyzed and measured</a:t>
            </a:r>
            <a:r>
              <a:rPr lang="en-US" dirty="0" smtClean="0"/>
              <a:t>. </a:t>
            </a:r>
          </a:p>
          <a:p>
            <a:pPr algn="just">
              <a:buNone/>
            </a:pPr>
            <a:r>
              <a:rPr lang="en-US" dirty="0" smtClean="0">
                <a:solidFill>
                  <a:srgbClr val="FF0000"/>
                </a:solidFill>
              </a:rPr>
              <a:t>	- </a:t>
            </a:r>
            <a:r>
              <a:rPr lang="en-US" dirty="0" smtClean="0"/>
              <a:t>Process tasks </a:t>
            </a:r>
            <a:r>
              <a:rPr lang="en-US" dirty="0" smtClean="0">
                <a:solidFill>
                  <a:srgbClr val="FF0000"/>
                </a:solidFill>
              </a:rPr>
              <a:t>are identified</a:t>
            </a:r>
          </a:p>
          <a:p>
            <a:pPr algn="just">
              <a:buNone/>
            </a:pPr>
            <a:r>
              <a:rPr lang="en-IN" dirty="0" smtClean="0">
                <a:solidFill>
                  <a:srgbClr val="FF0000"/>
                </a:solidFill>
              </a:rPr>
              <a:t>	-</a:t>
            </a:r>
            <a:r>
              <a:rPr lang="en-US" dirty="0" smtClean="0"/>
              <a:t>consumed costs and time </a:t>
            </a:r>
            <a:r>
              <a:rPr lang="en-US" dirty="0" smtClean="0">
                <a:solidFill>
                  <a:srgbClr val="FF0000"/>
                </a:solidFill>
              </a:rPr>
              <a:t>are noted </a:t>
            </a:r>
            <a:r>
              <a:rPr lang="en-US" dirty="0" smtClean="0"/>
              <a:t>and  </a:t>
            </a:r>
          </a:p>
          <a:p>
            <a:pPr algn="just">
              <a:buNone/>
            </a:pPr>
            <a:r>
              <a:rPr lang="en-US" dirty="0" smtClean="0"/>
              <a:t>   - quality/performance problems </a:t>
            </a:r>
            <a:r>
              <a:rPr lang="en-US" dirty="0" smtClean="0">
                <a:solidFill>
                  <a:srgbClr val="FF0000"/>
                </a:solidFill>
              </a:rPr>
              <a:t>are isolated</a:t>
            </a:r>
            <a:r>
              <a:rPr lang="en-US" dirty="0" smtClean="0"/>
              <a:t>.</a:t>
            </a:r>
            <a:r>
              <a:rPr lang="en-IN" dirty="0" smtClean="0"/>
              <a:t>	</a:t>
            </a:r>
          </a:p>
          <a:p>
            <a:pPr algn="just"/>
            <a:r>
              <a:rPr lang="en-US" b="1" dirty="0" smtClean="0"/>
              <a:t>Process specification and design</a:t>
            </a:r>
            <a:r>
              <a:rPr lang="en-US" dirty="0" smtClean="0"/>
              <a:t>:</a:t>
            </a:r>
          </a:p>
          <a:p>
            <a:pPr algn="just">
              <a:buNone/>
            </a:pPr>
            <a:r>
              <a:rPr lang="en-US" dirty="0" smtClean="0"/>
              <a:t>	- </a:t>
            </a:r>
            <a:r>
              <a:rPr lang="en-US" dirty="0" smtClean="0">
                <a:solidFill>
                  <a:srgbClr val="FF0000"/>
                </a:solidFill>
              </a:rPr>
              <a:t>use cases are prepared </a:t>
            </a:r>
            <a:r>
              <a:rPr lang="en-US" dirty="0" smtClean="0"/>
              <a:t>for each process that is to be redesigned</a:t>
            </a:r>
          </a:p>
          <a:p>
            <a:pPr algn="just">
              <a:buNone/>
            </a:pPr>
            <a:r>
              <a:rPr lang="en-US" dirty="0" smtClean="0"/>
              <a:t>   - </a:t>
            </a:r>
            <a:r>
              <a:rPr lang="en-US" dirty="0" smtClean="0">
                <a:solidFill>
                  <a:srgbClr val="FF0000"/>
                </a:solidFill>
              </a:rPr>
              <a:t>a new set of tasks are designed </a:t>
            </a:r>
            <a:r>
              <a:rPr lang="en-US" dirty="0" smtClean="0"/>
              <a:t>for the process.</a:t>
            </a:r>
          </a:p>
          <a:p>
            <a:pPr algn="just"/>
            <a:r>
              <a:rPr lang="en-US" b="1" dirty="0" smtClean="0"/>
              <a:t>Prototyping: </a:t>
            </a:r>
            <a:r>
              <a:rPr lang="en-US" dirty="0" smtClean="0">
                <a:solidFill>
                  <a:srgbClr val="FF0000"/>
                </a:solidFill>
              </a:rPr>
              <a:t>A redesigned business process </a:t>
            </a:r>
            <a:r>
              <a:rPr lang="en-US" dirty="0" smtClean="0"/>
              <a:t>must be </a:t>
            </a:r>
            <a:r>
              <a:rPr lang="en-US" dirty="0" smtClean="0">
                <a:solidFill>
                  <a:srgbClr val="FF0000"/>
                </a:solidFill>
              </a:rPr>
              <a:t>prototyped </a:t>
            </a:r>
            <a:r>
              <a:rPr lang="en-US" dirty="0" smtClean="0"/>
              <a:t>before it is fully integrated into the business.</a:t>
            </a:r>
          </a:p>
          <a:p>
            <a:pPr algn="just">
              <a:buNone/>
            </a:pPr>
            <a:r>
              <a:rPr lang="en-US" dirty="0" smtClean="0"/>
              <a:t>    This activity </a:t>
            </a:r>
            <a:r>
              <a:rPr lang="en-US" dirty="0" smtClean="0">
                <a:solidFill>
                  <a:srgbClr val="FF0000"/>
                </a:solidFill>
              </a:rPr>
              <a:t>“tests” the process </a:t>
            </a:r>
            <a:r>
              <a:rPr lang="en-US" dirty="0" smtClean="0"/>
              <a:t>so that </a:t>
            </a:r>
            <a:r>
              <a:rPr lang="en-US" dirty="0" smtClean="0">
                <a:solidFill>
                  <a:srgbClr val="FF0000"/>
                </a:solidFill>
              </a:rPr>
              <a:t>refinements can be made</a:t>
            </a:r>
            <a:endParaRPr lang="en-US" dirty="0">
              <a:solidFill>
                <a:srgbClr val="FF0000"/>
              </a:solidFill>
            </a:endParaRPr>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41</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a:bodyPr>
          <a:lstStyle/>
          <a:p>
            <a:pPr algn="ctr"/>
            <a:r>
              <a:rPr lang="en-GB" sz="3200" b="1" dirty="0">
                <a:solidFill>
                  <a:srgbClr val="04617B"/>
                </a:solidFill>
              </a:rPr>
              <a:t>Business Process </a:t>
            </a:r>
            <a:r>
              <a:rPr lang="en-GB" sz="3200" b="1" dirty="0" smtClean="0">
                <a:solidFill>
                  <a:srgbClr val="04617B"/>
                </a:solidFill>
              </a:rPr>
              <a:t>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a:bodyPr>
          <a:lstStyle/>
          <a:p>
            <a:pPr algn="just"/>
            <a:r>
              <a:rPr lang="en-US" b="1" dirty="0" smtClean="0"/>
              <a:t>Refinement and instantiation: </a:t>
            </a:r>
          </a:p>
          <a:p>
            <a:pPr algn="just">
              <a:buNone/>
            </a:pPr>
            <a:r>
              <a:rPr lang="en-US" dirty="0" smtClean="0"/>
              <a:t>   </a:t>
            </a:r>
            <a:r>
              <a:rPr lang="en-US" dirty="0" smtClean="0">
                <a:solidFill>
                  <a:srgbClr val="FF0000"/>
                </a:solidFill>
              </a:rPr>
              <a:t>Based on feedback </a:t>
            </a:r>
            <a:r>
              <a:rPr lang="en-US" dirty="0" smtClean="0"/>
              <a:t>from the prototype, the business </a:t>
            </a:r>
            <a:r>
              <a:rPr lang="en-US" dirty="0" smtClean="0">
                <a:solidFill>
                  <a:srgbClr val="FF0000"/>
                </a:solidFill>
              </a:rPr>
              <a:t>process is refined and then instantiated </a:t>
            </a:r>
            <a:r>
              <a:rPr lang="en-US" dirty="0" smtClean="0"/>
              <a:t>within a business system.</a:t>
            </a:r>
            <a:endParaRPr lang="en-US" dirty="0">
              <a:solidFill>
                <a:srgbClr val="FF0000"/>
              </a:solidFill>
            </a:endParaRPr>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42</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669" y="-47519"/>
            <a:ext cx="5638800" cy="685800"/>
          </a:xfrm>
        </p:spPr>
        <p:txBody>
          <a:bodyPr>
            <a:normAutofit fontScale="90000"/>
          </a:bodyPr>
          <a:lstStyle/>
          <a:p>
            <a:pPr algn="ctr"/>
            <a:r>
              <a:rPr lang="en-GB" sz="4400" b="1" dirty="0" smtClean="0"/>
              <a:t>Software Reengineering</a:t>
            </a:r>
            <a:endParaRPr lang="en-US" sz="4400" b="1" dirty="0"/>
          </a:p>
        </p:txBody>
      </p:sp>
      <p:sp>
        <p:nvSpPr>
          <p:cNvPr id="3" name="Content Placeholder 2"/>
          <p:cNvSpPr>
            <a:spLocks noGrp="1"/>
          </p:cNvSpPr>
          <p:nvPr>
            <p:ph idx="1"/>
          </p:nvPr>
        </p:nvSpPr>
        <p:spPr>
          <a:xfrm>
            <a:off x="304800" y="714356"/>
            <a:ext cx="8646968" cy="5572164"/>
          </a:xfrm>
        </p:spPr>
        <p:txBody>
          <a:bodyPr>
            <a:normAutofit/>
          </a:bodyPr>
          <a:lstStyle/>
          <a:p>
            <a:pPr algn="just"/>
            <a:r>
              <a:rPr lang="en-US" dirty="0" smtClean="0">
                <a:solidFill>
                  <a:srgbClr val="FF0000"/>
                </a:solidFill>
              </a:rPr>
              <a:t>Software Reengineering </a:t>
            </a:r>
            <a:r>
              <a:rPr lang="en-US" dirty="0" smtClean="0"/>
              <a:t>has been spawned by software maintenance problems</a:t>
            </a:r>
          </a:p>
          <a:p>
            <a:pPr algn="just"/>
            <a:r>
              <a:rPr lang="en-US" dirty="0" smtClean="0"/>
              <a:t>Reengineering of information systems is an </a:t>
            </a:r>
            <a:r>
              <a:rPr lang="en-US" dirty="0" smtClean="0">
                <a:solidFill>
                  <a:srgbClr val="FF0000"/>
                </a:solidFill>
              </a:rPr>
              <a:t>activity</a:t>
            </a:r>
            <a:r>
              <a:rPr lang="en-US" dirty="0" smtClean="0"/>
              <a:t> that will </a:t>
            </a:r>
            <a:r>
              <a:rPr lang="en-US" dirty="0" smtClean="0">
                <a:solidFill>
                  <a:srgbClr val="FF0000"/>
                </a:solidFill>
              </a:rPr>
              <a:t>absorb information technology resources </a:t>
            </a:r>
            <a:r>
              <a:rPr lang="en-US" dirty="0" smtClean="0"/>
              <a:t>for </a:t>
            </a:r>
            <a:r>
              <a:rPr lang="en-US" u="sng" dirty="0" smtClean="0"/>
              <a:t>many years</a:t>
            </a:r>
          </a:p>
          <a:p>
            <a:pPr algn="just"/>
            <a:r>
              <a:rPr lang="en-US" dirty="0" smtClean="0"/>
              <a:t>Reengineering is a rebuilding activity:</a:t>
            </a:r>
          </a:p>
          <a:p>
            <a:pPr algn="just">
              <a:buNone/>
            </a:pPr>
            <a:r>
              <a:rPr lang="en-IN" dirty="0" smtClean="0"/>
              <a:t>	- Ex: </a:t>
            </a:r>
            <a:r>
              <a:rPr lang="en-US" dirty="0" smtClean="0"/>
              <a:t>the rebuilding of a house</a:t>
            </a:r>
          </a:p>
          <a:p>
            <a:pPr algn="just"/>
            <a:r>
              <a:rPr lang="en-US" dirty="0" smtClean="0"/>
              <a:t>Software Reengineering Process Model defines 6 activities</a:t>
            </a:r>
          </a:p>
          <a:p>
            <a:pPr algn="just">
              <a:buNone/>
            </a:pPr>
            <a:r>
              <a:rPr lang="en-IN" dirty="0" smtClean="0">
                <a:solidFill>
                  <a:srgbClr val="FF0000"/>
                </a:solidFill>
              </a:rPr>
              <a:t>	- Inventory Analysis, Doc Restructuring, Reverse </a:t>
            </a:r>
            <a:r>
              <a:rPr lang="en-IN" dirty="0" err="1" smtClean="0">
                <a:solidFill>
                  <a:srgbClr val="FF0000"/>
                </a:solidFill>
              </a:rPr>
              <a:t>Engg</a:t>
            </a:r>
            <a:endParaRPr lang="en-IN" dirty="0" smtClean="0">
              <a:solidFill>
                <a:srgbClr val="FF0000"/>
              </a:solidFill>
            </a:endParaRPr>
          </a:p>
          <a:p>
            <a:pPr algn="just">
              <a:buNone/>
            </a:pPr>
            <a:r>
              <a:rPr lang="en-IN" dirty="0" smtClean="0">
                <a:solidFill>
                  <a:srgbClr val="FF0000"/>
                </a:solidFill>
              </a:rPr>
              <a:t>    - Code Restructuring, Data Restructuring, Forward </a:t>
            </a:r>
            <a:r>
              <a:rPr lang="en-IN" dirty="0" err="1" smtClean="0">
                <a:solidFill>
                  <a:srgbClr val="FF0000"/>
                </a:solidFill>
              </a:rPr>
              <a:t>Engg</a:t>
            </a:r>
            <a:endParaRPr lang="en-US" dirty="0">
              <a:solidFill>
                <a:srgbClr val="FF0000"/>
              </a:solidFill>
            </a:endParaRPr>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fontScale="90000"/>
          </a:bodyPr>
          <a:lstStyle/>
          <a:p>
            <a:pPr algn="ctr"/>
            <a:r>
              <a:rPr lang="en-GB" sz="4400" b="1" dirty="0" smtClean="0"/>
              <a:t>Software Reengineering</a:t>
            </a:r>
            <a:endParaRPr lang="en-US" sz="4400" b="1"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Grp="1" noChangeAspect="1" noChangeArrowheads="1"/>
          </p:cNvPicPr>
          <p:nvPr>
            <p:ph idx="1"/>
          </p:nvPr>
        </p:nvPicPr>
        <p:blipFill>
          <a:blip r:embed="rId4"/>
          <a:srcRect/>
          <a:stretch>
            <a:fillRect/>
          </a:stretch>
        </p:blipFill>
        <p:spPr bwMode="auto">
          <a:xfrm>
            <a:off x="1214414" y="1071546"/>
            <a:ext cx="6215106" cy="4572031"/>
          </a:xfrm>
          <a:prstGeom prst="rect">
            <a:avLst/>
          </a:prstGeom>
          <a:noFill/>
          <a:ln w="19050">
            <a:solidFill>
              <a:schemeClr val="tx1"/>
            </a:solidFill>
            <a:miter lim="800000"/>
            <a:headEnd/>
            <a:tailEnd/>
          </a:ln>
          <a:effec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44</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fontScale="90000"/>
          </a:bodyPr>
          <a:lstStyle/>
          <a:p>
            <a:pPr algn="ctr"/>
            <a:r>
              <a:rPr lang="en-GB" sz="4400" b="1" dirty="0" smtClean="0"/>
              <a:t>Software Reengineering</a:t>
            </a:r>
            <a:endParaRPr lang="en-US" sz="4400" b="1"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57158" y="571480"/>
            <a:ext cx="8501122" cy="5909310"/>
          </a:xfrm>
          <a:prstGeom prst="rect">
            <a:avLst/>
          </a:prstGeom>
        </p:spPr>
        <p:txBody>
          <a:bodyPr wrap="square">
            <a:spAutoFit/>
          </a:bodyPr>
          <a:lstStyle/>
          <a:p>
            <a:pPr>
              <a:buFont typeface="Arial" pitchFamily="34" charset="0"/>
              <a:buChar char="•"/>
            </a:pPr>
            <a:r>
              <a:rPr lang="en-US" sz="2200" b="1" dirty="0" smtClean="0"/>
              <a:t>Inventory analysis:  </a:t>
            </a:r>
          </a:p>
          <a:p>
            <a:r>
              <a:rPr lang="en-US" sz="2200" b="1" dirty="0" smtClean="0"/>
              <a:t>- inventory is  a </a:t>
            </a:r>
            <a:r>
              <a:rPr lang="en-US" sz="2200" b="1" dirty="0" smtClean="0">
                <a:solidFill>
                  <a:srgbClr val="FF0000"/>
                </a:solidFill>
              </a:rPr>
              <a:t>spreadsheet model </a:t>
            </a:r>
            <a:r>
              <a:rPr lang="en-US" sz="2200" dirty="0" smtClean="0"/>
              <a:t>containing information that provides a detailed description of every active application. </a:t>
            </a:r>
          </a:p>
          <a:p>
            <a:pPr algn="just"/>
            <a:r>
              <a:rPr lang="en-IN" sz="2200" dirty="0" smtClean="0"/>
              <a:t>- Reengineering may appear based on </a:t>
            </a:r>
            <a:r>
              <a:rPr lang="en-US" sz="2200" dirty="0" smtClean="0"/>
              <a:t>sorted information according to </a:t>
            </a:r>
            <a:r>
              <a:rPr lang="en-US" sz="2200" u="sng" dirty="0" smtClean="0">
                <a:solidFill>
                  <a:srgbClr val="FF0000"/>
                </a:solidFill>
              </a:rPr>
              <a:t>business criticality, longevity, current maintainability and supportability</a:t>
            </a:r>
            <a:r>
              <a:rPr lang="en-US" sz="2200" dirty="0" smtClean="0"/>
              <a:t>, and other locally important criteria, candidates. </a:t>
            </a:r>
          </a:p>
          <a:p>
            <a:r>
              <a:rPr lang="en-US" sz="2200" dirty="0" smtClean="0">
                <a:solidFill>
                  <a:srgbClr val="FF0000"/>
                </a:solidFill>
              </a:rPr>
              <a:t>Resources can then be allocated to candidate applications</a:t>
            </a:r>
            <a:r>
              <a:rPr lang="en-US" sz="2200" dirty="0" smtClean="0"/>
              <a:t> for reengineering work.</a:t>
            </a:r>
          </a:p>
          <a:p>
            <a:endParaRPr lang="en-US" sz="2200" dirty="0" smtClean="0"/>
          </a:p>
          <a:p>
            <a:pPr>
              <a:buFont typeface="Arial" pitchFamily="34" charset="0"/>
              <a:buChar char="•"/>
            </a:pPr>
            <a:r>
              <a:rPr lang="en-US" sz="2200" b="1" dirty="0" smtClean="0"/>
              <a:t>Document restructuring</a:t>
            </a:r>
            <a:r>
              <a:rPr lang="en-US" sz="2200" dirty="0" smtClean="0"/>
              <a:t>:  options are</a:t>
            </a:r>
          </a:p>
          <a:p>
            <a:r>
              <a:rPr lang="en-US" sz="2200" dirty="0" smtClean="0"/>
              <a:t>   - </a:t>
            </a:r>
            <a:r>
              <a:rPr lang="en-US" sz="2200" dirty="0" smtClean="0">
                <a:solidFill>
                  <a:srgbClr val="FF0000"/>
                </a:solidFill>
              </a:rPr>
              <a:t>program is relatively static</a:t>
            </a:r>
            <a:r>
              <a:rPr lang="en-US" sz="2200" dirty="0" smtClean="0"/>
              <a:t>, is coming to the end of its useful </a:t>
            </a:r>
          </a:p>
          <a:p>
            <a:r>
              <a:rPr lang="en-US" sz="2200" dirty="0" smtClean="0"/>
              <a:t>      life </a:t>
            </a:r>
            <a:r>
              <a:rPr lang="en-US" sz="2200" dirty="0" smtClean="0">
                <a:solidFill>
                  <a:srgbClr val="FF0000"/>
                </a:solidFill>
              </a:rPr>
              <a:t>then document it</a:t>
            </a:r>
          </a:p>
          <a:p>
            <a:r>
              <a:rPr lang="en-US" sz="2200" dirty="0" smtClean="0"/>
              <a:t>   - </a:t>
            </a:r>
            <a:r>
              <a:rPr lang="en-US" sz="2200" dirty="0" smtClean="0">
                <a:solidFill>
                  <a:srgbClr val="FF0000"/>
                </a:solidFill>
              </a:rPr>
              <a:t>portions of the system </a:t>
            </a:r>
            <a:r>
              <a:rPr lang="en-US" sz="2200" dirty="0" smtClean="0"/>
              <a:t>that are currently </a:t>
            </a:r>
            <a:r>
              <a:rPr lang="en-US" sz="2200" dirty="0" smtClean="0">
                <a:solidFill>
                  <a:srgbClr val="FF0000"/>
                </a:solidFill>
              </a:rPr>
              <a:t>undergoing change </a:t>
            </a:r>
            <a:r>
              <a:rPr lang="en-US" sz="2200" dirty="0" smtClean="0"/>
              <a:t>are </a:t>
            </a:r>
          </a:p>
          <a:p>
            <a:r>
              <a:rPr lang="en-US" sz="2200" dirty="0" smtClean="0"/>
              <a:t>     </a:t>
            </a:r>
            <a:r>
              <a:rPr lang="en-US" sz="2200" dirty="0" smtClean="0">
                <a:solidFill>
                  <a:srgbClr val="FF0000"/>
                </a:solidFill>
              </a:rPr>
              <a:t>fully documented</a:t>
            </a:r>
          </a:p>
          <a:p>
            <a:r>
              <a:rPr lang="en-US" sz="2200" dirty="0" smtClean="0"/>
              <a:t>  -  The system is </a:t>
            </a:r>
            <a:r>
              <a:rPr lang="en-US" sz="2200" dirty="0" smtClean="0">
                <a:solidFill>
                  <a:srgbClr val="FF0000"/>
                </a:solidFill>
              </a:rPr>
              <a:t>business critical </a:t>
            </a:r>
            <a:r>
              <a:rPr lang="en-US" sz="2200" dirty="0" smtClean="0"/>
              <a:t>and must be </a:t>
            </a:r>
            <a:r>
              <a:rPr lang="en-US" sz="2200" dirty="0" smtClean="0">
                <a:solidFill>
                  <a:srgbClr val="FF0000"/>
                </a:solidFill>
              </a:rPr>
              <a:t>fully </a:t>
            </a:r>
            <a:r>
              <a:rPr lang="en-US" sz="2200" dirty="0" err="1" smtClean="0">
                <a:solidFill>
                  <a:srgbClr val="FF0000"/>
                </a:solidFill>
              </a:rPr>
              <a:t>redocumented</a:t>
            </a:r>
            <a:endParaRPr lang="en-US" sz="2200" dirty="0" smtClean="0">
              <a:solidFill>
                <a:srgbClr val="FF0000"/>
              </a:solidFill>
            </a:endParaRPr>
          </a:p>
          <a:p>
            <a:r>
              <a:rPr lang="en-US" sz="2400" dirty="0" smtClean="0"/>
              <a:t>  - software </a:t>
            </a:r>
            <a:r>
              <a:rPr lang="en-US" sz="2400" dirty="0" smtClean="0">
                <a:solidFill>
                  <a:srgbClr val="FF0000"/>
                </a:solidFill>
              </a:rPr>
              <a:t>organization must choose </a:t>
            </a:r>
            <a:r>
              <a:rPr lang="en-US" sz="2400" dirty="0" smtClean="0"/>
              <a:t>the one that is </a:t>
            </a:r>
            <a:r>
              <a:rPr lang="en-US" sz="2400" dirty="0" smtClean="0">
                <a:solidFill>
                  <a:srgbClr val="FF0000"/>
                </a:solidFill>
              </a:rPr>
              <a:t>most </a:t>
            </a:r>
          </a:p>
          <a:p>
            <a:r>
              <a:rPr lang="en-US" sz="2400" dirty="0" smtClean="0">
                <a:solidFill>
                  <a:srgbClr val="FF0000"/>
                </a:solidFill>
              </a:rPr>
              <a:t>    appropriate for each case</a:t>
            </a:r>
            <a:endParaRPr lang="en-US" sz="2200" dirty="0">
              <a:solidFill>
                <a:srgbClr val="FF0000"/>
              </a:solidFill>
            </a:endParaRPr>
          </a:p>
        </p:txBody>
      </p:sp>
      <p:sp>
        <p:nvSpPr>
          <p:cNvPr id="9" name="Slide Number Placeholder 3"/>
          <p:cNvSpPr>
            <a:spLocks noGrp="1"/>
          </p:cNvSpPr>
          <p:nvPr>
            <p:ph type="sldNum" sz="quarter" idx="12"/>
          </p:nvPr>
        </p:nvSpPr>
        <p:spPr>
          <a:xfrm>
            <a:off x="7924800" y="6356350"/>
            <a:ext cx="762000" cy="365125"/>
          </a:xfrm>
        </p:spPr>
        <p:txBody>
          <a:bodyPr/>
          <a:lstStyle/>
          <a:p>
            <a:r>
              <a:rPr lang="en-US" dirty="0" smtClean="0"/>
              <a:t>45</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fontScale="90000"/>
          </a:bodyPr>
          <a:lstStyle/>
          <a:p>
            <a:pPr algn="ctr"/>
            <a:r>
              <a:rPr lang="en-GB" sz="4400" b="1" dirty="0" smtClean="0"/>
              <a:t>Software Reengineering</a:t>
            </a:r>
            <a:endParaRPr lang="en-US" sz="4400" b="1"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57158" y="571480"/>
            <a:ext cx="8501122" cy="5632311"/>
          </a:xfrm>
          <a:prstGeom prst="rect">
            <a:avLst/>
          </a:prstGeom>
        </p:spPr>
        <p:txBody>
          <a:bodyPr wrap="square">
            <a:spAutoFit/>
          </a:bodyPr>
          <a:lstStyle/>
          <a:p>
            <a:pPr>
              <a:buFont typeface="Arial" pitchFamily="34" charset="0"/>
              <a:buChar char="•"/>
            </a:pPr>
            <a:r>
              <a:rPr lang="en-US" sz="2400" b="1" dirty="0" smtClean="0"/>
              <a:t>Reverse engineering:</a:t>
            </a:r>
          </a:p>
          <a:p>
            <a:r>
              <a:rPr lang="en-US" sz="2400" dirty="0" smtClean="0"/>
              <a:t>     - the </a:t>
            </a:r>
            <a:r>
              <a:rPr lang="en-US" sz="2400" dirty="0" smtClean="0">
                <a:solidFill>
                  <a:srgbClr val="FF0000"/>
                </a:solidFill>
              </a:rPr>
              <a:t>process of analyzing a program </a:t>
            </a:r>
            <a:r>
              <a:rPr lang="en-US" sz="2400" dirty="0" smtClean="0"/>
              <a:t>in an effort </a:t>
            </a:r>
            <a:r>
              <a:rPr lang="en-US" sz="2400" dirty="0" smtClean="0">
                <a:solidFill>
                  <a:srgbClr val="FF0000"/>
                </a:solidFill>
              </a:rPr>
              <a:t>to create a </a:t>
            </a:r>
          </a:p>
          <a:p>
            <a:r>
              <a:rPr lang="en-US" sz="2400" dirty="0" smtClean="0">
                <a:solidFill>
                  <a:srgbClr val="FF0000"/>
                </a:solidFill>
              </a:rPr>
              <a:t>       representation</a:t>
            </a:r>
            <a:r>
              <a:rPr lang="en-US" sz="2400" dirty="0" smtClean="0"/>
              <a:t> of the program at a </a:t>
            </a:r>
            <a:r>
              <a:rPr lang="en-US" sz="2400" dirty="0" smtClean="0">
                <a:solidFill>
                  <a:srgbClr val="FF0000"/>
                </a:solidFill>
              </a:rPr>
              <a:t>higher level of </a:t>
            </a:r>
          </a:p>
          <a:p>
            <a:r>
              <a:rPr lang="en-US" sz="2400" dirty="0" smtClean="0">
                <a:solidFill>
                  <a:srgbClr val="FF0000"/>
                </a:solidFill>
              </a:rPr>
              <a:t>       abstraction</a:t>
            </a:r>
          </a:p>
          <a:p>
            <a:r>
              <a:rPr lang="en-US" sz="2400" dirty="0" smtClean="0"/>
              <a:t>     - a process of </a:t>
            </a:r>
            <a:r>
              <a:rPr lang="en-US" sz="2400" dirty="0" smtClean="0">
                <a:solidFill>
                  <a:srgbClr val="FF0000"/>
                </a:solidFill>
              </a:rPr>
              <a:t>design recovery</a:t>
            </a:r>
          </a:p>
          <a:p>
            <a:pPr algn="just"/>
            <a:r>
              <a:rPr lang="en-US" sz="2400" dirty="0" smtClean="0"/>
              <a:t>     -</a:t>
            </a:r>
            <a:r>
              <a:rPr lang="en-US" sz="2400" dirty="0" smtClean="0">
                <a:solidFill>
                  <a:srgbClr val="FF0000"/>
                </a:solidFill>
              </a:rPr>
              <a:t>tools</a:t>
            </a:r>
            <a:r>
              <a:rPr lang="en-US" sz="2400" dirty="0" smtClean="0"/>
              <a:t> extract data, architectural, and procedural design </a:t>
            </a:r>
          </a:p>
          <a:p>
            <a:pPr algn="just"/>
            <a:r>
              <a:rPr lang="en-US" sz="2400" dirty="0" smtClean="0"/>
              <a:t>      information from an existing program.</a:t>
            </a:r>
          </a:p>
          <a:p>
            <a:pPr algn="just"/>
            <a:endParaRPr lang="en-US" sz="2400" dirty="0" smtClean="0"/>
          </a:p>
          <a:p>
            <a:pPr algn="just">
              <a:buFont typeface="Arial" pitchFamily="34" charset="0"/>
              <a:buChar char="•"/>
            </a:pPr>
            <a:r>
              <a:rPr lang="en-US" sz="2400" b="1" dirty="0" smtClean="0"/>
              <a:t>Code restructuring:</a:t>
            </a:r>
          </a:p>
          <a:p>
            <a:pPr algn="just"/>
            <a:r>
              <a:rPr lang="en-IN" sz="2400" dirty="0" smtClean="0"/>
              <a:t>   -  when </a:t>
            </a:r>
            <a:r>
              <a:rPr lang="en-IN" sz="2400" dirty="0" smtClean="0">
                <a:solidFill>
                  <a:srgbClr val="FF0000"/>
                </a:solidFill>
              </a:rPr>
              <a:t>modules</a:t>
            </a:r>
            <a:r>
              <a:rPr lang="en-IN" sz="2400" dirty="0" smtClean="0"/>
              <a:t> in existing are </a:t>
            </a:r>
            <a:r>
              <a:rPr lang="en-IN" sz="2400" dirty="0" smtClean="0">
                <a:solidFill>
                  <a:srgbClr val="FF0000"/>
                </a:solidFill>
              </a:rPr>
              <a:t>difficult to understand, test </a:t>
            </a:r>
          </a:p>
          <a:p>
            <a:pPr algn="just"/>
            <a:r>
              <a:rPr lang="en-IN" sz="2400" dirty="0" smtClean="0">
                <a:solidFill>
                  <a:srgbClr val="FF0000"/>
                </a:solidFill>
              </a:rPr>
              <a:t>      and maintain </a:t>
            </a:r>
          </a:p>
          <a:p>
            <a:pPr algn="just"/>
            <a:r>
              <a:rPr lang="en-US" sz="2400" dirty="0" smtClean="0"/>
              <a:t>   - code is then restructured or even rewritten in a more </a:t>
            </a:r>
          </a:p>
          <a:p>
            <a:pPr algn="just"/>
            <a:r>
              <a:rPr lang="en-US" sz="2400" dirty="0" smtClean="0"/>
              <a:t>     modern programming language</a:t>
            </a:r>
            <a:endParaRPr lang="en-IN" sz="2400" dirty="0" smtClean="0"/>
          </a:p>
          <a:p>
            <a:pPr algn="just"/>
            <a:r>
              <a:rPr lang="en-IN" sz="2200" dirty="0" smtClean="0"/>
              <a:t>   - </a:t>
            </a:r>
            <a:r>
              <a:rPr lang="en-US" sz="2400" dirty="0" smtClean="0">
                <a:solidFill>
                  <a:srgbClr val="FF0000"/>
                </a:solidFill>
              </a:rPr>
              <a:t>restructured code is reviewed and tested </a:t>
            </a:r>
            <a:r>
              <a:rPr lang="en-US" sz="2400" dirty="0" smtClean="0"/>
              <a:t>to ensure that no </a:t>
            </a:r>
          </a:p>
          <a:p>
            <a:pPr algn="just"/>
            <a:r>
              <a:rPr lang="en-US" sz="2400" dirty="0" smtClean="0"/>
              <a:t>     anomalies have been introduced</a:t>
            </a:r>
            <a:endParaRPr lang="en-US" sz="2200" dirty="0"/>
          </a:p>
        </p:txBody>
      </p:sp>
      <p:sp>
        <p:nvSpPr>
          <p:cNvPr id="9" name="Slide Number Placeholder 3"/>
          <p:cNvSpPr>
            <a:spLocks noGrp="1"/>
          </p:cNvSpPr>
          <p:nvPr>
            <p:ph type="sldNum" sz="quarter" idx="12"/>
          </p:nvPr>
        </p:nvSpPr>
        <p:spPr>
          <a:xfrm>
            <a:off x="7924800" y="6356350"/>
            <a:ext cx="762000" cy="365125"/>
          </a:xfrm>
        </p:spPr>
        <p:txBody>
          <a:bodyPr/>
          <a:lstStyle/>
          <a:p>
            <a:r>
              <a:rPr lang="en-US" dirty="0" smtClean="0"/>
              <a:t>46</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85758"/>
            <a:ext cx="5638800" cy="685800"/>
          </a:xfrm>
        </p:spPr>
        <p:txBody>
          <a:bodyPr>
            <a:normAutofit fontScale="90000"/>
          </a:bodyPr>
          <a:lstStyle/>
          <a:p>
            <a:pPr algn="ctr"/>
            <a:r>
              <a:rPr lang="en-GB" sz="4400" b="1" dirty="0" smtClean="0"/>
              <a:t>Software Reengineering</a:t>
            </a:r>
            <a:endParaRPr lang="en-US" sz="4400" b="1" dirty="0"/>
          </a:p>
        </p:txBody>
      </p:sp>
      <p:sp>
        <p:nvSpPr>
          <p:cNvPr id="4" name="Title 7"/>
          <p:cNvSpPr txBox="1">
            <a:spLocks/>
          </p:cNvSpPr>
          <p:nvPr/>
        </p:nvSpPr>
        <p:spPr>
          <a:xfrm>
            <a:off x="0"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745" y="5541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57158" y="571480"/>
            <a:ext cx="8501122" cy="5632311"/>
          </a:xfrm>
          <a:prstGeom prst="rect">
            <a:avLst/>
          </a:prstGeom>
        </p:spPr>
        <p:txBody>
          <a:bodyPr wrap="square">
            <a:spAutoFit/>
          </a:bodyPr>
          <a:lstStyle/>
          <a:p>
            <a:pPr>
              <a:buFont typeface="Arial" pitchFamily="34" charset="0"/>
              <a:buChar char="•"/>
            </a:pPr>
            <a:r>
              <a:rPr lang="en-US" sz="2400" b="1" dirty="0" smtClean="0"/>
              <a:t>Data Structuring:</a:t>
            </a:r>
          </a:p>
          <a:p>
            <a:r>
              <a:rPr lang="en-IN" sz="2400" dirty="0" smtClean="0"/>
              <a:t>     - if </a:t>
            </a:r>
            <a:r>
              <a:rPr lang="en-IN" sz="2400" dirty="0" smtClean="0">
                <a:solidFill>
                  <a:srgbClr val="FF0000"/>
                </a:solidFill>
              </a:rPr>
              <a:t>data structure is weak </a:t>
            </a:r>
            <a:r>
              <a:rPr lang="en-IN" sz="2400" dirty="0" smtClean="0"/>
              <a:t>then </a:t>
            </a:r>
            <a:r>
              <a:rPr lang="en-IN" sz="2400" dirty="0" smtClean="0">
                <a:solidFill>
                  <a:srgbClr val="FF0000"/>
                </a:solidFill>
              </a:rPr>
              <a:t>restructure will be done</a:t>
            </a:r>
          </a:p>
          <a:p>
            <a:r>
              <a:rPr lang="en-IN" sz="2400" dirty="0" smtClean="0"/>
              <a:t>     - </a:t>
            </a:r>
            <a:r>
              <a:rPr lang="en-US" sz="2400" dirty="0" smtClean="0">
                <a:solidFill>
                  <a:srgbClr val="FF0000"/>
                </a:solidFill>
              </a:rPr>
              <a:t>Data objects and attributes are identified</a:t>
            </a:r>
            <a:r>
              <a:rPr lang="en-US" sz="2400" dirty="0" smtClean="0"/>
              <a:t>, and existing data </a:t>
            </a:r>
          </a:p>
          <a:p>
            <a:r>
              <a:rPr lang="en-US" sz="2400" dirty="0" smtClean="0"/>
              <a:t>      structures are </a:t>
            </a:r>
            <a:r>
              <a:rPr lang="en-US" sz="2400" dirty="0" smtClean="0">
                <a:solidFill>
                  <a:srgbClr val="FF0000"/>
                </a:solidFill>
              </a:rPr>
              <a:t>reviewed for quality</a:t>
            </a:r>
            <a:r>
              <a:rPr lang="en-US" sz="2400" dirty="0" smtClean="0"/>
              <a:t>.</a:t>
            </a:r>
          </a:p>
          <a:p>
            <a:endParaRPr lang="en-US" sz="2400" dirty="0" smtClean="0"/>
          </a:p>
          <a:p>
            <a:pPr algn="just">
              <a:buFont typeface="Arial" pitchFamily="34" charset="0"/>
              <a:buChar char="•"/>
            </a:pPr>
            <a:r>
              <a:rPr lang="en-US" sz="2400" b="1" dirty="0" smtClean="0"/>
              <a:t>Forward engineering:</a:t>
            </a:r>
          </a:p>
          <a:p>
            <a:pPr algn="just"/>
            <a:r>
              <a:rPr lang="en-IN" sz="2400" dirty="0" smtClean="0"/>
              <a:t>   - </a:t>
            </a:r>
            <a:r>
              <a:rPr lang="en-US" sz="2400" dirty="0" smtClean="0"/>
              <a:t>Forward engineering </a:t>
            </a:r>
            <a:r>
              <a:rPr lang="en-US" sz="2400" dirty="0" smtClean="0">
                <a:solidFill>
                  <a:srgbClr val="FF0000"/>
                </a:solidFill>
              </a:rPr>
              <a:t>recovers design information </a:t>
            </a:r>
            <a:r>
              <a:rPr lang="en-US" sz="2400" dirty="0" smtClean="0"/>
              <a:t>from </a:t>
            </a:r>
          </a:p>
          <a:p>
            <a:pPr algn="just"/>
            <a:r>
              <a:rPr lang="en-US" sz="2400" dirty="0" smtClean="0"/>
              <a:t>     existing software </a:t>
            </a:r>
          </a:p>
          <a:p>
            <a:pPr algn="just"/>
            <a:r>
              <a:rPr lang="en-US" sz="2400" dirty="0" smtClean="0"/>
              <a:t>   - uses </a:t>
            </a:r>
            <a:r>
              <a:rPr lang="en-US" sz="2400" dirty="0" smtClean="0">
                <a:solidFill>
                  <a:srgbClr val="FF0000"/>
                </a:solidFill>
              </a:rPr>
              <a:t>this information to alter or reconstitute </a:t>
            </a:r>
            <a:r>
              <a:rPr lang="en-US" sz="2400" dirty="0" smtClean="0"/>
              <a:t>the existing </a:t>
            </a:r>
          </a:p>
          <a:p>
            <a:pPr algn="just"/>
            <a:r>
              <a:rPr lang="en-US" sz="2400" dirty="0" smtClean="0"/>
              <a:t>     system in an effort </a:t>
            </a:r>
            <a:r>
              <a:rPr lang="en-US" sz="2400" dirty="0" smtClean="0">
                <a:solidFill>
                  <a:srgbClr val="FF0000"/>
                </a:solidFill>
              </a:rPr>
              <a:t>to improve its overall quality</a:t>
            </a:r>
          </a:p>
          <a:p>
            <a:pPr algn="just"/>
            <a:endParaRPr lang="en-IN" sz="2400" dirty="0" smtClean="0"/>
          </a:p>
          <a:p>
            <a:pPr algn="just"/>
            <a:r>
              <a:rPr lang="en-US" sz="2400" u="sng" dirty="0" smtClean="0"/>
              <a:t>Reengineered software </a:t>
            </a:r>
            <a:r>
              <a:rPr lang="en-US" sz="2400" u="sng" dirty="0" err="1" smtClean="0"/>
              <a:t>reimplements</a:t>
            </a:r>
            <a:r>
              <a:rPr lang="en-US" sz="2400" u="sng" dirty="0" smtClean="0"/>
              <a:t> </a:t>
            </a:r>
          </a:p>
          <a:p>
            <a:pPr algn="just"/>
            <a:r>
              <a:rPr lang="en-US" sz="2400" dirty="0" smtClean="0"/>
              <a:t>   - </a:t>
            </a:r>
            <a:r>
              <a:rPr lang="en-US" sz="2400" b="1" dirty="0" smtClean="0">
                <a:solidFill>
                  <a:srgbClr val="FF0000"/>
                </a:solidFill>
              </a:rPr>
              <a:t>the function of the existing system </a:t>
            </a:r>
            <a:r>
              <a:rPr lang="en-US" sz="2400" dirty="0" smtClean="0"/>
              <a:t>and </a:t>
            </a:r>
          </a:p>
          <a:p>
            <a:pPr algn="just"/>
            <a:r>
              <a:rPr lang="en-US" sz="2400" dirty="0" smtClean="0"/>
              <a:t>   - also </a:t>
            </a:r>
            <a:r>
              <a:rPr lang="en-US" sz="2400" b="1" dirty="0" smtClean="0">
                <a:solidFill>
                  <a:srgbClr val="FF0000"/>
                </a:solidFill>
              </a:rPr>
              <a:t>adds new functions and/or improves </a:t>
            </a:r>
            <a:r>
              <a:rPr lang="en-US" sz="2400" dirty="0" smtClean="0"/>
              <a:t>overall </a:t>
            </a:r>
          </a:p>
          <a:p>
            <a:pPr algn="just"/>
            <a:r>
              <a:rPr lang="en-US" sz="2400" dirty="0" smtClean="0"/>
              <a:t>      performance</a:t>
            </a:r>
            <a:endParaRPr lang="en-US" sz="2200" dirty="0"/>
          </a:p>
        </p:txBody>
      </p:sp>
      <p:sp>
        <p:nvSpPr>
          <p:cNvPr id="9" name="Slide Number Placeholder 3"/>
          <p:cNvSpPr>
            <a:spLocks noGrp="1"/>
          </p:cNvSpPr>
          <p:nvPr>
            <p:ph type="sldNum" sz="quarter" idx="12"/>
          </p:nvPr>
        </p:nvSpPr>
        <p:spPr>
          <a:xfrm>
            <a:off x="7924800" y="6356350"/>
            <a:ext cx="762000" cy="365125"/>
          </a:xfrm>
        </p:spPr>
        <p:txBody>
          <a:bodyPr/>
          <a:lstStyle/>
          <a:p>
            <a:r>
              <a:rPr lang="en-US" dirty="0" smtClean="0"/>
              <a:t>47</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68" y="-19832"/>
            <a:ext cx="4953000" cy="591312"/>
          </a:xfrm>
        </p:spPr>
        <p:txBody>
          <a:bodyPr>
            <a:normAutofit fontScale="90000"/>
          </a:bodyPr>
          <a:lstStyle/>
          <a:p>
            <a:r>
              <a:rPr lang="en-US" b="1" dirty="0" smtClean="0"/>
              <a:t>Reverse Engineering</a:t>
            </a:r>
            <a:endParaRPr lang="en-US" dirty="0"/>
          </a:p>
        </p:txBody>
      </p:sp>
      <p:sp>
        <p:nvSpPr>
          <p:cNvPr id="3" name="Content Placeholder 2"/>
          <p:cNvSpPr>
            <a:spLocks noGrp="1"/>
          </p:cNvSpPr>
          <p:nvPr>
            <p:ph idx="1"/>
          </p:nvPr>
        </p:nvSpPr>
        <p:spPr>
          <a:xfrm>
            <a:off x="457200" y="642918"/>
            <a:ext cx="8229600" cy="5257800"/>
          </a:xfrm>
        </p:spPr>
        <p:txBody>
          <a:bodyPr>
            <a:normAutofit/>
          </a:bodyPr>
          <a:lstStyle/>
          <a:p>
            <a:pPr algn="just"/>
            <a:r>
              <a:rPr lang="en-US" sz="2400" dirty="0"/>
              <a:t>T</a:t>
            </a:r>
            <a:r>
              <a:rPr lang="en-US" sz="2400" dirty="0" smtClean="0"/>
              <a:t>he </a:t>
            </a:r>
            <a:r>
              <a:rPr lang="en-US" sz="2400" dirty="0"/>
              <a:t>process of </a:t>
            </a:r>
            <a:endParaRPr lang="en-US" sz="2400" dirty="0" smtClean="0"/>
          </a:p>
          <a:p>
            <a:pPr algn="just">
              <a:buNone/>
            </a:pPr>
            <a:r>
              <a:rPr lang="en-US" sz="2400" dirty="0" smtClean="0"/>
              <a:t>   -  analyzing </a:t>
            </a:r>
            <a:r>
              <a:rPr lang="en-US" sz="2400" dirty="0"/>
              <a:t>a </a:t>
            </a:r>
            <a:r>
              <a:rPr lang="en-US" sz="2400" dirty="0">
                <a:solidFill>
                  <a:srgbClr val="FF0000"/>
                </a:solidFill>
              </a:rPr>
              <a:t>subject system to identify the systems’ components</a:t>
            </a:r>
            <a:r>
              <a:rPr lang="en-US" sz="2400" dirty="0"/>
              <a:t> and </a:t>
            </a:r>
            <a:r>
              <a:rPr lang="en-US" sz="2400" dirty="0">
                <a:solidFill>
                  <a:srgbClr val="FF0000"/>
                </a:solidFill>
              </a:rPr>
              <a:t>their interrelationships </a:t>
            </a:r>
            <a:endParaRPr lang="en-US" sz="2400" dirty="0" smtClean="0">
              <a:solidFill>
                <a:srgbClr val="FF0000"/>
              </a:solidFill>
            </a:endParaRPr>
          </a:p>
          <a:p>
            <a:pPr algn="just">
              <a:buNone/>
            </a:pPr>
            <a:r>
              <a:rPr lang="en-US" sz="2400" dirty="0" smtClean="0">
                <a:solidFill>
                  <a:srgbClr val="FF0000"/>
                </a:solidFill>
              </a:rPr>
              <a:t>   - </a:t>
            </a:r>
            <a:r>
              <a:rPr lang="en-US" sz="2400" dirty="0" smtClean="0"/>
              <a:t> </a:t>
            </a:r>
            <a:r>
              <a:rPr lang="en-US" sz="2400" dirty="0">
                <a:solidFill>
                  <a:srgbClr val="FF0000"/>
                </a:solidFill>
              </a:rPr>
              <a:t>create representations of the system </a:t>
            </a:r>
            <a:r>
              <a:rPr lang="en-US" sz="2400" dirty="0"/>
              <a:t>in another form or at a </a:t>
            </a:r>
            <a:r>
              <a:rPr lang="en-US" sz="2400" dirty="0">
                <a:solidFill>
                  <a:srgbClr val="FF0000"/>
                </a:solidFill>
              </a:rPr>
              <a:t>higher level of </a:t>
            </a:r>
            <a:r>
              <a:rPr lang="en-US" sz="2400" dirty="0" smtClean="0">
                <a:solidFill>
                  <a:srgbClr val="FF0000"/>
                </a:solidFill>
              </a:rPr>
              <a:t>abstraction</a:t>
            </a:r>
            <a:r>
              <a:rPr lang="en-US" sz="2400" dirty="0" smtClean="0"/>
              <a:t>.</a:t>
            </a:r>
          </a:p>
          <a:p>
            <a:pPr algn="just"/>
            <a:r>
              <a:rPr lang="en-US" sz="2400" dirty="0"/>
              <a:t>P</a:t>
            </a:r>
            <a:r>
              <a:rPr lang="en-US" sz="2400" dirty="0" smtClean="0"/>
              <a:t>rocess </a:t>
            </a:r>
            <a:r>
              <a:rPr lang="en-US" sz="2400" dirty="0"/>
              <a:t>to </a:t>
            </a:r>
            <a:r>
              <a:rPr lang="en-US" sz="2400" dirty="0">
                <a:solidFill>
                  <a:srgbClr val="FF0000"/>
                </a:solidFill>
              </a:rPr>
              <a:t>achieve system specification </a:t>
            </a:r>
            <a:r>
              <a:rPr lang="en-US" sz="2400" dirty="0"/>
              <a:t>by thoroughly </a:t>
            </a:r>
            <a:r>
              <a:rPr lang="en-US" sz="2400" dirty="0">
                <a:solidFill>
                  <a:srgbClr val="FF0000"/>
                </a:solidFill>
              </a:rPr>
              <a:t>analyzing, understanding the existing system</a:t>
            </a:r>
            <a:r>
              <a:rPr lang="en-US" sz="2400" dirty="0"/>
              <a:t>. </a:t>
            </a:r>
            <a:endParaRPr lang="en-US" sz="2400" dirty="0" smtClean="0"/>
          </a:p>
          <a:p>
            <a:pPr algn="just"/>
            <a:r>
              <a:rPr lang="en-US" sz="2400" dirty="0" smtClean="0"/>
              <a:t>This </a:t>
            </a:r>
            <a:r>
              <a:rPr lang="en-US" sz="2400" dirty="0"/>
              <a:t>process can be seen </a:t>
            </a:r>
            <a:r>
              <a:rPr lang="en-US" sz="2400" dirty="0">
                <a:solidFill>
                  <a:srgbClr val="FF0000"/>
                </a:solidFill>
              </a:rPr>
              <a:t>as reverse SDLC model</a:t>
            </a:r>
            <a:r>
              <a:rPr lang="en-US" sz="2400" dirty="0"/>
              <a:t>, i.e. we try to </a:t>
            </a:r>
            <a:r>
              <a:rPr lang="en-US" sz="2400" u="sng" dirty="0"/>
              <a:t>get higher abstraction leve</a:t>
            </a:r>
            <a:r>
              <a:rPr lang="en-US" sz="2400" dirty="0"/>
              <a:t>l by </a:t>
            </a:r>
            <a:r>
              <a:rPr lang="en-US" sz="2400" u="sng" dirty="0"/>
              <a:t>analyzing lower abstraction levels</a:t>
            </a:r>
            <a:r>
              <a:rPr lang="en-US" sz="2400" u="sng" dirty="0" smtClean="0"/>
              <a:t>. </a:t>
            </a:r>
            <a:endParaRPr lang="en-US" sz="2400" u="sng" dirty="0"/>
          </a:p>
          <a:p>
            <a:pPr algn="just"/>
            <a:endParaRPr lang="en-US" sz="2400" dirty="0"/>
          </a:p>
        </p:txBody>
      </p:sp>
      <p:pic>
        <p:nvPicPr>
          <p:cNvPr id="4" name="Picture 3" descr="Reverse Engineering"/>
          <p:cNvPicPr/>
          <p:nvPr/>
        </p:nvPicPr>
        <p:blipFill>
          <a:blip r:embed="rId2">
            <a:extLst>
              <a:ext uri="{28A0092B-C50C-407E-A947-70E740481C1C}">
                <a14:useLocalDpi xmlns:a14="http://schemas.microsoft.com/office/drawing/2010/main" val="0"/>
              </a:ext>
            </a:extLst>
          </a:blip>
          <a:srcRect/>
          <a:stretch>
            <a:fillRect/>
          </a:stretch>
        </p:blipFill>
        <p:spPr bwMode="auto">
          <a:xfrm>
            <a:off x="1643042" y="4786322"/>
            <a:ext cx="5786478" cy="1255992"/>
          </a:xfrm>
          <a:prstGeom prst="rect">
            <a:avLst/>
          </a:prstGeom>
          <a:noFill/>
          <a:ln w="19050">
            <a:solidFill>
              <a:schemeClr val="tx1"/>
            </a:solidFill>
          </a:ln>
        </p:spPr>
      </p:pic>
      <p:sp>
        <p:nvSpPr>
          <p:cNvPr id="5" name="Title 7"/>
          <p:cNvSpPr txBox="1">
            <a:spLocks/>
          </p:cNvSpPr>
          <p:nvPr/>
        </p:nvSpPr>
        <p:spPr>
          <a:xfrm>
            <a:off x="6927"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7"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7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3"/>
          <p:cNvSpPr>
            <a:spLocks noGrp="1"/>
          </p:cNvSpPr>
          <p:nvPr>
            <p:ph type="sldNum" sz="quarter" idx="12"/>
          </p:nvPr>
        </p:nvSpPr>
        <p:spPr>
          <a:xfrm>
            <a:off x="7924800" y="6356350"/>
            <a:ext cx="762000" cy="365125"/>
          </a:xfrm>
        </p:spPr>
        <p:txBody>
          <a:bodyPr/>
          <a:lstStyle/>
          <a:p>
            <a:r>
              <a:rPr lang="en-US" dirty="0" smtClean="0"/>
              <a:t>48</a:t>
            </a:r>
            <a:endParaRPr lang="en-US" dirty="0"/>
          </a:p>
        </p:txBody>
      </p:sp>
    </p:spTree>
    <p:extLst>
      <p:ext uri="{BB962C8B-B14F-4D97-AF65-F5344CB8AC3E}">
        <p14:creationId xmlns:p14="http://schemas.microsoft.com/office/powerpoint/2010/main" val="15449249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054" y="129000"/>
            <a:ext cx="5867400" cy="591312"/>
          </a:xfrm>
        </p:spPr>
        <p:txBody>
          <a:bodyPr>
            <a:noAutofit/>
          </a:bodyPr>
          <a:lstStyle/>
          <a:p>
            <a:r>
              <a:rPr lang="en-US" sz="3600" b="1" dirty="0"/>
              <a:t>Reverse Engineering </a:t>
            </a:r>
            <a:r>
              <a:rPr lang="en-US" sz="3600" b="1" dirty="0" smtClean="0"/>
              <a:t>Concepts</a:t>
            </a:r>
            <a:endParaRPr lang="en-US" sz="3200" b="1" dirty="0"/>
          </a:p>
        </p:txBody>
      </p:sp>
      <p:sp>
        <p:nvSpPr>
          <p:cNvPr id="3" name="Content Placeholder 2"/>
          <p:cNvSpPr>
            <a:spLocks noGrp="1"/>
          </p:cNvSpPr>
          <p:nvPr>
            <p:ph idx="1"/>
          </p:nvPr>
        </p:nvSpPr>
        <p:spPr>
          <a:xfrm>
            <a:off x="381000" y="1066800"/>
            <a:ext cx="8229600" cy="4389120"/>
          </a:xfrm>
        </p:spPr>
        <p:txBody>
          <a:bodyPr>
            <a:normAutofit/>
          </a:bodyPr>
          <a:lstStyle/>
          <a:p>
            <a:r>
              <a:rPr lang="en-US" sz="2800" dirty="0"/>
              <a:t>Abstraction level</a:t>
            </a:r>
          </a:p>
          <a:p>
            <a:pPr lvl="1"/>
            <a:r>
              <a:rPr lang="en-US" dirty="0"/>
              <a:t>ideally want to be able to derive design information at the highest level </a:t>
            </a:r>
            <a:r>
              <a:rPr lang="en-US" dirty="0" smtClean="0"/>
              <a:t>possible</a:t>
            </a:r>
          </a:p>
          <a:p>
            <a:r>
              <a:rPr lang="en-US" sz="2800" dirty="0" smtClean="0"/>
              <a:t>Completeness</a:t>
            </a:r>
            <a:endParaRPr lang="en-US" sz="2800" dirty="0"/>
          </a:p>
          <a:p>
            <a:pPr lvl="1"/>
            <a:r>
              <a:rPr lang="en-US" dirty="0"/>
              <a:t>level of detail provided at a given abstraction level</a:t>
            </a:r>
          </a:p>
          <a:p>
            <a:r>
              <a:rPr lang="en-US" sz="2800" dirty="0"/>
              <a:t>Interactivity</a:t>
            </a:r>
          </a:p>
          <a:p>
            <a:pPr lvl="1"/>
            <a:r>
              <a:rPr lang="en-US" dirty="0"/>
              <a:t>degree to which humans are integrated with automated reverse engineering tools</a:t>
            </a:r>
          </a:p>
          <a:p>
            <a:endParaRPr lang="en-US" dirty="0"/>
          </a:p>
        </p:txBody>
      </p:sp>
      <p:sp>
        <p:nvSpPr>
          <p:cNvPr id="4" name="Title 7"/>
          <p:cNvSpPr txBox="1">
            <a:spLocks/>
          </p:cNvSpPr>
          <p:nvPr/>
        </p:nvSpPr>
        <p:spPr>
          <a:xfrm>
            <a:off x="0" y="0"/>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891"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49</a:t>
            </a:r>
            <a:endParaRPr lang="en-US" dirty="0"/>
          </a:p>
        </p:txBody>
      </p:sp>
    </p:spTree>
    <p:extLst>
      <p:ext uri="{BB962C8B-B14F-4D97-AF65-F5344CB8AC3E}">
        <p14:creationId xmlns:p14="http://schemas.microsoft.com/office/powerpoint/2010/main" val="2364522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16" y="-24"/>
            <a:ext cx="5562600" cy="591312"/>
          </a:xfrm>
        </p:spPr>
        <p:txBody>
          <a:bodyPr>
            <a:noAutofit/>
          </a:bodyPr>
          <a:lstStyle/>
          <a:p>
            <a:pPr algn="ctr"/>
            <a:r>
              <a:rPr lang="en-US" sz="3200" dirty="0" smtClean="0"/>
              <a:t>Coding standards and guidelines </a:t>
            </a:r>
            <a:endParaRPr lang="en-US" sz="3200" dirty="0"/>
          </a:p>
        </p:txBody>
      </p:sp>
      <p:sp>
        <p:nvSpPr>
          <p:cNvPr id="3" name="Content Placeholder 2"/>
          <p:cNvSpPr>
            <a:spLocks noGrp="1"/>
          </p:cNvSpPr>
          <p:nvPr>
            <p:ph idx="1"/>
          </p:nvPr>
        </p:nvSpPr>
        <p:spPr>
          <a:xfrm>
            <a:off x="287482" y="990600"/>
            <a:ext cx="8458200" cy="5029200"/>
          </a:xfrm>
        </p:spPr>
        <p:txBody>
          <a:bodyPr>
            <a:normAutofit fontScale="92500" lnSpcReduction="20000"/>
          </a:bodyPr>
          <a:lstStyle/>
          <a:p>
            <a:pPr algn="just"/>
            <a:r>
              <a:rPr lang="en-US" b="1" dirty="0" smtClean="0"/>
              <a:t>Rules for limiting the use of global: </a:t>
            </a:r>
            <a:r>
              <a:rPr lang="en-US" dirty="0" smtClean="0"/>
              <a:t>These rules list what types of data can be declared global and what cannot. </a:t>
            </a:r>
          </a:p>
          <a:p>
            <a:pPr algn="just"/>
            <a:r>
              <a:rPr lang="en-US" b="1" dirty="0" smtClean="0"/>
              <a:t>Contents of the headers preceding codes for different modules: </a:t>
            </a:r>
            <a:r>
              <a:rPr lang="en-US" dirty="0" smtClean="0"/>
              <a:t>The information contained in the headers of different modules should be standard for an organization. </a:t>
            </a:r>
          </a:p>
          <a:p>
            <a:pPr algn="just"/>
            <a:r>
              <a:rPr lang="en-US" dirty="0" smtClean="0"/>
              <a:t>The following are some standard header data: </a:t>
            </a:r>
          </a:p>
          <a:p>
            <a:pPr lvl="1" algn="just"/>
            <a:r>
              <a:rPr lang="en-US" dirty="0" smtClean="0"/>
              <a:t>Name of the module. </a:t>
            </a:r>
          </a:p>
          <a:p>
            <a:pPr lvl="1" algn="just"/>
            <a:r>
              <a:rPr lang="en-US" dirty="0" smtClean="0"/>
              <a:t>Date on which the module was created. </a:t>
            </a:r>
          </a:p>
          <a:p>
            <a:pPr lvl="1" algn="just"/>
            <a:r>
              <a:rPr lang="en-US" dirty="0" smtClean="0"/>
              <a:t>Author’s name. </a:t>
            </a:r>
          </a:p>
          <a:p>
            <a:pPr lvl="1" algn="just"/>
            <a:r>
              <a:rPr lang="en-US" dirty="0" smtClean="0"/>
              <a:t>Modification history.</a:t>
            </a:r>
          </a:p>
          <a:p>
            <a:pPr lvl="1" algn="just"/>
            <a:r>
              <a:rPr lang="en-US" dirty="0" smtClean="0"/>
              <a:t>Synopsis of the module.</a:t>
            </a:r>
          </a:p>
          <a:p>
            <a:pPr lvl="1" algn="just"/>
            <a:r>
              <a:rPr lang="en-US" dirty="0" smtClean="0"/>
              <a:t>Different functions supported, along with their input/output     parameters. </a:t>
            </a:r>
          </a:p>
          <a:p>
            <a:pPr lvl="1" algn="just"/>
            <a:r>
              <a:rPr lang="en-US" dirty="0" smtClean="0"/>
              <a:t>Global variables accessed/modified by the module.</a:t>
            </a:r>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5</a:t>
            </a:fld>
            <a:endParaRPr lang="en-US"/>
          </a:p>
        </p:txBody>
      </p:sp>
      <p:sp>
        <p:nvSpPr>
          <p:cNvPr id="9" name="Title 7"/>
          <p:cNvSpPr txBox="1">
            <a:spLocks/>
          </p:cNvSpPr>
          <p:nvPr/>
        </p:nvSpPr>
        <p:spPr>
          <a:xfrm>
            <a:off x="107373" y="39687"/>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11"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745" y="34852"/>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990600"/>
            <a:ext cx="8229600" cy="4267200"/>
          </a:xfrm>
        </p:spPr>
        <p:txBody>
          <a:bodyPr/>
          <a:lstStyle/>
          <a:p>
            <a:r>
              <a:rPr lang="en-US" sz="2800" dirty="0"/>
              <a:t>Directionality</a:t>
            </a:r>
          </a:p>
          <a:p>
            <a:pPr lvl="1"/>
            <a:r>
              <a:rPr lang="en-US" u="sng" dirty="0"/>
              <a:t>one-way</a:t>
            </a:r>
            <a:r>
              <a:rPr lang="en-US" dirty="0"/>
              <a:t> </a:t>
            </a:r>
            <a:r>
              <a:rPr lang="en-US" dirty="0">
                <a:solidFill>
                  <a:srgbClr val="FF0000"/>
                </a:solidFill>
              </a:rPr>
              <a:t>means the software engineer doing the maintenance activity</a:t>
            </a:r>
            <a:r>
              <a:rPr lang="en-US" dirty="0"/>
              <a:t> is given </a:t>
            </a:r>
            <a:r>
              <a:rPr lang="en-US" u="sng" dirty="0">
                <a:solidFill>
                  <a:srgbClr val="FF0000"/>
                </a:solidFill>
              </a:rPr>
              <a:t>all information extracted from source code</a:t>
            </a:r>
          </a:p>
          <a:p>
            <a:pPr lvl="1"/>
            <a:r>
              <a:rPr lang="en-US" u="sng" dirty="0"/>
              <a:t>two-way</a:t>
            </a:r>
            <a:r>
              <a:rPr lang="en-US" dirty="0"/>
              <a:t> means </a:t>
            </a:r>
            <a:r>
              <a:rPr lang="en-US" dirty="0">
                <a:solidFill>
                  <a:srgbClr val="FF0000"/>
                </a:solidFill>
              </a:rPr>
              <a:t>the information is fed to a reengineering tool</a:t>
            </a:r>
            <a:r>
              <a:rPr lang="en-US" dirty="0"/>
              <a:t> that </a:t>
            </a:r>
            <a:r>
              <a:rPr lang="en-US" dirty="0">
                <a:solidFill>
                  <a:srgbClr val="FF0000"/>
                </a:solidFill>
              </a:rPr>
              <a:t>attempts to regenerate the old program</a:t>
            </a:r>
          </a:p>
          <a:p>
            <a:r>
              <a:rPr lang="en-US" sz="2800" dirty="0"/>
              <a:t>Extract abstractions</a:t>
            </a:r>
          </a:p>
          <a:p>
            <a:pPr lvl="1"/>
            <a:r>
              <a:rPr lang="en-US" dirty="0">
                <a:solidFill>
                  <a:srgbClr val="FF0000"/>
                </a:solidFill>
              </a:rPr>
              <a:t>meaningful specification of processing performed </a:t>
            </a:r>
            <a:r>
              <a:rPr lang="en-US" dirty="0"/>
              <a:t>is derived from old source code</a:t>
            </a:r>
          </a:p>
          <a:p>
            <a:endParaRPr lang="en-US" dirty="0"/>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718" y="5238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50</a:t>
            </a:r>
            <a:endParaRPr lang="en-US" dirty="0"/>
          </a:p>
        </p:txBody>
      </p:sp>
    </p:spTree>
    <p:extLst>
      <p:ext uri="{BB962C8B-B14F-4D97-AF65-F5344CB8AC3E}">
        <p14:creationId xmlns:p14="http://schemas.microsoft.com/office/powerpoint/2010/main" val="2746039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2976" y="-71462"/>
            <a:ext cx="5638800" cy="685800"/>
          </a:xfrm>
          <a:noFill/>
          <a:ln/>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normAutofit fontScale="90000"/>
          </a:bodyPr>
          <a:lstStyle/>
          <a:p>
            <a:r>
              <a:rPr lang="en-GB" sz="4000" b="1" dirty="0"/>
              <a:t>Reverse Engineering </a:t>
            </a:r>
            <a:r>
              <a:rPr lang="en-GB" sz="4000" b="1" dirty="0" smtClean="0"/>
              <a:t>Process</a:t>
            </a:r>
            <a:endParaRPr lang="en-GB" b="1" dirty="0"/>
          </a:p>
        </p:txBody>
      </p:sp>
      <p:sp>
        <p:nvSpPr>
          <p:cNvPr id="4" name="Title 7"/>
          <p:cNvSpPr txBox="1">
            <a:spLocks/>
          </p:cNvSpPr>
          <p:nvPr/>
        </p:nvSpPr>
        <p:spPr>
          <a:xfrm>
            <a:off x="44450" y="50800"/>
            <a:ext cx="1165225" cy="558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595"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srcRect/>
          <a:stretch>
            <a:fillRect/>
          </a:stretch>
        </p:blipFill>
        <p:spPr bwMode="auto">
          <a:xfrm>
            <a:off x="1357290" y="785794"/>
            <a:ext cx="5786477" cy="5357850"/>
          </a:xfrm>
          <a:prstGeom prst="rect">
            <a:avLst/>
          </a:prstGeom>
          <a:noFill/>
          <a:ln w="19050">
            <a:solidFill>
              <a:schemeClr val="tx1"/>
            </a:solidFill>
            <a:miter lim="800000"/>
            <a:headEnd/>
            <a:tailEnd/>
          </a:ln>
          <a:effec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51</a:t>
            </a:r>
            <a:endParaRPr lang="en-US" dirty="0"/>
          </a:p>
        </p:txBody>
      </p:sp>
    </p:spTree>
    <p:extLst>
      <p:ext uri="{BB962C8B-B14F-4D97-AF65-F5344CB8AC3E}">
        <p14:creationId xmlns:p14="http://schemas.microsoft.com/office/powerpoint/2010/main" val="96303669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361" y="-214338"/>
            <a:ext cx="6622473" cy="667512"/>
          </a:xfrm>
        </p:spPr>
        <p:txBody>
          <a:bodyPr>
            <a:normAutofit/>
          </a:bodyPr>
          <a:lstStyle/>
          <a:p>
            <a:r>
              <a:rPr lang="en-US" sz="3600" b="1" dirty="0" smtClean="0"/>
              <a:t>Reverse Engineering Activities</a:t>
            </a:r>
            <a:endParaRPr lang="en-US" sz="3600" b="1" dirty="0"/>
          </a:p>
        </p:txBody>
      </p:sp>
      <p:sp>
        <p:nvSpPr>
          <p:cNvPr id="3" name="Content Placeholder 2"/>
          <p:cNvSpPr>
            <a:spLocks noGrp="1"/>
          </p:cNvSpPr>
          <p:nvPr>
            <p:ph idx="1"/>
          </p:nvPr>
        </p:nvSpPr>
        <p:spPr>
          <a:xfrm>
            <a:off x="430212" y="500042"/>
            <a:ext cx="8229600" cy="6143668"/>
          </a:xfrm>
        </p:spPr>
        <p:txBody>
          <a:bodyPr>
            <a:normAutofit lnSpcReduction="10000"/>
          </a:bodyPr>
          <a:lstStyle/>
          <a:p>
            <a:r>
              <a:rPr lang="en-US" sz="2400" b="1" dirty="0" smtClean="0"/>
              <a:t>RE to understand Data</a:t>
            </a:r>
          </a:p>
          <a:p>
            <a:pPr lvl="1"/>
            <a:r>
              <a:rPr lang="en-US" dirty="0" smtClean="0"/>
              <a:t>occurs at different levels of abstraction</a:t>
            </a:r>
          </a:p>
          <a:p>
            <a:pPr lvl="1">
              <a:buNone/>
            </a:pPr>
            <a:r>
              <a:rPr lang="en-US" dirty="0" smtClean="0"/>
              <a:t>    At the </a:t>
            </a:r>
            <a:r>
              <a:rPr lang="en-US" dirty="0" smtClean="0">
                <a:solidFill>
                  <a:srgbClr val="FF0000"/>
                </a:solidFill>
              </a:rPr>
              <a:t>program level, internal program data structures </a:t>
            </a:r>
            <a:r>
              <a:rPr lang="en-US" dirty="0" smtClean="0"/>
              <a:t>must often be reverse engineered </a:t>
            </a:r>
          </a:p>
          <a:p>
            <a:pPr lvl="1">
              <a:buNone/>
            </a:pPr>
            <a:r>
              <a:rPr lang="en-IN" dirty="0" smtClean="0"/>
              <a:t>	</a:t>
            </a:r>
            <a:r>
              <a:rPr lang="en-US" dirty="0" smtClean="0"/>
              <a:t>At the </a:t>
            </a:r>
            <a:r>
              <a:rPr lang="en-US" dirty="0" smtClean="0">
                <a:solidFill>
                  <a:srgbClr val="FF0000"/>
                </a:solidFill>
              </a:rPr>
              <a:t>system level, global data structures </a:t>
            </a:r>
            <a:r>
              <a:rPr lang="en-US" dirty="0" smtClean="0"/>
              <a:t>(e.g., files, databases) are often </a:t>
            </a:r>
            <a:r>
              <a:rPr lang="en-US" dirty="0" smtClean="0">
                <a:solidFill>
                  <a:srgbClr val="FF0000"/>
                </a:solidFill>
              </a:rPr>
              <a:t>reengineered to accommodate new DBMS paradigms</a:t>
            </a:r>
          </a:p>
          <a:p>
            <a:pPr marL="265113" lvl="1" indent="-246063"/>
            <a:r>
              <a:rPr lang="en-IN" b="1" dirty="0" smtClean="0"/>
              <a:t>RE to understand Process</a:t>
            </a:r>
          </a:p>
          <a:p>
            <a:pPr marL="539433" lvl="2" indent="-246063"/>
            <a:r>
              <a:rPr lang="en-US" sz="2400" dirty="0" smtClean="0"/>
              <a:t>begins with an attempt to </a:t>
            </a:r>
            <a:r>
              <a:rPr lang="en-US" sz="2400" dirty="0" smtClean="0">
                <a:solidFill>
                  <a:srgbClr val="FF0000"/>
                </a:solidFill>
              </a:rPr>
              <a:t>understand and then extract procedural abstractions </a:t>
            </a:r>
            <a:r>
              <a:rPr lang="en-US" sz="2400" dirty="0" smtClean="0"/>
              <a:t>represented by the source code.</a:t>
            </a:r>
          </a:p>
          <a:p>
            <a:pPr marL="539433" lvl="2" indent="-246063"/>
            <a:r>
              <a:rPr lang="en-US" sz="2400" dirty="0" smtClean="0"/>
              <a:t>the </a:t>
            </a:r>
            <a:r>
              <a:rPr lang="en-US" sz="2400" dirty="0" smtClean="0">
                <a:solidFill>
                  <a:srgbClr val="FF0000"/>
                </a:solidFill>
              </a:rPr>
              <a:t>code is analyzed </a:t>
            </a:r>
            <a:r>
              <a:rPr lang="en-US" sz="2400" dirty="0" smtClean="0"/>
              <a:t>at varying </a:t>
            </a:r>
            <a:r>
              <a:rPr lang="en-US" sz="2400" dirty="0" smtClean="0">
                <a:solidFill>
                  <a:srgbClr val="FF0000"/>
                </a:solidFill>
              </a:rPr>
              <a:t>levels of abstraction</a:t>
            </a:r>
            <a:r>
              <a:rPr lang="en-US" sz="2400" dirty="0" smtClean="0"/>
              <a:t>: </a:t>
            </a:r>
            <a:r>
              <a:rPr lang="en-US" sz="2400" u="sng" dirty="0" smtClean="0">
                <a:solidFill>
                  <a:srgbClr val="FF0000"/>
                </a:solidFill>
              </a:rPr>
              <a:t>system, program, component, pattern, and statement</a:t>
            </a:r>
            <a:endParaRPr lang="en-IN" sz="2400" b="1" u="sng" dirty="0" smtClean="0">
              <a:solidFill>
                <a:srgbClr val="FF0000"/>
              </a:solidFill>
            </a:endParaRPr>
          </a:p>
          <a:p>
            <a:pPr lvl="1"/>
            <a:r>
              <a:rPr lang="en-IN" dirty="0" smtClean="0"/>
              <a:t>Functional Abstraction is found and Block diagram will be made to create Higher Level of Abstraction</a:t>
            </a:r>
          </a:p>
          <a:p>
            <a:pPr lvl="1"/>
            <a:r>
              <a:rPr lang="en-US" dirty="0" smtClean="0"/>
              <a:t>Automated tools can be used to help </a:t>
            </a:r>
            <a:r>
              <a:rPr lang="en-US" dirty="0" err="1" smtClean="0"/>
              <a:t>enggrs</a:t>
            </a:r>
            <a:r>
              <a:rPr lang="en-US" dirty="0" smtClean="0"/>
              <a:t> understand the semantics of existing code</a:t>
            </a:r>
          </a:p>
          <a:p>
            <a:endParaRPr lang="en-US" dirty="0"/>
          </a:p>
        </p:txBody>
      </p:sp>
      <p:sp>
        <p:nvSpPr>
          <p:cNvPr id="4" name="Title 7"/>
          <p:cNvSpPr txBox="1">
            <a:spLocks/>
          </p:cNvSpPr>
          <p:nvPr/>
        </p:nvSpPr>
        <p:spPr>
          <a:xfrm>
            <a:off x="0" y="0"/>
            <a:ext cx="860425"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52</a:t>
            </a:r>
            <a:endParaRPr lang="en-US" dirty="0"/>
          </a:p>
        </p:txBody>
      </p:sp>
    </p:spTree>
    <p:extLst>
      <p:ext uri="{BB962C8B-B14F-4D97-AF65-F5344CB8AC3E}">
        <p14:creationId xmlns:p14="http://schemas.microsoft.com/office/powerpoint/2010/main" val="626914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714" y="990600"/>
            <a:ext cx="8229600" cy="4389120"/>
          </a:xfrm>
        </p:spPr>
        <p:txBody>
          <a:bodyPr/>
          <a:lstStyle/>
          <a:p>
            <a:r>
              <a:rPr lang="en-US" sz="2800" b="1" dirty="0" smtClean="0"/>
              <a:t>User </a:t>
            </a:r>
            <a:r>
              <a:rPr lang="en-US" sz="2800" b="1" dirty="0"/>
              <a:t>interfaces</a:t>
            </a:r>
          </a:p>
          <a:p>
            <a:pPr lvl="1"/>
            <a:r>
              <a:rPr lang="en-US" dirty="0"/>
              <a:t>what are the </a:t>
            </a:r>
            <a:r>
              <a:rPr lang="en-US" dirty="0">
                <a:solidFill>
                  <a:srgbClr val="FF0000"/>
                </a:solidFill>
              </a:rPr>
              <a:t>basic actions </a:t>
            </a:r>
            <a:r>
              <a:rPr lang="en-US" dirty="0"/>
              <a:t>(e.g. key strokes or mouse operations) </a:t>
            </a:r>
            <a:r>
              <a:rPr lang="en-US" dirty="0">
                <a:solidFill>
                  <a:srgbClr val="FF0000"/>
                </a:solidFill>
              </a:rPr>
              <a:t>processed by the interface?</a:t>
            </a:r>
          </a:p>
          <a:p>
            <a:pPr lvl="1"/>
            <a:r>
              <a:rPr lang="en-US" dirty="0"/>
              <a:t>what is a </a:t>
            </a:r>
            <a:r>
              <a:rPr lang="en-US" dirty="0">
                <a:solidFill>
                  <a:srgbClr val="FF0000"/>
                </a:solidFill>
              </a:rPr>
              <a:t>compact description of the system's behavioral response </a:t>
            </a:r>
            <a:r>
              <a:rPr lang="en-US" dirty="0"/>
              <a:t>to these actions?</a:t>
            </a:r>
          </a:p>
          <a:p>
            <a:pPr lvl="1"/>
            <a:r>
              <a:rPr lang="en-US" dirty="0"/>
              <a:t>what concept of </a:t>
            </a:r>
            <a:r>
              <a:rPr lang="en-US" dirty="0">
                <a:solidFill>
                  <a:srgbClr val="FF0000"/>
                </a:solidFill>
              </a:rPr>
              <a:t>equivalence of interfaces is relevant</a:t>
            </a:r>
            <a:r>
              <a:rPr lang="en-US" dirty="0"/>
              <a:t>?</a:t>
            </a:r>
          </a:p>
          <a:p>
            <a:endParaRPr lang="en-US" dirty="0"/>
          </a:p>
        </p:txBody>
      </p:sp>
      <p:sp>
        <p:nvSpPr>
          <p:cNvPr id="3" name="Title 7"/>
          <p:cNvSpPr txBox="1">
            <a:spLocks/>
          </p:cNvSpPr>
          <p:nvPr/>
        </p:nvSpPr>
        <p:spPr>
          <a:xfrm>
            <a:off x="0" y="84282"/>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745"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53</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4088"/>
            <a:ext cx="6477000" cy="591312"/>
          </a:xfrm>
        </p:spPr>
        <p:txBody>
          <a:bodyPr>
            <a:normAutofit/>
          </a:bodyPr>
          <a:lstStyle/>
          <a:p>
            <a:r>
              <a:rPr lang="en-US" sz="3200" b="1" dirty="0"/>
              <a:t>Reverse Engineering Applicability</a:t>
            </a:r>
          </a:p>
        </p:txBody>
      </p:sp>
      <p:sp>
        <p:nvSpPr>
          <p:cNvPr id="33795" name="Rectangle 3"/>
          <p:cNvSpPr>
            <a:spLocks noGrp="1" noChangeArrowheads="1"/>
          </p:cNvSpPr>
          <p:nvPr>
            <p:ph type="body" idx="1"/>
          </p:nvPr>
        </p:nvSpPr>
        <p:spPr>
          <a:xfrm>
            <a:off x="457200" y="1752600"/>
            <a:ext cx="8229600" cy="3169920"/>
          </a:xfrm>
        </p:spPr>
        <p:txBody>
          <a:bodyPr/>
          <a:lstStyle/>
          <a:p>
            <a:r>
              <a:rPr lang="en-US" sz="2800" dirty="0"/>
              <a:t>Reverse engineering often precedes reengineering</a:t>
            </a:r>
          </a:p>
          <a:p>
            <a:r>
              <a:rPr lang="en-US" sz="2800" dirty="0"/>
              <a:t>Sometimes reverse engineering is preferred</a:t>
            </a:r>
          </a:p>
          <a:p>
            <a:pPr lvl="1"/>
            <a:r>
              <a:rPr lang="en-US" sz="2400" dirty="0"/>
              <a:t>if the specification and design of a system needs to be defined prior using them as input to the requirements specification process for a replacement systems</a:t>
            </a:r>
          </a:p>
          <a:p>
            <a:pPr lvl="1"/>
            <a:r>
              <a:rPr lang="en-US" sz="2400" dirty="0"/>
              <a:t>if the design and specification for a system is needed to support program maintenance activities</a:t>
            </a:r>
          </a:p>
        </p:txBody>
      </p:sp>
      <p:sp>
        <p:nvSpPr>
          <p:cNvPr id="4" name="Title 7"/>
          <p:cNvSpPr txBox="1">
            <a:spLocks/>
          </p:cNvSpPr>
          <p:nvPr/>
        </p:nvSpPr>
        <p:spPr>
          <a:xfrm>
            <a:off x="27709" y="-7144"/>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964"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54</a:t>
            </a:r>
            <a:endParaRPr lang="en-US" dirty="0"/>
          </a:p>
        </p:txBody>
      </p:sp>
    </p:spTree>
    <p:extLst>
      <p:ext uri="{BB962C8B-B14F-4D97-AF65-F5344CB8AC3E}">
        <p14:creationId xmlns:p14="http://schemas.microsoft.com/office/powerpoint/2010/main" val="21288717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084" y="71414"/>
            <a:ext cx="4114800" cy="743712"/>
          </a:xfrm>
        </p:spPr>
        <p:txBody>
          <a:bodyPr>
            <a:normAutofit fontScale="90000"/>
          </a:bodyPr>
          <a:lstStyle/>
          <a:p>
            <a:pPr algn="just"/>
            <a:r>
              <a:rPr lang="en-US" b="1" dirty="0" smtClean="0"/>
              <a:t>RESTRUCTURING</a:t>
            </a:r>
            <a:endParaRPr lang="en-US" b="1" dirty="0"/>
          </a:p>
        </p:txBody>
      </p:sp>
      <p:sp>
        <p:nvSpPr>
          <p:cNvPr id="3" name="Content Placeholder 2"/>
          <p:cNvSpPr>
            <a:spLocks noGrp="1"/>
          </p:cNvSpPr>
          <p:nvPr>
            <p:ph idx="1"/>
          </p:nvPr>
        </p:nvSpPr>
        <p:spPr>
          <a:xfrm>
            <a:off x="304800" y="1071546"/>
            <a:ext cx="8229600" cy="4389120"/>
          </a:xfrm>
        </p:spPr>
        <p:txBody>
          <a:bodyPr>
            <a:normAutofit fontScale="92500"/>
          </a:bodyPr>
          <a:lstStyle/>
          <a:p>
            <a:pPr algn="just"/>
            <a:r>
              <a:rPr lang="en-US" dirty="0"/>
              <a:t>Software restructuring </a:t>
            </a:r>
            <a:r>
              <a:rPr lang="en-US" dirty="0">
                <a:solidFill>
                  <a:srgbClr val="FF0000"/>
                </a:solidFill>
              </a:rPr>
              <a:t>modifies source code and/or data </a:t>
            </a:r>
            <a:r>
              <a:rPr lang="en-US" dirty="0"/>
              <a:t>in an effort to make </a:t>
            </a:r>
            <a:r>
              <a:rPr lang="en-US" dirty="0" smtClean="0"/>
              <a:t>it amenable </a:t>
            </a:r>
            <a:r>
              <a:rPr lang="en-US" dirty="0"/>
              <a:t>to future changes. </a:t>
            </a:r>
            <a:endParaRPr lang="en-US" dirty="0" smtClean="0"/>
          </a:p>
          <a:p>
            <a:pPr algn="just"/>
            <a:r>
              <a:rPr lang="en-US" dirty="0" smtClean="0"/>
              <a:t>In </a:t>
            </a:r>
            <a:r>
              <a:rPr lang="en-US" dirty="0"/>
              <a:t>general, </a:t>
            </a:r>
            <a:r>
              <a:rPr lang="en-US" dirty="0">
                <a:solidFill>
                  <a:srgbClr val="FF0000"/>
                </a:solidFill>
              </a:rPr>
              <a:t>restructuring does not modify </a:t>
            </a:r>
            <a:r>
              <a:rPr lang="en-US" dirty="0"/>
              <a:t>the </a:t>
            </a:r>
            <a:r>
              <a:rPr lang="en-US" b="1" u="sng" dirty="0" smtClean="0"/>
              <a:t>overall program </a:t>
            </a:r>
            <a:r>
              <a:rPr lang="en-US" b="1" u="sng" dirty="0"/>
              <a:t>architecture. </a:t>
            </a:r>
            <a:endParaRPr lang="en-US" b="1" u="sng" dirty="0" smtClean="0"/>
          </a:p>
          <a:p>
            <a:pPr algn="just"/>
            <a:r>
              <a:rPr lang="en-US" dirty="0" smtClean="0"/>
              <a:t>It </a:t>
            </a:r>
            <a:r>
              <a:rPr lang="en-US" dirty="0"/>
              <a:t>tends to focus on the </a:t>
            </a:r>
            <a:r>
              <a:rPr lang="en-US" u="sng" dirty="0">
                <a:solidFill>
                  <a:srgbClr val="FF0000"/>
                </a:solidFill>
              </a:rPr>
              <a:t>design details of individual </a:t>
            </a:r>
            <a:r>
              <a:rPr lang="en-US" u="sng" dirty="0" smtClean="0">
                <a:solidFill>
                  <a:srgbClr val="FF0000"/>
                </a:solidFill>
              </a:rPr>
              <a:t>modules and </a:t>
            </a:r>
            <a:r>
              <a:rPr lang="en-US" u="sng" dirty="0">
                <a:solidFill>
                  <a:srgbClr val="FF0000"/>
                </a:solidFill>
              </a:rPr>
              <a:t>on local data structures </a:t>
            </a:r>
            <a:r>
              <a:rPr lang="en-US" dirty="0"/>
              <a:t>defined within </a:t>
            </a:r>
            <a:r>
              <a:rPr lang="en-US" dirty="0" smtClean="0"/>
              <a:t>modules,</a:t>
            </a:r>
          </a:p>
          <a:p>
            <a:pPr algn="just"/>
            <a:r>
              <a:rPr lang="en-US" dirty="0"/>
              <a:t>If the restructuring </a:t>
            </a:r>
            <a:r>
              <a:rPr lang="en-US" dirty="0" smtClean="0"/>
              <a:t>effort extends </a:t>
            </a:r>
            <a:r>
              <a:rPr lang="en-US" dirty="0"/>
              <a:t>beyond module </a:t>
            </a:r>
            <a:r>
              <a:rPr lang="en-US" dirty="0" smtClean="0"/>
              <a:t>boundaries </a:t>
            </a:r>
            <a:r>
              <a:rPr lang="en-US" dirty="0"/>
              <a:t>and encompasses the </a:t>
            </a:r>
            <a:r>
              <a:rPr lang="en-US" dirty="0" smtClean="0"/>
              <a:t>software architecture, restructuring </a:t>
            </a:r>
            <a:r>
              <a:rPr lang="en-US" dirty="0"/>
              <a:t>becomes forward engineering</a:t>
            </a:r>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55</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77" y="424656"/>
            <a:ext cx="6629400" cy="515112"/>
          </a:xfrm>
        </p:spPr>
        <p:txBody>
          <a:bodyPr>
            <a:noAutofit/>
          </a:bodyPr>
          <a:lstStyle/>
          <a:p>
            <a:r>
              <a:rPr lang="en-GB" sz="2800" b="1" dirty="0"/>
              <a:t>Program </a:t>
            </a:r>
            <a:r>
              <a:rPr lang="en-GB" sz="2800" b="1" dirty="0" smtClean="0"/>
              <a:t>modularisation/Code restructuring</a:t>
            </a:r>
            <a:endParaRPr lang="en-US" sz="2800" b="1" dirty="0"/>
          </a:p>
        </p:txBody>
      </p:sp>
      <p:sp>
        <p:nvSpPr>
          <p:cNvPr id="3" name="Content Placeholder 2"/>
          <p:cNvSpPr>
            <a:spLocks noGrp="1"/>
          </p:cNvSpPr>
          <p:nvPr>
            <p:ph idx="1"/>
          </p:nvPr>
        </p:nvSpPr>
        <p:spPr>
          <a:xfrm>
            <a:off x="457200" y="1357298"/>
            <a:ext cx="8229600" cy="4500594"/>
          </a:xfrm>
        </p:spPr>
        <p:txBody>
          <a:bodyPr>
            <a:normAutofit lnSpcReduction="10000"/>
          </a:bodyPr>
          <a:lstStyle/>
          <a:p>
            <a:pPr algn="just"/>
            <a:r>
              <a:rPr lang="en-GB" dirty="0"/>
              <a:t>The process of re-organising a program so that related program parts are collected together in a single module</a:t>
            </a:r>
          </a:p>
          <a:p>
            <a:pPr algn="just"/>
            <a:r>
              <a:rPr lang="en-GB" dirty="0"/>
              <a:t>Usually a manual process that is carried out by program inspection and </a:t>
            </a:r>
            <a:r>
              <a:rPr lang="en-GB" dirty="0" smtClean="0"/>
              <a:t>re-organisation</a:t>
            </a:r>
          </a:p>
          <a:p>
            <a:pPr algn="just"/>
            <a:r>
              <a:rPr lang="en-US" dirty="0" smtClean="0"/>
              <a:t>A resource exchange diagram maps each program module and the resources that are exchanged between it and other modules</a:t>
            </a:r>
          </a:p>
          <a:p>
            <a:pPr algn="just"/>
            <a:r>
              <a:rPr lang="en-US" dirty="0" smtClean="0"/>
              <a:t>By creating representations of resource flow, the program architecture can be restructured to achieve minimum coupling among modules</a:t>
            </a:r>
            <a:endParaRPr lang="en-GB" dirty="0"/>
          </a:p>
        </p:txBody>
      </p:sp>
      <p:sp>
        <p:nvSpPr>
          <p:cNvPr id="4" name="Title 7"/>
          <p:cNvSpPr txBox="1">
            <a:spLocks/>
          </p:cNvSpPr>
          <p:nvPr/>
        </p:nvSpPr>
        <p:spPr>
          <a:xfrm>
            <a:off x="6927" y="0"/>
            <a:ext cx="1028700" cy="4246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56</a:t>
            </a:r>
            <a:endParaRPr lang="en-US" dirty="0"/>
          </a:p>
        </p:txBody>
      </p:sp>
    </p:spTree>
    <p:extLst>
      <p:ext uri="{BB962C8B-B14F-4D97-AF65-F5344CB8AC3E}">
        <p14:creationId xmlns:p14="http://schemas.microsoft.com/office/powerpoint/2010/main" val="3831101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3733800" cy="310322"/>
          </a:xfrm>
        </p:spPr>
        <p:txBody>
          <a:bodyPr>
            <a:normAutofit fontScale="90000"/>
          </a:bodyPr>
          <a:lstStyle/>
          <a:p>
            <a:r>
              <a:rPr lang="en-US" sz="3600" b="1" dirty="0" smtClean="0"/>
              <a:t>Data Restructuring</a:t>
            </a:r>
            <a:endParaRPr lang="en-US" sz="3600" b="1" dirty="0"/>
          </a:p>
        </p:txBody>
      </p:sp>
      <p:sp>
        <p:nvSpPr>
          <p:cNvPr id="3" name="Content Placeholder 2"/>
          <p:cNvSpPr>
            <a:spLocks noGrp="1"/>
          </p:cNvSpPr>
          <p:nvPr>
            <p:ph idx="1"/>
          </p:nvPr>
        </p:nvSpPr>
        <p:spPr>
          <a:xfrm>
            <a:off x="228600" y="819152"/>
            <a:ext cx="8458200" cy="5681682"/>
          </a:xfrm>
        </p:spPr>
        <p:txBody>
          <a:bodyPr>
            <a:normAutofit fontScale="92500" lnSpcReduction="10000"/>
          </a:bodyPr>
          <a:lstStyle/>
          <a:p>
            <a:pPr algn="just"/>
            <a:r>
              <a:rPr lang="en-US" dirty="0">
                <a:solidFill>
                  <a:srgbClr val="FF0000"/>
                </a:solidFill>
              </a:rPr>
              <a:t>Before data restructuring </a:t>
            </a:r>
            <a:r>
              <a:rPr lang="en-US" dirty="0"/>
              <a:t>can begin, a </a:t>
            </a:r>
            <a:r>
              <a:rPr lang="en-US" dirty="0" smtClean="0"/>
              <a:t>reverse engineering </a:t>
            </a:r>
            <a:r>
              <a:rPr lang="en-US" dirty="0"/>
              <a:t>activity called </a:t>
            </a:r>
            <a:r>
              <a:rPr lang="en-US" b="1" dirty="0" smtClean="0">
                <a:solidFill>
                  <a:srgbClr val="FF0000"/>
                </a:solidFill>
              </a:rPr>
              <a:t>Analysis Of Source Code </a:t>
            </a:r>
            <a:r>
              <a:rPr lang="en-US" dirty="0" smtClean="0">
                <a:solidFill>
                  <a:srgbClr val="FF0000"/>
                </a:solidFill>
              </a:rPr>
              <a:t>should </a:t>
            </a:r>
            <a:r>
              <a:rPr lang="en-US" dirty="0">
                <a:solidFill>
                  <a:srgbClr val="FF0000"/>
                </a:solidFill>
              </a:rPr>
              <a:t>be conducted</a:t>
            </a:r>
            <a:r>
              <a:rPr lang="en-US" dirty="0" smtClean="0">
                <a:solidFill>
                  <a:srgbClr val="FF0000"/>
                </a:solidFill>
              </a:rPr>
              <a:t>.</a:t>
            </a:r>
            <a:endParaRPr lang="en-US" dirty="0">
              <a:solidFill>
                <a:srgbClr val="FF0000"/>
              </a:solidFill>
            </a:endParaRPr>
          </a:p>
          <a:p>
            <a:pPr algn="just"/>
            <a:r>
              <a:rPr lang="en-US" dirty="0"/>
              <a:t>The </a:t>
            </a:r>
            <a:r>
              <a:rPr lang="en-US" dirty="0">
                <a:solidFill>
                  <a:srgbClr val="FF0000"/>
                </a:solidFill>
              </a:rPr>
              <a:t>intent is to extract data items and objects</a:t>
            </a:r>
            <a:r>
              <a:rPr lang="en-US" dirty="0"/>
              <a:t>, to get </a:t>
            </a:r>
            <a:r>
              <a:rPr lang="en-US" dirty="0">
                <a:solidFill>
                  <a:srgbClr val="FF0000"/>
                </a:solidFill>
              </a:rPr>
              <a:t>information on data flow</a:t>
            </a:r>
            <a:r>
              <a:rPr lang="en-US" dirty="0"/>
              <a:t>, </a:t>
            </a:r>
            <a:r>
              <a:rPr lang="en-US" dirty="0" smtClean="0"/>
              <a:t>and </a:t>
            </a:r>
            <a:r>
              <a:rPr lang="en-US" dirty="0" smtClean="0">
                <a:solidFill>
                  <a:srgbClr val="FF0000"/>
                </a:solidFill>
              </a:rPr>
              <a:t>to </a:t>
            </a:r>
            <a:r>
              <a:rPr lang="en-US" dirty="0">
                <a:solidFill>
                  <a:srgbClr val="FF0000"/>
                </a:solidFill>
              </a:rPr>
              <a:t>understand the existing data structures </a:t>
            </a:r>
            <a:r>
              <a:rPr lang="en-US" dirty="0"/>
              <a:t>that have been implemented. This </a:t>
            </a:r>
            <a:r>
              <a:rPr lang="en-US" dirty="0" smtClean="0"/>
              <a:t>activity is </a:t>
            </a:r>
            <a:r>
              <a:rPr lang="en-US" dirty="0"/>
              <a:t>sometimes called </a:t>
            </a:r>
            <a:r>
              <a:rPr lang="en-US" b="1" u="sng" dirty="0" smtClean="0">
                <a:solidFill>
                  <a:srgbClr val="FF0000"/>
                </a:solidFill>
              </a:rPr>
              <a:t>Data Analysis</a:t>
            </a:r>
            <a:r>
              <a:rPr lang="en-US" dirty="0" smtClean="0"/>
              <a:t>.</a:t>
            </a:r>
          </a:p>
          <a:p>
            <a:pPr algn="just"/>
            <a:r>
              <a:rPr lang="en-US" dirty="0" smtClean="0"/>
              <a:t>After that, </a:t>
            </a:r>
            <a:r>
              <a:rPr lang="en-US" b="1" i="1" u="sng" dirty="0" smtClean="0">
                <a:solidFill>
                  <a:srgbClr val="FF0000"/>
                </a:solidFill>
              </a:rPr>
              <a:t>Data Redesign </a:t>
            </a:r>
            <a:r>
              <a:rPr lang="en-US" dirty="0" smtClean="0"/>
              <a:t>commences</a:t>
            </a:r>
            <a:r>
              <a:rPr lang="en-US" dirty="0"/>
              <a:t>. In its </a:t>
            </a:r>
            <a:r>
              <a:rPr lang="en-US" dirty="0" smtClean="0"/>
              <a:t>simplest form</a:t>
            </a:r>
            <a:r>
              <a:rPr lang="en-US" dirty="0"/>
              <a:t>, a </a:t>
            </a:r>
            <a:r>
              <a:rPr lang="en-US" b="1" i="1" dirty="0"/>
              <a:t>data record standardization </a:t>
            </a:r>
            <a:r>
              <a:rPr lang="en-US" dirty="0"/>
              <a:t>step </a:t>
            </a:r>
            <a:r>
              <a:rPr lang="en-US" dirty="0">
                <a:solidFill>
                  <a:srgbClr val="FF0000"/>
                </a:solidFill>
              </a:rPr>
              <a:t>clarifies data definitions </a:t>
            </a:r>
            <a:r>
              <a:rPr lang="en-US" dirty="0"/>
              <a:t>to </a:t>
            </a:r>
            <a:r>
              <a:rPr lang="en-US" u="sng" dirty="0"/>
              <a:t>achieve </a:t>
            </a:r>
            <a:r>
              <a:rPr lang="en-US" u="sng" dirty="0" smtClean="0"/>
              <a:t>consistency among </a:t>
            </a:r>
            <a:r>
              <a:rPr lang="en-US" u="sng" dirty="0"/>
              <a:t>data item names </a:t>
            </a:r>
            <a:r>
              <a:rPr lang="en-US" dirty="0"/>
              <a:t>or physical record formats within an existing </a:t>
            </a:r>
            <a:r>
              <a:rPr lang="en-US" dirty="0" smtClean="0"/>
              <a:t>data structure </a:t>
            </a:r>
            <a:r>
              <a:rPr lang="en-US" dirty="0"/>
              <a:t>or file format. </a:t>
            </a:r>
            <a:endParaRPr lang="en-US" dirty="0" smtClean="0"/>
          </a:p>
          <a:p>
            <a:pPr algn="just"/>
            <a:r>
              <a:rPr lang="en-US" dirty="0" smtClean="0"/>
              <a:t>Another </a:t>
            </a:r>
            <a:r>
              <a:rPr lang="en-US" dirty="0"/>
              <a:t>form of redesign, called </a:t>
            </a:r>
            <a:r>
              <a:rPr lang="en-US" b="1" i="1" u="sng" dirty="0" smtClean="0">
                <a:solidFill>
                  <a:srgbClr val="FF0000"/>
                </a:solidFill>
              </a:rPr>
              <a:t>Data Name Rationalization</a:t>
            </a:r>
            <a:r>
              <a:rPr lang="en-US" i="1" dirty="0" smtClean="0"/>
              <a:t>, </a:t>
            </a:r>
            <a:r>
              <a:rPr lang="en-US" u="sng" dirty="0" smtClean="0"/>
              <a:t>ensures </a:t>
            </a:r>
            <a:r>
              <a:rPr lang="en-US" u="sng" dirty="0"/>
              <a:t>that all data naming conventions conform to local standards</a:t>
            </a:r>
            <a:r>
              <a:rPr lang="en-US" dirty="0"/>
              <a:t> and that </a:t>
            </a:r>
            <a:r>
              <a:rPr lang="en-US" dirty="0" smtClean="0"/>
              <a:t>aliases are </a:t>
            </a:r>
            <a:r>
              <a:rPr lang="en-US" dirty="0"/>
              <a:t>eliminated as data flow through the system.</a:t>
            </a:r>
          </a:p>
        </p:txBody>
      </p:sp>
      <p:sp>
        <p:nvSpPr>
          <p:cNvPr id="4" name="Title 7"/>
          <p:cNvSpPr txBox="1">
            <a:spLocks/>
          </p:cNvSpPr>
          <p:nvPr/>
        </p:nvSpPr>
        <p:spPr>
          <a:xfrm>
            <a:off x="13855"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127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57</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3200400"/>
          </a:xfrm>
        </p:spPr>
        <p:txBody>
          <a:bodyPr/>
          <a:lstStyle/>
          <a:p>
            <a:pPr algn="just"/>
            <a:r>
              <a:rPr lang="en-US" dirty="0"/>
              <a:t>When restructuring moves </a:t>
            </a:r>
            <a:r>
              <a:rPr lang="en-US" dirty="0">
                <a:solidFill>
                  <a:srgbClr val="FF0000"/>
                </a:solidFill>
              </a:rPr>
              <a:t>beyond standardization and rationalization</a:t>
            </a:r>
            <a:r>
              <a:rPr lang="en-US" dirty="0"/>
              <a:t>, </a:t>
            </a:r>
            <a:r>
              <a:rPr lang="en-US" dirty="0" smtClean="0">
                <a:solidFill>
                  <a:srgbClr val="FF0000"/>
                </a:solidFill>
              </a:rPr>
              <a:t>physical modifications </a:t>
            </a:r>
            <a:r>
              <a:rPr lang="en-US" dirty="0">
                <a:solidFill>
                  <a:srgbClr val="FF0000"/>
                </a:solidFill>
              </a:rPr>
              <a:t>to existing data structures are made</a:t>
            </a:r>
            <a:r>
              <a:rPr lang="en-US" dirty="0"/>
              <a:t> to make the data design </a:t>
            </a:r>
            <a:r>
              <a:rPr lang="en-US" dirty="0" smtClean="0"/>
              <a:t>more effective</a:t>
            </a:r>
            <a:r>
              <a:rPr lang="en-US" dirty="0"/>
              <a:t>. </a:t>
            </a:r>
            <a:endParaRPr lang="en-US" dirty="0" smtClean="0"/>
          </a:p>
          <a:p>
            <a:pPr algn="just"/>
            <a:r>
              <a:rPr lang="en-US" dirty="0" smtClean="0"/>
              <a:t>This </a:t>
            </a:r>
            <a:r>
              <a:rPr lang="en-US" dirty="0"/>
              <a:t>may </a:t>
            </a:r>
            <a:r>
              <a:rPr lang="en-US" u="sng" dirty="0">
                <a:solidFill>
                  <a:srgbClr val="FF0000"/>
                </a:solidFill>
              </a:rPr>
              <a:t>mean a translation from one file format to another</a:t>
            </a:r>
            <a:r>
              <a:rPr lang="en-US" dirty="0"/>
              <a:t>, or in </a:t>
            </a:r>
            <a:r>
              <a:rPr lang="en-US" dirty="0" smtClean="0"/>
              <a:t>some cases</a:t>
            </a:r>
            <a:r>
              <a:rPr lang="en-US" dirty="0"/>
              <a:t>, </a:t>
            </a:r>
            <a:r>
              <a:rPr lang="en-US" u="sng" dirty="0">
                <a:solidFill>
                  <a:srgbClr val="FF0000"/>
                </a:solidFill>
              </a:rPr>
              <a:t>translation from one type of database to another</a:t>
            </a:r>
            <a:r>
              <a:rPr lang="en-US" dirty="0"/>
              <a:t>.</a:t>
            </a:r>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2387"/>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58</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55" y="132568"/>
            <a:ext cx="5562600" cy="438912"/>
          </a:xfrm>
        </p:spPr>
        <p:txBody>
          <a:bodyPr>
            <a:noAutofit/>
          </a:bodyPr>
          <a:lstStyle/>
          <a:p>
            <a:pPr algn="ctr"/>
            <a:r>
              <a:rPr lang="en-US" sz="2800" b="1" dirty="0" smtClean="0"/>
              <a:t>FORWARD ENGINEERING</a:t>
            </a:r>
            <a:endParaRPr lang="en-US" sz="2800" b="1" dirty="0"/>
          </a:p>
        </p:txBody>
      </p:sp>
      <p:sp>
        <p:nvSpPr>
          <p:cNvPr id="3" name="Content Placeholder 2"/>
          <p:cNvSpPr>
            <a:spLocks noGrp="1"/>
          </p:cNvSpPr>
          <p:nvPr>
            <p:ph idx="1"/>
          </p:nvPr>
        </p:nvSpPr>
        <p:spPr>
          <a:xfrm>
            <a:off x="457200" y="857232"/>
            <a:ext cx="8229600" cy="5214974"/>
          </a:xfrm>
        </p:spPr>
        <p:txBody>
          <a:bodyPr>
            <a:normAutofit/>
          </a:bodyPr>
          <a:lstStyle/>
          <a:p>
            <a:pPr algn="just"/>
            <a:r>
              <a:rPr lang="en-US" dirty="0" smtClean="0"/>
              <a:t>The forward engineering process applies software engineering principles, concepts, and methods to re-create an existing application. </a:t>
            </a:r>
          </a:p>
          <a:p>
            <a:pPr algn="just"/>
            <a:r>
              <a:rPr lang="en-US" dirty="0" smtClean="0"/>
              <a:t>In most cases, forward engineering does not simply create a modern equivalent of an older program. Rather, new user and technology requirements are integrated into the reengineering effort. </a:t>
            </a:r>
          </a:p>
          <a:p>
            <a:pPr algn="just"/>
            <a:r>
              <a:rPr lang="en-US" dirty="0" smtClean="0"/>
              <a:t>The redeveloped program extends the capabilities of the older application</a:t>
            </a:r>
            <a:endParaRPr lang="en-US"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6"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59</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486400"/>
          </a:xfrm>
        </p:spPr>
        <p:txBody>
          <a:bodyPr>
            <a:normAutofit/>
          </a:bodyPr>
          <a:lstStyle/>
          <a:p>
            <a:pPr algn="just"/>
            <a:r>
              <a:rPr lang="en-US" sz="2400" b="1" dirty="0" smtClean="0"/>
              <a:t>Naming conventions for global variables, local variables, and constant identifiers: </a:t>
            </a:r>
            <a:r>
              <a:rPr lang="en-US" sz="2400" dirty="0" smtClean="0"/>
              <a:t>A possible naming convention can be that global variable names always start with a capital letter, local variable names are made of small letters, and constant names are always capital letters. </a:t>
            </a:r>
          </a:p>
          <a:p>
            <a:pPr algn="just"/>
            <a:r>
              <a:rPr lang="en-US" sz="2400" b="1" dirty="0" smtClean="0"/>
              <a:t>Error return conventions and exception handling mechanisms: </a:t>
            </a:r>
            <a:r>
              <a:rPr lang="en-US" sz="2400" dirty="0" smtClean="0"/>
              <a:t>The way error conditions are reported by different functions in a program are handled should be standard within an organization. For example, different functions while encountering an error condition should either return a 0 or 1 consistently. </a:t>
            </a:r>
            <a:endParaRPr lang="en-US" sz="2400"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6</a:t>
            </a:fld>
            <a:endParaRPr lang="en-US"/>
          </a:p>
        </p:txBody>
      </p:sp>
      <p:sp>
        <p:nvSpPr>
          <p:cNvPr id="6" name="Title 7"/>
          <p:cNvSpPr txBox="1">
            <a:spLocks/>
          </p:cNvSpPr>
          <p:nvPr/>
        </p:nvSpPr>
        <p:spPr>
          <a:xfrm>
            <a:off x="0" y="-2309"/>
            <a:ext cx="860425"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818" y="3254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55" y="-24"/>
            <a:ext cx="5562600" cy="438912"/>
          </a:xfrm>
        </p:spPr>
        <p:txBody>
          <a:bodyPr>
            <a:noAutofit/>
          </a:bodyPr>
          <a:lstStyle/>
          <a:p>
            <a:pPr algn="ctr"/>
            <a:r>
              <a:rPr lang="en-US" sz="2800" b="1" dirty="0" smtClean="0"/>
              <a:t>FORWARD ENGINEERING</a:t>
            </a:r>
            <a:endParaRPr lang="en-US" sz="2800" b="1" dirty="0"/>
          </a:p>
        </p:txBody>
      </p:sp>
      <p:sp>
        <p:nvSpPr>
          <p:cNvPr id="3" name="Content Placeholder 2"/>
          <p:cNvSpPr>
            <a:spLocks noGrp="1"/>
          </p:cNvSpPr>
          <p:nvPr>
            <p:ph idx="1"/>
          </p:nvPr>
        </p:nvSpPr>
        <p:spPr>
          <a:xfrm>
            <a:off x="457200" y="714356"/>
            <a:ext cx="8229600" cy="5572164"/>
          </a:xfrm>
        </p:spPr>
        <p:txBody>
          <a:bodyPr>
            <a:normAutofit fontScale="92500"/>
          </a:bodyPr>
          <a:lstStyle/>
          <a:p>
            <a:pPr algn="just">
              <a:buNone/>
            </a:pPr>
            <a:r>
              <a:rPr lang="en-US" sz="2400" b="1" dirty="0" smtClean="0"/>
              <a:t>Forward Engineering for Client-Server Architectures</a:t>
            </a:r>
          </a:p>
          <a:p>
            <a:pPr algn="just"/>
            <a:r>
              <a:rPr lang="en-US" sz="2400" dirty="0" smtClean="0"/>
              <a:t>centralized computing resources (including software) are distributed among many client platforms.</a:t>
            </a:r>
          </a:p>
          <a:p>
            <a:pPr algn="just"/>
            <a:r>
              <a:rPr lang="en-US" sz="2400" dirty="0" smtClean="0"/>
              <a:t>a variety of different distributed environments can be designed</a:t>
            </a:r>
          </a:p>
          <a:p>
            <a:pPr algn="just"/>
            <a:r>
              <a:rPr lang="en-US" sz="2400" dirty="0" smtClean="0"/>
              <a:t>typical mainframe application that is reengineered into a client-server architecture has the </a:t>
            </a:r>
            <a:r>
              <a:rPr lang="en-US" sz="2400" b="1" dirty="0" smtClean="0"/>
              <a:t>following features</a:t>
            </a:r>
          </a:p>
          <a:p>
            <a:pPr algn="just">
              <a:buNone/>
            </a:pPr>
            <a:r>
              <a:rPr lang="en-US" sz="2400" dirty="0" smtClean="0"/>
              <a:t>	- </a:t>
            </a:r>
            <a:r>
              <a:rPr lang="en-US" sz="2400" dirty="0" smtClean="0">
                <a:solidFill>
                  <a:srgbClr val="FF0000"/>
                </a:solidFill>
              </a:rPr>
              <a:t>Application functionality migrates to each client</a:t>
            </a:r>
            <a:r>
              <a:rPr lang="en-US" sz="2400" dirty="0" smtClean="0"/>
              <a:t> computer. </a:t>
            </a:r>
          </a:p>
          <a:p>
            <a:pPr algn="just">
              <a:buNone/>
            </a:pPr>
            <a:r>
              <a:rPr lang="en-US" sz="2400" dirty="0" smtClean="0"/>
              <a:t>    -</a:t>
            </a:r>
            <a:r>
              <a:rPr lang="en-US" sz="2400" dirty="0" smtClean="0">
                <a:solidFill>
                  <a:srgbClr val="FF0000"/>
                </a:solidFill>
              </a:rPr>
              <a:t>New GUI interfaces </a:t>
            </a:r>
            <a:r>
              <a:rPr lang="en-US" sz="2400" dirty="0" smtClean="0"/>
              <a:t>are implemented at the client sites. </a:t>
            </a:r>
          </a:p>
          <a:p>
            <a:pPr algn="just">
              <a:buNone/>
            </a:pPr>
            <a:r>
              <a:rPr lang="en-US" sz="2400" dirty="0" smtClean="0"/>
              <a:t>    - </a:t>
            </a:r>
            <a:r>
              <a:rPr lang="en-US" sz="2400" dirty="0" smtClean="0">
                <a:solidFill>
                  <a:srgbClr val="FF0000"/>
                </a:solidFill>
              </a:rPr>
              <a:t>Database functions </a:t>
            </a:r>
            <a:r>
              <a:rPr lang="en-US" sz="2400" dirty="0" smtClean="0"/>
              <a:t>are allocated to the </a:t>
            </a:r>
            <a:r>
              <a:rPr lang="en-US" sz="2400" dirty="0" smtClean="0">
                <a:solidFill>
                  <a:srgbClr val="FF0000"/>
                </a:solidFill>
              </a:rPr>
              <a:t>server. </a:t>
            </a:r>
          </a:p>
          <a:p>
            <a:pPr algn="just">
              <a:buNone/>
            </a:pPr>
            <a:r>
              <a:rPr lang="en-US" sz="2400" dirty="0" smtClean="0"/>
              <a:t>    - </a:t>
            </a:r>
            <a:r>
              <a:rPr lang="en-US" sz="2400" dirty="0" smtClean="0">
                <a:solidFill>
                  <a:srgbClr val="FF0000"/>
                </a:solidFill>
              </a:rPr>
              <a:t>Specialized functionality </a:t>
            </a:r>
            <a:r>
              <a:rPr lang="en-US" sz="2400" dirty="0" smtClean="0"/>
              <a:t>(e.g., compute-intensive analysis) may remain at the </a:t>
            </a:r>
            <a:r>
              <a:rPr lang="en-US" sz="2400" dirty="0" smtClean="0">
                <a:solidFill>
                  <a:srgbClr val="FF0000"/>
                </a:solidFill>
              </a:rPr>
              <a:t>server site</a:t>
            </a:r>
            <a:r>
              <a:rPr lang="en-US" sz="2400" dirty="0" smtClean="0"/>
              <a:t>. </a:t>
            </a:r>
          </a:p>
          <a:p>
            <a:pPr algn="just">
              <a:buNone/>
            </a:pPr>
            <a:r>
              <a:rPr lang="en-US" sz="2400" dirty="0" smtClean="0"/>
              <a:t>    - </a:t>
            </a:r>
            <a:r>
              <a:rPr lang="en-US" sz="2400" dirty="0" smtClean="0">
                <a:solidFill>
                  <a:srgbClr val="FF0000"/>
                </a:solidFill>
              </a:rPr>
              <a:t>New communications, security, archiving, and control requirements</a:t>
            </a:r>
            <a:r>
              <a:rPr lang="en-US" sz="2400" dirty="0" smtClean="0"/>
              <a:t> must be established at both the client and server sites</a:t>
            </a:r>
            <a:endParaRPr lang="en-US" sz="2400"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6"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60</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55" y="-24"/>
            <a:ext cx="5562600" cy="438912"/>
          </a:xfrm>
        </p:spPr>
        <p:txBody>
          <a:bodyPr>
            <a:noAutofit/>
          </a:bodyPr>
          <a:lstStyle/>
          <a:p>
            <a:pPr algn="ctr"/>
            <a:r>
              <a:rPr lang="en-US" sz="2800" b="1" dirty="0" smtClean="0"/>
              <a:t>FORWARD ENGINEERING</a:t>
            </a:r>
            <a:endParaRPr lang="en-US" sz="2800" b="1" dirty="0"/>
          </a:p>
        </p:txBody>
      </p:sp>
      <p:sp>
        <p:nvSpPr>
          <p:cNvPr id="3" name="Content Placeholder 2"/>
          <p:cNvSpPr>
            <a:spLocks noGrp="1"/>
          </p:cNvSpPr>
          <p:nvPr>
            <p:ph idx="1"/>
          </p:nvPr>
        </p:nvSpPr>
        <p:spPr>
          <a:xfrm>
            <a:off x="457200" y="714356"/>
            <a:ext cx="8229600" cy="5572164"/>
          </a:xfrm>
        </p:spPr>
        <p:txBody>
          <a:bodyPr>
            <a:normAutofit/>
          </a:bodyPr>
          <a:lstStyle/>
          <a:p>
            <a:pPr algn="just">
              <a:buNone/>
            </a:pPr>
            <a:r>
              <a:rPr lang="en-IN" sz="2400" b="1" dirty="0" smtClean="0"/>
              <a:t>Three Layers of Abstraction </a:t>
            </a:r>
            <a:r>
              <a:rPr lang="en-IN" sz="2400" dirty="0" smtClean="0"/>
              <a:t>can be identified</a:t>
            </a:r>
            <a:endParaRPr lang="en-US" sz="2400" dirty="0" smtClean="0"/>
          </a:p>
          <a:p>
            <a:pPr algn="just"/>
            <a:r>
              <a:rPr lang="en-US" sz="2400" b="1" dirty="0" smtClean="0">
                <a:solidFill>
                  <a:srgbClr val="FF0000"/>
                </a:solidFill>
              </a:rPr>
              <a:t>Database</a:t>
            </a:r>
            <a:r>
              <a:rPr lang="en-US" sz="2400" dirty="0" smtClean="0"/>
              <a:t>   </a:t>
            </a:r>
          </a:p>
          <a:p>
            <a:pPr algn="just">
              <a:buNone/>
            </a:pPr>
            <a:r>
              <a:rPr lang="en-US" sz="2400" dirty="0" smtClean="0"/>
              <a:t>	- In some cases a new data model  is created</a:t>
            </a:r>
          </a:p>
          <a:p>
            <a:pPr algn="just">
              <a:buNone/>
            </a:pPr>
            <a:r>
              <a:rPr lang="en-US" sz="2400" dirty="0" smtClean="0"/>
              <a:t>   - the client-server database is reengineered to ensure that transactions are executed in a consistent manner</a:t>
            </a:r>
          </a:p>
          <a:p>
            <a:pPr algn="just"/>
            <a:r>
              <a:rPr lang="en-US" sz="2400" b="1" dirty="0" smtClean="0">
                <a:solidFill>
                  <a:srgbClr val="FF0000"/>
                </a:solidFill>
              </a:rPr>
              <a:t>Business Rules Layer </a:t>
            </a:r>
          </a:p>
          <a:p>
            <a:pPr algn="just">
              <a:buNone/>
            </a:pPr>
            <a:r>
              <a:rPr lang="en-US" sz="2400" dirty="0" smtClean="0">
                <a:solidFill>
                  <a:srgbClr val="FF0000"/>
                </a:solidFill>
              </a:rPr>
              <a:t>      </a:t>
            </a:r>
            <a:r>
              <a:rPr lang="en-US" sz="2400" dirty="0" smtClean="0"/>
              <a:t>- software resident at both the client and the server</a:t>
            </a:r>
            <a:endParaRPr lang="en-US" sz="2200" dirty="0" smtClean="0"/>
          </a:p>
          <a:p>
            <a:pPr algn="just">
              <a:buNone/>
            </a:pPr>
            <a:r>
              <a:rPr lang="en-US" sz="2400" dirty="0" smtClean="0"/>
              <a:t>	- software performs control and coordination tasks to ensure that transactions and queries between the client and database</a:t>
            </a:r>
          </a:p>
          <a:p>
            <a:pPr algn="just"/>
            <a:r>
              <a:rPr lang="en-US" sz="2400" b="1" dirty="0" smtClean="0">
                <a:solidFill>
                  <a:srgbClr val="FF0000"/>
                </a:solidFill>
              </a:rPr>
              <a:t>Client applications layer</a:t>
            </a:r>
          </a:p>
          <a:p>
            <a:pPr algn="just">
              <a:buNone/>
            </a:pPr>
            <a:r>
              <a:rPr lang="en-IN" sz="2400" dirty="0" smtClean="0"/>
              <a:t>	- </a:t>
            </a:r>
            <a:r>
              <a:rPr lang="en-US" sz="2400" dirty="0" smtClean="0"/>
              <a:t>implements business functions that are required by specific groups of end users.</a:t>
            </a:r>
            <a:endParaRPr lang="en-US" sz="2400"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6"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61</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555" y="-24"/>
            <a:ext cx="5562600" cy="438912"/>
          </a:xfrm>
        </p:spPr>
        <p:txBody>
          <a:bodyPr>
            <a:noAutofit/>
          </a:bodyPr>
          <a:lstStyle/>
          <a:p>
            <a:pPr algn="ctr"/>
            <a:r>
              <a:rPr lang="en-US" sz="2800" b="1" dirty="0" smtClean="0"/>
              <a:t>FORWARD ENGINEERING</a:t>
            </a:r>
            <a:endParaRPr lang="en-US" sz="2800" b="1" dirty="0"/>
          </a:p>
        </p:txBody>
      </p:sp>
      <p:sp>
        <p:nvSpPr>
          <p:cNvPr id="3" name="Content Placeholder 2"/>
          <p:cNvSpPr>
            <a:spLocks noGrp="1"/>
          </p:cNvSpPr>
          <p:nvPr>
            <p:ph idx="1"/>
          </p:nvPr>
        </p:nvSpPr>
        <p:spPr>
          <a:xfrm>
            <a:off x="457200" y="714356"/>
            <a:ext cx="8229600" cy="5572164"/>
          </a:xfrm>
        </p:spPr>
        <p:txBody>
          <a:bodyPr>
            <a:normAutofit/>
          </a:bodyPr>
          <a:lstStyle/>
          <a:p>
            <a:pPr algn="just">
              <a:buNone/>
            </a:pPr>
            <a:r>
              <a:rPr lang="en-US" sz="2400" b="1" dirty="0" smtClean="0"/>
              <a:t>Forward Engineering for OO Architectures</a:t>
            </a:r>
          </a:p>
          <a:p>
            <a:pPr algn="just">
              <a:buNone/>
            </a:pPr>
            <a:r>
              <a:rPr lang="en-US" sz="2400" dirty="0" smtClean="0"/>
              <a:t>    First, </a:t>
            </a:r>
            <a:r>
              <a:rPr lang="en-US" sz="2400" dirty="0" smtClean="0">
                <a:solidFill>
                  <a:srgbClr val="FF0000"/>
                </a:solidFill>
              </a:rPr>
              <a:t>the existing software is reverse engineered </a:t>
            </a:r>
            <a:r>
              <a:rPr lang="en-US" sz="2400" dirty="0" smtClean="0"/>
              <a:t>so that </a:t>
            </a:r>
            <a:r>
              <a:rPr lang="en-US" sz="2400" dirty="0" smtClean="0">
                <a:solidFill>
                  <a:srgbClr val="FF0000"/>
                </a:solidFill>
              </a:rPr>
              <a:t>appropriate data, functional, and behavioral models </a:t>
            </a:r>
            <a:r>
              <a:rPr lang="en-US" sz="2400" dirty="0" smtClean="0"/>
              <a:t>can be created. </a:t>
            </a:r>
          </a:p>
          <a:p>
            <a:pPr algn="just">
              <a:buNone/>
            </a:pPr>
            <a:r>
              <a:rPr lang="en-US" sz="2400" dirty="0" smtClean="0"/>
              <a:t>    If the </a:t>
            </a:r>
            <a:r>
              <a:rPr lang="en-US" sz="2400" dirty="0" smtClean="0">
                <a:solidFill>
                  <a:srgbClr val="FF0000"/>
                </a:solidFill>
              </a:rPr>
              <a:t>reengineered system </a:t>
            </a:r>
            <a:r>
              <a:rPr lang="en-US" sz="2400" dirty="0" smtClean="0"/>
              <a:t>extends the </a:t>
            </a:r>
            <a:r>
              <a:rPr lang="en-US" sz="2400" u="sng" dirty="0" smtClean="0">
                <a:solidFill>
                  <a:srgbClr val="FF0000"/>
                </a:solidFill>
              </a:rPr>
              <a:t>functionality or behavior of the original application, use cases are created</a:t>
            </a:r>
            <a:r>
              <a:rPr lang="en-US" sz="2400" dirty="0" smtClean="0"/>
              <a:t>.</a:t>
            </a:r>
          </a:p>
          <a:p>
            <a:pPr algn="just">
              <a:buNone/>
            </a:pPr>
            <a:r>
              <a:rPr lang="en-US" sz="2400" dirty="0" smtClean="0"/>
              <a:t>    </a:t>
            </a:r>
            <a:r>
              <a:rPr lang="en-US" sz="2400" dirty="0" smtClean="0">
                <a:solidFill>
                  <a:srgbClr val="FF0000"/>
                </a:solidFill>
              </a:rPr>
              <a:t>Class hierarchies, object-relationship models, object-behavior models, and subsystems are defined</a:t>
            </a:r>
          </a:p>
          <a:p>
            <a:pPr algn="just">
              <a:buNone/>
            </a:pPr>
            <a:r>
              <a:rPr lang="en-US" sz="2400" dirty="0" smtClean="0"/>
              <a:t>   OO </a:t>
            </a:r>
            <a:r>
              <a:rPr lang="en-US" sz="2400" u="sng" dirty="0" smtClean="0"/>
              <a:t>forward engineering progresses from analysis to design</a:t>
            </a:r>
            <a:r>
              <a:rPr lang="en-US" sz="2400" dirty="0" smtClean="0"/>
              <a:t>, a CBSE(Component Based Software Engineering) process model can </a:t>
            </a:r>
            <a:r>
              <a:rPr lang="en-US" sz="2400" smtClean="0"/>
              <a:t>be invoked </a:t>
            </a:r>
            <a:r>
              <a:rPr lang="en-US" sz="2400" dirty="0" smtClean="0"/>
              <a:t>it may be possible </a:t>
            </a:r>
            <a:r>
              <a:rPr lang="en-US" sz="2400" dirty="0" smtClean="0">
                <a:solidFill>
                  <a:srgbClr val="FF0000"/>
                </a:solidFill>
              </a:rPr>
              <a:t>to reuse algorithms </a:t>
            </a:r>
            <a:r>
              <a:rPr lang="en-US" sz="2400" dirty="0" smtClean="0"/>
              <a:t>and </a:t>
            </a:r>
            <a:r>
              <a:rPr lang="en-US" sz="2400" dirty="0" smtClean="0">
                <a:solidFill>
                  <a:srgbClr val="FF0000"/>
                </a:solidFill>
              </a:rPr>
              <a:t>data structures from the existing</a:t>
            </a:r>
            <a:r>
              <a:rPr lang="en-US" sz="2400" dirty="0" smtClean="0"/>
              <a:t> conventional application</a:t>
            </a:r>
            <a:endParaRPr lang="en-US" sz="2400"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6"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62</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02" y="214290"/>
            <a:ext cx="5562600" cy="438912"/>
          </a:xfrm>
        </p:spPr>
        <p:txBody>
          <a:bodyPr>
            <a:noAutofit/>
          </a:bodyPr>
          <a:lstStyle/>
          <a:p>
            <a:r>
              <a:rPr lang="en-US" sz="2800" b="1" dirty="0" smtClean="0"/>
              <a:t>THE ECONOMICS OF REENGINEERING</a:t>
            </a:r>
            <a:endParaRPr lang="en-US" sz="2800" b="1" dirty="0"/>
          </a:p>
        </p:txBody>
      </p:sp>
      <p:sp>
        <p:nvSpPr>
          <p:cNvPr id="3" name="Content Placeholder 2"/>
          <p:cNvSpPr>
            <a:spLocks noGrp="1"/>
          </p:cNvSpPr>
          <p:nvPr>
            <p:ph idx="1"/>
          </p:nvPr>
        </p:nvSpPr>
        <p:spPr>
          <a:xfrm>
            <a:off x="457200" y="1142984"/>
            <a:ext cx="8229600" cy="3657616"/>
          </a:xfrm>
        </p:spPr>
        <p:txBody>
          <a:bodyPr/>
          <a:lstStyle/>
          <a:p>
            <a:pPr algn="just"/>
            <a:r>
              <a:rPr lang="en-US" dirty="0" smtClean="0"/>
              <a:t>Reengineering </a:t>
            </a:r>
            <a:r>
              <a:rPr lang="en-US" dirty="0" smtClean="0">
                <a:solidFill>
                  <a:srgbClr val="FF0000"/>
                </a:solidFill>
              </a:rPr>
              <a:t>drains resources that can be used for other business purposes</a:t>
            </a:r>
            <a:r>
              <a:rPr lang="en-US" dirty="0" smtClean="0"/>
              <a:t>. </a:t>
            </a:r>
          </a:p>
          <a:p>
            <a:pPr algn="just"/>
            <a:r>
              <a:rPr lang="en-US" dirty="0" smtClean="0"/>
              <a:t>Therefore, </a:t>
            </a:r>
            <a:r>
              <a:rPr lang="en-US" u="sng" dirty="0" smtClean="0"/>
              <a:t>before an organization attempts to reengineer an existing application</a:t>
            </a:r>
            <a:r>
              <a:rPr lang="en-US" dirty="0" smtClean="0"/>
              <a:t>, it </a:t>
            </a:r>
            <a:r>
              <a:rPr lang="en-US" b="1" dirty="0" smtClean="0">
                <a:solidFill>
                  <a:srgbClr val="FF0000"/>
                </a:solidFill>
              </a:rPr>
              <a:t>should perform a cost-benefit analysis.</a:t>
            </a:r>
          </a:p>
          <a:p>
            <a:r>
              <a:rPr lang="en-US" dirty="0" smtClean="0"/>
              <a:t>A cost-benefit analysis model for reengineering has been proposed by Sneed [Sne95]. Nine parameters are defined</a:t>
            </a:r>
            <a:endParaRPr lang="en-US" dirty="0"/>
          </a:p>
        </p:txBody>
      </p:sp>
      <p:sp>
        <p:nvSpPr>
          <p:cNvPr id="4" name="Title 7"/>
          <p:cNvSpPr txBox="1">
            <a:spLocks/>
          </p:cNvSpPr>
          <p:nvPr/>
        </p:nvSpPr>
        <p:spPr>
          <a:xfrm>
            <a:off x="13855"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6"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63</a:t>
            </a:r>
            <a:endParaRPr lang="en-US" dirty="0"/>
          </a:p>
        </p:txBody>
      </p:sp>
    </p:spTree>
    <p:extLst>
      <p:ext uri="{BB962C8B-B14F-4D97-AF65-F5344CB8AC3E}">
        <p14:creationId xmlns:p14="http://schemas.microsoft.com/office/powerpoint/2010/main" val="3134547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p:cNvSpPr txBox="1">
            <a:spLocks/>
          </p:cNvSpPr>
          <p:nvPr/>
        </p:nvSpPr>
        <p:spPr>
          <a:xfrm>
            <a:off x="0" y="5080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285720" y="857233"/>
            <a:ext cx="8462744" cy="5522300"/>
          </a:xfrm>
          <a:prstGeom prst="rect">
            <a:avLst/>
          </a:prstGeom>
          <a:noFill/>
          <a:ln w="9525">
            <a:noFill/>
            <a:miter lim="800000"/>
            <a:headEnd/>
            <a:tailEnd/>
          </a:ln>
          <a:effectLst/>
        </p:spPr>
      </p:pic>
      <p:sp>
        <p:nvSpPr>
          <p:cNvPr id="9" name="Slide Number Placeholder 3"/>
          <p:cNvSpPr>
            <a:spLocks noGrp="1"/>
          </p:cNvSpPr>
          <p:nvPr>
            <p:ph type="sldNum" sz="quarter" idx="12"/>
          </p:nvPr>
        </p:nvSpPr>
        <p:spPr>
          <a:xfrm>
            <a:off x="7924800" y="6356350"/>
            <a:ext cx="762000" cy="365125"/>
          </a:xfrm>
        </p:spPr>
        <p:txBody>
          <a:bodyPr/>
          <a:lstStyle/>
          <a:p>
            <a:r>
              <a:rPr lang="en-US" dirty="0" smtClean="0"/>
              <a:t>64</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34636" y="50800"/>
            <a:ext cx="1028700" cy="3556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282" y="55418"/>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srcRect/>
          <a:stretch>
            <a:fillRect/>
          </a:stretch>
        </p:blipFill>
        <p:spPr bwMode="auto">
          <a:xfrm>
            <a:off x="428596" y="785794"/>
            <a:ext cx="8501122" cy="5214974"/>
          </a:xfrm>
          <a:prstGeom prst="rect">
            <a:avLst/>
          </a:prstGeom>
          <a:noFill/>
          <a:ln w="9525">
            <a:noFill/>
            <a:miter lim="800000"/>
            <a:headEnd/>
            <a:tailEnd/>
          </a:ln>
          <a:effectLst/>
        </p:spPr>
      </p:pic>
      <p:sp>
        <p:nvSpPr>
          <p:cNvPr id="7" name="Slide Number Placeholder 3"/>
          <p:cNvSpPr>
            <a:spLocks noGrp="1"/>
          </p:cNvSpPr>
          <p:nvPr>
            <p:ph type="sldNum" sz="quarter" idx="12"/>
          </p:nvPr>
        </p:nvSpPr>
        <p:spPr>
          <a:xfrm>
            <a:off x="7924800" y="6356350"/>
            <a:ext cx="762000" cy="365125"/>
          </a:xfrm>
        </p:spPr>
        <p:txBody>
          <a:bodyPr/>
          <a:lstStyle/>
          <a:p>
            <a:r>
              <a:rPr lang="en-US" dirty="0" smtClean="0"/>
              <a:t>65</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3200400"/>
          </a:xfrm>
        </p:spPr>
        <p:txBody>
          <a:bodyPr/>
          <a:lstStyle/>
          <a:p>
            <a:pPr algn="just"/>
            <a:r>
              <a:rPr lang="en-US" dirty="0" smtClean="0"/>
              <a:t>The </a:t>
            </a:r>
            <a:r>
              <a:rPr lang="en-US" dirty="0" smtClean="0">
                <a:solidFill>
                  <a:srgbClr val="FF0000"/>
                </a:solidFill>
              </a:rPr>
              <a:t>cost-benefit analysis presented </a:t>
            </a:r>
            <a:r>
              <a:rPr lang="en-US" dirty="0" smtClean="0"/>
              <a:t>in these equations </a:t>
            </a:r>
            <a:r>
              <a:rPr lang="en-US" u="sng" dirty="0" smtClean="0"/>
              <a:t>can be performed for all high priority applications identified during inventory analysis </a:t>
            </a:r>
            <a:r>
              <a:rPr lang="en-US" dirty="0" smtClean="0"/>
              <a:t>.</a:t>
            </a:r>
          </a:p>
          <a:p>
            <a:pPr algn="just"/>
            <a:r>
              <a:rPr lang="en-US" dirty="0" smtClean="0"/>
              <a:t>Those </a:t>
            </a:r>
            <a:r>
              <a:rPr lang="en-US" u="sng" dirty="0" smtClean="0">
                <a:solidFill>
                  <a:srgbClr val="FF0000"/>
                </a:solidFill>
              </a:rPr>
              <a:t>applications that show the highest cost-benefit can be targeted for reengineering</a:t>
            </a:r>
            <a:r>
              <a:rPr lang="en-US" dirty="0" smtClean="0"/>
              <a:t>, while work on others can be postponed until resources are available.</a:t>
            </a:r>
          </a:p>
        </p:txBody>
      </p:sp>
      <p:sp>
        <p:nvSpPr>
          <p:cNvPr id="4" name="Title 7"/>
          <p:cNvSpPr txBox="1">
            <a:spLocks/>
          </p:cNvSpPr>
          <p:nvPr/>
        </p:nvSpPr>
        <p:spPr>
          <a:xfrm>
            <a:off x="0" y="12700"/>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33698"/>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12"/>
          </p:nvPr>
        </p:nvSpPr>
        <p:spPr>
          <a:xfrm>
            <a:off x="7924800" y="6356350"/>
            <a:ext cx="762000" cy="365125"/>
          </a:xfrm>
        </p:spPr>
        <p:txBody>
          <a:bodyPr/>
          <a:lstStyle/>
          <a:p>
            <a:r>
              <a:rPr lang="en-US" dirty="0" smtClean="0"/>
              <a:t>66</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F5D00BA-542D-441D-B9BD-FFF59A48BC27}" type="slidenum">
              <a:rPr lang="en-US" smtClean="0"/>
              <a:pPr/>
              <a:t>67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143000"/>
            <a:ext cx="5791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039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08940"/>
            <a:ext cx="4267200" cy="667512"/>
          </a:xfrm>
        </p:spPr>
        <p:txBody>
          <a:bodyPr>
            <a:normAutofit fontScale="90000"/>
          </a:bodyPr>
          <a:lstStyle/>
          <a:p>
            <a:pPr algn="ctr"/>
            <a:r>
              <a:rPr lang="en-US" dirty="0" smtClean="0"/>
              <a:t>Coding Guidelines</a:t>
            </a:r>
            <a:endParaRPr lang="en-US" dirty="0"/>
          </a:p>
        </p:txBody>
      </p:sp>
      <p:sp>
        <p:nvSpPr>
          <p:cNvPr id="3" name="Content Placeholder 2"/>
          <p:cNvSpPr>
            <a:spLocks noGrp="1"/>
          </p:cNvSpPr>
          <p:nvPr>
            <p:ph idx="1"/>
          </p:nvPr>
        </p:nvSpPr>
        <p:spPr>
          <a:xfrm>
            <a:off x="381000" y="990600"/>
            <a:ext cx="8534400" cy="5257800"/>
          </a:xfrm>
        </p:spPr>
        <p:txBody>
          <a:bodyPr>
            <a:normAutofit fontScale="92500" lnSpcReduction="20000"/>
          </a:bodyPr>
          <a:lstStyle/>
          <a:p>
            <a:pPr algn="just"/>
            <a:r>
              <a:rPr lang="en-US" dirty="0" smtClean="0"/>
              <a:t>All the codes should be properly commented before being submitted to the review team.</a:t>
            </a:r>
          </a:p>
          <a:p>
            <a:pPr algn="just"/>
            <a:r>
              <a:rPr lang="en-US" dirty="0" smtClean="0"/>
              <a:t>All curly braces should start from a new line.</a:t>
            </a:r>
          </a:p>
          <a:p>
            <a:pPr algn="just"/>
            <a:r>
              <a:rPr lang="en-US" dirty="0" smtClean="0"/>
              <a:t>All class names should start with the abbreviation of each group. For example, AA and CM can be used instead of academic administration and course management, respectively.</a:t>
            </a:r>
          </a:p>
          <a:p>
            <a:pPr algn="just"/>
            <a:r>
              <a:rPr lang="en-US" dirty="0" smtClean="0"/>
              <a:t>Errors should be mentioned in the following format: [error code]: [explanation]. For example, 0102: null pointer exception, where 0102 indicates the error code and null pointer exception is the name of the error.</a:t>
            </a:r>
          </a:p>
          <a:p>
            <a:pPr algn="just"/>
            <a:r>
              <a:rPr lang="en-US" dirty="0" smtClean="0"/>
              <a:t>Every 'if statement should be followed by a curly braces even if there exists only a single statement.</a:t>
            </a:r>
          </a:p>
          <a:p>
            <a:pPr algn="just"/>
            <a:r>
              <a:rPr lang="en-US" dirty="0" smtClean="0"/>
              <a:t>Every file should contain information about the author of the file, modification date, and version information.</a:t>
            </a:r>
          </a:p>
        </p:txBody>
      </p:sp>
      <p:sp>
        <p:nvSpPr>
          <p:cNvPr id="4" name="Slide Number Placeholder 3"/>
          <p:cNvSpPr>
            <a:spLocks noGrp="1"/>
          </p:cNvSpPr>
          <p:nvPr>
            <p:ph type="sldNum" sz="quarter" idx="12"/>
          </p:nvPr>
        </p:nvSpPr>
        <p:spPr/>
        <p:txBody>
          <a:bodyPr/>
          <a:lstStyle/>
          <a:p>
            <a:fld id="{CF5D00BA-542D-441D-B9BD-FFF59A48BC27}" type="slidenum">
              <a:rPr lang="en-US" smtClean="0"/>
              <a:pPr/>
              <a:t>7</a:t>
            </a:fld>
            <a:endParaRPr lang="en-US"/>
          </a:p>
        </p:txBody>
      </p:sp>
      <p:sp>
        <p:nvSpPr>
          <p:cNvPr id="6" name="Title 7"/>
          <p:cNvSpPr txBox="1">
            <a:spLocks/>
          </p:cNvSpPr>
          <p:nvPr/>
        </p:nvSpPr>
        <p:spPr>
          <a:xfrm>
            <a:off x="6927" y="0"/>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673" y="50583"/>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200"/>
          </a:xfrm>
        </p:spPr>
        <p:txBody>
          <a:bodyPr>
            <a:normAutofit/>
          </a:bodyPr>
          <a:lstStyle/>
          <a:p>
            <a:pPr algn="just"/>
            <a:r>
              <a:rPr lang="en-US" dirty="0" smtClean="0"/>
              <a:t>Similarly, some of the commonly used coding guidelines in a database (organized collection of information that is systematically organized for easy access and analysis) are listed below.</a:t>
            </a:r>
          </a:p>
          <a:p>
            <a:pPr algn="just"/>
            <a:r>
              <a:rPr lang="en-US" dirty="0" smtClean="0"/>
              <a:t>Table names should start with TBL. For example, TBL_STUDENT.</a:t>
            </a:r>
          </a:p>
          <a:p>
            <a:pPr algn="just"/>
            <a:r>
              <a:rPr lang="en-US" dirty="0" smtClean="0"/>
              <a:t>If table names contain one word, field names should start with the first three characters of the name of the table. For example, STU_FIRSTNAME.</a:t>
            </a:r>
          </a:p>
          <a:p>
            <a:pPr algn="just"/>
            <a:r>
              <a:rPr lang="en-US" dirty="0" smtClean="0"/>
              <a:t>Every table should have a primary key.</a:t>
            </a:r>
          </a:p>
          <a:p>
            <a:pPr algn="just"/>
            <a:r>
              <a:rPr lang="en-US" dirty="0" smtClean="0"/>
              <a:t>Long data type (or database equivalent) should be used for the primary key.</a:t>
            </a:r>
          </a:p>
          <a:p>
            <a:endParaRPr lang="en-US"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8</a:t>
            </a:fld>
            <a:endParaRPr lang="en-US"/>
          </a:p>
        </p:txBody>
      </p:sp>
      <p:sp>
        <p:nvSpPr>
          <p:cNvPr id="6" name="Title 7"/>
          <p:cNvSpPr txBox="1">
            <a:spLocks/>
          </p:cNvSpPr>
          <p:nvPr/>
        </p:nvSpPr>
        <p:spPr>
          <a:xfrm>
            <a:off x="13855" y="0"/>
            <a:ext cx="1028700" cy="290513"/>
          </a:xfrm>
          <a:prstGeom prst="rect">
            <a:avLst/>
          </a:prstGeom>
        </p:spPr>
        <p:txBody>
          <a:bodyPr vert="horz" lIns="0" rIns="0" bIns="0" anchor="b">
            <a:normAutofit fontScale="92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8"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20" y="-24"/>
            <a:ext cx="6858000" cy="667512"/>
          </a:xfrm>
        </p:spPr>
        <p:txBody>
          <a:bodyPr>
            <a:noAutofit/>
          </a:bodyPr>
          <a:lstStyle/>
          <a:p>
            <a:pPr algn="ctr"/>
            <a:r>
              <a:rPr lang="en-US" sz="3200" dirty="0" smtClean="0"/>
              <a:t>Advantages of Coding Guidelines</a:t>
            </a:r>
            <a:endParaRPr lang="en-US" sz="3200" dirty="0"/>
          </a:p>
        </p:txBody>
      </p:sp>
      <p:sp>
        <p:nvSpPr>
          <p:cNvPr id="4" name="Slide Number Placeholder 3"/>
          <p:cNvSpPr>
            <a:spLocks noGrp="1"/>
          </p:cNvSpPr>
          <p:nvPr>
            <p:ph type="sldNum" sz="quarter" idx="12"/>
          </p:nvPr>
        </p:nvSpPr>
        <p:spPr/>
        <p:txBody>
          <a:bodyPr/>
          <a:lstStyle/>
          <a:p>
            <a:fld id="{CF5D00BA-542D-441D-B9BD-FFF59A48BC27}" type="slidenum">
              <a:rPr lang="en-US" smtClean="0"/>
              <a:pPr/>
              <a:t>9</a:t>
            </a:fld>
            <a:endParaRPr lang="en-US"/>
          </a:p>
        </p:txBody>
      </p:sp>
      <p:pic>
        <p:nvPicPr>
          <p:cNvPr id="6" name="Content Placeholder 5" descr="Advantages of Coding Guidelines"/>
          <p:cNvPicPr>
            <a:picLocks noGrp="1"/>
          </p:cNvPicPr>
          <p:nvPr>
            <p:ph idx="1"/>
          </p:nvPr>
        </p:nvPicPr>
        <p:blipFill>
          <a:blip r:embed="rId2"/>
          <a:srcRect/>
          <a:stretch>
            <a:fillRect/>
          </a:stretch>
        </p:blipFill>
        <p:spPr bwMode="auto">
          <a:xfrm>
            <a:off x="1428728" y="1000108"/>
            <a:ext cx="6500858" cy="5143536"/>
          </a:xfrm>
          <a:prstGeom prst="rect">
            <a:avLst/>
          </a:prstGeom>
          <a:noFill/>
          <a:ln w="9525">
            <a:noFill/>
            <a:miter lim="800000"/>
            <a:headEnd/>
            <a:tailEnd/>
          </a:ln>
        </p:spPr>
      </p:pic>
      <p:sp>
        <p:nvSpPr>
          <p:cNvPr id="7" name="Title 7"/>
          <p:cNvSpPr txBox="1">
            <a:spLocks/>
          </p:cNvSpPr>
          <p:nvPr/>
        </p:nvSpPr>
        <p:spPr>
          <a:xfrm>
            <a:off x="20782" y="36729"/>
            <a:ext cx="1028700" cy="431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IV</a:t>
            </a:r>
          </a:p>
        </p:txBody>
      </p:sp>
      <p:pic>
        <p:nvPicPr>
          <p:cNvPr id="9"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6729"/>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10057531</TotalTime>
  <Words>3667</Words>
  <Application>Microsoft Office PowerPoint</Application>
  <PresentationFormat>On-screen Show (4:3)</PresentationFormat>
  <Paragraphs>509</Paragraphs>
  <Slides>67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Constantia</vt:lpstr>
      <vt:lpstr>Lucida Console</vt:lpstr>
      <vt:lpstr>Times New Roman</vt:lpstr>
      <vt:lpstr>Wingdings 2</vt:lpstr>
      <vt:lpstr>Flow</vt:lpstr>
      <vt:lpstr>SOFTWARE ENGINEERING</vt:lpstr>
      <vt:lpstr>Structured Coding Techniques</vt:lpstr>
      <vt:lpstr>PowerPoint Presentation</vt:lpstr>
      <vt:lpstr>Coding Styles-Standards and Guidelines</vt:lpstr>
      <vt:lpstr>Coding standards and guidelines </vt:lpstr>
      <vt:lpstr>PowerPoint Presentation</vt:lpstr>
      <vt:lpstr>Coding Guidelines</vt:lpstr>
      <vt:lpstr>PowerPoint Presentation</vt:lpstr>
      <vt:lpstr>Advantages of Coding Guidelines</vt:lpstr>
      <vt:lpstr>Documentation Guidelines</vt:lpstr>
      <vt:lpstr>PowerPoint Presentation</vt:lpstr>
      <vt:lpstr>A well-maintained documentation should involve the following documents:</vt:lpstr>
      <vt:lpstr>PowerPoint Presentation</vt:lpstr>
      <vt:lpstr>PowerPoint Presentation</vt:lpstr>
      <vt:lpstr>PowerPoint Presentation</vt:lpstr>
      <vt:lpstr>Type checking</vt:lpstr>
      <vt:lpstr>PowerPoint Presentation</vt:lpstr>
      <vt:lpstr>PowerPoint Presentation</vt:lpstr>
      <vt:lpstr>DATA ABSTRACTION</vt:lpstr>
      <vt:lpstr>PowerPoint Presentation</vt:lpstr>
      <vt:lpstr>Goals</vt:lpstr>
      <vt:lpstr>Exception Handling </vt:lpstr>
      <vt:lpstr>PowerPoint Presentation</vt:lpstr>
      <vt:lpstr>Concurrency Mechanism</vt:lpstr>
      <vt:lpstr>PowerPoint Presentation</vt:lpstr>
      <vt:lpstr>PowerPoint Presentation</vt:lpstr>
      <vt:lpstr>PowerPoint Presentation</vt:lpstr>
      <vt:lpstr>Software Maintenance</vt:lpstr>
      <vt:lpstr>PowerPoint Presentation</vt:lpstr>
      <vt:lpstr>Types of maintenance</vt:lpstr>
      <vt:lpstr>Types of maintenance</vt:lpstr>
      <vt:lpstr>Software Supportability</vt:lpstr>
      <vt:lpstr>Software Supportability</vt:lpstr>
      <vt:lpstr>PowerPoint Presentation</vt:lpstr>
      <vt:lpstr>Software Re-engineering</vt:lpstr>
      <vt:lpstr>When to re-engineer</vt:lpstr>
      <vt:lpstr>Business Process Reengineering</vt:lpstr>
      <vt:lpstr>Business Process Reengineering</vt:lpstr>
      <vt:lpstr>Business Process Reengineering</vt:lpstr>
      <vt:lpstr>Business Process Reengineering</vt:lpstr>
      <vt:lpstr>Business Process Reengineering</vt:lpstr>
      <vt:lpstr>Business Process Reengineering</vt:lpstr>
      <vt:lpstr>Software Reengineering</vt:lpstr>
      <vt:lpstr>Software Reengineering</vt:lpstr>
      <vt:lpstr>Software Reengineering</vt:lpstr>
      <vt:lpstr>Software Reengineering</vt:lpstr>
      <vt:lpstr>Software Reengineering</vt:lpstr>
      <vt:lpstr>Reverse Engineering</vt:lpstr>
      <vt:lpstr>Reverse Engineering Concepts</vt:lpstr>
      <vt:lpstr>PowerPoint Presentation</vt:lpstr>
      <vt:lpstr>Reverse Engineering Process</vt:lpstr>
      <vt:lpstr>Reverse Engineering Activities</vt:lpstr>
      <vt:lpstr>PowerPoint Presentation</vt:lpstr>
      <vt:lpstr>Reverse Engineering Applicability</vt:lpstr>
      <vt:lpstr>RESTRUCTURING</vt:lpstr>
      <vt:lpstr>Program modularisation/Code restructuring</vt:lpstr>
      <vt:lpstr>Data Restructuring</vt:lpstr>
      <vt:lpstr>PowerPoint Presentation</vt:lpstr>
      <vt:lpstr>FORWARD ENGINEERING</vt:lpstr>
      <vt:lpstr>FORWARD ENGINEERING</vt:lpstr>
      <vt:lpstr>FORWARD ENGINEERING</vt:lpstr>
      <vt:lpstr>FORWARD ENGINEERING</vt:lpstr>
      <vt:lpstr>THE ECONOMICS OF REENGINEERING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suchithra1</dc:creator>
  <cp:lastModifiedBy>Rahul Pawar</cp:lastModifiedBy>
  <cp:revision>150</cp:revision>
  <dcterms:created xsi:type="dcterms:W3CDTF">2019-03-08T03:43:22Z</dcterms:created>
  <dcterms:modified xsi:type="dcterms:W3CDTF">2024-12-03T01:51:22Z</dcterms:modified>
</cp:coreProperties>
</file>