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67" r:id="rId2"/>
    <p:sldId id="257" r:id="rId3"/>
    <p:sldId id="266"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0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53320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129378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3850103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3355229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1772000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336933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425235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141836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284694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261436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4B3FDA-394C-4505-AB23-35226A285D6B}" type="datetimeFigureOut">
              <a:rPr lang="en-US" smtClean="0"/>
              <a:pPr/>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A78992-7A38-44C0-B50D-FF25E2DF9669}" type="slidenum">
              <a:rPr lang="en-US" smtClean="0"/>
              <a:pPr/>
              <a:t>‹#›</a:t>
            </a:fld>
            <a:endParaRPr lang="en-US"/>
          </a:p>
        </p:txBody>
      </p:sp>
    </p:spTree>
    <p:extLst>
      <p:ext uri="{BB962C8B-B14F-4D97-AF65-F5344CB8AC3E}">
        <p14:creationId xmlns:p14="http://schemas.microsoft.com/office/powerpoint/2010/main" val="156298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4B3FDA-394C-4505-AB23-35226A285D6B}" type="datetimeFigureOut">
              <a:rPr lang="en-US" smtClean="0"/>
              <a:pPr/>
              <a:t>12/16/2024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A78992-7A38-44C0-B50D-FF25E2DF9669}" type="slidenum">
              <a:rPr lang="en-US" smtClean="0"/>
              <a:pPr/>
              <a:t>‹#›</a:t>
            </a:fld>
            <a:endParaRPr lang="en-US"/>
          </a:p>
        </p:txBody>
      </p:sp>
    </p:spTree>
    <p:extLst>
      <p:ext uri="{BB962C8B-B14F-4D97-AF65-F5344CB8AC3E}">
        <p14:creationId xmlns:p14="http://schemas.microsoft.com/office/powerpoint/2010/main" val="241775961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
          <p:cNvSpPr>
            <a:spLocks noGrp="1"/>
          </p:cNvSpPr>
          <p:nvPr>
            <p:ph idx="1"/>
          </p:nvPr>
        </p:nvSpPr>
        <p:spPr>
          <a:xfrm>
            <a:off x="609600" y="1066800"/>
            <a:ext cx="8382000" cy="4351338"/>
          </a:xfrm>
        </p:spPr>
        <p:txBody>
          <a:bodyPr>
            <a:normAutofit fontScale="92500" lnSpcReduction="20000"/>
          </a:bodyPr>
          <a:lstStyle/>
          <a:p>
            <a:pPr marL="0" indent="0">
              <a:buNone/>
            </a:pPr>
            <a:endParaRPr lang="en-US" sz="2400" dirty="0" smtClean="0"/>
          </a:p>
          <a:p>
            <a:pPr marL="0" indent="0">
              <a:buNone/>
            </a:pPr>
            <a:endParaRPr lang="en-US" sz="2400" dirty="0"/>
          </a:p>
          <a:p>
            <a:pPr marL="0" indent="0">
              <a:buNone/>
            </a:pPr>
            <a:endParaRPr lang="en-US" sz="2400" dirty="0"/>
          </a:p>
          <a:p>
            <a:pPr marL="0" indent="0" algn="ctr">
              <a:buNone/>
            </a:pPr>
            <a:r>
              <a:rPr lang="en-US" sz="3200" dirty="0" smtClean="0"/>
              <a:t>UNIT 5</a:t>
            </a:r>
            <a:endParaRPr lang="en-US" sz="3200" dirty="0"/>
          </a:p>
          <a:p>
            <a:pPr marL="0" indent="0" algn="ctr">
              <a:buNone/>
            </a:pPr>
            <a:r>
              <a:rPr lang="en-US" sz="3200" dirty="0" smtClean="0"/>
              <a:t>INTRODUCTION TO SELENIUM</a:t>
            </a:r>
          </a:p>
          <a:p>
            <a:pPr marL="0" indent="0" algn="r">
              <a:buNone/>
            </a:pPr>
            <a:endParaRPr lang="en-US" sz="3200" dirty="0" smtClean="0"/>
          </a:p>
          <a:p>
            <a:pPr marL="0" indent="0" algn="r">
              <a:buNone/>
            </a:pPr>
            <a:endParaRPr lang="en-US" sz="3200" dirty="0"/>
          </a:p>
          <a:p>
            <a:pPr marL="0" indent="0" algn="ctr">
              <a:buNone/>
            </a:pPr>
            <a:r>
              <a:rPr lang="en-US" sz="2800" dirty="0" smtClean="0"/>
              <a:t>      </a:t>
            </a:r>
            <a:r>
              <a:rPr lang="en-US" sz="2600" dirty="0" smtClean="0"/>
              <a:t>P</a:t>
            </a:r>
            <a:r>
              <a:rPr lang="en-US" sz="2600" dirty="0" smtClean="0"/>
              <a:t>rof. </a:t>
            </a:r>
            <a:r>
              <a:rPr lang="en-US" sz="2600" dirty="0" smtClean="0"/>
              <a:t>Rahul </a:t>
            </a:r>
            <a:r>
              <a:rPr lang="en-IN" sz="2600" dirty="0" smtClean="0"/>
              <a:t>Pawar,</a:t>
            </a:r>
          </a:p>
          <a:p>
            <a:pPr marL="0" indent="0" algn="ctr">
              <a:buNone/>
            </a:pPr>
            <a:r>
              <a:rPr lang="en-IN" sz="2600" dirty="0"/>
              <a:t> </a:t>
            </a:r>
            <a:r>
              <a:rPr lang="en-IN" sz="2600" dirty="0" smtClean="0"/>
              <a:t>                                          </a:t>
            </a:r>
            <a:r>
              <a:rPr lang="en-US" sz="2600" dirty="0" smtClean="0"/>
              <a:t>Assistant Professor, School of CS &amp; IT,</a:t>
            </a:r>
          </a:p>
          <a:p>
            <a:pPr marL="0" indent="0">
              <a:buNone/>
            </a:pPr>
            <a:r>
              <a:rPr lang="en-US" sz="2600" dirty="0"/>
              <a:t> </a:t>
            </a:r>
            <a:r>
              <a:rPr lang="en-US" sz="2600" dirty="0" smtClean="0"/>
              <a:t>                                               MCA Department,</a:t>
            </a:r>
          </a:p>
          <a:p>
            <a:pPr marL="0" indent="0" algn="ctr">
              <a:buNone/>
            </a:pPr>
            <a:r>
              <a:rPr lang="en-US" sz="2600" dirty="0" smtClean="0"/>
              <a:t>           Knowledge Campus </a:t>
            </a:r>
            <a:endParaRPr lang="en-US" sz="3000" dirty="0" smtClean="0"/>
          </a:p>
        </p:txBody>
      </p:sp>
    </p:spTree>
    <p:extLst>
      <p:ext uri="{BB962C8B-B14F-4D97-AF65-F5344CB8AC3E}">
        <p14:creationId xmlns:p14="http://schemas.microsoft.com/office/powerpoint/2010/main" val="2996702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944562"/>
          </a:xfrm>
        </p:spPr>
        <p:txBody>
          <a:bodyPr/>
          <a:lstStyle/>
          <a:p>
            <a:r>
              <a:rPr lang="en-US" dirty="0" smtClean="0"/>
              <a:t>Key features of </a:t>
            </a:r>
            <a:r>
              <a:rPr lang="en-US" dirty="0" err="1" smtClean="0"/>
              <a:t>TestNG</a:t>
            </a:r>
            <a:endParaRPr lang="en-US" dirty="0" smtClean="0"/>
          </a:p>
        </p:txBody>
      </p:sp>
      <p:sp>
        <p:nvSpPr>
          <p:cNvPr id="2" name="Content Placeholder 1"/>
          <p:cNvSpPr>
            <a:spLocks noGrp="1"/>
          </p:cNvSpPr>
          <p:nvPr>
            <p:ph idx="1"/>
          </p:nvPr>
        </p:nvSpPr>
        <p:spPr>
          <a:xfrm>
            <a:off x="457200" y="1219200"/>
            <a:ext cx="8458200" cy="5029200"/>
          </a:xfrm>
        </p:spPr>
        <p:txBody>
          <a:bodyPr>
            <a:normAutofit/>
          </a:bodyPr>
          <a:lstStyle/>
          <a:p>
            <a:pPr algn="just"/>
            <a:r>
              <a:rPr lang="en-US" dirty="0" smtClean="0">
                <a:latin typeface="Aparajita" pitchFamily="34" charset="0"/>
                <a:cs typeface="Aparajita" pitchFamily="34" charset="0"/>
              </a:rPr>
              <a:t>Generate the report in a proper format including a number of test cases runs, the number of test cases passed, the number of test cases failed, and the number of test cases skipped.</a:t>
            </a:r>
          </a:p>
          <a:p>
            <a:pPr algn="just"/>
            <a:r>
              <a:rPr lang="en-US" dirty="0" smtClean="0">
                <a:latin typeface="Aparajita" pitchFamily="34" charset="0"/>
                <a:cs typeface="Aparajita" pitchFamily="34" charset="0"/>
              </a:rPr>
              <a:t>Multiple test cases can be grouped more easily by converting them into testng.xml file. In which you can make priorities which test case should be executed first.</a:t>
            </a:r>
          </a:p>
          <a:p>
            <a:pPr algn="just"/>
            <a:r>
              <a:rPr lang="en-US" dirty="0" smtClean="0">
                <a:latin typeface="Aparajita" pitchFamily="34" charset="0"/>
                <a:cs typeface="Aparajita" pitchFamily="34" charset="0"/>
              </a:rPr>
              <a:t>The same test case can be executed multiple times without loops just by using keyword called 'invocation count.'</a:t>
            </a:r>
          </a:p>
          <a:p>
            <a:pPr algn="just"/>
            <a:r>
              <a:rPr lang="en-US" dirty="0" smtClean="0">
                <a:latin typeface="Aparajita" pitchFamily="34" charset="0"/>
                <a:cs typeface="Aparajita" pitchFamily="34" charset="0"/>
              </a:rPr>
              <a:t>Using </a:t>
            </a:r>
            <a:r>
              <a:rPr lang="en-US" dirty="0" err="1" smtClean="0">
                <a:latin typeface="Aparajita" pitchFamily="34" charset="0"/>
                <a:cs typeface="Aparajita" pitchFamily="34" charset="0"/>
              </a:rPr>
              <a:t>testng</a:t>
            </a:r>
            <a:r>
              <a:rPr lang="en-US" dirty="0" smtClean="0">
                <a:latin typeface="Aparajita" pitchFamily="34" charset="0"/>
                <a:cs typeface="Aparajita" pitchFamily="34" charset="0"/>
              </a:rPr>
              <a:t>, you can execute multiple test cases on multiple browsers, i.e., cross browser testing.</a:t>
            </a:r>
          </a:p>
          <a:p>
            <a:pPr algn="just"/>
            <a:r>
              <a:rPr lang="en-US" dirty="0" smtClean="0">
                <a:latin typeface="Aparajita" pitchFamily="34" charset="0"/>
                <a:cs typeface="Aparajita" pitchFamily="34" charset="0"/>
              </a:rPr>
              <a:t>Annotations used in the testing are very easy to understand ex: @</a:t>
            </a:r>
            <a:r>
              <a:rPr lang="en-US" dirty="0" err="1" smtClean="0">
                <a:latin typeface="Aparajita" pitchFamily="34" charset="0"/>
                <a:cs typeface="Aparajita" pitchFamily="34" charset="0"/>
              </a:rPr>
              <a:t>BeforeMethod</a:t>
            </a:r>
            <a:r>
              <a:rPr lang="en-US" dirty="0" smtClean="0">
                <a:latin typeface="Aparajita" pitchFamily="34" charset="0"/>
                <a:cs typeface="Aparajita" pitchFamily="34" charset="0"/>
              </a:rPr>
              <a:t>, @</a:t>
            </a:r>
            <a:r>
              <a:rPr lang="en-US" dirty="0" err="1" smtClean="0">
                <a:latin typeface="Aparajita" pitchFamily="34" charset="0"/>
                <a:cs typeface="Aparajita" pitchFamily="34" charset="0"/>
              </a:rPr>
              <a:t>AfterMethod</a:t>
            </a:r>
            <a:r>
              <a:rPr lang="en-US" dirty="0" smtClean="0">
                <a:latin typeface="Aparajita" pitchFamily="34" charset="0"/>
                <a:cs typeface="Aparajita" pitchFamily="34" charset="0"/>
              </a:rPr>
              <a:t>, @</a:t>
            </a:r>
            <a:r>
              <a:rPr lang="en-US" dirty="0" err="1" smtClean="0">
                <a:latin typeface="Aparajita" pitchFamily="34" charset="0"/>
                <a:cs typeface="Aparajita" pitchFamily="34" charset="0"/>
              </a:rPr>
              <a:t>BeforeTest</a:t>
            </a:r>
            <a:r>
              <a:rPr lang="en-US" dirty="0" smtClean="0">
                <a:latin typeface="Aparajita" pitchFamily="34" charset="0"/>
                <a:cs typeface="Aparajita" pitchFamily="34" charset="0"/>
              </a:rPr>
              <a:t>, @</a:t>
            </a:r>
            <a:r>
              <a:rPr lang="en-US" dirty="0" err="1" smtClean="0">
                <a:latin typeface="Aparajita" pitchFamily="34" charset="0"/>
                <a:cs typeface="Aparajita" pitchFamily="34" charset="0"/>
              </a:rPr>
              <a:t>AfterTest</a:t>
            </a:r>
            <a:r>
              <a:rPr lang="en-US" dirty="0" smtClean="0">
                <a:latin typeface="Aparajita" pitchFamily="34" charset="0"/>
                <a:cs typeface="Aparajita" pitchFamily="34" charset="0"/>
              </a:rPr>
              <a:t>.</a:t>
            </a:r>
          </a:p>
          <a:p>
            <a:pPr algn="just"/>
            <a:endParaRPr lang="en-US" dirty="0" smtClean="0">
              <a:latin typeface="Aparajita" pitchFamily="34" charset="0"/>
              <a:cs typeface="Aparajita" pitchFamily="34" charset="0"/>
            </a:endParaRPr>
          </a:p>
          <a:p>
            <a:pPr algn="just"/>
            <a:endParaRPr lang="en-US" dirty="0">
              <a:latin typeface="Aparajita" pitchFamily="34" charset="0"/>
              <a:cs typeface="Aparajita" pitchFamily="34" charset="0"/>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ctr"/>
            <a:r>
              <a:rPr lang="en-US" sz="3600" dirty="0" smtClean="0"/>
              <a:t>INTRODUCTION TO SELENIUM</a:t>
            </a:r>
            <a:endParaRPr lang="en-US" sz="3600" dirty="0"/>
          </a:p>
        </p:txBody>
      </p:sp>
      <p:sp>
        <p:nvSpPr>
          <p:cNvPr id="3" name="Content Placeholder 2"/>
          <p:cNvSpPr>
            <a:spLocks noGrp="1"/>
          </p:cNvSpPr>
          <p:nvPr>
            <p:ph idx="1"/>
          </p:nvPr>
        </p:nvSpPr>
        <p:spPr>
          <a:xfrm>
            <a:off x="457200" y="1143000"/>
            <a:ext cx="8229600" cy="5486400"/>
          </a:xfrm>
        </p:spPr>
        <p:txBody>
          <a:bodyPr>
            <a:normAutofit/>
          </a:bodyPr>
          <a:lstStyle/>
          <a:p>
            <a:pPr algn="just"/>
            <a:r>
              <a:rPr lang="en-US" dirty="0" smtClean="0">
                <a:latin typeface="Arial" pitchFamily="34" charset="0"/>
                <a:cs typeface="Arial" pitchFamily="34" charset="0"/>
              </a:rPr>
              <a:t>Selenium is a web Automation tool which can used to perform testing ONLY on Web Applications not Desktop based applications.</a:t>
            </a:r>
          </a:p>
          <a:p>
            <a:pPr algn="just"/>
            <a:r>
              <a:rPr lang="en-US" dirty="0" smtClean="0">
                <a:latin typeface="Arial" pitchFamily="34" charset="0"/>
                <a:cs typeface="Arial" pitchFamily="34" charset="0"/>
              </a:rPr>
              <a:t>Selenium is a free (open source) automated testing suite for web applications across different browsers and platforms.</a:t>
            </a:r>
          </a:p>
          <a:p>
            <a:pPr algn="just"/>
            <a:r>
              <a:rPr lang="en-US" dirty="0" smtClean="0">
                <a:latin typeface="Arial" pitchFamily="34" charset="0"/>
                <a:cs typeface="Arial" pitchFamily="34" charset="0"/>
              </a:rPr>
              <a:t>Testing done using Selenium tool is usually referred as Selenium Testing.</a:t>
            </a:r>
          </a:p>
          <a:p>
            <a:pPr algn="just"/>
            <a:r>
              <a:rPr lang="en-US" dirty="0" smtClean="0">
                <a:latin typeface="Arial" pitchFamily="34" charset="0"/>
                <a:cs typeface="Arial" pitchFamily="34" charset="0"/>
              </a:rPr>
              <a:t>Selenium is not just a single tool but a suite of software's, each catering to different testing needs of an organization. </a:t>
            </a:r>
            <a:r>
              <a:rPr lang="en-US" b="1" dirty="0" smtClean="0">
                <a:latin typeface="Arial" pitchFamily="34" charset="0"/>
                <a:cs typeface="Arial" pitchFamily="34" charset="0"/>
              </a:rPr>
              <a:t>It has four components.</a:t>
            </a:r>
            <a:endParaRPr lang="en-US" dirty="0" smtClean="0">
              <a:latin typeface="Arial" pitchFamily="34" charset="0"/>
              <a:cs typeface="Arial" pitchFamily="34" charset="0"/>
            </a:endParaRPr>
          </a:p>
          <a:p>
            <a:pPr lvl="1" algn="just"/>
            <a:r>
              <a:rPr lang="en-US" dirty="0" smtClean="0">
                <a:latin typeface="Arial" pitchFamily="34" charset="0"/>
                <a:cs typeface="Arial" pitchFamily="34" charset="0"/>
              </a:rPr>
              <a:t>Selenium Integrated Development Environment (IDE)</a:t>
            </a:r>
          </a:p>
          <a:p>
            <a:pPr lvl="1" algn="just"/>
            <a:r>
              <a:rPr lang="en-US" dirty="0" smtClean="0">
                <a:latin typeface="Arial" pitchFamily="34" charset="0"/>
                <a:cs typeface="Arial" pitchFamily="34" charset="0"/>
              </a:rPr>
              <a:t>Selenium Remote Control (RC)</a:t>
            </a:r>
          </a:p>
          <a:p>
            <a:pPr lvl="1" algn="just"/>
            <a:r>
              <a:rPr lang="en-US" dirty="0" err="1" smtClean="0">
                <a:latin typeface="Arial" pitchFamily="34" charset="0"/>
                <a:cs typeface="Arial" pitchFamily="34" charset="0"/>
              </a:rPr>
              <a:t>WebDriver</a:t>
            </a:r>
            <a:endParaRPr lang="en-US" dirty="0" smtClean="0">
              <a:latin typeface="Arial" pitchFamily="34" charset="0"/>
              <a:cs typeface="Arial" pitchFamily="34" charset="0"/>
            </a:endParaRPr>
          </a:p>
          <a:p>
            <a:pPr lvl="1" algn="just"/>
            <a:r>
              <a:rPr lang="en-US" dirty="0" smtClean="0">
                <a:latin typeface="Arial" pitchFamily="34" charset="0"/>
                <a:cs typeface="Arial" pitchFamily="34" charset="0"/>
              </a:rPr>
              <a:t>Selenium Grid</a:t>
            </a:r>
          </a:p>
          <a:p>
            <a:pPr algn="just"/>
            <a:endParaRPr lang="en-US" dirty="0"/>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roduction to Selenium"/>
          <p:cNvPicPr>
            <a:picLocks noGrp="1"/>
          </p:cNvPicPr>
          <p:nvPr>
            <p:ph idx="1"/>
          </p:nvPr>
        </p:nvPicPr>
        <p:blipFill>
          <a:blip r:embed="rId2"/>
          <a:srcRect/>
          <a:stretch>
            <a:fillRect/>
          </a:stretch>
        </p:blipFill>
        <p:spPr bwMode="auto">
          <a:xfrm>
            <a:off x="1447800" y="457200"/>
            <a:ext cx="6858000" cy="5638800"/>
          </a:xfrm>
          <a:prstGeom prst="rect">
            <a:avLst/>
          </a:prstGeom>
          <a:noFill/>
          <a:ln w="9525">
            <a:noFill/>
            <a:miter lim="800000"/>
            <a:headEnd/>
            <a:tailEnd/>
          </a:ln>
        </p:spPr>
      </p:pic>
      <p:sp>
        <p:nvSpPr>
          <p:cNvPr id="3"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just"/>
            <a:r>
              <a:rPr lang="en-US" sz="2000" b="0" dirty="0" smtClean="0">
                <a:solidFill>
                  <a:schemeClr val="tx1"/>
                </a:solidFill>
              </a:rPr>
              <a:t>Since Selenium is a collection of different tools, it had different developers as well. Below are the key persons who made notable contributions to the Selenium Project</a:t>
            </a:r>
            <a:endParaRPr lang="en-US" sz="2000" dirty="0">
              <a:solidFill>
                <a:schemeClr val="tx1"/>
              </a:solidFill>
            </a:endParaRPr>
          </a:p>
        </p:txBody>
      </p:sp>
      <p:pic>
        <p:nvPicPr>
          <p:cNvPr id="1026" name="Picture 2"/>
          <p:cNvPicPr>
            <a:picLocks noGrp="1" noChangeAspect="1" noChangeArrowheads="1"/>
          </p:cNvPicPr>
          <p:nvPr>
            <p:ph idx="1"/>
          </p:nvPr>
        </p:nvPicPr>
        <p:blipFill>
          <a:blip r:embed="rId2"/>
          <a:stretch>
            <a:fillRect/>
          </a:stretch>
        </p:blipFill>
        <p:spPr bwMode="auto">
          <a:xfrm>
            <a:off x="815255" y="1825625"/>
            <a:ext cx="7513490" cy="4351338"/>
          </a:xfrm>
          <a:prstGeom prst="rect">
            <a:avLst/>
          </a:prstGeom>
          <a:noFill/>
          <a:ln w="9525">
            <a:noFill/>
            <a:miter lim="800000"/>
            <a:headEnd/>
            <a:tailEnd/>
          </a:ln>
          <a:effectLst/>
        </p:spPr>
      </p:pic>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533400"/>
            <a:ext cx="8229600" cy="563562"/>
          </a:xfrm>
        </p:spPr>
        <p:txBody>
          <a:bodyPr>
            <a:normAutofit fontScale="90000"/>
          </a:bodyPr>
          <a:lstStyle/>
          <a:p>
            <a:r>
              <a:rPr lang="en-US" dirty="0" smtClean="0"/>
              <a:t>Selenium IDE </a:t>
            </a:r>
            <a:br>
              <a:rPr lang="en-US" dirty="0" smtClean="0"/>
            </a:br>
            <a:endParaRPr lang="en-US" dirty="0"/>
          </a:p>
        </p:txBody>
      </p:sp>
      <p:sp>
        <p:nvSpPr>
          <p:cNvPr id="2" name="Content Placeholder 1"/>
          <p:cNvSpPr>
            <a:spLocks noGrp="1"/>
          </p:cNvSpPr>
          <p:nvPr>
            <p:ph idx="1"/>
          </p:nvPr>
        </p:nvSpPr>
        <p:spPr>
          <a:xfrm>
            <a:off x="457200" y="914400"/>
            <a:ext cx="8229600" cy="5486400"/>
          </a:xfrm>
        </p:spPr>
        <p:txBody>
          <a:bodyPr>
            <a:normAutofit fontScale="92500" lnSpcReduction="20000"/>
          </a:bodyPr>
          <a:lstStyle/>
          <a:p>
            <a:pPr marL="800100" lvl="2" indent="-400050" algn="just">
              <a:buFont typeface="Arial" panose="020B0604020202020204" pitchFamily="34" charset="0"/>
              <a:buChar char="•"/>
            </a:pPr>
            <a:r>
              <a:rPr lang="en-US" sz="2800" dirty="0" smtClean="0">
                <a:latin typeface="Aparajita" pitchFamily="34" charset="0"/>
                <a:cs typeface="Aparajita" pitchFamily="34" charset="0"/>
              </a:rPr>
              <a:t>Selenium IDE (Integrated Development Environment) is a prototyping tool for building test scripts.</a:t>
            </a:r>
          </a:p>
          <a:p>
            <a:pPr marL="800100" lvl="2" indent="-400050" algn="just">
              <a:buFont typeface="Arial" panose="020B0604020202020204" pitchFamily="34" charset="0"/>
              <a:buChar char="•"/>
            </a:pPr>
            <a:r>
              <a:rPr lang="en-US" sz="2800" dirty="0" smtClean="0">
                <a:latin typeface="Aparajita" pitchFamily="34" charset="0"/>
                <a:cs typeface="Aparajita" pitchFamily="34" charset="0"/>
              </a:rPr>
              <a:t> It is a Firefox and Chrome </a:t>
            </a:r>
            <a:r>
              <a:rPr lang="en-US" sz="2800" dirty="0" err="1" smtClean="0">
                <a:latin typeface="Aparajita" pitchFamily="34" charset="0"/>
                <a:cs typeface="Aparajita" pitchFamily="34" charset="0"/>
              </a:rPr>
              <a:t>plugin</a:t>
            </a:r>
            <a:r>
              <a:rPr lang="en-US" sz="2800" dirty="0" smtClean="0">
                <a:latin typeface="Aparajita" pitchFamily="34" charset="0"/>
                <a:cs typeface="Aparajita" pitchFamily="34" charset="0"/>
              </a:rPr>
              <a:t> and provides an easy-to-use interface for developing automated tests. </a:t>
            </a:r>
          </a:p>
          <a:p>
            <a:pPr marL="800100" lvl="2" indent="-400050" algn="just">
              <a:buFont typeface="Arial" panose="020B0604020202020204" pitchFamily="34" charset="0"/>
              <a:buChar char="•"/>
            </a:pPr>
            <a:r>
              <a:rPr lang="en-US" sz="2800" dirty="0" smtClean="0">
                <a:latin typeface="Aparajita" pitchFamily="34" charset="0"/>
                <a:cs typeface="Aparajita" pitchFamily="34" charset="0"/>
              </a:rPr>
              <a:t>Selenium IDE has a recording feature, which records user actions as they are performed and then exports them as a reusable script in one of many programming languages that can be later executed.</a:t>
            </a:r>
          </a:p>
          <a:p>
            <a:pPr marL="800100" lvl="2" indent="-400050" algn="just">
              <a:buFont typeface="Arial" panose="020B0604020202020204" pitchFamily="34" charset="0"/>
              <a:buChar char="•"/>
            </a:pPr>
            <a:r>
              <a:rPr lang="en-US" sz="2800" dirty="0" smtClean="0">
                <a:latin typeface="Aparajita" pitchFamily="34" charset="0"/>
                <a:cs typeface="Aparajita" pitchFamily="34" charset="0"/>
              </a:rPr>
              <a:t>Selenium IDE doesn’t provide iteration or conditional statements for test scripts.</a:t>
            </a:r>
          </a:p>
          <a:p>
            <a:pPr marL="800100" lvl="2" indent="-400050" algn="just">
              <a:buFont typeface="Arial" panose="020B0604020202020204" pitchFamily="34" charset="0"/>
              <a:buChar char="•"/>
            </a:pPr>
            <a:r>
              <a:rPr lang="en-US" sz="2800" dirty="0" smtClean="0">
                <a:latin typeface="Aparajita" pitchFamily="34" charset="0"/>
                <a:cs typeface="Aparajita" pitchFamily="34" charset="0"/>
              </a:rPr>
              <a:t>Selenium IDE is simply intended as a rapid prototyping tool. </a:t>
            </a:r>
          </a:p>
          <a:p>
            <a:pPr marL="800100" lvl="2" indent="-400050" algn="just">
              <a:buFont typeface="Arial" panose="020B0604020202020204" pitchFamily="34" charset="0"/>
              <a:buChar char="•"/>
            </a:pPr>
            <a:r>
              <a:rPr lang="en-US" sz="2800" dirty="0" smtClean="0">
                <a:latin typeface="Aparajita" pitchFamily="34" charset="0"/>
                <a:cs typeface="Aparajita" pitchFamily="34" charset="0"/>
              </a:rPr>
              <a:t>Operation System Support – Windows, Mac OS, Linux</a:t>
            </a:r>
            <a:br>
              <a:rPr lang="en-US" sz="2800" dirty="0" smtClean="0">
                <a:latin typeface="Aparajita" pitchFamily="34" charset="0"/>
                <a:cs typeface="Aparajita" pitchFamily="34" charset="0"/>
              </a:rPr>
            </a:br>
            <a:endParaRPr lang="en-US" sz="2800" dirty="0">
              <a:latin typeface="Aparajita" pitchFamily="34" charset="0"/>
              <a:cs typeface="Aparajita" pitchFamily="34" charset="0"/>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3317"/>
            <a:ext cx="7886700" cy="1325563"/>
          </a:xfrm>
        </p:spPr>
        <p:txBody>
          <a:bodyPr/>
          <a:lstStyle/>
          <a:p>
            <a:r>
              <a:rPr lang="en-US" dirty="0" smtClean="0"/>
              <a:t>Selenium Remote Control</a:t>
            </a:r>
            <a:r>
              <a:rPr lang="en-US" b="0" dirty="0" smtClean="0"/>
              <a:t> (RC) </a:t>
            </a:r>
            <a:endParaRPr lang="en-US" dirty="0"/>
          </a:p>
        </p:txBody>
      </p:sp>
      <p:sp>
        <p:nvSpPr>
          <p:cNvPr id="2" name="Content Placeholder 1"/>
          <p:cNvSpPr>
            <a:spLocks noGrp="1"/>
          </p:cNvSpPr>
          <p:nvPr>
            <p:ph idx="1"/>
          </p:nvPr>
        </p:nvSpPr>
        <p:spPr>
          <a:xfrm>
            <a:off x="457200" y="1219200"/>
            <a:ext cx="8458200" cy="5410200"/>
          </a:xfrm>
        </p:spPr>
        <p:txBody>
          <a:bodyPr>
            <a:normAutofit/>
          </a:bodyPr>
          <a:lstStyle/>
          <a:p>
            <a:pPr algn="just"/>
            <a:r>
              <a:rPr lang="en-US" dirty="0" smtClean="0">
                <a:latin typeface="Aparajita" pitchFamily="34" charset="0"/>
                <a:cs typeface="Aparajita" pitchFamily="34" charset="0"/>
              </a:rPr>
              <a:t>Selenium RC solves the limitations of Selenium IDE. </a:t>
            </a:r>
          </a:p>
          <a:p>
            <a:pPr algn="just"/>
            <a:r>
              <a:rPr lang="en-US" dirty="0" smtClean="0">
                <a:latin typeface="Aparajita" pitchFamily="34" charset="0"/>
                <a:cs typeface="Aparajita" pitchFamily="34" charset="0"/>
              </a:rPr>
              <a:t>It supports various programming languages like (</a:t>
            </a:r>
            <a:r>
              <a:rPr lang="en-US" dirty="0" err="1" smtClean="0">
                <a:latin typeface="Aparajita" pitchFamily="34" charset="0"/>
                <a:cs typeface="Aparajita" pitchFamily="34" charset="0"/>
              </a:rPr>
              <a:t>Java,PHP,Perl,Python</a:t>
            </a:r>
            <a:r>
              <a:rPr lang="en-US" dirty="0" smtClean="0">
                <a:latin typeface="Aparajita" pitchFamily="34" charset="0"/>
                <a:cs typeface="Aparajita" pitchFamily="34" charset="0"/>
              </a:rPr>
              <a:t>, Ruby) and leverages the programming languages to achieve logic required in test cases like conditional statements, iterations, exception handling, test reporting, database testing, capturing screen shots of failed tests, test case grouping.</a:t>
            </a:r>
          </a:p>
          <a:p>
            <a:pPr algn="just"/>
            <a:r>
              <a:rPr lang="pl-PL" dirty="0" smtClean="0">
                <a:latin typeface="Aparajita" pitchFamily="34" charset="0"/>
                <a:cs typeface="Aparajita" pitchFamily="34" charset="0"/>
              </a:rPr>
              <a:t>Selenium RC aka Selenium 1</a:t>
            </a:r>
            <a:endParaRPr lang="en-US" dirty="0" smtClean="0">
              <a:latin typeface="Aparajita" pitchFamily="34" charset="0"/>
              <a:cs typeface="Aparajita" pitchFamily="34" charset="0"/>
            </a:endParaRPr>
          </a:p>
          <a:p>
            <a:pPr algn="just"/>
            <a:r>
              <a:rPr lang="en-US" dirty="0" smtClean="0">
                <a:latin typeface="Aparajita" pitchFamily="34" charset="0"/>
                <a:cs typeface="Aparajita" pitchFamily="34" charset="0"/>
              </a:rPr>
              <a:t>A test tool that allows you to write automated web application UI tests in any programming language against any HTTP website.</a:t>
            </a:r>
          </a:p>
          <a:p>
            <a:pPr algn="just"/>
            <a:r>
              <a:rPr lang="en-US" b="1" dirty="0" smtClean="0">
                <a:latin typeface="Aparajita" pitchFamily="34" charset="0"/>
                <a:cs typeface="Aparajita" pitchFamily="34" charset="0"/>
              </a:rPr>
              <a:t>Operating System Support</a:t>
            </a:r>
            <a:r>
              <a:rPr lang="en-US" dirty="0" smtClean="0">
                <a:latin typeface="Aparajita" pitchFamily="34" charset="0"/>
                <a:cs typeface="Aparajita" pitchFamily="34" charset="0"/>
              </a:rPr>
              <a:t> – Windows, Mac OS, Linux, Solaris</a:t>
            </a:r>
            <a:br>
              <a:rPr lang="en-US" dirty="0" smtClean="0">
                <a:latin typeface="Aparajita" pitchFamily="34" charset="0"/>
                <a:cs typeface="Aparajita" pitchFamily="34" charset="0"/>
              </a:rPr>
            </a:br>
            <a:r>
              <a:rPr lang="en-US" b="1" dirty="0" smtClean="0">
                <a:latin typeface="Aparajita" pitchFamily="34" charset="0"/>
                <a:cs typeface="Aparajita" pitchFamily="34" charset="0"/>
              </a:rPr>
              <a:t>Browser Support</a:t>
            </a:r>
            <a:r>
              <a:rPr lang="en-US" dirty="0" smtClean="0">
                <a:latin typeface="Aparajita" pitchFamily="34" charset="0"/>
                <a:cs typeface="Aparajita" pitchFamily="34" charset="0"/>
              </a:rPr>
              <a:t> – Mozilla Firefox, Internet Explorer, Google Chrome, Safari, Opera</a:t>
            </a:r>
          </a:p>
          <a:p>
            <a:pPr algn="just"/>
            <a:endParaRPr lang="pl-PL" dirty="0" smtClean="0">
              <a:latin typeface="Aparajita" pitchFamily="34" charset="0"/>
              <a:cs typeface="Aparajita" pitchFamily="34" charset="0"/>
            </a:endParaRPr>
          </a:p>
          <a:p>
            <a:pPr algn="just"/>
            <a:endParaRPr lang="en-US" dirty="0">
              <a:latin typeface="Aparajita" pitchFamily="34" charset="0"/>
              <a:cs typeface="Aparajita" pitchFamily="34" charset="0"/>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424656"/>
            <a:ext cx="8229600" cy="944562"/>
          </a:xfrm>
        </p:spPr>
        <p:txBody>
          <a:bodyPr>
            <a:normAutofit fontScale="90000"/>
          </a:bodyPr>
          <a:lstStyle/>
          <a:p>
            <a:r>
              <a:rPr lang="en-US" dirty="0" smtClean="0"/>
              <a:t>Selenium </a:t>
            </a:r>
            <a:r>
              <a:rPr lang="en-US" dirty="0" err="1" smtClean="0"/>
              <a:t>WebDriver</a:t>
            </a:r>
            <a:r>
              <a:rPr lang="en-US" b="0" dirty="0" smtClean="0"/>
              <a:t/>
            </a:r>
            <a:br>
              <a:rPr lang="en-US" b="0" dirty="0" smtClean="0"/>
            </a:br>
            <a:endParaRPr lang="en-US" dirty="0"/>
          </a:p>
        </p:txBody>
      </p:sp>
      <p:sp>
        <p:nvSpPr>
          <p:cNvPr id="2" name="Content Placeholder 1"/>
          <p:cNvSpPr>
            <a:spLocks noGrp="1"/>
          </p:cNvSpPr>
          <p:nvPr>
            <p:ph idx="1"/>
          </p:nvPr>
        </p:nvSpPr>
        <p:spPr>
          <a:xfrm>
            <a:off x="457200" y="1066800"/>
            <a:ext cx="8229600" cy="5486400"/>
          </a:xfrm>
        </p:spPr>
        <p:txBody>
          <a:bodyPr>
            <a:normAutofit fontScale="85000" lnSpcReduction="20000"/>
          </a:bodyPr>
          <a:lstStyle/>
          <a:p>
            <a:pPr algn="just"/>
            <a:r>
              <a:rPr lang="en-US" sz="2800" dirty="0" smtClean="0">
                <a:latin typeface="Aparajita" pitchFamily="34" charset="0"/>
                <a:cs typeface="Aparajita" pitchFamily="34" charset="0"/>
              </a:rPr>
              <a:t>Selenium </a:t>
            </a:r>
            <a:r>
              <a:rPr lang="en-US" sz="2800" dirty="0" err="1" smtClean="0">
                <a:latin typeface="Aparajita" pitchFamily="34" charset="0"/>
                <a:cs typeface="Aparajita" pitchFamily="34" charset="0"/>
              </a:rPr>
              <a:t>WebDriver</a:t>
            </a:r>
            <a:r>
              <a:rPr lang="en-US" sz="2800" dirty="0" smtClean="0">
                <a:latin typeface="Aparajita" pitchFamily="34" charset="0"/>
                <a:cs typeface="Aparajita" pitchFamily="34" charset="0"/>
              </a:rPr>
              <a:t> AKA Selenium 2 is a browser automation framework that accepts commands and sends them to a browser.</a:t>
            </a:r>
          </a:p>
          <a:p>
            <a:pPr algn="just"/>
            <a:r>
              <a:rPr lang="en-US" sz="2800" dirty="0" smtClean="0">
                <a:latin typeface="Aparajita" pitchFamily="34" charset="0"/>
                <a:cs typeface="Aparajita" pitchFamily="34" charset="0"/>
              </a:rPr>
              <a:t>It is implemented through a browser-specific driver. It controls the browser by directly communicating with it.</a:t>
            </a:r>
          </a:p>
          <a:p>
            <a:pPr algn="just"/>
            <a:r>
              <a:rPr lang="en-US" sz="2800" dirty="0" smtClean="0">
                <a:latin typeface="Aparajita" pitchFamily="34" charset="0"/>
                <a:cs typeface="Aparajita" pitchFamily="34" charset="0"/>
              </a:rPr>
              <a:t> Selenium </a:t>
            </a:r>
            <a:r>
              <a:rPr lang="en-US" sz="2800" dirty="0" err="1" smtClean="0">
                <a:latin typeface="Aparajita" pitchFamily="34" charset="0"/>
                <a:cs typeface="Aparajita" pitchFamily="34" charset="0"/>
              </a:rPr>
              <a:t>WebDriver</a:t>
            </a:r>
            <a:r>
              <a:rPr lang="en-US" sz="2800" dirty="0" smtClean="0">
                <a:latin typeface="Aparajita" pitchFamily="34" charset="0"/>
                <a:cs typeface="Aparajita" pitchFamily="34" charset="0"/>
              </a:rPr>
              <a:t> supports Java, C#, PHP, Python, Perl, Ruby.</a:t>
            </a:r>
          </a:p>
          <a:p>
            <a:pPr algn="just"/>
            <a:r>
              <a:rPr lang="en-US" sz="2800" dirty="0" smtClean="0">
                <a:latin typeface="Aparajita" pitchFamily="34" charset="0"/>
                <a:cs typeface="Aparajita" pitchFamily="34" charset="0"/>
              </a:rPr>
              <a:t>Designed to provide a simpler, more concise programming interface in addition to addressing some limitations in the Selenium-RC API</a:t>
            </a:r>
          </a:p>
          <a:p>
            <a:pPr algn="just"/>
            <a:r>
              <a:rPr lang="en-US" sz="2800" dirty="0" smtClean="0">
                <a:latin typeface="Aparajita" pitchFamily="34" charset="0"/>
                <a:cs typeface="Aparajita" pitchFamily="34" charset="0"/>
              </a:rPr>
              <a:t>Developed to better support dynamic web pages where elements of a page may change without the page itself being reloaded</a:t>
            </a:r>
          </a:p>
          <a:p>
            <a:pPr algn="just"/>
            <a:r>
              <a:rPr lang="en-US" sz="2800" b="1" dirty="0" smtClean="0">
                <a:latin typeface="Aparajita" pitchFamily="34" charset="0"/>
                <a:cs typeface="Aparajita" pitchFamily="34" charset="0"/>
              </a:rPr>
              <a:t>Operating System Support</a:t>
            </a:r>
            <a:r>
              <a:rPr lang="en-US" sz="2800" dirty="0" smtClean="0">
                <a:latin typeface="Aparajita" pitchFamily="34" charset="0"/>
                <a:cs typeface="Aparajita" pitchFamily="34" charset="0"/>
              </a:rPr>
              <a:t> – Windows, Mac OS, Linux, Solaris</a:t>
            </a:r>
            <a:br>
              <a:rPr lang="en-US" sz="2800" dirty="0" smtClean="0">
                <a:latin typeface="Aparajita" pitchFamily="34" charset="0"/>
                <a:cs typeface="Aparajita" pitchFamily="34" charset="0"/>
              </a:rPr>
            </a:br>
            <a:r>
              <a:rPr lang="en-US" sz="2800" b="1" dirty="0" smtClean="0">
                <a:latin typeface="Aparajita" pitchFamily="34" charset="0"/>
                <a:cs typeface="Aparajita" pitchFamily="34" charset="0"/>
              </a:rPr>
              <a:t>Browser Support</a:t>
            </a:r>
            <a:r>
              <a:rPr lang="en-US" sz="2800" dirty="0" smtClean="0">
                <a:latin typeface="Aparajita" pitchFamily="34" charset="0"/>
                <a:cs typeface="Aparajita" pitchFamily="34" charset="0"/>
              </a:rPr>
              <a:t> – Mozilla Firefox, Internet Explorer, Google Chrome 12.0.712.0 and above, Safari, Opera 11.5 and above, Android, </a:t>
            </a:r>
            <a:r>
              <a:rPr lang="en-US" sz="2800" dirty="0" err="1" smtClean="0">
                <a:latin typeface="Aparajita" pitchFamily="34" charset="0"/>
                <a:cs typeface="Aparajita" pitchFamily="34" charset="0"/>
              </a:rPr>
              <a:t>iOS</a:t>
            </a:r>
            <a:r>
              <a:rPr lang="en-US" sz="2800" dirty="0" smtClean="0">
                <a:latin typeface="Aparajita" pitchFamily="34" charset="0"/>
                <a:cs typeface="Aparajita" pitchFamily="34" charset="0"/>
              </a:rPr>
              <a:t>, </a:t>
            </a:r>
            <a:r>
              <a:rPr lang="en-US" sz="2800" dirty="0" err="1" smtClean="0">
                <a:latin typeface="Aparajita" pitchFamily="34" charset="0"/>
                <a:cs typeface="Aparajita" pitchFamily="34" charset="0"/>
              </a:rPr>
              <a:t>HtmlUnit</a:t>
            </a:r>
            <a:r>
              <a:rPr lang="en-US" sz="2800" dirty="0" smtClean="0">
                <a:latin typeface="Aparajita" pitchFamily="34" charset="0"/>
                <a:cs typeface="Aparajita" pitchFamily="34" charset="0"/>
              </a:rPr>
              <a:t> 2.9 and above</a:t>
            </a:r>
            <a:endParaRPr lang="en-US" sz="2800" dirty="0">
              <a:latin typeface="Aparajita" pitchFamily="34" charset="0"/>
              <a:cs typeface="Aparajita" pitchFamily="34" charset="0"/>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11918"/>
            <a:ext cx="7886700" cy="1325563"/>
          </a:xfrm>
        </p:spPr>
        <p:txBody>
          <a:bodyPr/>
          <a:lstStyle/>
          <a:p>
            <a:r>
              <a:rPr lang="en-US" dirty="0" smtClean="0"/>
              <a:t>Selenium Grid</a:t>
            </a:r>
            <a:endParaRPr lang="en-US" b="0" dirty="0"/>
          </a:p>
        </p:txBody>
      </p:sp>
      <p:sp>
        <p:nvSpPr>
          <p:cNvPr id="2" name="Content Placeholder 1"/>
          <p:cNvSpPr>
            <a:spLocks noGrp="1"/>
          </p:cNvSpPr>
          <p:nvPr>
            <p:ph idx="1"/>
          </p:nvPr>
        </p:nvSpPr>
        <p:spPr>
          <a:xfrm>
            <a:off x="457200" y="1143000"/>
            <a:ext cx="8458200" cy="5334000"/>
          </a:xfrm>
        </p:spPr>
        <p:txBody>
          <a:bodyPr>
            <a:normAutofit fontScale="85000" lnSpcReduction="20000"/>
          </a:bodyPr>
          <a:lstStyle/>
          <a:p>
            <a:pPr algn="just"/>
            <a:r>
              <a:rPr lang="en-US" sz="2800" dirty="0" smtClean="0">
                <a:latin typeface="Aparajita" pitchFamily="34" charset="0"/>
                <a:cs typeface="Aparajita" pitchFamily="34" charset="0"/>
              </a:rPr>
              <a:t>Selenium Grid is a tool used together with Selenium RC to run tests on different machines against different browsers in parallel. </a:t>
            </a:r>
          </a:p>
          <a:p>
            <a:pPr algn="just"/>
            <a:r>
              <a:rPr lang="en-US" sz="2800" dirty="0" smtClean="0">
                <a:latin typeface="Aparajita" pitchFamily="34" charset="0"/>
                <a:cs typeface="Aparajita" pitchFamily="34" charset="0"/>
              </a:rPr>
              <a:t>This has two advantages. First, if you have a large test suite, or a slow-running test suite, you can boost its performance substantially by using Selenium Grid to divide your test suite to run different tests at the same time using those different machines. </a:t>
            </a:r>
          </a:p>
          <a:p>
            <a:pPr algn="just"/>
            <a:r>
              <a:rPr lang="en-US" sz="2800" dirty="0" smtClean="0">
                <a:latin typeface="Aparajita" pitchFamily="34" charset="0"/>
                <a:cs typeface="Aparajita" pitchFamily="34" charset="0"/>
              </a:rPr>
              <a:t>Also, if you must run your test suite on multiple environments you can have different remote machines supporting and running your tests in them at the same time. </a:t>
            </a:r>
          </a:p>
          <a:p>
            <a:pPr algn="just"/>
            <a:r>
              <a:rPr lang="en-US" sz="2800" dirty="0" smtClean="0">
                <a:latin typeface="Aparajita" pitchFamily="34" charset="0"/>
                <a:cs typeface="Aparajita" pitchFamily="34" charset="0"/>
              </a:rPr>
              <a:t>In each case Selenium Grid greatly improves the time it takes to run your suite by making use of parallel processing.</a:t>
            </a:r>
          </a:p>
          <a:p>
            <a:pPr algn="just"/>
            <a:r>
              <a:rPr lang="en-US" sz="2800" dirty="0" smtClean="0">
                <a:latin typeface="Aparajita" pitchFamily="34" charset="0"/>
                <a:cs typeface="Aparajita" pitchFamily="34" charset="0"/>
              </a:rPr>
              <a:t>In Selenium 2.0, the supported browsers vary depending on whether you are using Selenium-</a:t>
            </a:r>
            <a:r>
              <a:rPr lang="en-US" sz="2800" dirty="0" err="1" smtClean="0">
                <a:latin typeface="Aparajita" pitchFamily="34" charset="0"/>
                <a:cs typeface="Aparajita" pitchFamily="34" charset="0"/>
              </a:rPr>
              <a:t>WebDriver</a:t>
            </a:r>
            <a:r>
              <a:rPr lang="en-US" sz="2800" dirty="0" smtClean="0">
                <a:latin typeface="Aparajita" pitchFamily="34" charset="0"/>
                <a:cs typeface="Aparajita" pitchFamily="34" charset="0"/>
              </a:rPr>
              <a:t> or Selenium-RC.</a:t>
            </a:r>
            <a:endParaRPr lang="en-US" sz="2800" dirty="0">
              <a:latin typeface="Aparajita" pitchFamily="34" charset="0"/>
              <a:cs typeface="Aparajita" pitchFamily="34" charset="0"/>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57200"/>
            <a:ext cx="8229600" cy="792162"/>
          </a:xfrm>
        </p:spPr>
        <p:txBody>
          <a:bodyPr>
            <a:noAutofit/>
          </a:bodyPr>
          <a:lstStyle/>
          <a:p>
            <a:r>
              <a:rPr lang="en-US" sz="4000" dirty="0" err="1" smtClean="0"/>
              <a:t>TestNG</a:t>
            </a:r>
            <a:r>
              <a:rPr lang="en-US" sz="4000" dirty="0" smtClean="0"/>
              <a:t/>
            </a:r>
            <a:br>
              <a:rPr lang="en-US" sz="4000" dirty="0" smtClean="0"/>
            </a:br>
            <a:endParaRPr lang="en-US" sz="4000" dirty="0"/>
          </a:p>
        </p:txBody>
      </p:sp>
      <p:sp>
        <p:nvSpPr>
          <p:cNvPr id="2" name="Content Placeholder 1"/>
          <p:cNvSpPr>
            <a:spLocks noGrp="1"/>
          </p:cNvSpPr>
          <p:nvPr>
            <p:ph idx="1"/>
          </p:nvPr>
        </p:nvSpPr>
        <p:spPr>
          <a:xfrm>
            <a:off x="457200" y="914400"/>
            <a:ext cx="8458200" cy="5715000"/>
          </a:xfrm>
        </p:spPr>
        <p:txBody>
          <a:bodyPr>
            <a:normAutofit lnSpcReduction="10000"/>
          </a:bodyPr>
          <a:lstStyle/>
          <a:p>
            <a:pPr algn="just"/>
            <a:r>
              <a:rPr lang="en-US" sz="2800" dirty="0" err="1" smtClean="0">
                <a:latin typeface="Aparajita" pitchFamily="34" charset="0"/>
                <a:cs typeface="Aparajita" pitchFamily="34" charset="0"/>
              </a:rPr>
              <a:t>TestNG</a:t>
            </a:r>
            <a:r>
              <a:rPr lang="en-US" sz="2800" dirty="0" smtClean="0">
                <a:latin typeface="Aparajita" pitchFamily="34" charset="0"/>
                <a:cs typeface="Aparajita" pitchFamily="34" charset="0"/>
              </a:rPr>
              <a:t> is an automation testing framework in which NG stands for "Next Generation". </a:t>
            </a:r>
          </a:p>
          <a:p>
            <a:pPr algn="just"/>
            <a:r>
              <a:rPr lang="en-US" sz="2800" dirty="0" err="1" smtClean="0">
                <a:latin typeface="Aparajita" pitchFamily="34" charset="0"/>
                <a:cs typeface="Aparajita" pitchFamily="34" charset="0"/>
              </a:rPr>
              <a:t>TestNG</a:t>
            </a:r>
            <a:r>
              <a:rPr lang="en-US" sz="2800" dirty="0" smtClean="0">
                <a:latin typeface="Aparajita" pitchFamily="34" charset="0"/>
                <a:cs typeface="Aparajita" pitchFamily="34" charset="0"/>
              </a:rPr>
              <a:t> is designed to cover all categories of tests: unit, functional, end-to-end, integration, etc., and it requires JDK 5 or higher. </a:t>
            </a:r>
          </a:p>
          <a:p>
            <a:pPr algn="just"/>
            <a:r>
              <a:rPr lang="en-US" sz="2800" i="1" dirty="0" err="1" smtClean="0">
                <a:latin typeface="Aparajita" pitchFamily="34" charset="0"/>
                <a:cs typeface="Aparajita" pitchFamily="34" charset="0"/>
              </a:rPr>
              <a:t>TestNG</a:t>
            </a:r>
            <a:r>
              <a:rPr lang="en-US" sz="2800" i="1" dirty="0" smtClean="0">
                <a:latin typeface="Aparajita" pitchFamily="34" charset="0"/>
                <a:cs typeface="Aparajita" pitchFamily="34" charset="0"/>
              </a:rPr>
              <a:t> is a testing framework inspired from </a:t>
            </a:r>
            <a:r>
              <a:rPr lang="en-US" sz="2800" b="1" i="1" dirty="0" err="1" smtClean="0">
                <a:latin typeface="Aparajita" pitchFamily="34" charset="0"/>
                <a:cs typeface="Aparajita" pitchFamily="34" charset="0"/>
              </a:rPr>
              <a:t>Junit</a:t>
            </a:r>
            <a:r>
              <a:rPr lang="en-US" sz="2800" i="1" dirty="0" smtClean="0">
                <a:latin typeface="Aparajita" pitchFamily="34" charset="0"/>
                <a:cs typeface="Aparajita" pitchFamily="34" charset="0"/>
              </a:rPr>
              <a:t>(</a:t>
            </a:r>
            <a:r>
              <a:rPr lang="en-US" sz="2800" i="1" dirty="0" err="1" smtClean="0">
                <a:latin typeface="Aparajita" pitchFamily="34" charset="0"/>
                <a:cs typeface="Aparajita" pitchFamily="34" charset="0"/>
              </a:rPr>
              <a:t>JUnit</a:t>
            </a:r>
            <a:r>
              <a:rPr lang="en-US" sz="2800" i="1" dirty="0" smtClean="0">
                <a:latin typeface="Aparajita" pitchFamily="34" charset="0"/>
                <a:cs typeface="Aparajita" pitchFamily="34" charset="0"/>
              </a:rPr>
              <a:t> is a unit testing framework for the Java programming language) and </a:t>
            </a:r>
            <a:r>
              <a:rPr lang="en-US" sz="2800" b="1" i="1" dirty="0" err="1" smtClean="0">
                <a:latin typeface="Aparajita" pitchFamily="34" charset="0"/>
                <a:cs typeface="Aparajita" pitchFamily="34" charset="0"/>
              </a:rPr>
              <a:t>Nunit</a:t>
            </a:r>
            <a:r>
              <a:rPr lang="en-US" sz="2800" i="1" dirty="0" smtClean="0">
                <a:latin typeface="Aparajita" pitchFamily="34" charset="0"/>
                <a:cs typeface="Aparajita" pitchFamily="34" charset="0"/>
              </a:rPr>
              <a:t>(</a:t>
            </a:r>
            <a:r>
              <a:rPr lang="en-US" sz="2800" i="1" dirty="0" err="1" smtClean="0">
                <a:latin typeface="Aparajita" pitchFamily="34" charset="0"/>
                <a:cs typeface="Aparajita" pitchFamily="34" charset="0"/>
              </a:rPr>
              <a:t>NUnit</a:t>
            </a:r>
            <a:r>
              <a:rPr lang="en-US" sz="2800" i="1" dirty="0" smtClean="0">
                <a:latin typeface="Aparajita" pitchFamily="34" charset="0"/>
                <a:cs typeface="Aparajita" pitchFamily="34" charset="0"/>
              </a:rPr>
              <a:t> is an open-source unit testing framework for Microsoft .NET), but introducing some new functionalities that make it more powerful and easier to use.</a:t>
            </a:r>
          </a:p>
          <a:p>
            <a:pPr algn="just"/>
            <a:r>
              <a:rPr lang="en-US" sz="2800" dirty="0" smtClean="0">
                <a:latin typeface="Aparajita" pitchFamily="34" charset="0"/>
                <a:cs typeface="Aparajita" pitchFamily="34" charset="0"/>
              </a:rPr>
              <a:t>Using </a:t>
            </a:r>
            <a:r>
              <a:rPr lang="en-US" sz="2800" dirty="0" err="1" smtClean="0">
                <a:latin typeface="Aparajita" pitchFamily="34" charset="0"/>
                <a:cs typeface="Aparajita" pitchFamily="34" charset="0"/>
              </a:rPr>
              <a:t>TestNG</a:t>
            </a:r>
            <a:r>
              <a:rPr lang="en-US" sz="2800" dirty="0" smtClean="0">
                <a:latin typeface="Aparajita" pitchFamily="34" charset="0"/>
                <a:cs typeface="Aparajita" pitchFamily="34" charset="0"/>
              </a:rPr>
              <a:t> you can generate a proper report, and you can easily come to know how many test cases are passed, failed and skipped.</a:t>
            </a:r>
          </a:p>
          <a:p>
            <a:pPr algn="just"/>
            <a:endParaRPr lang="en-US" sz="2800" i="1" dirty="0" smtClean="0">
              <a:latin typeface="Aparajita" pitchFamily="34" charset="0"/>
              <a:cs typeface="Aparajita" pitchFamily="34" charset="0"/>
            </a:endParaRPr>
          </a:p>
          <a:p>
            <a:pPr algn="just"/>
            <a:endParaRPr lang="en-US" sz="2800" dirty="0">
              <a:latin typeface="Aparajita" pitchFamily="34" charset="0"/>
              <a:cs typeface="Aparajita" pitchFamily="34" charset="0"/>
            </a:endParaRPr>
          </a:p>
        </p:txBody>
      </p:sp>
      <p:sp>
        <p:nvSpPr>
          <p:cNvPr id="4" name="Title 7"/>
          <p:cNvSpPr txBox="1">
            <a:spLocks/>
          </p:cNvSpPr>
          <p:nvPr/>
        </p:nvSpPr>
        <p:spPr>
          <a:xfrm>
            <a:off x="20782" y="50800"/>
            <a:ext cx="1427018" cy="373856"/>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en-US" sz="1800" dirty="0" smtClean="0">
                <a:solidFill>
                  <a:srgbClr val="FF0000"/>
                </a:solidFill>
                <a:latin typeface="Times New Roman" pitchFamily="18" charset="0"/>
                <a:cs typeface="Times New Roman" pitchFamily="18" charset="0"/>
              </a:rPr>
              <a:t>Unit : V</a:t>
            </a:r>
          </a:p>
        </p:txBody>
      </p:sp>
      <p:pic>
        <p:nvPicPr>
          <p:cNvPr id="6" name="Picture 9" descr="C:\Users\ADMIN\Desktop\June - Dec 2020\logo\csit logo or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6600" y="50800"/>
            <a:ext cx="20574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TotalTime>
  <Words>468</Words>
  <Application>Microsoft Office PowerPoint</Application>
  <PresentationFormat>On-screen Show (4:3)</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Aparajita</vt:lpstr>
      <vt:lpstr>Arial</vt:lpstr>
      <vt:lpstr>Calibri</vt:lpstr>
      <vt:lpstr>Calibri Light</vt:lpstr>
      <vt:lpstr>Times New Roman</vt:lpstr>
      <vt:lpstr>Office Theme</vt:lpstr>
      <vt:lpstr>PowerPoint Presentation</vt:lpstr>
      <vt:lpstr>INTRODUCTION TO SELENIUM</vt:lpstr>
      <vt:lpstr>PowerPoint Presentation</vt:lpstr>
      <vt:lpstr>Since Selenium is a collection of different tools, it had different developers as well. Below are the key persons who made notable contributions to the Selenium Project</vt:lpstr>
      <vt:lpstr>Selenium IDE  </vt:lpstr>
      <vt:lpstr>Selenium Remote Control (RC) </vt:lpstr>
      <vt:lpstr>Selenium WebDriver </vt:lpstr>
      <vt:lpstr>Selenium Grid</vt:lpstr>
      <vt:lpstr>TestNG </vt:lpstr>
      <vt:lpstr>Key features of TestNG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suchithra1</dc:creator>
  <cp:lastModifiedBy>Rahul Pawar</cp:lastModifiedBy>
  <cp:revision>35</cp:revision>
  <dcterms:created xsi:type="dcterms:W3CDTF">2019-04-09T08:11:58Z</dcterms:created>
  <dcterms:modified xsi:type="dcterms:W3CDTF">2024-12-16T15:06:03Z</dcterms:modified>
</cp:coreProperties>
</file>