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7" r:id="rId4"/>
    <p:sldId id="261" r:id="rId5"/>
    <p:sldId id="262" r:id="rId6"/>
    <p:sldId id="268" r:id="rId7"/>
    <p:sldId id="263" r:id="rId8"/>
    <p:sldId id="264" r:id="rId9"/>
    <p:sldId id="265" r:id="rId10"/>
    <p:sldId id="269" r:id="rId11"/>
    <p:sldId id="270" r:id="rId12"/>
    <p:sldId id="271" r:id="rId13"/>
    <p:sldId id="272" r:id="rId14"/>
    <p:sldId id="273" r:id="rId15"/>
    <p:sldId id="274" r:id="rId16"/>
    <p:sldId id="315" r:id="rId17"/>
    <p:sldId id="316" r:id="rId18"/>
    <p:sldId id="317" r:id="rId19"/>
    <p:sldId id="318" r:id="rId20"/>
    <p:sldId id="319" r:id="rId21"/>
    <p:sldId id="284" r:id="rId22"/>
    <p:sldId id="285" r:id="rId23"/>
    <p:sldId id="286" r:id="rId24"/>
    <p:sldId id="288" r:id="rId25"/>
    <p:sldId id="320" r:id="rId26"/>
    <p:sldId id="321" r:id="rId27"/>
    <p:sldId id="289" r:id="rId28"/>
    <p:sldId id="290" r:id="rId29"/>
    <p:sldId id="291" r:id="rId30"/>
    <p:sldId id="292" r:id="rId31"/>
    <p:sldId id="293" r:id="rId32"/>
    <p:sldId id="294" r:id="rId33"/>
    <p:sldId id="295" r:id="rId34"/>
    <p:sldId id="296" r:id="rId35"/>
    <p:sldId id="322" r:id="rId36"/>
    <p:sldId id="298" r:id="rId37"/>
    <p:sldId id="299" r:id="rId38"/>
    <p:sldId id="300" r:id="rId39"/>
    <p:sldId id="323" r:id="rId40"/>
    <p:sldId id="324" r:id="rId41"/>
    <p:sldId id="325" r:id="rId42"/>
    <p:sldId id="326" r:id="rId43"/>
    <p:sldId id="328" r:id="rId44"/>
    <p:sldId id="329" r:id="rId45"/>
    <p:sldId id="301" r:id="rId46"/>
    <p:sldId id="303" r:id="rId47"/>
    <p:sldId id="304" r:id="rId48"/>
    <p:sldId id="305" r:id="rId49"/>
    <p:sldId id="306" r:id="rId50"/>
    <p:sldId id="307" r:id="rId51"/>
    <p:sldId id="327" r:id="rId52"/>
    <p:sldId id="308" r:id="rId53"/>
    <p:sldId id="309" r:id="rId54"/>
    <p:sldId id="311" r:id="rId55"/>
    <p:sldId id="330" r:id="rId56"/>
    <p:sldId id="313" r:id="rId57"/>
    <p:sldId id="331" r:id="rId58"/>
    <p:sldId id="31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5B8C4-592A-4889-9FFF-8FDFC40354F8}"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52EFB-4DAE-438D-B2C2-AF6F11265C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5B8C4-592A-4889-9FFF-8FDFC40354F8}" type="datetimeFigureOut">
              <a:rPr lang="en-US" smtClean="0"/>
              <a:pPr/>
              <a:t>12/16/2024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52EFB-4DAE-438D-B2C2-AF6F11265C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1472" y="1428736"/>
            <a:ext cx="7851648" cy="112872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SOFTWARE ENGINEERING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txBox="1">
            <a:spLocks/>
          </p:cNvSpPr>
          <p:nvPr/>
        </p:nvSpPr>
        <p:spPr>
          <a:xfrm>
            <a:off x="533400" y="3228536"/>
            <a:ext cx="7854696"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UNIT V</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SOFTWARE TESTING</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462641" y="4653136"/>
            <a:ext cx="5501847" cy="1323439"/>
          </a:xfrm>
          <a:prstGeom prst="rect">
            <a:avLst/>
          </a:prstGeom>
        </p:spPr>
        <p:txBody>
          <a:bodyPr wrap="square">
            <a:spAutoFit/>
          </a:bodyPr>
          <a:lstStyle/>
          <a:p>
            <a:r>
              <a:rPr lang="en-US" dirty="0" smtClean="0"/>
              <a:t>                           </a:t>
            </a:r>
            <a:r>
              <a:rPr lang="en-US" sz="2000" dirty="0" smtClean="0"/>
              <a:t>P</a:t>
            </a:r>
            <a:r>
              <a:rPr lang="en-US" sz="2000" dirty="0" smtClean="0"/>
              <a:t>rof. </a:t>
            </a:r>
            <a:r>
              <a:rPr lang="en-US" sz="2000" dirty="0"/>
              <a:t>Rahul </a:t>
            </a:r>
            <a:r>
              <a:rPr lang="en-IN" sz="2000" dirty="0"/>
              <a:t>Pawar,</a:t>
            </a:r>
          </a:p>
          <a:p>
            <a:pPr algn="ctr"/>
            <a:r>
              <a:rPr lang="en-IN" sz="2000" dirty="0"/>
              <a:t>             </a:t>
            </a:r>
            <a:r>
              <a:rPr lang="en-IN" sz="2000" dirty="0" smtClean="0"/>
              <a:t>           </a:t>
            </a:r>
            <a:r>
              <a:rPr lang="en-US" sz="2000" dirty="0" smtClean="0"/>
              <a:t>Assistant </a:t>
            </a:r>
            <a:r>
              <a:rPr lang="en-US" sz="2000" dirty="0"/>
              <a:t>Professor, School of CS &amp; IT,</a:t>
            </a:r>
          </a:p>
          <a:p>
            <a:r>
              <a:rPr lang="en-US" sz="2000" dirty="0"/>
              <a:t>                        </a:t>
            </a:r>
            <a:r>
              <a:rPr lang="en-US" sz="2000" dirty="0" smtClean="0"/>
              <a:t> MCA Department,</a:t>
            </a:r>
          </a:p>
          <a:p>
            <a:r>
              <a:rPr lang="en-US" sz="2000" dirty="0"/>
              <a:t> </a:t>
            </a:r>
            <a:r>
              <a:rPr lang="en-US" sz="2000" dirty="0" smtClean="0"/>
              <a:t>                        </a:t>
            </a:r>
            <a:r>
              <a:rPr lang="en-US" sz="2000" dirty="0"/>
              <a:t>Knowledge Campus</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7728"/>
            <a:ext cx="4648200" cy="731838"/>
          </a:xfrm>
        </p:spPr>
        <p:txBody>
          <a:bodyPr>
            <a:noAutofit/>
          </a:bodyPr>
          <a:lstStyle/>
          <a:p>
            <a:r>
              <a:rPr lang="en-US" b="1" dirty="0" smtClean="0">
                <a:solidFill>
                  <a:srgbClr val="7030A0"/>
                </a:solidFill>
              </a:rPr>
              <a:t>Test Design</a:t>
            </a:r>
            <a:endParaRPr lang="en-US" b="1" dirty="0">
              <a:solidFill>
                <a:srgbClr val="7030A0"/>
              </a:solidFill>
            </a:endParaRPr>
          </a:p>
        </p:txBody>
      </p:sp>
      <p:sp>
        <p:nvSpPr>
          <p:cNvPr id="3" name="Content Placeholder 2"/>
          <p:cNvSpPr>
            <a:spLocks noGrp="1"/>
          </p:cNvSpPr>
          <p:nvPr>
            <p:ph idx="1"/>
          </p:nvPr>
        </p:nvSpPr>
        <p:spPr>
          <a:xfrm>
            <a:off x="457200" y="1143000"/>
            <a:ext cx="8458200" cy="4953000"/>
          </a:xfrm>
        </p:spPr>
        <p:txBody>
          <a:bodyPr>
            <a:normAutofit fontScale="92500"/>
          </a:bodyPr>
          <a:lstStyle/>
          <a:p>
            <a:pPr algn="just"/>
            <a:r>
              <a:rPr lang="en-US" sz="2800" dirty="0" smtClean="0"/>
              <a:t>Test team starts with </a:t>
            </a:r>
            <a:r>
              <a:rPr lang="en-US" sz="2800" dirty="0" smtClean="0">
                <a:solidFill>
                  <a:srgbClr val="FF0000"/>
                </a:solidFill>
              </a:rPr>
              <a:t>test cases development </a:t>
            </a:r>
            <a:r>
              <a:rPr lang="en-US" sz="2800" dirty="0" smtClean="0"/>
              <a:t>activity here in this phase.</a:t>
            </a:r>
          </a:p>
          <a:p>
            <a:pPr algn="just"/>
            <a:r>
              <a:rPr lang="en-US" sz="2800" dirty="0" smtClean="0"/>
              <a:t> Test team </a:t>
            </a:r>
            <a:r>
              <a:rPr lang="en-US" sz="2800" u="sng" dirty="0" smtClean="0">
                <a:solidFill>
                  <a:srgbClr val="FF0000"/>
                </a:solidFill>
              </a:rPr>
              <a:t>prepares </a:t>
            </a:r>
            <a:r>
              <a:rPr lang="en-US" sz="2800" b="1" u="sng" dirty="0" smtClean="0">
                <a:solidFill>
                  <a:srgbClr val="FF0000"/>
                </a:solidFill>
              </a:rPr>
              <a:t>test cases, test scripts (if automation) and test data. </a:t>
            </a:r>
          </a:p>
          <a:p>
            <a:pPr algn="just"/>
            <a:r>
              <a:rPr lang="en-US" sz="2800" dirty="0" smtClean="0"/>
              <a:t>Once the </a:t>
            </a:r>
            <a:r>
              <a:rPr lang="en-US" sz="2800" u="sng" dirty="0" smtClean="0">
                <a:solidFill>
                  <a:srgbClr val="FF0000"/>
                </a:solidFill>
              </a:rPr>
              <a:t>test cases are ready then these test cases are reviewed by </a:t>
            </a:r>
            <a:r>
              <a:rPr lang="en-US" sz="2800" b="1" u="sng" dirty="0" smtClean="0">
                <a:solidFill>
                  <a:srgbClr val="FF0000"/>
                </a:solidFill>
              </a:rPr>
              <a:t>peer members or team lead</a:t>
            </a:r>
            <a:r>
              <a:rPr lang="en-US" sz="2800" dirty="0" smtClean="0"/>
              <a:t>. Also, </a:t>
            </a:r>
            <a:r>
              <a:rPr lang="en-US" sz="2800" u="sng" dirty="0" smtClean="0">
                <a:solidFill>
                  <a:srgbClr val="FF0000"/>
                </a:solidFill>
              </a:rPr>
              <a:t>test team prepares the </a:t>
            </a:r>
            <a:r>
              <a:rPr lang="en-US" sz="2800" b="1" u="sng" dirty="0" smtClean="0">
                <a:solidFill>
                  <a:srgbClr val="FF0000"/>
                </a:solidFill>
              </a:rPr>
              <a:t>Requirement Traceability Matrix </a:t>
            </a:r>
            <a:r>
              <a:rPr lang="en-US" sz="2800" b="1" dirty="0" smtClean="0"/>
              <a:t>(RTM). </a:t>
            </a:r>
          </a:p>
          <a:p>
            <a:pPr algn="just"/>
            <a:r>
              <a:rPr lang="en-US" sz="2800" dirty="0" smtClean="0"/>
              <a:t>RTM </a:t>
            </a:r>
            <a:r>
              <a:rPr lang="en-US" sz="2800" u="sng" dirty="0" smtClean="0"/>
              <a:t>traces the requirements to the test cases </a:t>
            </a:r>
            <a:r>
              <a:rPr lang="en-US" sz="2800" dirty="0" smtClean="0"/>
              <a:t>that are needed to </a:t>
            </a:r>
            <a:r>
              <a:rPr lang="en-US" sz="2800" u="sng" dirty="0" smtClean="0">
                <a:solidFill>
                  <a:srgbClr val="FF0000"/>
                </a:solidFill>
              </a:rPr>
              <a:t>verify whether </a:t>
            </a:r>
            <a:r>
              <a:rPr lang="en-US" sz="2800" b="1" u="sng" dirty="0" smtClean="0">
                <a:solidFill>
                  <a:srgbClr val="FF0000"/>
                </a:solidFill>
              </a:rPr>
              <a:t>the requirements are fulfilled</a:t>
            </a:r>
            <a:r>
              <a:rPr lang="en-US" sz="2800" dirty="0" smtClean="0"/>
              <a:t>. </a:t>
            </a:r>
          </a:p>
          <a:p>
            <a:pPr algn="just"/>
            <a:r>
              <a:rPr lang="en-US" sz="2800" dirty="0" smtClean="0"/>
              <a:t>The deliverables of this phase are </a:t>
            </a:r>
            <a:r>
              <a:rPr lang="en-US" sz="2800" b="1" dirty="0" smtClean="0">
                <a:solidFill>
                  <a:srgbClr val="FF0000"/>
                </a:solidFill>
              </a:rPr>
              <a:t>Test Cases, Test Scripts, Test Data, Requirements Traceability Matrix</a:t>
            </a:r>
            <a:endParaRPr lang="en-US" sz="2800" b="1" dirty="0">
              <a:solidFill>
                <a:srgbClr val="FF0000"/>
              </a:solidFill>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292" y="214290"/>
            <a:ext cx="5943600" cy="457200"/>
          </a:xfrm>
        </p:spPr>
        <p:txBody>
          <a:bodyPr>
            <a:normAutofit fontScale="90000"/>
          </a:bodyPr>
          <a:lstStyle/>
          <a:p>
            <a:r>
              <a:rPr lang="en-US" b="1" dirty="0" smtClean="0">
                <a:solidFill>
                  <a:schemeClr val="tx1"/>
                </a:solidFill>
              </a:rPr>
              <a:t>Test Environment Setup</a:t>
            </a:r>
            <a:endParaRPr lang="en-US" dirty="0">
              <a:solidFill>
                <a:schemeClr val="tx1"/>
              </a:solidFill>
            </a:endParaRPr>
          </a:p>
        </p:txBody>
      </p:sp>
      <p:sp>
        <p:nvSpPr>
          <p:cNvPr id="3" name="Content Placeholder 2"/>
          <p:cNvSpPr>
            <a:spLocks noGrp="1"/>
          </p:cNvSpPr>
          <p:nvPr>
            <p:ph idx="1"/>
          </p:nvPr>
        </p:nvSpPr>
        <p:spPr>
          <a:xfrm>
            <a:off x="304800" y="857232"/>
            <a:ext cx="8610600" cy="5181600"/>
          </a:xfrm>
        </p:spPr>
        <p:txBody>
          <a:bodyPr>
            <a:normAutofit/>
          </a:bodyPr>
          <a:lstStyle/>
          <a:p>
            <a:pPr algn="just"/>
            <a:r>
              <a:rPr lang="en-US" sz="2800" dirty="0" smtClean="0"/>
              <a:t>This phase can be </a:t>
            </a:r>
            <a:r>
              <a:rPr lang="en-US" sz="2800" dirty="0" smtClean="0">
                <a:solidFill>
                  <a:srgbClr val="FF0000"/>
                </a:solidFill>
              </a:rPr>
              <a:t>started in parallel with Test design phase.</a:t>
            </a:r>
            <a:r>
              <a:rPr lang="en-US" sz="2800" dirty="0" smtClean="0"/>
              <a:t> Test environment setup is done based on the </a:t>
            </a:r>
            <a:r>
              <a:rPr lang="en-US" sz="2800" u="sng" dirty="0" smtClean="0">
                <a:solidFill>
                  <a:srgbClr val="FF0000"/>
                </a:solidFill>
              </a:rPr>
              <a:t>hardware and software requirement list</a:t>
            </a:r>
            <a:r>
              <a:rPr lang="en-US" sz="2800" dirty="0" smtClean="0"/>
              <a:t>.</a:t>
            </a:r>
          </a:p>
          <a:p>
            <a:pPr algn="just"/>
            <a:r>
              <a:rPr lang="en-US" sz="2800" dirty="0" smtClean="0"/>
              <a:t> Some cases test team may not be involved in this phase. </a:t>
            </a:r>
            <a:r>
              <a:rPr lang="en-US" sz="2800" dirty="0" smtClean="0">
                <a:solidFill>
                  <a:srgbClr val="FF0000"/>
                </a:solidFill>
              </a:rPr>
              <a:t>Development team or customer provides the test environment</a:t>
            </a:r>
            <a:r>
              <a:rPr lang="en-US" sz="2800" dirty="0" smtClean="0"/>
              <a:t>. </a:t>
            </a:r>
          </a:p>
          <a:p>
            <a:pPr algn="just"/>
            <a:r>
              <a:rPr lang="en-US" sz="2800" dirty="0" smtClean="0"/>
              <a:t>Meanwhile, </a:t>
            </a:r>
            <a:r>
              <a:rPr lang="en-US" sz="2800" dirty="0" smtClean="0">
                <a:solidFill>
                  <a:srgbClr val="FF0000"/>
                </a:solidFill>
              </a:rPr>
              <a:t>test team should prepare the </a:t>
            </a:r>
            <a:r>
              <a:rPr lang="en-US" sz="2800" u="sng" dirty="0" smtClean="0">
                <a:solidFill>
                  <a:srgbClr val="FF0000"/>
                </a:solidFill>
              </a:rPr>
              <a:t>smoke test </a:t>
            </a:r>
            <a:r>
              <a:rPr lang="en-US" sz="2800" dirty="0" smtClean="0">
                <a:solidFill>
                  <a:srgbClr val="FF0000"/>
                </a:solidFill>
              </a:rPr>
              <a:t>cases to check the </a:t>
            </a:r>
            <a:r>
              <a:rPr lang="en-US" sz="2800" b="1" dirty="0" smtClean="0">
                <a:solidFill>
                  <a:srgbClr val="FF0000"/>
                </a:solidFill>
              </a:rPr>
              <a:t>readiness of the given test environment.</a:t>
            </a:r>
          </a:p>
          <a:p>
            <a:pPr algn="just"/>
            <a:r>
              <a:rPr lang="en-US" sz="2800" b="1" dirty="0" smtClean="0"/>
              <a:t>Entry Criteria:</a:t>
            </a:r>
            <a:r>
              <a:rPr lang="en-US" sz="2800" dirty="0" smtClean="0"/>
              <a:t> </a:t>
            </a:r>
            <a:r>
              <a:rPr lang="en-US" sz="2800" u="sng" dirty="0" smtClean="0"/>
              <a:t>Test Plan, Smoke Test cases, Test Data</a:t>
            </a:r>
            <a:r>
              <a:rPr lang="en-US" sz="2800" dirty="0" smtClean="0"/>
              <a:t/>
            </a:r>
            <a:br>
              <a:rPr lang="en-US" sz="2800" dirty="0" smtClean="0"/>
            </a:br>
            <a:r>
              <a:rPr lang="en-US" sz="2800" b="1" dirty="0" smtClean="0"/>
              <a:t>Deliverables:</a:t>
            </a:r>
            <a:r>
              <a:rPr lang="en-US" sz="2800" dirty="0" smtClean="0"/>
              <a:t> </a:t>
            </a:r>
            <a:r>
              <a:rPr lang="en-US" sz="2800" b="1" dirty="0" smtClean="0"/>
              <a:t>Test Environment. Smoke Test Results</a:t>
            </a:r>
            <a:r>
              <a:rPr lang="en-US" sz="2800" dirty="0" smtClean="0"/>
              <a:t>.</a:t>
            </a:r>
            <a:endParaRPr lang="en-US" sz="28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0800"/>
            <a:ext cx="5867400" cy="438944"/>
          </a:xfrm>
        </p:spPr>
        <p:txBody>
          <a:bodyPr>
            <a:normAutofit fontScale="90000"/>
          </a:bodyPr>
          <a:lstStyle/>
          <a:p>
            <a:r>
              <a:rPr lang="en-US" b="1" dirty="0" smtClean="0">
                <a:solidFill>
                  <a:srgbClr val="7030A0"/>
                </a:solidFill>
              </a:rPr>
              <a:t>Test Execution</a:t>
            </a:r>
            <a:endParaRPr lang="en-US" b="1" dirty="0">
              <a:solidFill>
                <a:srgbClr val="7030A0"/>
              </a:solidFill>
            </a:endParaRPr>
          </a:p>
        </p:txBody>
      </p:sp>
      <p:sp>
        <p:nvSpPr>
          <p:cNvPr id="3" name="Content Placeholder 2"/>
          <p:cNvSpPr>
            <a:spLocks noGrp="1"/>
          </p:cNvSpPr>
          <p:nvPr>
            <p:ph idx="1"/>
          </p:nvPr>
        </p:nvSpPr>
        <p:spPr>
          <a:xfrm>
            <a:off x="457200" y="609600"/>
            <a:ext cx="8458200" cy="5486400"/>
          </a:xfrm>
        </p:spPr>
        <p:txBody>
          <a:bodyPr>
            <a:normAutofit fontScale="92500"/>
          </a:bodyPr>
          <a:lstStyle/>
          <a:p>
            <a:pPr algn="just"/>
            <a:r>
              <a:rPr lang="en-US" sz="2800" dirty="0" smtClean="0"/>
              <a:t>Test team </a:t>
            </a:r>
            <a:r>
              <a:rPr lang="en-US" sz="2800" dirty="0" smtClean="0">
                <a:solidFill>
                  <a:srgbClr val="FF0000"/>
                </a:solidFill>
              </a:rPr>
              <a:t>starts executing the test cases </a:t>
            </a:r>
            <a:r>
              <a:rPr lang="en-US" sz="2800" dirty="0" smtClean="0"/>
              <a:t>based on the planned test cases.</a:t>
            </a:r>
          </a:p>
          <a:p>
            <a:pPr algn="just"/>
            <a:r>
              <a:rPr lang="en-US" sz="2800" dirty="0" smtClean="0"/>
              <a:t> If a </a:t>
            </a:r>
            <a:r>
              <a:rPr lang="en-US" sz="2800" u="sng" dirty="0" smtClean="0">
                <a:solidFill>
                  <a:srgbClr val="FF0000"/>
                </a:solidFill>
              </a:rPr>
              <a:t>test case result is Pass/Fail </a:t>
            </a:r>
            <a:r>
              <a:rPr lang="en-US" sz="2800" dirty="0" smtClean="0"/>
              <a:t>then the same should be </a:t>
            </a:r>
            <a:r>
              <a:rPr lang="en-US" sz="2800" u="sng" dirty="0" smtClean="0">
                <a:solidFill>
                  <a:srgbClr val="FF0000"/>
                </a:solidFill>
              </a:rPr>
              <a:t>updated in the test cases</a:t>
            </a:r>
            <a:r>
              <a:rPr lang="en-US" sz="2800" dirty="0" smtClean="0"/>
              <a:t>. </a:t>
            </a:r>
          </a:p>
          <a:p>
            <a:pPr algn="just"/>
            <a:r>
              <a:rPr lang="en-US" sz="2800" u="sng" dirty="0" smtClean="0">
                <a:solidFill>
                  <a:srgbClr val="FF0000"/>
                </a:solidFill>
              </a:rPr>
              <a:t>Defect report should be prepared for failed test cases </a:t>
            </a:r>
            <a:r>
              <a:rPr lang="en-US" sz="2800" dirty="0" smtClean="0"/>
              <a:t>and </a:t>
            </a:r>
            <a:r>
              <a:rPr lang="en-US" sz="2800" dirty="0" smtClean="0">
                <a:solidFill>
                  <a:srgbClr val="FF0000"/>
                </a:solidFill>
              </a:rPr>
              <a:t>should be reported to the Development Team </a:t>
            </a:r>
            <a:r>
              <a:rPr lang="en-US" sz="2800" dirty="0" smtClean="0"/>
              <a:t>through </a:t>
            </a:r>
            <a:r>
              <a:rPr lang="en-US" sz="2800" u="sng" dirty="0" smtClean="0"/>
              <a:t>bug tracking tool </a:t>
            </a:r>
            <a:r>
              <a:rPr lang="en-US" sz="2800" dirty="0" smtClean="0"/>
              <a:t>(</a:t>
            </a:r>
            <a:r>
              <a:rPr lang="en-US" sz="2800" dirty="0" err="1" smtClean="0"/>
              <a:t>eg</a:t>
            </a:r>
            <a:r>
              <a:rPr lang="en-US" sz="2800" dirty="0" smtClean="0"/>
              <a:t>., Quality Center) for fixing the defects.</a:t>
            </a:r>
          </a:p>
          <a:p>
            <a:pPr algn="just"/>
            <a:r>
              <a:rPr lang="en-US" sz="2800" dirty="0" smtClean="0"/>
              <a:t> </a:t>
            </a:r>
            <a:r>
              <a:rPr lang="en-US" sz="2800" b="1" dirty="0" smtClean="0">
                <a:solidFill>
                  <a:srgbClr val="FF0000"/>
                </a:solidFill>
              </a:rPr>
              <a:t>Retesting will be performed </a:t>
            </a:r>
            <a:r>
              <a:rPr lang="en-US" sz="2800" dirty="0" smtClean="0"/>
              <a:t>once the defect was fixed.</a:t>
            </a:r>
          </a:p>
          <a:p>
            <a:r>
              <a:rPr lang="en-US" sz="2800" b="1" dirty="0" smtClean="0"/>
              <a:t>Entry Criteria:</a:t>
            </a:r>
            <a:r>
              <a:rPr lang="en-US" sz="2800" dirty="0" smtClean="0"/>
              <a:t> </a:t>
            </a:r>
            <a:r>
              <a:rPr lang="en-US" sz="2800" dirty="0" smtClean="0">
                <a:solidFill>
                  <a:srgbClr val="FF0000"/>
                </a:solidFill>
              </a:rPr>
              <a:t>Test Plan document, Test cases, Test data, Test Environment</a:t>
            </a:r>
            <a:r>
              <a:rPr lang="en-US" sz="2800" dirty="0" smtClean="0"/>
              <a:t>.</a:t>
            </a:r>
            <a:br>
              <a:rPr lang="en-US" sz="2800" dirty="0" smtClean="0"/>
            </a:br>
            <a:r>
              <a:rPr lang="en-US" sz="2800" b="1" dirty="0" smtClean="0"/>
              <a:t>Deliverables:</a:t>
            </a:r>
            <a:r>
              <a:rPr lang="en-US" sz="2800" dirty="0" smtClean="0"/>
              <a:t> Test case execution report, Defect report, RTM.</a:t>
            </a:r>
            <a:endParaRPr lang="en-US" sz="28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1462"/>
            <a:ext cx="4648200" cy="715962"/>
          </a:xfrm>
        </p:spPr>
        <p:txBody>
          <a:bodyPr>
            <a:noAutofit/>
          </a:bodyPr>
          <a:lstStyle/>
          <a:p>
            <a:r>
              <a:rPr lang="en-US" sz="3600" b="1" dirty="0" smtClean="0">
                <a:solidFill>
                  <a:srgbClr val="7030A0"/>
                </a:solidFill>
              </a:rPr>
              <a:t>Test Closure</a:t>
            </a:r>
            <a:endParaRPr lang="en-US" sz="3600" dirty="0">
              <a:solidFill>
                <a:srgbClr val="7030A0"/>
              </a:solidFill>
            </a:endParaRPr>
          </a:p>
        </p:txBody>
      </p:sp>
      <p:sp>
        <p:nvSpPr>
          <p:cNvPr id="3" name="Content Placeholder 2"/>
          <p:cNvSpPr>
            <a:spLocks noGrp="1"/>
          </p:cNvSpPr>
          <p:nvPr>
            <p:ph idx="1"/>
          </p:nvPr>
        </p:nvSpPr>
        <p:spPr>
          <a:xfrm>
            <a:off x="381000" y="642918"/>
            <a:ext cx="8534400" cy="5715040"/>
          </a:xfrm>
        </p:spPr>
        <p:txBody>
          <a:bodyPr>
            <a:normAutofit fontScale="92500" lnSpcReduction="10000"/>
          </a:bodyPr>
          <a:lstStyle/>
          <a:p>
            <a:pPr algn="just"/>
            <a:r>
              <a:rPr lang="en-US" sz="2800" dirty="0" smtClean="0"/>
              <a:t>The final stage where we prepare </a:t>
            </a:r>
            <a:r>
              <a:rPr lang="en-US" sz="2800" u="sng" dirty="0" smtClean="0">
                <a:solidFill>
                  <a:srgbClr val="FF0000"/>
                </a:solidFill>
              </a:rPr>
              <a:t>Test Closure Report, Test Metrics.</a:t>
            </a:r>
          </a:p>
          <a:p>
            <a:pPr algn="just"/>
            <a:r>
              <a:rPr lang="en-US" sz="2800" dirty="0" smtClean="0"/>
              <a:t>Testing team </a:t>
            </a:r>
            <a:r>
              <a:rPr lang="en-US" sz="2800" u="sng" dirty="0" smtClean="0">
                <a:solidFill>
                  <a:srgbClr val="FF0000"/>
                </a:solidFill>
              </a:rPr>
              <a:t>will be called out for a meeting to evaluate cycle</a:t>
            </a:r>
            <a:r>
              <a:rPr lang="en-US" sz="2800" dirty="0" smtClean="0"/>
              <a:t> </a:t>
            </a:r>
            <a:r>
              <a:rPr lang="en-US" sz="2800" u="sng" dirty="0" smtClean="0">
                <a:solidFill>
                  <a:srgbClr val="FF0000"/>
                </a:solidFill>
              </a:rPr>
              <a:t>completion criteria </a:t>
            </a:r>
            <a:r>
              <a:rPr lang="en-US" sz="2800" dirty="0" smtClean="0"/>
              <a:t>based on </a:t>
            </a:r>
            <a:r>
              <a:rPr lang="en-US" sz="2800" b="1" dirty="0" smtClean="0"/>
              <a:t>Test coverage, Quality, Time, Cost, Software, Business objectives</a:t>
            </a:r>
            <a:r>
              <a:rPr lang="en-US" sz="2800" dirty="0" smtClean="0"/>
              <a:t>. </a:t>
            </a:r>
          </a:p>
          <a:p>
            <a:pPr algn="just"/>
            <a:r>
              <a:rPr lang="en-US" sz="2800" dirty="0" smtClean="0"/>
              <a:t>Test team analyses the </a:t>
            </a:r>
            <a:r>
              <a:rPr lang="en-US" sz="2800" b="1" u="sng" dirty="0" smtClean="0">
                <a:solidFill>
                  <a:srgbClr val="FF0000"/>
                </a:solidFill>
              </a:rPr>
              <a:t>test artifacts</a:t>
            </a:r>
            <a:r>
              <a:rPr lang="en-US" sz="2800" u="sng" dirty="0" smtClean="0">
                <a:solidFill>
                  <a:srgbClr val="FF0000"/>
                </a:solidFill>
              </a:rPr>
              <a:t> (such as Test cases, Defect reports etc.,)</a:t>
            </a:r>
            <a:r>
              <a:rPr lang="en-US" sz="2800" dirty="0" smtClean="0"/>
              <a:t> to </a:t>
            </a:r>
            <a:r>
              <a:rPr lang="en-US" sz="2800" u="sng" dirty="0" smtClean="0">
                <a:solidFill>
                  <a:srgbClr val="FF0000"/>
                </a:solidFill>
              </a:rPr>
              <a:t>identify strategies that have to be implemented in future</a:t>
            </a:r>
            <a:r>
              <a:rPr lang="en-US" sz="2800" dirty="0" smtClean="0"/>
              <a:t>, which will help to remove process bottlenecks in the upcoming projects. </a:t>
            </a:r>
          </a:p>
          <a:p>
            <a:pPr algn="just"/>
            <a:r>
              <a:rPr lang="en-US" sz="2800" dirty="0" smtClean="0">
                <a:solidFill>
                  <a:srgbClr val="FF0000"/>
                </a:solidFill>
              </a:rPr>
              <a:t>Test metrics and Test closure report will be prepared based on the above criteria.</a:t>
            </a:r>
          </a:p>
          <a:p>
            <a:pPr algn="just"/>
            <a:r>
              <a:rPr lang="en-US" sz="2800" b="1" dirty="0" smtClean="0"/>
              <a:t>Entry Criteria:</a:t>
            </a:r>
            <a:r>
              <a:rPr lang="en-US" sz="2800" dirty="0" smtClean="0"/>
              <a:t> </a:t>
            </a:r>
            <a:r>
              <a:rPr lang="en-US" sz="2800" dirty="0" smtClean="0">
                <a:solidFill>
                  <a:srgbClr val="FF0000"/>
                </a:solidFill>
              </a:rPr>
              <a:t>Test Case Execution report </a:t>
            </a:r>
            <a:r>
              <a:rPr lang="en-US" sz="2800" dirty="0" smtClean="0"/>
              <a:t>(make sure there are </a:t>
            </a:r>
            <a:r>
              <a:rPr lang="en-US" sz="2800" dirty="0" smtClean="0">
                <a:solidFill>
                  <a:srgbClr val="FF0000"/>
                </a:solidFill>
              </a:rPr>
              <a:t>no high severity defects opened</a:t>
            </a:r>
            <a:r>
              <a:rPr lang="en-US" sz="2800" dirty="0" smtClean="0"/>
              <a:t>), Defect report</a:t>
            </a:r>
            <a:br>
              <a:rPr lang="en-US" sz="2800" dirty="0" smtClean="0"/>
            </a:br>
            <a:r>
              <a:rPr lang="en-US" sz="2800" b="1" dirty="0" smtClean="0"/>
              <a:t>Deliverables:</a:t>
            </a:r>
            <a:r>
              <a:rPr lang="en-US" sz="2800" dirty="0" smtClean="0"/>
              <a:t> </a:t>
            </a:r>
            <a:r>
              <a:rPr lang="en-US" sz="2800" b="1" dirty="0" smtClean="0"/>
              <a:t>Test Closure report, Test metrics</a:t>
            </a:r>
          </a:p>
          <a:p>
            <a:pPr algn="just"/>
            <a:endParaRPr lang="en-US" sz="28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145" y="175057"/>
            <a:ext cx="5943600" cy="728472"/>
          </a:xfrm>
        </p:spPr>
        <p:txBody>
          <a:bodyPr>
            <a:normAutofit/>
          </a:bodyPr>
          <a:lstStyle/>
          <a:p>
            <a:r>
              <a:rPr lang="fr-CA" sz="3200" b="1" dirty="0" err="1" smtClean="0">
                <a:solidFill>
                  <a:srgbClr val="7030A0"/>
                </a:solidFill>
              </a:rPr>
              <a:t>Achieving</a:t>
            </a:r>
            <a:r>
              <a:rPr lang="fr-CA" sz="3200" b="1" dirty="0" smtClean="0">
                <a:solidFill>
                  <a:srgbClr val="7030A0"/>
                </a:solidFill>
              </a:rPr>
              <a:t> Software Quality</a:t>
            </a:r>
            <a:endParaRPr lang="en-US" sz="3200" b="1" dirty="0">
              <a:solidFill>
                <a:srgbClr val="7030A0"/>
              </a:solidFill>
            </a:endParaRPr>
          </a:p>
        </p:txBody>
      </p:sp>
      <p:sp>
        <p:nvSpPr>
          <p:cNvPr id="3" name="Content Placeholder 2"/>
          <p:cNvSpPr>
            <a:spLocks noGrp="1"/>
          </p:cNvSpPr>
          <p:nvPr>
            <p:ph idx="1"/>
          </p:nvPr>
        </p:nvSpPr>
        <p:spPr>
          <a:xfrm>
            <a:off x="457200" y="1066800"/>
            <a:ext cx="8229600" cy="4953000"/>
          </a:xfrm>
        </p:spPr>
        <p:txBody>
          <a:bodyPr>
            <a:noAutofit/>
          </a:bodyPr>
          <a:lstStyle/>
          <a:p>
            <a:pPr algn="just"/>
            <a:r>
              <a:rPr lang="en-US" sz="2800" dirty="0" smtClean="0">
                <a:solidFill>
                  <a:srgbClr val="FF0000"/>
                </a:solidFill>
              </a:rPr>
              <a:t>Broad activities </a:t>
            </a:r>
            <a:r>
              <a:rPr lang="en-US" sz="2800" dirty="0" smtClean="0"/>
              <a:t>that help a software team achieve high quality software:</a:t>
            </a:r>
          </a:p>
          <a:p>
            <a:pPr lvl="1" algn="just"/>
            <a:r>
              <a:rPr lang="en-GB" sz="2800" b="1" dirty="0" smtClean="0">
                <a:solidFill>
                  <a:srgbClr val="FF0000"/>
                </a:solidFill>
              </a:rPr>
              <a:t>Quality Assurance </a:t>
            </a:r>
            <a:r>
              <a:rPr lang="en-GB" sz="2800" dirty="0" smtClean="0"/>
              <a:t>(QA) </a:t>
            </a:r>
          </a:p>
          <a:p>
            <a:pPr lvl="2" algn="just"/>
            <a:r>
              <a:rPr lang="en-GB" sz="2400" dirty="0" smtClean="0">
                <a:solidFill>
                  <a:srgbClr val="FF0000"/>
                </a:solidFill>
              </a:rPr>
              <a:t>establishes the infrastructure that supports </a:t>
            </a:r>
            <a:r>
              <a:rPr lang="en-GB" sz="2400" dirty="0" smtClean="0"/>
              <a:t>solid </a:t>
            </a:r>
            <a:r>
              <a:rPr lang="en-GB" sz="2400" dirty="0" smtClean="0">
                <a:solidFill>
                  <a:srgbClr val="FF0000"/>
                </a:solidFill>
              </a:rPr>
              <a:t>software engineering methods</a:t>
            </a:r>
            <a:r>
              <a:rPr lang="en-GB" sz="2400" dirty="0" smtClean="0"/>
              <a:t>, </a:t>
            </a:r>
            <a:r>
              <a:rPr lang="en-GB" sz="2400" dirty="0" smtClean="0">
                <a:solidFill>
                  <a:srgbClr val="FF0000"/>
                </a:solidFill>
              </a:rPr>
              <a:t>rational project management</a:t>
            </a:r>
            <a:r>
              <a:rPr lang="en-GB" sz="2400" dirty="0" smtClean="0"/>
              <a:t>, and </a:t>
            </a:r>
            <a:r>
              <a:rPr lang="en-GB" sz="2400" dirty="0" smtClean="0">
                <a:solidFill>
                  <a:srgbClr val="FF0000"/>
                </a:solidFill>
              </a:rPr>
              <a:t>quality control actions</a:t>
            </a:r>
            <a:endParaRPr lang="en-US" sz="2400" dirty="0" smtClean="0">
              <a:solidFill>
                <a:srgbClr val="FF0000"/>
              </a:solidFill>
            </a:endParaRPr>
          </a:p>
          <a:p>
            <a:pPr lvl="1" algn="just"/>
            <a:r>
              <a:rPr lang="en-GB" sz="2800" b="1" dirty="0" smtClean="0">
                <a:solidFill>
                  <a:srgbClr val="FF0000"/>
                </a:solidFill>
              </a:rPr>
              <a:t>Quality control </a:t>
            </a:r>
            <a:r>
              <a:rPr lang="en-GB" sz="2800" dirty="0" smtClean="0"/>
              <a:t>(QC) </a:t>
            </a:r>
          </a:p>
          <a:p>
            <a:pPr lvl="2" algn="just"/>
            <a:r>
              <a:rPr lang="en-GB" sz="2400" dirty="0" smtClean="0"/>
              <a:t>action that </a:t>
            </a:r>
            <a:r>
              <a:rPr lang="en-GB" sz="2400" dirty="0" smtClean="0">
                <a:solidFill>
                  <a:srgbClr val="FF0000"/>
                </a:solidFill>
              </a:rPr>
              <a:t>helps ensure each work products meets </a:t>
            </a:r>
            <a:r>
              <a:rPr lang="en-GB" sz="2400" dirty="0" smtClean="0"/>
              <a:t>its </a:t>
            </a:r>
            <a:r>
              <a:rPr lang="en-GB" sz="2400" dirty="0" smtClean="0">
                <a:solidFill>
                  <a:srgbClr val="FF0000"/>
                </a:solidFill>
              </a:rPr>
              <a:t>quality goals </a:t>
            </a:r>
          </a:p>
          <a:p>
            <a:pPr lvl="2" algn="just"/>
            <a:r>
              <a:rPr lang="en-GB" sz="2400" dirty="0" smtClean="0"/>
              <a:t>e.g., </a:t>
            </a:r>
            <a:r>
              <a:rPr lang="en-GB" sz="2400" u="sng" dirty="0" smtClean="0">
                <a:solidFill>
                  <a:srgbClr val="FF0000"/>
                </a:solidFill>
              </a:rPr>
              <a:t>review design models to ensure that they are complete and consistent</a:t>
            </a:r>
            <a:endParaRPr lang="en-US" sz="2400" u="sng" dirty="0" smtClean="0">
              <a:solidFill>
                <a:srgbClr val="FF0000"/>
              </a:solidFill>
            </a:endParaRPr>
          </a:p>
          <a:p>
            <a:pPr algn="just"/>
            <a:endParaRPr lang="en-US" sz="28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555182" cy="4953000"/>
          </a:xfrm>
        </p:spPr>
        <p:txBody>
          <a:bodyPr>
            <a:normAutofit/>
          </a:bodyPr>
          <a:lstStyle/>
          <a:p>
            <a:pPr lvl="1"/>
            <a:r>
              <a:rPr lang="en-GB" sz="2800" b="1" dirty="0" smtClean="0"/>
              <a:t>Software engineering method </a:t>
            </a:r>
          </a:p>
          <a:p>
            <a:pPr lvl="2"/>
            <a:r>
              <a:rPr lang="en-GB" sz="2400" dirty="0" smtClean="0">
                <a:solidFill>
                  <a:srgbClr val="FF0000"/>
                </a:solidFill>
              </a:rPr>
              <a:t>understand the problem to be solved, create a design that conforms to the problems and exhibit characteristics </a:t>
            </a:r>
            <a:r>
              <a:rPr lang="en-GB" sz="2400" dirty="0" smtClean="0"/>
              <a:t>that lead to software that are </a:t>
            </a:r>
            <a:r>
              <a:rPr lang="en-GB" sz="2400" dirty="0" smtClean="0">
                <a:solidFill>
                  <a:srgbClr val="FF0000"/>
                </a:solidFill>
              </a:rPr>
              <a:t>reliable, efficient, usable</a:t>
            </a:r>
            <a:r>
              <a:rPr lang="en-GB" sz="2400" dirty="0" smtClean="0"/>
              <a:t>, etc.</a:t>
            </a:r>
            <a:endParaRPr lang="en-US" sz="2400" dirty="0" smtClean="0"/>
          </a:p>
          <a:p>
            <a:pPr lvl="1"/>
            <a:r>
              <a:rPr lang="en-GB" sz="2800" b="1" dirty="0" smtClean="0"/>
              <a:t>Project management technique </a:t>
            </a:r>
          </a:p>
          <a:p>
            <a:pPr lvl="2"/>
            <a:r>
              <a:rPr lang="en-GB" sz="2400" dirty="0" smtClean="0">
                <a:solidFill>
                  <a:srgbClr val="FF0000"/>
                </a:solidFill>
              </a:rPr>
              <a:t>use estimation </a:t>
            </a:r>
            <a:r>
              <a:rPr lang="en-GB" sz="2400" dirty="0" smtClean="0"/>
              <a:t>to verify that </a:t>
            </a:r>
            <a:r>
              <a:rPr lang="en-GB" sz="2400" dirty="0" smtClean="0">
                <a:solidFill>
                  <a:srgbClr val="FF0000"/>
                </a:solidFill>
              </a:rPr>
              <a:t>delivery dates are achievable</a:t>
            </a:r>
            <a:r>
              <a:rPr lang="en-GB" sz="2400" dirty="0" smtClean="0"/>
              <a:t>, </a:t>
            </a:r>
            <a:r>
              <a:rPr lang="en-GB" sz="2400" dirty="0" smtClean="0">
                <a:solidFill>
                  <a:srgbClr val="FF0000"/>
                </a:solidFill>
              </a:rPr>
              <a:t>schedule dependencies are understood </a:t>
            </a:r>
            <a:r>
              <a:rPr lang="en-GB" sz="2400" dirty="0" smtClean="0"/>
              <a:t>and </a:t>
            </a:r>
            <a:r>
              <a:rPr lang="en-GB" sz="2400" dirty="0" smtClean="0">
                <a:solidFill>
                  <a:srgbClr val="FF0000"/>
                </a:solidFill>
              </a:rPr>
              <a:t>conduct risk planning </a:t>
            </a:r>
            <a:r>
              <a:rPr lang="en-GB" sz="2400" dirty="0" smtClean="0"/>
              <a:t>so that problem do not breed chaos.</a:t>
            </a:r>
            <a:endParaRPr lang="en-US" sz="2400" dirty="0" smtClean="0"/>
          </a:p>
          <a:p>
            <a:endParaRPr lang="en-US" sz="28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077200" cy="5700714"/>
          </a:xfrm>
        </p:spPr>
        <p:txBody>
          <a:bodyPr>
            <a:normAutofit fontScale="85000" lnSpcReduction="20000"/>
          </a:bodyPr>
          <a:lstStyle/>
          <a:p>
            <a:pPr algn="just"/>
            <a:r>
              <a:rPr lang="en-US" sz="2800" dirty="0" smtClean="0">
                <a:solidFill>
                  <a:schemeClr val="tx1"/>
                </a:solidFill>
              </a:rPr>
              <a:t>Testing is the </a:t>
            </a:r>
            <a:r>
              <a:rPr lang="en-US" sz="2800" b="1" u="sng" dirty="0" smtClean="0">
                <a:solidFill>
                  <a:srgbClr val="FF0000"/>
                </a:solidFill>
              </a:rPr>
              <a:t>process of executing a program </a:t>
            </a:r>
            <a:r>
              <a:rPr lang="en-US" sz="2800" dirty="0" smtClean="0">
                <a:solidFill>
                  <a:schemeClr val="tx1"/>
                </a:solidFill>
              </a:rPr>
              <a:t>with the intention </a:t>
            </a:r>
            <a:r>
              <a:rPr lang="en-US" sz="2800" b="1" u="sng" dirty="0" smtClean="0">
                <a:solidFill>
                  <a:srgbClr val="FF0000"/>
                </a:solidFill>
              </a:rPr>
              <a:t>of finding errors.</a:t>
            </a:r>
          </a:p>
          <a:p>
            <a:pPr algn="just"/>
            <a:r>
              <a:rPr lang="en-US" sz="2800" b="1" dirty="0" smtClean="0">
                <a:solidFill>
                  <a:schemeClr val="tx1"/>
                </a:solidFill>
              </a:rPr>
              <a:t>Strategic Approach</a:t>
            </a:r>
            <a:r>
              <a:rPr lang="en-US" sz="2800" dirty="0" smtClean="0">
                <a:solidFill>
                  <a:schemeClr val="tx1"/>
                </a:solidFill>
              </a:rPr>
              <a:t>:</a:t>
            </a:r>
          </a:p>
          <a:p>
            <a:pPr lvl="1" algn="just"/>
            <a:r>
              <a:rPr lang="en-US" dirty="0" smtClean="0">
                <a:solidFill>
                  <a:schemeClr val="tx1"/>
                </a:solidFill>
              </a:rPr>
              <a:t>To perform effective testing, you should </a:t>
            </a:r>
            <a:r>
              <a:rPr lang="en-US" b="1" u="sng" dirty="0" smtClean="0">
                <a:solidFill>
                  <a:srgbClr val="FF0000"/>
                </a:solidFill>
              </a:rPr>
              <a:t>conduct effective technical reviews</a:t>
            </a:r>
            <a:r>
              <a:rPr lang="en-US" dirty="0" smtClean="0">
                <a:solidFill>
                  <a:srgbClr val="FF0000"/>
                </a:solidFill>
              </a:rPr>
              <a:t>.</a:t>
            </a:r>
            <a:r>
              <a:rPr lang="en-US" dirty="0" smtClean="0">
                <a:solidFill>
                  <a:schemeClr val="tx1"/>
                </a:solidFill>
              </a:rPr>
              <a:t> By doing this, </a:t>
            </a:r>
            <a:r>
              <a:rPr lang="en-US" b="1" u="sng" dirty="0" smtClean="0">
                <a:solidFill>
                  <a:srgbClr val="FF0000"/>
                </a:solidFill>
              </a:rPr>
              <a:t>many errors will be eliminated before testing commences</a:t>
            </a:r>
            <a:r>
              <a:rPr lang="en-US" dirty="0" smtClean="0">
                <a:solidFill>
                  <a:schemeClr val="tx1"/>
                </a:solidFill>
              </a:rPr>
              <a:t>. </a:t>
            </a:r>
          </a:p>
          <a:p>
            <a:pPr lvl="1" algn="just"/>
            <a:r>
              <a:rPr lang="en-US" dirty="0" smtClean="0">
                <a:solidFill>
                  <a:schemeClr val="tx1"/>
                </a:solidFill>
              </a:rPr>
              <a:t> Testing </a:t>
            </a:r>
            <a:r>
              <a:rPr lang="en-US" b="1" dirty="0" smtClean="0">
                <a:solidFill>
                  <a:srgbClr val="FF0000"/>
                </a:solidFill>
              </a:rPr>
              <a:t>begins at the component level</a:t>
            </a:r>
            <a:r>
              <a:rPr lang="en-US" dirty="0" smtClean="0">
                <a:solidFill>
                  <a:srgbClr val="FF0000"/>
                </a:solidFill>
              </a:rPr>
              <a:t> </a:t>
            </a:r>
            <a:r>
              <a:rPr lang="en-US" dirty="0" smtClean="0">
                <a:solidFill>
                  <a:schemeClr val="tx1"/>
                </a:solidFill>
              </a:rPr>
              <a:t>and works "outward" </a:t>
            </a:r>
            <a:r>
              <a:rPr lang="en-US" b="1" dirty="0" smtClean="0">
                <a:solidFill>
                  <a:schemeClr val="tx1"/>
                </a:solidFill>
              </a:rPr>
              <a:t>toward the integration </a:t>
            </a:r>
            <a:r>
              <a:rPr lang="en-US" dirty="0" smtClean="0">
                <a:solidFill>
                  <a:schemeClr val="tx1"/>
                </a:solidFill>
              </a:rPr>
              <a:t>of the entire computer based system. </a:t>
            </a:r>
          </a:p>
          <a:p>
            <a:pPr lvl="1" algn="just"/>
            <a:r>
              <a:rPr lang="en-US" b="1" dirty="0" smtClean="0">
                <a:solidFill>
                  <a:srgbClr val="FF0000"/>
                </a:solidFill>
              </a:rPr>
              <a:t>Different testing techniques are appropriate </a:t>
            </a:r>
            <a:r>
              <a:rPr lang="en-US" dirty="0" smtClean="0">
                <a:solidFill>
                  <a:schemeClr val="tx1"/>
                </a:solidFill>
              </a:rPr>
              <a:t>for different software engineering approaches and </a:t>
            </a:r>
            <a:r>
              <a:rPr lang="en-US" b="1" dirty="0" smtClean="0">
                <a:solidFill>
                  <a:srgbClr val="FF0000"/>
                </a:solidFill>
              </a:rPr>
              <a:t>at different points in time. </a:t>
            </a:r>
          </a:p>
          <a:p>
            <a:pPr lvl="1" algn="just"/>
            <a:r>
              <a:rPr lang="en-US" dirty="0" smtClean="0">
                <a:solidFill>
                  <a:schemeClr val="tx1"/>
                </a:solidFill>
              </a:rPr>
              <a:t> Testing is conducted </a:t>
            </a:r>
            <a:r>
              <a:rPr lang="en-US" b="1" dirty="0" smtClean="0">
                <a:solidFill>
                  <a:srgbClr val="FF0000"/>
                </a:solidFill>
              </a:rPr>
              <a:t>by the developer of the software </a:t>
            </a:r>
            <a:r>
              <a:rPr lang="en-US" dirty="0" smtClean="0">
                <a:solidFill>
                  <a:srgbClr val="FF0000"/>
                </a:solidFill>
              </a:rPr>
              <a:t>and (</a:t>
            </a:r>
            <a:r>
              <a:rPr lang="en-US" b="1" u="sng" dirty="0" smtClean="0">
                <a:solidFill>
                  <a:srgbClr val="FF0000"/>
                </a:solidFill>
              </a:rPr>
              <a:t>for large projects) an independent test group</a:t>
            </a:r>
            <a:r>
              <a:rPr lang="en-US" dirty="0" smtClean="0">
                <a:solidFill>
                  <a:srgbClr val="FF0000"/>
                </a:solidFill>
              </a:rPr>
              <a:t>.  </a:t>
            </a:r>
          </a:p>
          <a:p>
            <a:pPr lvl="1" algn="just"/>
            <a:r>
              <a:rPr lang="en-US" b="1" dirty="0" smtClean="0">
                <a:solidFill>
                  <a:srgbClr val="FF0000"/>
                </a:solidFill>
              </a:rPr>
              <a:t>Testing and debugging </a:t>
            </a:r>
            <a:r>
              <a:rPr lang="en-US" dirty="0" smtClean="0">
                <a:solidFill>
                  <a:srgbClr val="FF0000"/>
                </a:solidFill>
              </a:rPr>
              <a:t>are </a:t>
            </a:r>
            <a:r>
              <a:rPr lang="en-US" b="1" u="sng" dirty="0" smtClean="0">
                <a:solidFill>
                  <a:srgbClr val="FF0000"/>
                </a:solidFill>
              </a:rPr>
              <a:t>different activities</a:t>
            </a:r>
            <a:r>
              <a:rPr lang="en-US" dirty="0" smtClean="0">
                <a:solidFill>
                  <a:schemeClr val="tx1"/>
                </a:solidFill>
              </a:rPr>
              <a:t>, but debugging must be accommodated in any testing strategy.</a:t>
            </a:r>
            <a:endParaRPr lang="en-US" dirty="0">
              <a:solidFill>
                <a:schemeClr val="tx1"/>
              </a:solidFill>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57224" y="71414"/>
            <a:ext cx="6215106" cy="954107"/>
          </a:xfrm>
          <a:prstGeom prst="rect">
            <a:avLst/>
          </a:prstGeom>
        </p:spPr>
        <p:txBody>
          <a:bodyPr wrap="square">
            <a:spAutoFit/>
          </a:bodyPr>
          <a:lstStyle/>
          <a:p>
            <a:pPr algn="ctr"/>
            <a:r>
              <a:rPr lang="en-US" sz="2800" b="1" dirty="0" smtClean="0"/>
              <a:t>Testing:  Strategic Approach to software Testing</a:t>
            </a:r>
            <a:endParaRPr lang="en-US"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900"/>
            <a:ext cx="8229600" cy="1143000"/>
          </a:xfrm>
        </p:spPr>
        <p:txBody>
          <a:bodyPr/>
          <a:lstStyle/>
          <a:p>
            <a:r>
              <a:rPr lang="en-US" dirty="0" smtClean="0"/>
              <a:t>V &amp; V</a:t>
            </a:r>
            <a:endParaRPr lang="en-US" dirty="0"/>
          </a:p>
        </p:txBody>
      </p:sp>
      <p:sp>
        <p:nvSpPr>
          <p:cNvPr id="3" name="Content Placeholder 2"/>
          <p:cNvSpPr>
            <a:spLocks noGrp="1"/>
          </p:cNvSpPr>
          <p:nvPr>
            <p:ph idx="1"/>
          </p:nvPr>
        </p:nvSpPr>
        <p:spPr>
          <a:xfrm>
            <a:off x="457200" y="1000108"/>
            <a:ext cx="8229600" cy="4525963"/>
          </a:xfrm>
        </p:spPr>
        <p:txBody>
          <a:bodyPr>
            <a:normAutofit/>
          </a:bodyPr>
          <a:lstStyle/>
          <a:p>
            <a:pPr algn="just"/>
            <a:r>
              <a:rPr lang="en-US" sz="2800" b="1" u="sng" dirty="0" smtClean="0"/>
              <a:t>Verification refers to the set of tasks</a:t>
            </a:r>
            <a:r>
              <a:rPr lang="en-US" sz="2800" dirty="0" smtClean="0"/>
              <a:t> that ensure that software correctly implements a specific function. </a:t>
            </a:r>
          </a:p>
          <a:p>
            <a:pPr algn="just"/>
            <a:r>
              <a:rPr lang="en-US" sz="2800" b="1" dirty="0" smtClean="0"/>
              <a:t>Validation refers</a:t>
            </a:r>
            <a:r>
              <a:rPr lang="en-US" sz="2800" dirty="0" smtClean="0"/>
              <a:t> to a different set of tasks that </a:t>
            </a:r>
            <a:r>
              <a:rPr lang="en-US" sz="2800" b="1" u="sng" dirty="0" smtClean="0"/>
              <a:t>ensure that the software </a:t>
            </a:r>
            <a:r>
              <a:rPr lang="en-US" sz="2800" dirty="0" smtClean="0"/>
              <a:t>that has been built is </a:t>
            </a:r>
            <a:r>
              <a:rPr lang="en-US" sz="2800" b="1" u="sng" dirty="0" smtClean="0"/>
              <a:t>traceable to customer requirements</a:t>
            </a:r>
            <a:r>
              <a:rPr lang="en-US" sz="2800" dirty="0" smtClean="0"/>
              <a:t>. </a:t>
            </a:r>
          </a:p>
          <a:p>
            <a:pPr algn="just"/>
            <a:r>
              <a:rPr lang="en-US" sz="2800" dirty="0" smtClean="0"/>
              <a:t>Boehm [Boe81] states this another way: </a:t>
            </a:r>
          </a:p>
          <a:p>
            <a:pPr algn="just"/>
            <a:r>
              <a:rPr lang="en-US" sz="2800" dirty="0" smtClean="0"/>
              <a:t> Verification: </a:t>
            </a:r>
            <a:r>
              <a:rPr lang="en-US" sz="2800" dirty="0" smtClean="0">
                <a:solidFill>
                  <a:srgbClr val="FF0000"/>
                </a:solidFill>
              </a:rPr>
              <a:t>"Are we building the product right?"  </a:t>
            </a:r>
          </a:p>
          <a:p>
            <a:pPr algn="just"/>
            <a:r>
              <a:rPr lang="en-US" sz="2800" dirty="0" smtClean="0"/>
              <a:t>Validation: </a:t>
            </a:r>
            <a:r>
              <a:rPr lang="en-US" sz="2800" dirty="0" smtClean="0">
                <a:solidFill>
                  <a:srgbClr val="FF0000"/>
                </a:solidFill>
              </a:rPr>
              <a:t>"Are we building the right product?"</a:t>
            </a:r>
            <a:endParaRPr lang="en-US" sz="2800" dirty="0">
              <a:solidFill>
                <a:srgbClr val="FF0000"/>
              </a:solidFill>
            </a:endParaRPr>
          </a:p>
        </p:txBody>
      </p:sp>
      <p:sp>
        <p:nvSpPr>
          <p:cNvPr id="7"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9"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609600"/>
            <a:ext cx="7543800" cy="5486399"/>
          </a:xfrm>
          <a:prstGeom prst="rect">
            <a:avLst/>
          </a:prstGeom>
          <a:noFill/>
          <a:ln w="9525">
            <a:noFill/>
            <a:miter lim="800000"/>
            <a:headEnd/>
            <a:tailEnd/>
          </a:ln>
          <a:effectLst/>
        </p:spPr>
      </p:pic>
      <p:sp>
        <p:nvSpPr>
          <p:cNvPr id="6"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8"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14400" y="685800"/>
            <a:ext cx="7086600" cy="5257800"/>
          </a:xfrm>
          <a:prstGeom prst="rect">
            <a:avLst/>
          </a:prstGeom>
        </p:spPr>
      </p:pic>
      <p:sp>
        <p:nvSpPr>
          <p:cNvPr id="3"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85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normAutofit/>
          </a:bodyPr>
          <a:lstStyle/>
          <a:p>
            <a:r>
              <a:rPr lang="en-US" sz="3200" dirty="0" smtClean="0"/>
              <a:t>SOFTWARE QUALITY</a:t>
            </a:r>
            <a:endParaRPr lang="en-US" sz="3200" dirty="0"/>
          </a:p>
        </p:txBody>
      </p:sp>
      <p:sp>
        <p:nvSpPr>
          <p:cNvPr id="3" name="Content Placeholder 2"/>
          <p:cNvSpPr>
            <a:spLocks noGrp="1"/>
          </p:cNvSpPr>
          <p:nvPr>
            <p:ph idx="1"/>
          </p:nvPr>
        </p:nvSpPr>
        <p:spPr>
          <a:xfrm>
            <a:off x="642910" y="928670"/>
            <a:ext cx="7772400" cy="4953000"/>
          </a:xfrm>
        </p:spPr>
        <p:txBody>
          <a:bodyPr>
            <a:normAutofit fontScale="92500" lnSpcReduction="20000"/>
          </a:bodyPr>
          <a:lstStyle/>
          <a:p>
            <a:pPr algn="just"/>
            <a:r>
              <a:rPr lang="en-US" sz="2800" b="1" dirty="0" smtClean="0"/>
              <a:t>Pressman's definition of "Software Quality“:</a:t>
            </a:r>
          </a:p>
          <a:p>
            <a:pPr>
              <a:buFont typeface="Helvetica CE" pitchFamily="-12" charset="-18"/>
              <a:buNone/>
            </a:pPr>
            <a:r>
              <a:rPr lang="en-US" u="sng" dirty="0" smtClean="0"/>
              <a:t>Software Quality</a:t>
            </a:r>
            <a:r>
              <a:rPr lang="en-US" dirty="0" smtClean="0"/>
              <a:t> is </a:t>
            </a:r>
            <a:r>
              <a:rPr lang="en-US" i="1" dirty="0" smtClean="0">
                <a:solidFill>
                  <a:srgbClr val="7F0101"/>
                </a:solidFill>
              </a:rPr>
              <a:t>conformance to</a:t>
            </a:r>
            <a:r>
              <a:rPr lang="en-US" dirty="0" smtClean="0"/>
              <a:t>:</a:t>
            </a:r>
          </a:p>
          <a:p>
            <a:pPr lvl="1" algn="just"/>
            <a:r>
              <a:rPr lang="en-US" sz="2600" dirty="0" smtClean="0">
                <a:solidFill>
                  <a:srgbClr val="FF0000"/>
                </a:solidFill>
              </a:rPr>
              <a:t>explicitly stated </a:t>
            </a:r>
            <a:r>
              <a:rPr lang="en-US" sz="2600" i="1" dirty="0" smtClean="0">
                <a:solidFill>
                  <a:srgbClr val="FF0000"/>
                </a:solidFill>
              </a:rPr>
              <a:t>functional and performance requirements</a:t>
            </a:r>
            <a:r>
              <a:rPr lang="en-US" sz="2600" dirty="0" smtClean="0">
                <a:solidFill>
                  <a:srgbClr val="FF0000"/>
                </a:solidFill>
              </a:rPr>
              <a:t>,</a:t>
            </a:r>
          </a:p>
          <a:p>
            <a:pPr lvl="1" algn="just"/>
            <a:r>
              <a:rPr lang="en-US" sz="2600" dirty="0" smtClean="0"/>
              <a:t>explicitly documented </a:t>
            </a:r>
            <a:r>
              <a:rPr lang="en-US" sz="2600" i="1" dirty="0" smtClean="0">
                <a:solidFill>
                  <a:srgbClr val="7F0101"/>
                </a:solidFill>
              </a:rPr>
              <a:t>development standards</a:t>
            </a:r>
            <a:r>
              <a:rPr lang="en-US" sz="2600" dirty="0" smtClean="0"/>
              <a:t>,</a:t>
            </a:r>
            <a:endParaRPr lang="en-US" sz="2600" i="1" dirty="0" smtClean="0">
              <a:solidFill>
                <a:srgbClr val="7F0101"/>
              </a:solidFill>
            </a:endParaRPr>
          </a:p>
          <a:p>
            <a:pPr lvl="1" algn="just"/>
            <a:r>
              <a:rPr lang="en-US" sz="2600" i="1" dirty="0" smtClean="0">
                <a:solidFill>
                  <a:srgbClr val="FF0000"/>
                </a:solidFill>
              </a:rPr>
              <a:t>implicit characteristics</a:t>
            </a:r>
            <a:r>
              <a:rPr lang="en-US" sz="2600" dirty="0" smtClean="0">
                <a:solidFill>
                  <a:srgbClr val="FF0000"/>
                </a:solidFill>
              </a:rPr>
              <a:t> that are expected</a:t>
            </a:r>
            <a:r>
              <a:rPr lang="en-US" sz="2600" dirty="0" smtClean="0"/>
              <a:t> of all professionally developed software.</a:t>
            </a:r>
          </a:p>
          <a:p>
            <a:pPr algn="just"/>
            <a:endParaRPr lang="en-US" sz="2800" dirty="0" smtClean="0"/>
          </a:p>
          <a:p>
            <a:pPr algn="just"/>
            <a:r>
              <a:rPr lang="en-US" sz="2800" b="1" dirty="0" smtClean="0"/>
              <a:t>IEEE Definition of "Software Quality“</a:t>
            </a:r>
          </a:p>
          <a:p>
            <a:pPr marL="883920" lvl="1" indent="-609600" algn="just">
              <a:buFont typeface="Wingdings" pitchFamily="2" charset="2"/>
              <a:buAutoNum type="arabicPeriod"/>
            </a:pPr>
            <a:r>
              <a:rPr lang="en-US" sz="2600" b="1" u="sng" dirty="0" smtClean="0">
                <a:solidFill>
                  <a:srgbClr val="FF0000"/>
                </a:solidFill>
              </a:rPr>
              <a:t>The degree to which a system</a:t>
            </a:r>
            <a:r>
              <a:rPr lang="en-US" sz="2600" dirty="0" smtClean="0"/>
              <a:t>, component, or process </a:t>
            </a:r>
            <a:r>
              <a:rPr lang="en-US" sz="2600" b="1" dirty="0" smtClean="0">
                <a:solidFill>
                  <a:srgbClr val="FF0000"/>
                </a:solidFill>
              </a:rPr>
              <a:t>meets specified requirements</a:t>
            </a:r>
            <a:r>
              <a:rPr lang="en-US" sz="2600" dirty="0" smtClean="0"/>
              <a:t>.</a:t>
            </a:r>
          </a:p>
          <a:p>
            <a:pPr marL="609600" indent="-609600" algn="just">
              <a:buFont typeface="Wingdings" pitchFamily="2" charset="2"/>
              <a:buAutoNum type="arabicPeriod"/>
            </a:pPr>
            <a:endParaRPr lang="en-US" sz="1200" dirty="0" smtClean="0"/>
          </a:p>
          <a:p>
            <a:pPr marL="883920" lvl="1" indent="-609600" algn="just">
              <a:buNone/>
            </a:pPr>
            <a:r>
              <a:rPr lang="en-US" sz="2600" dirty="0" smtClean="0"/>
              <a:t>2.   The </a:t>
            </a:r>
            <a:r>
              <a:rPr lang="en-US" sz="2600" b="1" dirty="0" smtClean="0">
                <a:solidFill>
                  <a:srgbClr val="FF0000"/>
                </a:solidFill>
              </a:rPr>
              <a:t>degree to which a system</a:t>
            </a:r>
            <a:r>
              <a:rPr lang="en-US" sz="2600" dirty="0" smtClean="0"/>
              <a:t>, component, or process </a:t>
            </a:r>
            <a:r>
              <a:rPr lang="en-US" sz="2600" dirty="0" smtClean="0">
                <a:solidFill>
                  <a:srgbClr val="FF0000"/>
                </a:solidFill>
              </a:rPr>
              <a:t>meets customer or </a:t>
            </a:r>
            <a:r>
              <a:rPr lang="en-US" sz="2600" b="1" dirty="0" smtClean="0">
                <a:solidFill>
                  <a:srgbClr val="FF0000"/>
                </a:solidFill>
              </a:rPr>
              <a:t>user needs or expectations</a:t>
            </a:r>
            <a:r>
              <a:rPr lang="en-US" sz="2600" dirty="0" smtClean="0">
                <a:solidFill>
                  <a:srgbClr val="FF0000"/>
                </a:solidFill>
              </a:rPr>
              <a:t>.</a:t>
            </a:r>
          </a:p>
          <a:p>
            <a:pPr algn="just"/>
            <a:endParaRPr lang="en-US" sz="2800" dirty="0" smtClean="0"/>
          </a:p>
          <a:p>
            <a:pPr algn="just"/>
            <a:endParaRPr lang="en-US"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srcRect/>
          <a:stretch>
            <a:fillRect/>
          </a:stretch>
        </p:blipFill>
        <p:spPr bwMode="auto">
          <a:xfrm>
            <a:off x="857224" y="1142984"/>
            <a:ext cx="7143776" cy="4500593"/>
          </a:xfrm>
          <a:prstGeom prst="rect">
            <a:avLst/>
          </a:prstGeom>
          <a:noFill/>
          <a:ln w="9525">
            <a:noFill/>
            <a:miter lim="800000"/>
            <a:headEnd/>
            <a:tailEnd/>
          </a:ln>
          <a:effectLst/>
        </p:spPr>
      </p:pic>
    </p:spTree>
    <p:extLst>
      <p:ext uri="{BB962C8B-B14F-4D97-AF65-F5344CB8AC3E}">
        <p14:creationId xmlns:p14="http://schemas.microsoft.com/office/powerpoint/2010/main" val="3200855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1754"/>
            <a:ext cx="5334000" cy="804672"/>
          </a:xfrm>
        </p:spPr>
        <p:txBody>
          <a:bodyPr>
            <a:normAutofit/>
          </a:bodyPr>
          <a:lstStyle/>
          <a:p>
            <a:r>
              <a:rPr lang="en-US" sz="3600" b="1" dirty="0" smtClean="0">
                <a:solidFill>
                  <a:srgbClr val="7030A0"/>
                </a:solidFill>
              </a:rPr>
              <a:t>Strategic </a:t>
            </a:r>
            <a:r>
              <a:rPr lang="en-US" sz="3600" b="1" dirty="0">
                <a:solidFill>
                  <a:srgbClr val="7030A0"/>
                </a:solidFill>
              </a:rPr>
              <a:t>Testing Issues</a:t>
            </a:r>
          </a:p>
        </p:txBody>
      </p:sp>
      <p:sp>
        <p:nvSpPr>
          <p:cNvPr id="3" name="Content Placeholder 2"/>
          <p:cNvSpPr>
            <a:spLocks noGrp="1"/>
          </p:cNvSpPr>
          <p:nvPr>
            <p:ph idx="1"/>
          </p:nvPr>
        </p:nvSpPr>
        <p:spPr>
          <a:xfrm>
            <a:off x="304800" y="714356"/>
            <a:ext cx="8686800" cy="5857916"/>
          </a:xfrm>
        </p:spPr>
        <p:txBody>
          <a:bodyPr>
            <a:normAutofit fontScale="85000" lnSpcReduction="10000"/>
          </a:bodyPr>
          <a:lstStyle/>
          <a:p>
            <a:pPr algn="just">
              <a:lnSpc>
                <a:spcPct val="90000"/>
              </a:lnSpc>
            </a:pPr>
            <a:r>
              <a:rPr lang="en-US" dirty="0"/>
              <a:t>Testing is a very important phase in software development life cycle. But the testing may not be very effective if proper strategy is not used.  For the </a:t>
            </a:r>
            <a:r>
              <a:rPr lang="en-US" b="1" dirty="0"/>
              <a:t>implementation of successful software testing strategy</a:t>
            </a:r>
            <a:r>
              <a:rPr lang="en-US" dirty="0"/>
              <a:t>, the </a:t>
            </a:r>
            <a:r>
              <a:rPr lang="en-US" b="1" dirty="0"/>
              <a:t>following issues </a:t>
            </a:r>
            <a:r>
              <a:rPr lang="en-US" dirty="0"/>
              <a:t>must be taken care of: </a:t>
            </a:r>
            <a:r>
              <a:rPr lang="en-US" dirty="0" smtClean="0"/>
              <a:t>-</a:t>
            </a:r>
          </a:p>
          <a:p>
            <a:pPr algn="just"/>
            <a:r>
              <a:rPr lang="en-US" dirty="0"/>
              <a:t>Before the start of the testing process, </a:t>
            </a:r>
            <a:r>
              <a:rPr lang="en-US" u="sng" dirty="0">
                <a:solidFill>
                  <a:srgbClr val="FF0000"/>
                </a:solidFill>
              </a:rPr>
              <a:t>all the requirements must be specified in a quantifiable manner</a:t>
            </a:r>
            <a:r>
              <a:rPr lang="en-US" dirty="0"/>
              <a:t>.</a:t>
            </a:r>
          </a:p>
          <a:p>
            <a:pPr algn="just"/>
            <a:r>
              <a:rPr lang="en-US" b="1" dirty="0"/>
              <a:t>Testing objectives must be clarified </a:t>
            </a:r>
            <a:r>
              <a:rPr lang="en-US" dirty="0"/>
              <a:t>and </a:t>
            </a:r>
            <a:r>
              <a:rPr lang="en-US" u="sng" dirty="0">
                <a:solidFill>
                  <a:srgbClr val="FF0000"/>
                </a:solidFill>
              </a:rPr>
              <a:t>stated explicitly</a:t>
            </a:r>
            <a:r>
              <a:rPr lang="en-US" dirty="0"/>
              <a:t>.</a:t>
            </a:r>
          </a:p>
          <a:p>
            <a:pPr algn="just"/>
            <a:r>
              <a:rPr lang="en-US" dirty="0"/>
              <a:t>A </a:t>
            </a:r>
            <a:r>
              <a:rPr lang="en-US" u="sng" dirty="0">
                <a:solidFill>
                  <a:srgbClr val="FF0000"/>
                </a:solidFill>
              </a:rPr>
              <a:t>proper testing plan </a:t>
            </a:r>
            <a:r>
              <a:rPr lang="en-US" dirty="0"/>
              <a:t>must be </a:t>
            </a:r>
            <a:r>
              <a:rPr lang="en-US" u="sng" dirty="0">
                <a:solidFill>
                  <a:srgbClr val="FF0000"/>
                </a:solidFill>
              </a:rPr>
              <a:t>developed.</a:t>
            </a:r>
          </a:p>
          <a:p>
            <a:pPr algn="just"/>
            <a:r>
              <a:rPr lang="en-US" u="sng" dirty="0">
                <a:solidFill>
                  <a:srgbClr val="FF0000"/>
                </a:solidFill>
              </a:rPr>
              <a:t>Build "robust" software </a:t>
            </a:r>
            <a:r>
              <a:rPr lang="en-US" dirty="0"/>
              <a:t>that </a:t>
            </a:r>
            <a:r>
              <a:rPr lang="en-US" b="1" dirty="0"/>
              <a:t>is designed to test itself</a:t>
            </a:r>
            <a:r>
              <a:rPr lang="en-US" dirty="0"/>
              <a:t>.</a:t>
            </a:r>
          </a:p>
          <a:p>
            <a:pPr algn="just"/>
            <a:r>
              <a:rPr lang="en-US" dirty="0"/>
              <a:t>Use </a:t>
            </a:r>
            <a:r>
              <a:rPr lang="en-US" u="sng" dirty="0">
                <a:solidFill>
                  <a:srgbClr val="FF0000"/>
                </a:solidFill>
              </a:rPr>
              <a:t>effective formal technical reviews </a:t>
            </a:r>
            <a:r>
              <a:rPr lang="en-US" dirty="0"/>
              <a:t>as a </a:t>
            </a:r>
            <a:r>
              <a:rPr lang="en-US" u="sng" dirty="0">
                <a:solidFill>
                  <a:srgbClr val="FF0000"/>
                </a:solidFill>
              </a:rPr>
              <a:t>filter prior to testing</a:t>
            </a:r>
            <a:r>
              <a:rPr lang="en-US" u="sng" dirty="0" smtClean="0">
                <a:solidFill>
                  <a:srgbClr val="FF0000"/>
                </a:solidFill>
              </a:rPr>
              <a:t>.</a:t>
            </a:r>
            <a:r>
              <a:rPr lang="en-US" dirty="0" smtClean="0"/>
              <a:t> </a:t>
            </a:r>
            <a:r>
              <a:rPr lang="en-US" dirty="0"/>
              <a:t>For this reason, </a:t>
            </a:r>
            <a:r>
              <a:rPr lang="en-US" b="1" dirty="0"/>
              <a:t>reviews can reduce the amount of testing effort</a:t>
            </a:r>
            <a:r>
              <a:rPr lang="en-US" dirty="0"/>
              <a:t> that is required to produce high-quality software</a:t>
            </a:r>
            <a:r>
              <a:rPr lang="en-US" dirty="0" smtClean="0"/>
              <a:t>.</a:t>
            </a:r>
            <a:endParaRPr lang="en-US"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7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000999" cy="5372120"/>
          </a:xfrm>
        </p:spPr>
        <p:txBody>
          <a:bodyPr>
            <a:normAutofit fontScale="92500" lnSpcReduction="10000"/>
          </a:bodyPr>
          <a:lstStyle/>
          <a:p>
            <a:pPr algn="just"/>
            <a:r>
              <a:rPr lang="en-US" dirty="0"/>
              <a:t>Conduct formal technical reviews to assess the test strategy and the cases themselves. </a:t>
            </a:r>
            <a:endParaRPr lang="en-US" dirty="0" smtClean="0"/>
          </a:p>
          <a:p>
            <a:pPr algn="just"/>
            <a:r>
              <a:rPr lang="en-US" dirty="0" smtClean="0"/>
              <a:t>FTRs </a:t>
            </a:r>
            <a:r>
              <a:rPr lang="en-US" dirty="0" smtClean="0">
                <a:solidFill>
                  <a:srgbClr val="FF0000"/>
                </a:solidFill>
              </a:rPr>
              <a:t>can </a:t>
            </a:r>
            <a:r>
              <a:rPr lang="en-US" dirty="0">
                <a:solidFill>
                  <a:srgbClr val="FF0000"/>
                </a:solidFill>
              </a:rPr>
              <a:t>uncover inconsistencies, omissions</a:t>
            </a:r>
            <a:r>
              <a:rPr lang="en-US" dirty="0"/>
              <a:t>, and outright errors in the testing approach. This saves time and also improves product quality.</a:t>
            </a:r>
          </a:p>
          <a:p>
            <a:r>
              <a:rPr lang="en-US" dirty="0"/>
              <a:t> </a:t>
            </a:r>
            <a:r>
              <a:rPr lang="en-US" u="sng" dirty="0">
                <a:solidFill>
                  <a:srgbClr val="FF0000"/>
                </a:solidFill>
              </a:rPr>
              <a:t>Develop a continuous improvement approach for the testing process</a:t>
            </a:r>
            <a:r>
              <a:rPr lang="en-US" dirty="0"/>
              <a:t>. </a:t>
            </a:r>
            <a:endParaRPr lang="en-US" dirty="0" smtClean="0"/>
          </a:p>
          <a:p>
            <a:r>
              <a:rPr lang="en-US" u="sng" dirty="0" smtClean="0">
                <a:solidFill>
                  <a:srgbClr val="FF0000"/>
                </a:solidFill>
              </a:rPr>
              <a:t>The </a:t>
            </a:r>
            <a:r>
              <a:rPr lang="en-US" u="sng" dirty="0">
                <a:solidFill>
                  <a:srgbClr val="FF0000"/>
                </a:solidFill>
              </a:rPr>
              <a:t>test strategy should be measured</a:t>
            </a:r>
            <a:r>
              <a:rPr lang="en-US" dirty="0"/>
              <a:t>. The </a:t>
            </a:r>
            <a:r>
              <a:rPr lang="en-US" b="1" u="sng" dirty="0"/>
              <a:t>metrics collected during testing </a:t>
            </a:r>
            <a:r>
              <a:rPr lang="en-US" dirty="0"/>
              <a:t>should be used as part of a </a:t>
            </a:r>
            <a:r>
              <a:rPr lang="en-US" b="1" u="sng" dirty="0"/>
              <a:t>statistical process control </a:t>
            </a:r>
            <a:r>
              <a:rPr lang="en-US" dirty="0"/>
              <a:t>approach for software testing.</a:t>
            </a:r>
          </a:p>
          <a:p>
            <a:endParaRPr lang="en-US"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697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71462"/>
            <a:ext cx="6781800" cy="880872"/>
          </a:xfrm>
        </p:spPr>
        <p:txBody>
          <a:bodyPr>
            <a:normAutofit/>
          </a:bodyPr>
          <a:lstStyle/>
          <a:p>
            <a:r>
              <a:rPr lang="en-US" sz="2800" b="1" dirty="0" smtClean="0">
                <a:solidFill>
                  <a:srgbClr val="7030A0"/>
                </a:solidFill>
              </a:rPr>
              <a:t>Strategies </a:t>
            </a:r>
            <a:r>
              <a:rPr lang="en-US" sz="2800" b="1" dirty="0">
                <a:solidFill>
                  <a:srgbClr val="7030A0"/>
                </a:solidFill>
              </a:rPr>
              <a:t>for Conventional Software</a:t>
            </a:r>
          </a:p>
        </p:txBody>
      </p:sp>
      <p:sp>
        <p:nvSpPr>
          <p:cNvPr id="3" name="Content Placeholder 2"/>
          <p:cNvSpPr>
            <a:spLocks noGrp="1"/>
          </p:cNvSpPr>
          <p:nvPr>
            <p:ph idx="1"/>
          </p:nvPr>
        </p:nvSpPr>
        <p:spPr>
          <a:xfrm>
            <a:off x="785786" y="928670"/>
            <a:ext cx="7408333" cy="4000528"/>
          </a:xfrm>
        </p:spPr>
        <p:txBody>
          <a:bodyPr>
            <a:noAutofit/>
          </a:bodyPr>
          <a:lstStyle/>
          <a:p>
            <a:pPr>
              <a:lnSpc>
                <a:spcPct val="150000"/>
              </a:lnSpc>
            </a:pPr>
            <a:r>
              <a:rPr lang="en-US" sz="2400" b="1" dirty="0"/>
              <a:t>Following are the four strategies for conventional software:</a:t>
            </a:r>
            <a:r>
              <a:rPr lang="en-US" sz="2400" dirty="0"/>
              <a:t/>
            </a:r>
            <a:br>
              <a:rPr lang="en-US" sz="2400" dirty="0"/>
            </a:br>
            <a:r>
              <a:rPr lang="en-US" sz="2400" b="1" dirty="0"/>
              <a:t>1) Unit testing</a:t>
            </a:r>
            <a:br>
              <a:rPr lang="en-US" sz="2400" b="1" dirty="0"/>
            </a:br>
            <a:r>
              <a:rPr lang="en-US" sz="2400" b="1" dirty="0"/>
              <a:t>2) Integration testing</a:t>
            </a:r>
            <a:br>
              <a:rPr lang="en-US" sz="2400" b="1" dirty="0"/>
            </a:br>
            <a:r>
              <a:rPr lang="en-US" sz="2400" b="1" dirty="0"/>
              <a:t>3) Regression testing</a:t>
            </a:r>
            <a:br>
              <a:rPr lang="en-US" sz="2400" b="1" dirty="0"/>
            </a:br>
            <a:r>
              <a:rPr lang="en-US" sz="2400" b="1" dirty="0"/>
              <a:t>4) Smoke testing</a:t>
            </a: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85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798" y="-24"/>
            <a:ext cx="4343400" cy="652272"/>
          </a:xfrm>
        </p:spPr>
        <p:txBody>
          <a:bodyPr>
            <a:normAutofit fontScale="90000"/>
          </a:bodyPr>
          <a:lstStyle/>
          <a:p>
            <a:r>
              <a:rPr lang="en-US" b="1" dirty="0">
                <a:solidFill>
                  <a:srgbClr val="7030A0"/>
                </a:solidFill>
              </a:rPr>
              <a:t>Unit </a:t>
            </a:r>
            <a:r>
              <a:rPr lang="en-US" b="1" dirty="0" smtClean="0">
                <a:solidFill>
                  <a:srgbClr val="7030A0"/>
                </a:solidFill>
              </a:rPr>
              <a:t>testing</a:t>
            </a:r>
            <a:endParaRPr lang="en-US" b="1" dirty="0">
              <a:solidFill>
                <a:srgbClr val="7030A0"/>
              </a:solidFill>
            </a:endParaRPr>
          </a:p>
        </p:txBody>
      </p:sp>
      <p:sp>
        <p:nvSpPr>
          <p:cNvPr id="3" name="Content Placeholder 2"/>
          <p:cNvSpPr>
            <a:spLocks noGrp="1"/>
          </p:cNvSpPr>
          <p:nvPr>
            <p:ph idx="1"/>
          </p:nvPr>
        </p:nvSpPr>
        <p:spPr>
          <a:xfrm>
            <a:off x="304800" y="642918"/>
            <a:ext cx="8534400" cy="4800616"/>
          </a:xfrm>
        </p:spPr>
        <p:txBody>
          <a:bodyPr>
            <a:noAutofit/>
          </a:bodyPr>
          <a:lstStyle/>
          <a:p>
            <a:pPr algn="just">
              <a:buNone/>
            </a:pPr>
            <a:r>
              <a:rPr lang="en-US" sz="2200" b="1" dirty="0" smtClean="0"/>
              <a:t>                     Testing </a:t>
            </a:r>
            <a:r>
              <a:rPr lang="en-US" sz="2200" b="1" dirty="0"/>
              <a:t>focuses on </a:t>
            </a:r>
            <a:r>
              <a:rPr lang="en-US" sz="2200" b="1" dirty="0" smtClean="0"/>
              <a:t>individual units. </a:t>
            </a:r>
            <a:endParaRPr lang="en-US" sz="2200" b="1" dirty="0"/>
          </a:p>
          <a:p>
            <a:pPr algn="just">
              <a:buNone/>
            </a:pPr>
            <a:r>
              <a:rPr lang="en-US" sz="2200" b="1" dirty="0" smtClean="0">
                <a:solidFill>
                  <a:srgbClr val="FF0000"/>
                </a:solidFill>
              </a:rPr>
              <a:t>Things </a:t>
            </a:r>
            <a:r>
              <a:rPr lang="en-US" sz="2200" b="1" dirty="0">
                <a:solidFill>
                  <a:srgbClr val="FF0000"/>
                </a:solidFill>
              </a:rPr>
              <a:t>to consider </a:t>
            </a:r>
            <a:r>
              <a:rPr lang="en-US" sz="2200" b="1" dirty="0"/>
              <a:t>as you write test cases for each component: </a:t>
            </a:r>
            <a:endParaRPr lang="en-US" sz="2200" b="1" dirty="0" smtClean="0"/>
          </a:p>
          <a:p>
            <a:pPr algn="just"/>
            <a:r>
              <a:rPr lang="en-US" sz="2200" b="1" i="1" u="sng" dirty="0"/>
              <a:t> Interface to the module </a:t>
            </a:r>
            <a:r>
              <a:rPr lang="en-US" sz="2200" dirty="0"/>
              <a:t>- does information flow in and out properly? </a:t>
            </a:r>
            <a:endParaRPr lang="en-US" sz="2200" dirty="0" smtClean="0"/>
          </a:p>
          <a:p>
            <a:pPr algn="just"/>
            <a:r>
              <a:rPr lang="en-US" sz="2200" b="1" i="1" dirty="0"/>
              <a:t> </a:t>
            </a:r>
            <a:r>
              <a:rPr lang="en-US" sz="2200" b="1" i="1" u="sng" dirty="0"/>
              <a:t>Local data structures </a:t>
            </a:r>
            <a:r>
              <a:rPr lang="en-US" sz="2200" b="1" i="1" dirty="0"/>
              <a:t>- </a:t>
            </a:r>
            <a:r>
              <a:rPr lang="en-US" sz="2200" dirty="0"/>
              <a:t>do local structures maintain data correctly during the algorithms execution</a:t>
            </a:r>
            <a:r>
              <a:rPr lang="en-US" sz="2200" dirty="0" smtClean="0"/>
              <a:t>?</a:t>
            </a:r>
          </a:p>
          <a:p>
            <a:pPr algn="just"/>
            <a:r>
              <a:rPr lang="en-US" sz="2200" dirty="0" smtClean="0"/>
              <a:t> </a:t>
            </a:r>
            <a:r>
              <a:rPr lang="en-US" sz="2200" b="1" i="1" u="sng" dirty="0"/>
              <a:t>Boundary conditions </a:t>
            </a:r>
            <a:r>
              <a:rPr lang="en-US" sz="2200" dirty="0"/>
              <a:t>- all boundary conditions should be tested. Look at loops, First and last record processed, limits of arrays… This is where you will find most of your errors</a:t>
            </a:r>
            <a:r>
              <a:rPr lang="en-US" sz="2200" dirty="0" smtClean="0"/>
              <a:t>.</a:t>
            </a:r>
          </a:p>
          <a:p>
            <a:pPr algn="just"/>
            <a:r>
              <a:rPr lang="en-US" sz="2200" b="1" i="1" u="sng" dirty="0"/>
              <a:t>Independent paths- </a:t>
            </a:r>
            <a:r>
              <a:rPr lang="en-US" sz="2200" dirty="0"/>
              <a:t>Try to execute each statement at least once. Look at all the paths through the module. </a:t>
            </a:r>
            <a:endParaRPr lang="en-US" sz="2200" dirty="0" smtClean="0"/>
          </a:p>
          <a:p>
            <a:pPr algn="just"/>
            <a:r>
              <a:rPr lang="en-US" sz="2200" b="1" i="1" u="sng" dirty="0"/>
              <a:t>Error Handling paths- </a:t>
            </a:r>
            <a:r>
              <a:rPr lang="en-US" sz="2200" dirty="0"/>
              <a:t>Trigger all possible errors and see that they are handled properly, </a:t>
            </a:r>
            <a:endParaRPr lang="en-US" sz="2200" dirty="0" smtClean="0"/>
          </a:p>
          <a:p>
            <a:pPr lvl="1" algn="just"/>
            <a:r>
              <a:rPr lang="en-US" sz="2200" dirty="0" smtClean="0"/>
              <a:t> </a:t>
            </a:r>
            <a:r>
              <a:rPr lang="en-US" sz="2200" dirty="0"/>
              <a:t>messages are helpful and </a:t>
            </a:r>
            <a:r>
              <a:rPr lang="en-US" sz="2200" dirty="0" smtClean="0"/>
              <a:t>correct</a:t>
            </a:r>
          </a:p>
          <a:p>
            <a:pPr lvl="1" algn="just"/>
            <a:r>
              <a:rPr lang="en-US" sz="2200" b="1" i="1" dirty="0"/>
              <a:t> exception</a:t>
            </a:r>
            <a:r>
              <a:rPr lang="en-US" sz="2200" dirty="0"/>
              <a:t>-condition processing is correct </a:t>
            </a:r>
            <a:r>
              <a:rPr lang="en-US" sz="2200" dirty="0" smtClean="0"/>
              <a:t>and</a:t>
            </a:r>
          </a:p>
          <a:p>
            <a:pPr lvl="1" algn="just"/>
            <a:r>
              <a:rPr lang="en-US" sz="2200" dirty="0" smtClean="0"/>
              <a:t> </a:t>
            </a:r>
            <a:r>
              <a:rPr lang="en-US" sz="2200" dirty="0"/>
              <a:t>error messages identify the location of the true error.</a:t>
            </a: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855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798" y="-24"/>
            <a:ext cx="4343400" cy="652272"/>
          </a:xfrm>
        </p:spPr>
        <p:txBody>
          <a:bodyPr>
            <a:normAutofit fontScale="90000"/>
          </a:bodyPr>
          <a:lstStyle/>
          <a:p>
            <a:r>
              <a:rPr lang="en-US" b="1" dirty="0">
                <a:solidFill>
                  <a:srgbClr val="7030A0"/>
                </a:solidFill>
              </a:rPr>
              <a:t>Unit </a:t>
            </a:r>
            <a:r>
              <a:rPr lang="en-US" b="1" dirty="0" smtClean="0">
                <a:solidFill>
                  <a:srgbClr val="7030A0"/>
                </a:solidFill>
              </a:rPr>
              <a:t>testing</a:t>
            </a:r>
            <a:endParaRPr lang="en-US" b="1" dirty="0">
              <a:solidFill>
                <a:srgbClr val="7030A0"/>
              </a:solidFill>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srcRect/>
          <a:stretch>
            <a:fillRect/>
          </a:stretch>
        </p:blipFill>
        <p:spPr bwMode="auto">
          <a:xfrm>
            <a:off x="1571604" y="928670"/>
            <a:ext cx="5572164" cy="5286412"/>
          </a:xfrm>
          <a:prstGeom prst="rect">
            <a:avLst/>
          </a:prstGeom>
          <a:noFill/>
          <a:ln w="9525">
            <a:noFill/>
            <a:miter lim="800000"/>
            <a:headEnd/>
            <a:tailEnd/>
          </a:ln>
          <a:effectLst/>
        </p:spPr>
      </p:pic>
    </p:spTree>
    <p:extLst>
      <p:ext uri="{BB962C8B-B14F-4D97-AF65-F5344CB8AC3E}">
        <p14:creationId xmlns:p14="http://schemas.microsoft.com/office/powerpoint/2010/main" val="3200855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4"/>
            <a:ext cx="6215106" cy="652272"/>
          </a:xfrm>
        </p:spPr>
        <p:txBody>
          <a:bodyPr>
            <a:normAutofit fontScale="90000"/>
          </a:bodyPr>
          <a:lstStyle/>
          <a:p>
            <a:r>
              <a:rPr lang="en-US" b="1" dirty="0">
                <a:solidFill>
                  <a:srgbClr val="7030A0"/>
                </a:solidFill>
              </a:rPr>
              <a:t>Unit </a:t>
            </a:r>
            <a:r>
              <a:rPr lang="en-US" b="1" dirty="0" smtClean="0">
                <a:solidFill>
                  <a:srgbClr val="7030A0"/>
                </a:solidFill>
              </a:rPr>
              <a:t>testing - Environment</a:t>
            </a:r>
            <a:endParaRPr lang="en-US" b="1" dirty="0">
              <a:solidFill>
                <a:srgbClr val="7030A0"/>
              </a:solidFill>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srcRect/>
          <a:stretch>
            <a:fillRect/>
          </a:stretch>
        </p:blipFill>
        <p:spPr bwMode="auto">
          <a:xfrm>
            <a:off x="1428728" y="1142984"/>
            <a:ext cx="6500858" cy="4643470"/>
          </a:xfrm>
          <a:prstGeom prst="rect">
            <a:avLst/>
          </a:prstGeom>
          <a:noFill/>
          <a:ln w="9525">
            <a:noFill/>
            <a:miter lim="800000"/>
            <a:headEnd/>
            <a:tailEnd/>
          </a:ln>
          <a:effectLst/>
        </p:spPr>
      </p:pic>
    </p:spTree>
    <p:extLst>
      <p:ext uri="{BB962C8B-B14F-4D97-AF65-F5344CB8AC3E}">
        <p14:creationId xmlns:p14="http://schemas.microsoft.com/office/powerpoint/2010/main" val="320085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05800" cy="5562600"/>
          </a:xfrm>
        </p:spPr>
        <p:txBody>
          <a:bodyPr>
            <a:normAutofit fontScale="92500" lnSpcReduction="20000"/>
          </a:bodyPr>
          <a:lstStyle/>
          <a:p>
            <a:pPr algn="just"/>
            <a:r>
              <a:rPr lang="en-US" sz="2800" dirty="0"/>
              <a:t>Things to consider as you write test cases for </a:t>
            </a:r>
            <a:r>
              <a:rPr lang="en-US" sz="2800" dirty="0" smtClean="0"/>
              <a:t>each component:</a:t>
            </a:r>
          </a:p>
          <a:p>
            <a:pPr algn="just"/>
            <a:r>
              <a:rPr lang="en-US" sz="2800" b="1" dirty="0"/>
              <a:t>Stubs and Drivers:</a:t>
            </a:r>
          </a:p>
          <a:p>
            <a:pPr lvl="1" algn="just"/>
            <a:r>
              <a:rPr lang="en-US" sz="2800" dirty="0" smtClean="0">
                <a:solidFill>
                  <a:srgbClr val="FF0000"/>
                </a:solidFill>
              </a:rPr>
              <a:t>Additional </a:t>
            </a:r>
            <a:r>
              <a:rPr lang="en-US" sz="2800" dirty="0">
                <a:solidFill>
                  <a:srgbClr val="FF0000"/>
                </a:solidFill>
              </a:rPr>
              <a:t>SW used to help test </a:t>
            </a:r>
            <a:r>
              <a:rPr lang="en-US" sz="2800" dirty="0"/>
              <a:t>components.</a:t>
            </a:r>
          </a:p>
          <a:p>
            <a:pPr algn="just"/>
            <a:r>
              <a:rPr lang="en-US" sz="2800" b="1" dirty="0" smtClean="0"/>
              <a:t>Driver </a:t>
            </a:r>
            <a:endParaRPr lang="en-US" sz="2800" b="1" dirty="0"/>
          </a:p>
          <a:p>
            <a:pPr lvl="1" algn="just"/>
            <a:r>
              <a:rPr lang="en-US" sz="2800" dirty="0" smtClean="0">
                <a:solidFill>
                  <a:srgbClr val="FF0000"/>
                </a:solidFill>
              </a:rPr>
              <a:t>a </a:t>
            </a:r>
            <a:r>
              <a:rPr lang="en-US" sz="2800" dirty="0">
                <a:solidFill>
                  <a:srgbClr val="FF0000"/>
                </a:solidFill>
              </a:rPr>
              <a:t>main program that passes data to the component </a:t>
            </a:r>
            <a:r>
              <a:rPr lang="en-US" sz="2800" dirty="0" smtClean="0"/>
              <a:t>and displays </a:t>
            </a:r>
            <a:r>
              <a:rPr lang="en-US" sz="2800" dirty="0"/>
              <a:t>or prints the results.</a:t>
            </a:r>
          </a:p>
          <a:p>
            <a:pPr algn="just"/>
            <a:r>
              <a:rPr lang="en-US" sz="2800" b="1" dirty="0" smtClean="0"/>
              <a:t>Stub </a:t>
            </a:r>
            <a:endParaRPr lang="en-US" sz="2800" b="1" dirty="0"/>
          </a:p>
          <a:p>
            <a:pPr lvl="1" algn="just"/>
            <a:r>
              <a:rPr lang="en-US" sz="2800" dirty="0" smtClean="0"/>
              <a:t> </a:t>
            </a:r>
            <a:r>
              <a:rPr lang="en-US" sz="2800" dirty="0"/>
              <a:t>a </a:t>
            </a:r>
            <a:r>
              <a:rPr lang="en-US" sz="2800" dirty="0">
                <a:solidFill>
                  <a:srgbClr val="FF0000"/>
                </a:solidFill>
              </a:rPr>
              <a:t>"dummy" sub-component or sub-program </a:t>
            </a:r>
            <a:r>
              <a:rPr lang="en-US" sz="2800" dirty="0"/>
              <a:t>used to </a:t>
            </a:r>
            <a:r>
              <a:rPr lang="en-US" sz="2800" dirty="0" smtClean="0">
                <a:solidFill>
                  <a:srgbClr val="FF0000"/>
                </a:solidFill>
              </a:rPr>
              <a:t>replace components/programs </a:t>
            </a:r>
            <a:r>
              <a:rPr lang="en-US" sz="2800" dirty="0"/>
              <a:t>that are subordinate to the unit </a:t>
            </a:r>
            <a:r>
              <a:rPr lang="en-US" sz="2800" dirty="0" smtClean="0"/>
              <a:t>being tested</a:t>
            </a:r>
            <a:r>
              <a:rPr lang="en-US" sz="2800" dirty="0"/>
              <a:t>.</a:t>
            </a:r>
          </a:p>
          <a:p>
            <a:pPr lvl="1" algn="just"/>
            <a:r>
              <a:rPr lang="en-US" sz="2800" dirty="0" smtClean="0"/>
              <a:t>The </a:t>
            </a:r>
            <a:r>
              <a:rPr lang="en-US" sz="2800" dirty="0"/>
              <a:t>stub may do minimal data manipulation, print or </a:t>
            </a:r>
            <a:r>
              <a:rPr lang="en-US" sz="2800" dirty="0" smtClean="0"/>
              <a:t>display something </a:t>
            </a:r>
            <a:r>
              <a:rPr lang="en-US" sz="2800" dirty="0"/>
              <a:t>when it is called and then return control to the </a:t>
            </a:r>
            <a:r>
              <a:rPr lang="en-US" sz="2800" dirty="0" smtClean="0"/>
              <a:t>unit being </a:t>
            </a:r>
            <a:r>
              <a:rPr lang="en-US" sz="2800" dirty="0"/>
              <a:t>tested.</a:t>
            </a: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355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1462"/>
            <a:ext cx="5334000" cy="639762"/>
          </a:xfrm>
        </p:spPr>
        <p:txBody>
          <a:bodyPr>
            <a:normAutofit fontScale="90000"/>
          </a:bodyPr>
          <a:lstStyle/>
          <a:p>
            <a:r>
              <a:rPr lang="en-US" b="1" dirty="0">
                <a:solidFill>
                  <a:srgbClr val="7030A0"/>
                </a:solidFill>
              </a:rPr>
              <a:t> Integration </a:t>
            </a:r>
            <a:r>
              <a:rPr lang="en-US" b="1" dirty="0" smtClean="0">
                <a:solidFill>
                  <a:srgbClr val="7030A0"/>
                </a:solidFill>
              </a:rPr>
              <a:t>testing</a:t>
            </a:r>
            <a:endParaRPr lang="en-US" b="1" dirty="0">
              <a:solidFill>
                <a:srgbClr val="7030A0"/>
              </a:solidFill>
            </a:endParaRPr>
          </a:p>
        </p:txBody>
      </p:sp>
      <p:sp>
        <p:nvSpPr>
          <p:cNvPr id="3" name="Content Placeholder 2"/>
          <p:cNvSpPr>
            <a:spLocks noGrp="1"/>
          </p:cNvSpPr>
          <p:nvPr>
            <p:ph idx="1"/>
          </p:nvPr>
        </p:nvSpPr>
        <p:spPr>
          <a:xfrm>
            <a:off x="304800" y="838200"/>
            <a:ext cx="8534400" cy="3662370"/>
          </a:xfrm>
        </p:spPr>
        <p:txBody>
          <a:bodyPr>
            <a:normAutofit/>
          </a:bodyPr>
          <a:lstStyle/>
          <a:p>
            <a:r>
              <a:rPr lang="en-US" sz="2400" b="1" dirty="0"/>
              <a:t>Testing focuses on </a:t>
            </a:r>
            <a:r>
              <a:rPr lang="en-US" sz="2400" b="1" u="sng" dirty="0">
                <a:solidFill>
                  <a:srgbClr val="FF0000"/>
                </a:solidFill>
              </a:rPr>
              <a:t>the design and </a:t>
            </a:r>
            <a:r>
              <a:rPr lang="en-US" sz="2400" b="1" u="sng" dirty="0" smtClean="0">
                <a:solidFill>
                  <a:srgbClr val="FF0000"/>
                </a:solidFill>
              </a:rPr>
              <a:t>the construction </a:t>
            </a:r>
            <a:r>
              <a:rPr lang="en-US" sz="2400" b="1" dirty="0"/>
              <a:t>of the SW architecture.</a:t>
            </a:r>
          </a:p>
          <a:p>
            <a:r>
              <a:rPr lang="en-US" sz="2400" dirty="0" smtClean="0"/>
              <a:t>This </a:t>
            </a:r>
            <a:r>
              <a:rPr lang="en-US" sz="2400" dirty="0"/>
              <a:t>is when we </a:t>
            </a:r>
            <a:r>
              <a:rPr lang="en-US" sz="2400" u="sng" dirty="0">
                <a:solidFill>
                  <a:srgbClr val="FF0000"/>
                </a:solidFill>
              </a:rPr>
              <a:t>fit the units together</a:t>
            </a:r>
            <a:r>
              <a:rPr lang="en-US" sz="2400" dirty="0"/>
              <a:t>.</a:t>
            </a:r>
          </a:p>
          <a:p>
            <a:r>
              <a:rPr lang="en-US" sz="2400" b="1" dirty="0" smtClean="0"/>
              <a:t>Integration </a:t>
            </a:r>
            <a:r>
              <a:rPr lang="en-US" sz="2400" b="1" dirty="0"/>
              <a:t>testing includes</a:t>
            </a:r>
            <a:r>
              <a:rPr lang="en-US" sz="2400" dirty="0"/>
              <a:t> both</a:t>
            </a:r>
          </a:p>
          <a:p>
            <a:pPr marL="0" indent="0">
              <a:buNone/>
            </a:pPr>
            <a:r>
              <a:rPr lang="en-US" sz="2400" dirty="0" smtClean="0"/>
              <a:t>         – </a:t>
            </a:r>
            <a:r>
              <a:rPr lang="en-US" sz="2400" b="1" dirty="0"/>
              <a:t>verification </a:t>
            </a:r>
            <a:r>
              <a:rPr lang="en-US" sz="2400" b="1" dirty="0" smtClean="0"/>
              <a:t>and</a:t>
            </a:r>
          </a:p>
          <a:p>
            <a:pPr marL="0" indent="0">
              <a:buNone/>
            </a:pPr>
            <a:r>
              <a:rPr lang="en-US" sz="2400" dirty="0"/>
              <a:t> </a:t>
            </a:r>
            <a:r>
              <a:rPr lang="en-US" sz="2400" dirty="0" smtClean="0"/>
              <a:t>        – </a:t>
            </a:r>
            <a:r>
              <a:rPr lang="en-US" sz="2400" b="1" dirty="0"/>
              <a:t>program construction</a:t>
            </a:r>
            <a:r>
              <a:rPr lang="en-US" sz="2400" dirty="0"/>
              <a:t>.</a:t>
            </a:r>
          </a:p>
          <a:p>
            <a:r>
              <a:rPr lang="en-US" sz="2400" b="1" dirty="0" smtClean="0"/>
              <a:t>Black-box </a:t>
            </a:r>
            <a:r>
              <a:rPr lang="en-US" sz="2400" b="1" dirty="0"/>
              <a:t>testing techniques </a:t>
            </a:r>
            <a:r>
              <a:rPr lang="en-US" sz="2400" dirty="0"/>
              <a:t>are mostly used.</a:t>
            </a:r>
          </a:p>
          <a:p>
            <a:r>
              <a:rPr lang="en-US" sz="2400" dirty="0"/>
              <a:t>Some </a:t>
            </a:r>
            <a:r>
              <a:rPr lang="en-US" sz="2400" b="1" dirty="0"/>
              <a:t>white-box testing may be used </a:t>
            </a:r>
            <a:r>
              <a:rPr lang="en-US" sz="2400" dirty="0"/>
              <a:t>for major control paths</a:t>
            </a:r>
            <a:r>
              <a:rPr lang="en-US" sz="2400" dirty="0" smtClean="0"/>
              <a:t>.</a:t>
            </a:r>
          </a:p>
          <a:p>
            <a:endParaRPr lang="en-US" sz="2400" dirty="0"/>
          </a:p>
          <a:p>
            <a:endParaRPr lang="en-US" sz="2400" dirty="0"/>
          </a:p>
        </p:txBody>
      </p:sp>
      <p:pic>
        <p:nvPicPr>
          <p:cNvPr id="4" name="Picture 3" descr="https://www.guru99.com/images/1/030118_0751_BackBoxTest1.png"/>
          <p:cNvPicPr/>
          <p:nvPr/>
        </p:nvPicPr>
        <p:blipFill>
          <a:blip r:embed="rId2"/>
          <a:srcRect/>
          <a:stretch>
            <a:fillRect/>
          </a:stretch>
        </p:blipFill>
        <p:spPr bwMode="auto">
          <a:xfrm>
            <a:off x="2438400" y="4572000"/>
            <a:ext cx="3600450" cy="1581150"/>
          </a:xfrm>
          <a:prstGeom prst="rect">
            <a:avLst/>
          </a:prstGeom>
          <a:noFill/>
          <a:ln w="9525">
            <a:noFill/>
            <a:miter lim="800000"/>
            <a:headEnd/>
            <a:tailEnd/>
          </a:ln>
        </p:spPr>
      </p:pic>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855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37728"/>
            <a:ext cx="5943600" cy="371872"/>
          </a:xfrm>
        </p:spPr>
        <p:txBody>
          <a:bodyPr>
            <a:noAutofit/>
          </a:bodyPr>
          <a:lstStyle/>
          <a:p>
            <a:r>
              <a:rPr lang="en-US" sz="2000" b="1" dirty="0" smtClean="0">
                <a:solidFill>
                  <a:srgbClr val="7030A0"/>
                </a:solidFill>
              </a:rPr>
              <a:t>Difference between Blackbox and White Box Testing</a:t>
            </a:r>
            <a:endParaRPr lang="en-US" sz="2000" b="1" dirty="0">
              <a:solidFill>
                <a:srgbClr val="7030A0"/>
              </a:solidFill>
            </a:endParaRPr>
          </a:p>
        </p:txBody>
      </p:sp>
      <p:sp>
        <p:nvSpPr>
          <p:cNvPr id="5" name="Footer Placeholder 3"/>
          <p:cNvSpPr>
            <a:spLocks noGrp="1"/>
          </p:cNvSpPr>
          <p:nvPr>
            <p:ph type="ftr" sz="quarter" idx="11"/>
          </p:nvPr>
        </p:nvSpPr>
        <p:spPr bwMode="auto">
          <a:xfrm>
            <a:off x="1066800" y="6356350"/>
            <a:ext cx="670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base">
              <a:spcBef>
                <a:spcPct val="0"/>
              </a:spcBef>
              <a:spcAft>
                <a:spcPct val="0"/>
              </a:spcAft>
              <a:buFontTx/>
              <a:buNone/>
            </a:pPr>
            <a:r>
              <a:rPr lang="en-US" altLang="en-US" sz="1400" smtClean="0">
                <a:latin typeface="Times New Roman" pitchFamily="18" charset="0"/>
                <a:cs typeface="Times New Roman" pitchFamily="18" charset="0"/>
              </a:rPr>
              <a:t> Dr Ganesh D                     Associate Professor                          School of CS &amp; IT </a:t>
            </a:r>
          </a:p>
        </p:txBody>
      </p:sp>
      <p:pic>
        <p:nvPicPr>
          <p:cNvPr id="1028" name="Picture 4"/>
          <p:cNvPicPr>
            <a:picLocks noChangeAspect="1" noChangeArrowheads="1"/>
          </p:cNvPicPr>
          <p:nvPr/>
        </p:nvPicPr>
        <p:blipFill>
          <a:blip r:embed="rId2"/>
          <a:srcRect/>
          <a:stretch>
            <a:fillRect/>
          </a:stretch>
        </p:blipFill>
        <p:spPr bwMode="auto">
          <a:xfrm>
            <a:off x="381000" y="914400"/>
            <a:ext cx="8382000" cy="5715000"/>
          </a:xfrm>
          <a:prstGeom prst="rect">
            <a:avLst/>
          </a:prstGeom>
          <a:noFill/>
          <a:ln w="9525">
            <a:noFill/>
            <a:miter lim="800000"/>
            <a:headEnd/>
            <a:tailEnd/>
          </a:ln>
          <a:effectLst/>
        </p:spPr>
      </p:pic>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0" y="-214338"/>
            <a:ext cx="8229600" cy="1143000"/>
          </a:xfrm>
        </p:spPr>
        <p:txBody>
          <a:bodyPr>
            <a:normAutofit/>
          </a:bodyPr>
          <a:lstStyle/>
          <a:p>
            <a:r>
              <a:rPr lang="en-US" sz="3600" dirty="0" smtClean="0"/>
              <a:t>Problems with Software Quality</a:t>
            </a:r>
            <a:endParaRPr lang="en-US" sz="3600" dirty="0"/>
          </a:p>
        </p:txBody>
      </p:sp>
      <p:sp>
        <p:nvSpPr>
          <p:cNvPr id="4" name="Rectangle 3"/>
          <p:cNvSpPr>
            <a:spLocks noGrp="1" noChangeArrowheads="1"/>
          </p:cNvSpPr>
          <p:nvPr>
            <p:ph idx="1"/>
          </p:nvPr>
        </p:nvSpPr>
        <p:spPr>
          <a:xfrm>
            <a:off x="571472" y="900130"/>
            <a:ext cx="8115328" cy="5029200"/>
          </a:xfrm>
        </p:spPr>
        <p:txBody>
          <a:bodyPr>
            <a:noAutofit/>
          </a:bodyPr>
          <a:lstStyle/>
          <a:p>
            <a:pPr marL="342900" indent="-342900" algn="just"/>
            <a:r>
              <a:rPr lang="en-US" sz="2400" b="1" dirty="0" smtClean="0"/>
              <a:t>Software specifications </a:t>
            </a:r>
            <a:r>
              <a:rPr lang="en-US" sz="2400" dirty="0" smtClean="0"/>
              <a:t>are usually </a:t>
            </a:r>
            <a:r>
              <a:rPr lang="en-US" sz="2400" b="1" i="1" u="sng" dirty="0" smtClean="0"/>
              <a:t>incomplete and often inconsistent</a:t>
            </a:r>
          </a:p>
          <a:p>
            <a:pPr marL="342900" indent="-342900" algn="just"/>
            <a:r>
              <a:rPr lang="en-US" sz="2400" dirty="0" smtClean="0"/>
              <a:t>There is </a:t>
            </a:r>
            <a:r>
              <a:rPr lang="en-US" sz="2400" b="1" i="1" dirty="0" smtClean="0">
                <a:solidFill>
                  <a:srgbClr val="FF0000"/>
                </a:solidFill>
              </a:rPr>
              <a:t>tension</a:t>
            </a:r>
            <a:r>
              <a:rPr lang="en-US" sz="2400" b="1" dirty="0" smtClean="0">
                <a:solidFill>
                  <a:srgbClr val="FF0000"/>
                </a:solidFill>
              </a:rPr>
              <a:t> between</a:t>
            </a:r>
            <a:r>
              <a:rPr lang="en-US" sz="2400" dirty="0" smtClean="0"/>
              <a:t>:</a:t>
            </a:r>
          </a:p>
          <a:p>
            <a:pPr marL="742950" lvl="1" indent="-285750" algn="just"/>
            <a:r>
              <a:rPr lang="en-US" sz="2400" u="sng" dirty="0" smtClean="0">
                <a:solidFill>
                  <a:srgbClr val="FF0000"/>
                </a:solidFill>
              </a:rPr>
              <a:t>customer quality requirements </a:t>
            </a:r>
            <a:r>
              <a:rPr lang="en-US" sz="2400" dirty="0" smtClean="0"/>
              <a:t>(efficiency, reliability, etc.)</a:t>
            </a:r>
          </a:p>
          <a:p>
            <a:pPr marL="742950" lvl="1" indent="-285750" algn="just"/>
            <a:r>
              <a:rPr lang="en-US" sz="2400" u="sng" dirty="0" smtClean="0">
                <a:solidFill>
                  <a:srgbClr val="FF0000"/>
                </a:solidFill>
              </a:rPr>
              <a:t>developer quality requirements </a:t>
            </a:r>
            <a:r>
              <a:rPr lang="en-US" sz="2400" dirty="0" smtClean="0"/>
              <a:t>(maintainability, reusability, etc.)</a:t>
            </a:r>
          </a:p>
          <a:p>
            <a:pPr marL="342900" indent="-342900" algn="just"/>
            <a:r>
              <a:rPr lang="en-US" sz="2400" b="1" u="sng" dirty="0" smtClean="0"/>
              <a:t>Some quality requirements are </a:t>
            </a:r>
            <a:r>
              <a:rPr lang="en-US" sz="2400" b="1" i="1" u="sng" dirty="0" smtClean="0">
                <a:solidFill>
                  <a:srgbClr val="FF0000"/>
                </a:solidFill>
              </a:rPr>
              <a:t>hard to specify</a:t>
            </a:r>
            <a:r>
              <a:rPr lang="en-US" sz="2400" b="1" u="sng" dirty="0" smtClean="0">
                <a:solidFill>
                  <a:srgbClr val="FF0000"/>
                </a:solidFill>
              </a:rPr>
              <a:t> </a:t>
            </a:r>
            <a:r>
              <a:rPr lang="en-US" sz="2400" dirty="0" smtClean="0"/>
              <a:t>in an </a:t>
            </a:r>
            <a:r>
              <a:rPr lang="en-US" sz="2400" b="1" u="sng" dirty="0" smtClean="0">
                <a:solidFill>
                  <a:srgbClr val="FF0000"/>
                </a:solidFill>
              </a:rPr>
              <a:t>unambiguous </a:t>
            </a:r>
            <a:r>
              <a:rPr lang="en-US" sz="2400" dirty="0" smtClean="0">
                <a:solidFill>
                  <a:srgbClr val="FF0000"/>
                </a:solidFill>
              </a:rPr>
              <a:t>way</a:t>
            </a:r>
          </a:p>
          <a:p>
            <a:pPr marL="742950" lvl="1" indent="-285750" algn="just"/>
            <a:r>
              <a:rPr lang="en-US" sz="2400" b="1" dirty="0" smtClean="0"/>
              <a:t>Directly measurable qualities </a:t>
            </a:r>
            <a:r>
              <a:rPr lang="en-US" sz="2400" dirty="0" smtClean="0"/>
              <a:t>(e.g., errors/KLOC), </a:t>
            </a:r>
          </a:p>
          <a:p>
            <a:pPr marL="742950" lvl="1" indent="-285750" algn="just"/>
            <a:r>
              <a:rPr lang="en-US" sz="2400" b="1" dirty="0" smtClean="0"/>
              <a:t>Indirectly measurable qualities </a:t>
            </a:r>
            <a:r>
              <a:rPr lang="en-US" sz="2400" dirty="0" smtClean="0"/>
              <a:t>(e.g., usability).</a:t>
            </a:r>
          </a:p>
        </p:txBody>
      </p:sp>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76400" y="237728"/>
            <a:ext cx="4876800" cy="576072"/>
          </a:xfrm>
        </p:spPr>
        <p:txBody>
          <a:bodyPr>
            <a:normAutofit fontScale="90000"/>
          </a:bodyPr>
          <a:lstStyle/>
          <a:p>
            <a:r>
              <a:rPr lang="en-US" b="1" dirty="0">
                <a:solidFill>
                  <a:srgbClr val="7030A0"/>
                </a:solidFill>
              </a:rPr>
              <a:t>Integration Testing</a:t>
            </a:r>
          </a:p>
        </p:txBody>
      </p:sp>
      <p:sp>
        <p:nvSpPr>
          <p:cNvPr id="16387" name="Rectangle 3"/>
          <p:cNvSpPr>
            <a:spLocks noGrp="1" noChangeArrowheads="1"/>
          </p:cNvSpPr>
          <p:nvPr>
            <p:ph idx="1"/>
          </p:nvPr>
        </p:nvSpPr>
        <p:spPr>
          <a:xfrm>
            <a:off x="734291" y="2438400"/>
            <a:ext cx="7772400" cy="2209800"/>
          </a:xfrm>
        </p:spPr>
        <p:txBody>
          <a:bodyPr>
            <a:normAutofit lnSpcReduction="10000"/>
          </a:bodyPr>
          <a:lstStyle/>
          <a:p>
            <a:pPr algn="just"/>
            <a:r>
              <a:rPr lang="en-US" dirty="0">
                <a:cs typeface="Arial" charset="0"/>
              </a:rPr>
              <a:t>Bottom - up testing (test harness).</a:t>
            </a:r>
            <a:endParaRPr lang="en-US" dirty="0">
              <a:cs typeface="Times New Roman" charset="0"/>
            </a:endParaRPr>
          </a:p>
          <a:p>
            <a:pPr algn="just"/>
            <a:r>
              <a:rPr lang="en-US" dirty="0">
                <a:cs typeface="Arial" charset="0"/>
              </a:rPr>
              <a:t>Top - down testing (stubs</a:t>
            </a:r>
            <a:r>
              <a:rPr lang="en-US" dirty="0" smtClean="0">
                <a:cs typeface="Arial" charset="0"/>
              </a:rPr>
              <a:t>).</a:t>
            </a:r>
          </a:p>
          <a:p>
            <a:pPr algn="just"/>
            <a:r>
              <a:rPr lang="en-US" dirty="0" smtClean="0">
                <a:cs typeface="Arial" charset="0"/>
              </a:rPr>
              <a:t>Bing Bang Approach</a:t>
            </a:r>
          </a:p>
          <a:p>
            <a:pPr algn="just"/>
            <a:r>
              <a:rPr lang="en-US" dirty="0" smtClean="0">
                <a:cs typeface="Arial" charset="0"/>
              </a:rPr>
              <a:t>Sandwich/Hybrid Approach</a:t>
            </a:r>
            <a:endParaRPr lang="en-US" dirty="0">
              <a:cs typeface="Arial" charset="0"/>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475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14356"/>
            <a:ext cx="8686800" cy="4329130"/>
          </a:xfrm>
        </p:spPr>
        <p:txBody>
          <a:bodyPr>
            <a:noAutofit/>
          </a:bodyPr>
          <a:lstStyle/>
          <a:p>
            <a:pPr algn="just">
              <a:lnSpc>
                <a:spcPct val="150000"/>
              </a:lnSpc>
            </a:pPr>
            <a:r>
              <a:rPr lang="en-US" sz="2400" b="1" i="1" dirty="0" smtClean="0"/>
              <a:t>Big Bang</a:t>
            </a:r>
            <a:r>
              <a:rPr lang="en-US" sz="2400" b="1" dirty="0" smtClean="0"/>
              <a:t> </a:t>
            </a:r>
            <a:r>
              <a:rPr lang="en-US" sz="2400" dirty="0" smtClean="0"/>
              <a:t>is an approach to </a:t>
            </a:r>
            <a:r>
              <a:rPr lang="en-US" sz="2400" u="sng" dirty="0" smtClean="0">
                <a:solidFill>
                  <a:srgbClr val="FF0000"/>
                </a:solidFill>
              </a:rPr>
              <a:t>Integration Testing where all or most of the units are combined together and tested </a:t>
            </a:r>
            <a:r>
              <a:rPr lang="en-US" sz="2400" dirty="0" smtClean="0"/>
              <a:t>at one go. </a:t>
            </a:r>
          </a:p>
          <a:p>
            <a:pPr algn="just">
              <a:lnSpc>
                <a:spcPct val="150000"/>
              </a:lnSpc>
              <a:buNone/>
            </a:pPr>
            <a:r>
              <a:rPr lang="en-US" sz="2400" dirty="0" smtClean="0"/>
              <a:t>     This approach </a:t>
            </a:r>
            <a:r>
              <a:rPr lang="en-US" sz="2400" u="sng" dirty="0" smtClean="0">
                <a:solidFill>
                  <a:srgbClr val="FF0000"/>
                </a:solidFill>
              </a:rPr>
              <a:t>is taken when the testing team receives the entire software in a bundle</a:t>
            </a:r>
            <a:r>
              <a:rPr lang="en-US" sz="2400" dirty="0" smtClean="0"/>
              <a:t>. </a:t>
            </a:r>
          </a:p>
          <a:p>
            <a:pPr algn="just">
              <a:lnSpc>
                <a:spcPct val="150000"/>
              </a:lnSpc>
            </a:pPr>
            <a:r>
              <a:rPr lang="en-US" sz="2400" b="1" i="1" dirty="0" smtClean="0"/>
              <a:t>Sandwich/Hybrid</a:t>
            </a:r>
            <a:r>
              <a:rPr lang="en-US" sz="2400" dirty="0" smtClean="0"/>
              <a:t> is an approach to </a:t>
            </a:r>
            <a:r>
              <a:rPr lang="en-US" sz="2400" dirty="0" smtClean="0">
                <a:solidFill>
                  <a:srgbClr val="FF0000"/>
                </a:solidFill>
              </a:rPr>
              <a:t>Integration Testing </a:t>
            </a:r>
            <a:r>
              <a:rPr lang="en-US" sz="2400" dirty="0" smtClean="0"/>
              <a:t>which is a </a:t>
            </a:r>
            <a:r>
              <a:rPr lang="en-US" sz="2400" u="sng" dirty="0" smtClean="0">
                <a:solidFill>
                  <a:srgbClr val="FF0000"/>
                </a:solidFill>
              </a:rPr>
              <a:t>combination of Top Down and Bottom Up approaches</a:t>
            </a:r>
            <a:r>
              <a:rPr lang="en-US" sz="2400" dirty="0" smtClean="0"/>
              <a:t>.</a:t>
            </a:r>
          </a:p>
          <a:p>
            <a:pPr>
              <a:lnSpc>
                <a:spcPct val="150000"/>
              </a:lnSpc>
            </a:pPr>
            <a:endParaRPr lang="en-US" sz="18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 y="-214330"/>
            <a:ext cx="8229600" cy="1143000"/>
          </a:xfrm>
        </p:spPr>
        <p:txBody>
          <a:bodyPr>
            <a:normAutofit/>
          </a:bodyPr>
          <a:lstStyle/>
          <a:p>
            <a:r>
              <a:rPr lang="en-US" sz="3600" b="1" dirty="0"/>
              <a:t>Top-Down Integration Testing</a:t>
            </a:r>
          </a:p>
        </p:txBody>
      </p:sp>
      <p:sp>
        <p:nvSpPr>
          <p:cNvPr id="13315" name="Rectangle 3"/>
          <p:cNvSpPr>
            <a:spLocks noGrp="1" noChangeArrowheads="1"/>
          </p:cNvSpPr>
          <p:nvPr>
            <p:ph idx="1"/>
          </p:nvPr>
        </p:nvSpPr>
        <p:spPr>
          <a:xfrm>
            <a:off x="685800" y="1071546"/>
            <a:ext cx="7848600" cy="3857652"/>
          </a:xfrm>
        </p:spPr>
        <p:txBody>
          <a:bodyPr>
            <a:noAutofit/>
          </a:bodyPr>
          <a:lstStyle/>
          <a:p>
            <a:pPr algn="just">
              <a:lnSpc>
                <a:spcPct val="90000"/>
              </a:lnSpc>
            </a:pPr>
            <a:r>
              <a:rPr lang="en-US" sz="2800" b="1" dirty="0">
                <a:cs typeface="Times New Roman" charset="0"/>
              </a:rPr>
              <a:t>Main program used </a:t>
            </a:r>
            <a:r>
              <a:rPr lang="en-US" sz="2800" b="1" u="sng" dirty="0">
                <a:solidFill>
                  <a:srgbClr val="FF0000"/>
                </a:solidFill>
                <a:cs typeface="Times New Roman" charset="0"/>
              </a:rPr>
              <a:t>as a test driver </a:t>
            </a:r>
            <a:r>
              <a:rPr lang="en-US" sz="2800" u="sng" dirty="0">
                <a:solidFill>
                  <a:srgbClr val="FF0000"/>
                </a:solidFill>
                <a:cs typeface="Times New Roman" charset="0"/>
              </a:rPr>
              <a:t>and </a:t>
            </a:r>
            <a:r>
              <a:rPr lang="en-US" sz="2800" b="1" u="sng" dirty="0">
                <a:solidFill>
                  <a:srgbClr val="FF0000"/>
                </a:solidFill>
                <a:cs typeface="Times New Roman" charset="0"/>
              </a:rPr>
              <a:t>stubs </a:t>
            </a:r>
            <a:r>
              <a:rPr lang="en-US" sz="2800" b="1" dirty="0">
                <a:cs typeface="Times New Roman" charset="0"/>
              </a:rPr>
              <a:t>are substitutes</a:t>
            </a:r>
            <a:r>
              <a:rPr lang="en-US" sz="2800" dirty="0">
                <a:cs typeface="Times New Roman" charset="0"/>
              </a:rPr>
              <a:t> for components directly subordinate to it.</a:t>
            </a:r>
          </a:p>
          <a:p>
            <a:pPr algn="just">
              <a:lnSpc>
                <a:spcPct val="90000"/>
              </a:lnSpc>
            </a:pPr>
            <a:r>
              <a:rPr lang="en-US" sz="2800" dirty="0">
                <a:solidFill>
                  <a:srgbClr val="FF0000"/>
                </a:solidFill>
                <a:cs typeface="Times New Roman" charset="0"/>
              </a:rPr>
              <a:t>Subordinate stubs are replaced one at a time with real components</a:t>
            </a:r>
            <a:r>
              <a:rPr lang="en-US" sz="2800" dirty="0">
                <a:cs typeface="Times New Roman" charset="0"/>
              </a:rPr>
              <a:t> (following the </a:t>
            </a:r>
            <a:r>
              <a:rPr lang="en-US" sz="2800" b="1" dirty="0">
                <a:cs typeface="Times New Roman" charset="0"/>
              </a:rPr>
              <a:t>depth-first or breadth-first approach).</a:t>
            </a:r>
          </a:p>
          <a:p>
            <a:pPr algn="just">
              <a:lnSpc>
                <a:spcPct val="90000"/>
              </a:lnSpc>
            </a:pPr>
            <a:r>
              <a:rPr lang="en-US" sz="2800" dirty="0">
                <a:cs typeface="Times New Roman" charset="0"/>
              </a:rPr>
              <a:t>Tests are conducted </a:t>
            </a:r>
            <a:r>
              <a:rPr lang="en-US" sz="2800" u="sng" dirty="0">
                <a:cs typeface="Times New Roman" charset="0"/>
              </a:rPr>
              <a:t>as each component is integrated.</a:t>
            </a:r>
          </a:p>
          <a:p>
            <a:pPr algn="just">
              <a:lnSpc>
                <a:spcPct val="90000"/>
              </a:lnSpc>
            </a:pPr>
            <a:r>
              <a:rPr lang="en-US" sz="2800" dirty="0">
                <a:cs typeface="Times New Roman" charset="0"/>
              </a:rPr>
              <a:t>On </a:t>
            </a:r>
            <a:r>
              <a:rPr lang="en-US" sz="2800" u="sng" dirty="0">
                <a:cs typeface="Times New Roman" charset="0"/>
              </a:rPr>
              <a:t>completion of each set of tests </a:t>
            </a:r>
            <a:r>
              <a:rPr lang="en-US" sz="2800" dirty="0">
                <a:cs typeface="Times New Roman" charset="0"/>
              </a:rPr>
              <a:t>and </a:t>
            </a:r>
            <a:r>
              <a:rPr lang="en-US" sz="2800" dirty="0">
                <a:solidFill>
                  <a:srgbClr val="FF0000"/>
                </a:solidFill>
                <a:cs typeface="Times New Roman" charset="0"/>
              </a:rPr>
              <a:t>other stub is replaced with a real component.</a:t>
            </a:r>
          </a:p>
          <a:p>
            <a:pPr algn="just">
              <a:lnSpc>
                <a:spcPct val="90000"/>
              </a:lnSpc>
            </a:pPr>
            <a:r>
              <a:rPr lang="en-US" sz="2800" b="1" dirty="0">
                <a:cs typeface="Times New Roman" charset="0"/>
              </a:rPr>
              <a:t>Regression testing may be used </a:t>
            </a:r>
            <a:r>
              <a:rPr lang="en-US" sz="2800" dirty="0">
                <a:cs typeface="Times New Roman" charset="0"/>
              </a:rPr>
              <a:t>to </a:t>
            </a:r>
            <a:r>
              <a:rPr lang="en-US" sz="2800" b="1" dirty="0">
                <a:solidFill>
                  <a:srgbClr val="FF0000"/>
                </a:solidFill>
                <a:cs typeface="Times New Roman" charset="0"/>
              </a:rPr>
              <a:t>ensure that new errors not introduced.  </a:t>
            </a:r>
            <a:endParaRPr lang="en-US" sz="2800" b="1" dirty="0">
              <a:solidFill>
                <a:srgbClr val="FF0000"/>
              </a:solidFill>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244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2"/>
          <p:cNvSpPr>
            <a:spLocks/>
          </p:cNvSpPr>
          <p:nvPr/>
        </p:nvSpPr>
        <p:spPr bwMode="auto">
          <a:xfrm>
            <a:off x="3429000" y="26670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M9</a:t>
            </a:r>
            <a:endParaRPr lang="en-US"/>
          </a:p>
        </p:txBody>
      </p:sp>
      <p:sp>
        <p:nvSpPr>
          <p:cNvPr id="13316" name="AutoShape 3"/>
          <p:cNvSpPr>
            <a:spLocks/>
          </p:cNvSpPr>
          <p:nvPr/>
        </p:nvSpPr>
        <p:spPr bwMode="auto">
          <a:xfrm>
            <a:off x="1905000" y="34290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M8</a:t>
            </a:r>
            <a:endParaRPr lang="en-US"/>
          </a:p>
        </p:txBody>
      </p:sp>
      <p:sp>
        <p:nvSpPr>
          <p:cNvPr id="13317" name="AutoShape 4"/>
          <p:cNvSpPr>
            <a:spLocks/>
          </p:cNvSpPr>
          <p:nvPr/>
        </p:nvSpPr>
        <p:spPr bwMode="auto">
          <a:xfrm>
            <a:off x="1524000" y="5029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M1</a:t>
            </a:r>
            <a:endParaRPr lang="en-US"/>
          </a:p>
        </p:txBody>
      </p:sp>
      <p:sp>
        <p:nvSpPr>
          <p:cNvPr id="13318" name="AutoShape 5"/>
          <p:cNvSpPr>
            <a:spLocks/>
          </p:cNvSpPr>
          <p:nvPr/>
        </p:nvSpPr>
        <p:spPr bwMode="auto">
          <a:xfrm>
            <a:off x="2286000" y="5029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M2</a:t>
            </a:r>
            <a:endParaRPr lang="en-US"/>
          </a:p>
        </p:txBody>
      </p:sp>
      <p:sp>
        <p:nvSpPr>
          <p:cNvPr id="13319" name="AutoShape 6"/>
          <p:cNvSpPr>
            <a:spLocks/>
          </p:cNvSpPr>
          <p:nvPr/>
        </p:nvSpPr>
        <p:spPr bwMode="auto">
          <a:xfrm>
            <a:off x="3429000" y="57150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M3</a:t>
            </a:r>
            <a:endParaRPr lang="en-US"/>
          </a:p>
        </p:txBody>
      </p:sp>
      <p:sp>
        <p:nvSpPr>
          <p:cNvPr id="13320" name="AutoShape 7"/>
          <p:cNvSpPr>
            <a:spLocks/>
          </p:cNvSpPr>
          <p:nvPr/>
        </p:nvSpPr>
        <p:spPr bwMode="auto">
          <a:xfrm>
            <a:off x="4191000" y="57150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M4</a:t>
            </a:r>
            <a:endParaRPr lang="en-US"/>
          </a:p>
        </p:txBody>
      </p:sp>
      <p:sp>
        <p:nvSpPr>
          <p:cNvPr id="13321" name="AutoShape 8"/>
          <p:cNvSpPr>
            <a:spLocks/>
          </p:cNvSpPr>
          <p:nvPr/>
        </p:nvSpPr>
        <p:spPr bwMode="auto">
          <a:xfrm>
            <a:off x="4953000" y="57150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M5</a:t>
            </a:r>
            <a:endParaRPr lang="en-US"/>
          </a:p>
        </p:txBody>
      </p:sp>
      <p:sp>
        <p:nvSpPr>
          <p:cNvPr id="13322" name="AutoShape 9"/>
          <p:cNvSpPr>
            <a:spLocks/>
          </p:cNvSpPr>
          <p:nvPr/>
        </p:nvSpPr>
        <p:spPr bwMode="auto">
          <a:xfrm>
            <a:off x="6553200" y="4267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M6</a:t>
            </a:r>
            <a:endParaRPr lang="en-US"/>
          </a:p>
        </p:txBody>
      </p:sp>
      <p:sp>
        <p:nvSpPr>
          <p:cNvPr id="13323" name="AutoShape 10"/>
          <p:cNvSpPr>
            <a:spLocks/>
          </p:cNvSpPr>
          <p:nvPr/>
        </p:nvSpPr>
        <p:spPr bwMode="auto">
          <a:xfrm>
            <a:off x="7315200" y="4267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M7</a:t>
            </a:r>
            <a:endParaRPr lang="en-US"/>
          </a:p>
        </p:txBody>
      </p:sp>
      <p:sp>
        <p:nvSpPr>
          <p:cNvPr id="13324" name="AutoShape 11"/>
          <p:cNvSpPr>
            <a:spLocks/>
          </p:cNvSpPr>
          <p:nvPr/>
        </p:nvSpPr>
        <p:spPr bwMode="auto">
          <a:xfrm>
            <a:off x="6934200" y="26670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M10</a:t>
            </a:r>
            <a:endParaRPr lang="en-US"/>
          </a:p>
        </p:txBody>
      </p:sp>
      <p:sp>
        <p:nvSpPr>
          <p:cNvPr id="13325" name="AutoShape 12"/>
          <p:cNvSpPr>
            <a:spLocks/>
          </p:cNvSpPr>
          <p:nvPr/>
        </p:nvSpPr>
        <p:spPr bwMode="auto">
          <a:xfrm>
            <a:off x="5029200" y="1981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M11</a:t>
            </a:r>
            <a:endParaRPr lang="en-US"/>
          </a:p>
        </p:txBody>
      </p:sp>
      <p:sp>
        <p:nvSpPr>
          <p:cNvPr id="13326" name="Line 13"/>
          <p:cNvSpPr>
            <a:spLocks noChangeShapeType="1"/>
          </p:cNvSpPr>
          <p:nvPr/>
        </p:nvSpPr>
        <p:spPr bwMode="auto">
          <a:xfrm flipV="1">
            <a:off x="7391400" y="3048000"/>
            <a:ext cx="0" cy="1219200"/>
          </a:xfrm>
          <a:prstGeom prst="line">
            <a:avLst/>
          </a:prstGeom>
          <a:noFill/>
          <a:ln w="9525">
            <a:solidFill>
              <a:srgbClr val="000000"/>
            </a:solidFill>
            <a:round/>
            <a:headEnd type="triangle" w="med" len="med"/>
            <a:tailEnd/>
          </a:ln>
        </p:spPr>
        <p:txBody>
          <a:bodyPr/>
          <a:lstStyle/>
          <a:p>
            <a:endParaRPr lang="en-US"/>
          </a:p>
        </p:txBody>
      </p:sp>
      <p:sp>
        <p:nvSpPr>
          <p:cNvPr id="13327" name="Line 14"/>
          <p:cNvSpPr>
            <a:spLocks noChangeShapeType="1"/>
          </p:cNvSpPr>
          <p:nvPr/>
        </p:nvSpPr>
        <p:spPr bwMode="auto">
          <a:xfrm flipV="1">
            <a:off x="7162800" y="3048000"/>
            <a:ext cx="0" cy="1219200"/>
          </a:xfrm>
          <a:prstGeom prst="line">
            <a:avLst/>
          </a:prstGeom>
          <a:noFill/>
          <a:ln w="9525">
            <a:solidFill>
              <a:srgbClr val="000000"/>
            </a:solidFill>
            <a:round/>
            <a:headEnd type="triangle" w="med" len="med"/>
            <a:tailEnd/>
          </a:ln>
        </p:spPr>
        <p:txBody>
          <a:bodyPr/>
          <a:lstStyle/>
          <a:p>
            <a:endParaRPr lang="en-US"/>
          </a:p>
        </p:txBody>
      </p:sp>
      <p:sp>
        <p:nvSpPr>
          <p:cNvPr id="13328" name="Line 15"/>
          <p:cNvSpPr>
            <a:spLocks noChangeShapeType="1"/>
          </p:cNvSpPr>
          <p:nvPr/>
        </p:nvSpPr>
        <p:spPr bwMode="auto">
          <a:xfrm flipV="1">
            <a:off x="2057400" y="3810000"/>
            <a:ext cx="0" cy="1219200"/>
          </a:xfrm>
          <a:prstGeom prst="line">
            <a:avLst/>
          </a:prstGeom>
          <a:noFill/>
          <a:ln w="9525">
            <a:solidFill>
              <a:srgbClr val="000000"/>
            </a:solidFill>
            <a:round/>
            <a:headEnd type="triangle" w="med" len="med"/>
            <a:tailEnd/>
          </a:ln>
        </p:spPr>
        <p:txBody>
          <a:bodyPr/>
          <a:lstStyle/>
          <a:p>
            <a:endParaRPr lang="en-US"/>
          </a:p>
        </p:txBody>
      </p:sp>
      <p:sp>
        <p:nvSpPr>
          <p:cNvPr id="13329" name="Line 16"/>
          <p:cNvSpPr>
            <a:spLocks noChangeShapeType="1"/>
          </p:cNvSpPr>
          <p:nvPr/>
        </p:nvSpPr>
        <p:spPr bwMode="auto">
          <a:xfrm flipV="1">
            <a:off x="2438400" y="3810000"/>
            <a:ext cx="0" cy="1219200"/>
          </a:xfrm>
          <a:prstGeom prst="line">
            <a:avLst/>
          </a:prstGeom>
          <a:noFill/>
          <a:ln w="9525">
            <a:solidFill>
              <a:srgbClr val="000000"/>
            </a:solidFill>
            <a:round/>
            <a:headEnd type="triangle" w="med" len="med"/>
            <a:tailEnd/>
          </a:ln>
        </p:spPr>
        <p:txBody>
          <a:bodyPr/>
          <a:lstStyle/>
          <a:p>
            <a:endParaRPr lang="en-US"/>
          </a:p>
        </p:txBody>
      </p:sp>
      <p:sp>
        <p:nvSpPr>
          <p:cNvPr id="13330" name="Line 17"/>
          <p:cNvSpPr>
            <a:spLocks noChangeShapeType="1"/>
          </p:cNvSpPr>
          <p:nvPr/>
        </p:nvSpPr>
        <p:spPr bwMode="auto">
          <a:xfrm flipV="1">
            <a:off x="3733800" y="3048000"/>
            <a:ext cx="0" cy="2667000"/>
          </a:xfrm>
          <a:prstGeom prst="line">
            <a:avLst/>
          </a:prstGeom>
          <a:noFill/>
          <a:ln w="9525">
            <a:solidFill>
              <a:srgbClr val="000000"/>
            </a:solidFill>
            <a:round/>
            <a:headEnd type="triangle" w="med" len="med"/>
            <a:tailEnd/>
          </a:ln>
        </p:spPr>
        <p:txBody>
          <a:bodyPr/>
          <a:lstStyle/>
          <a:p>
            <a:endParaRPr lang="en-US"/>
          </a:p>
        </p:txBody>
      </p:sp>
      <p:sp>
        <p:nvSpPr>
          <p:cNvPr id="13331" name="Line 18"/>
          <p:cNvSpPr>
            <a:spLocks noChangeShapeType="1"/>
          </p:cNvSpPr>
          <p:nvPr/>
        </p:nvSpPr>
        <p:spPr bwMode="auto">
          <a:xfrm flipV="1">
            <a:off x="3505200" y="3048000"/>
            <a:ext cx="0" cy="228600"/>
          </a:xfrm>
          <a:prstGeom prst="line">
            <a:avLst/>
          </a:prstGeom>
          <a:noFill/>
          <a:ln w="9525">
            <a:solidFill>
              <a:srgbClr val="000000"/>
            </a:solidFill>
            <a:round/>
            <a:headEnd/>
            <a:tailEnd/>
          </a:ln>
        </p:spPr>
        <p:txBody>
          <a:bodyPr/>
          <a:lstStyle/>
          <a:p>
            <a:endParaRPr lang="en-US"/>
          </a:p>
        </p:txBody>
      </p:sp>
      <p:sp>
        <p:nvSpPr>
          <p:cNvPr id="13332" name="Line 19"/>
          <p:cNvSpPr>
            <a:spLocks noChangeShapeType="1"/>
          </p:cNvSpPr>
          <p:nvPr/>
        </p:nvSpPr>
        <p:spPr bwMode="auto">
          <a:xfrm flipV="1">
            <a:off x="3886200" y="3048000"/>
            <a:ext cx="0" cy="457200"/>
          </a:xfrm>
          <a:prstGeom prst="line">
            <a:avLst/>
          </a:prstGeom>
          <a:noFill/>
          <a:ln w="9525">
            <a:solidFill>
              <a:srgbClr val="000000"/>
            </a:solidFill>
            <a:round/>
            <a:headEnd/>
            <a:tailEnd/>
          </a:ln>
        </p:spPr>
        <p:txBody>
          <a:bodyPr/>
          <a:lstStyle/>
          <a:p>
            <a:endParaRPr lang="en-US"/>
          </a:p>
        </p:txBody>
      </p:sp>
      <p:sp>
        <p:nvSpPr>
          <p:cNvPr id="13333" name="Line 20"/>
          <p:cNvSpPr>
            <a:spLocks noChangeShapeType="1"/>
          </p:cNvSpPr>
          <p:nvPr/>
        </p:nvSpPr>
        <p:spPr bwMode="auto">
          <a:xfrm flipV="1">
            <a:off x="4038600" y="3048000"/>
            <a:ext cx="0" cy="228600"/>
          </a:xfrm>
          <a:prstGeom prst="line">
            <a:avLst/>
          </a:prstGeom>
          <a:noFill/>
          <a:ln w="9525">
            <a:solidFill>
              <a:srgbClr val="000000"/>
            </a:solidFill>
            <a:round/>
            <a:headEnd/>
            <a:tailEnd/>
          </a:ln>
        </p:spPr>
        <p:txBody>
          <a:bodyPr/>
          <a:lstStyle/>
          <a:p>
            <a:endParaRPr lang="en-US"/>
          </a:p>
        </p:txBody>
      </p:sp>
      <p:sp>
        <p:nvSpPr>
          <p:cNvPr id="13334" name="Line 21"/>
          <p:cNvSpPr>
            <a:spLocks noChangeShapeType="1"/>
          </p:cNvSpPr>
          <p:nvPr/>
        </p:nvSpPr>
        <p:spPr bwMode="auto">
          <a:xfrm flipV="1">
            <a:off x="2209800" y="3276600"/>
            <a:ext cx="0" cy="152400"/>
          </a:xfrm>
          <a:prstGeom prst="line">
            <a:avLst/>
          </a:prstGeom>
          <a:noFill/>
          <a:ln w="9525">
            <a:solidFill>
              <a:srgbClr val="000000"/>
            </a:solidFill>
            <a:round/>
            <a:headEnd type="triangle" w="med" len="med"/>
            <a:tailEnd/>
          </a:ln>
        </p:spPr>
        <p:txBody>
          <a:bodyPr/>
          <a:lstStyle/>
          <a:p>
            <a:endParaRPr lang="en-US"/>
          </a:p>
        </p:txBody>
      </p:sp>
      <p:sp>
        <p:nvSpPr>
          <p:cNvPr id="13335" name="Line 22"/>
          <p:cNvSpPr>
            <a:spLocks noChangeShapeType="1"/>
          </p:cNvSpPr>
          <p:nvPr/>
        </p:nvSpPr>
        <p:spPr bwMode="auto">
          <a:xfrm>
            <a:off x="2209800" y="3276600"/>
            <a:ext cx="1295400" cy="0"/>
          </a:xfrm>
          <a:prstGeom prst="line">
            <a:avLst/>
          </a:prstGeom>
          <a:noFill/>
          <a:ln w="9525">
            <a:solidFill>
              <a:srgbClr val="000000"/>
            </a:solidFill>
            <a:round/>
            <a:headEnd/>
            <a:tailEnd/>
          </a:ln>
        </p:spPr>
        <p:txBody>
          <a:bodyPr/>
          <a:lstStyle/>
          <a:p>
            <a:endParaRPr lang="en-US"/>
          </a:p>
        </p:txBody>
      </p:sp>
      <p:sp>
        <p:nvSpPr>
          <p:cNvPr id="13336" name="Line 23"/>
          <p:cNvSpPr>
            <a:spLocks noChangeShapeType="1"/>
          </p:cNvSpPr>
          <p:nvPr/>
        </p:nvSpPr>
        <p:spPr bwMode="auto">
          <a:xfrm flipV="1">
            <a:off x="4495800" y="3505200"/>
            <a:ext cx="0" cy="2209800"/>
          </a:xfrm>
          <a:prstGeom prst="line">
            <a:avLst/>
          </a:prstGeom>
          <a:noFill/>
          <a:ln w="9525">
            <a:solidFill>
              <a:srgbClr val="000000"/>
            </a:solidFill>
            <a:round/>
            <a:headEnd type="triangle" w="med" len="med"/>
            <a:tailEnd/>
          </a:ln>
        </p:spPr>
        <p:txBody>
          <a:bodyPr/>
          <a:lstStyle/>
          <a:p>
            <a:endParaRPr lang="en-US"/>
          </a:p>
        </p:txBody>
      </p:sp>
      <p:sp>
        <p:nvSpPr>
          <p:cNvPr id="13337" name="Line 24"/>
          <p:cNvSpPr>
            <a:spLocks noChangeShapeType="1"/>
          </p:cNvSpPr>
          <p:nvPr/>
        </p:nvSpPr>
        <p:spPr bwMode="auto">
          <a:xfrm flipV="1">
            <a:off x="5257800" y="3276600"/>
            <a:ext cx="0" cy="2438400"/>
          </a:xfrm>
          <a:prstGeom prst="line">
            <a:avLst/>
          </a:prstGeom>
          <a:noFill/>
          <a:ln w="9525">
            <a:solidFill>
              <a:srgbClr val="000000"/>
            </a:solidFill>
            <a:round/>
            <a:headEnd type="triangle" w="med" len="med"/>
            <a:tailEnd/>
          </a:ln>
        </p:spPr>
        <p:txBody>
          <a:bodyPr/>
          <a:lstStyle/>
          <a:p>
            <a:endParaRPr lang="en-US"/>
          </a:p>
        </p:txBody>
      </p:sp>
      <p:sp>
        <p:nvSpPr>
          <p:cNvPr id="13338" name="Line 25"/>
          <p:cNvSpPr>
            <a:spLocks noChangeShapeType="1"/>
          </p:cNvSpPr>
          <p:nvPr/>
        </p:nvSpPr>
        <p:spPr bwMode="auto">
          <a:xfrm flipH="1">
            <a:off x="4038600" y="3276600"/>
            <a:ext cx="1219200" cy="0"/>
          </a:xfrm>
          <a:prstGeom prst="line">
            <a:avLst/>
          </a:prstGeom>
          <a:noFill/>
          <a:ln w="9525">
            <a:solidFill>
              <a:srgbClr val="000000"/>
            </a:solidFill>
            <a:round/>
            <a:headEnd/>
            <a:tailEnd/>
          </a:ln>
        </p:spPr>
        <p:txBody>
          <a:bodyPr/>
          <a:lstStyle/>
          <a:p>
            <a:endParaRPr lang="en-US"/>
          </a:p>
        </p:txBody>
      </p:sp>
      <p:sp>
        <p:nvSpPr>
          <p:cNvPr id="13339" name="Line 26"/>
          <p:cNvSpPr>
            <a:spLocks noChangeShapeType="1"/>
          </p:cNvSpPr>
          <p:nvPr/>
        </p:nvSpPr>
        <p:spPr bwMode="auto">
          <a:xfrm flipH="1">
            <a:off x="3886200" y="3505200"/>
            <a:ext cx="609600" cy="0"/>
          </a:xfrm>
          <a:prstGeom prst="line">
            <a:avLst/>
          </a:prstGeom>
          <a:noFill/>
          <a:ln w="9525">
            <a:solidFill>
              <a:srgbClr val="000000"/>
            </a:solidFill>
            <a:round/>
            <a:headEnd/>
            <a:tailEnd/>
          </a:ln>
        </p:spPr>
        <p:txBody>
          <a:bodyPr/>
          <a:lstStyle/>
          <a:p>
            <a:endParaRPr lang="en-US"/>
          </a:p>
        </p:txBody>
      </p:sp>
      <p:sp>
        <p:nvSpPr>
          <p:cNvPr id="13340" name="Line 27"/>
          <p:cNvSpPr>
            <a:spLocks noChangeShapeType="1"/>
          </p:cNvSpPr>
          <p:nvPr/>
        </p:nvSpPr>
        <p:spPr bwMode="auto">
          <a:xfrm flipV="1">
            <a:off x="5562600" y="2362200"/>
            <a:ext cx="0" cy="152400"/>
          </a:xfrm>
          <a:prstGeom prst="line">
            <a:avLst/>
          </a:prstGeom>
          <a:noFill/>
          <a:ln w="9525">
            <a:solidFill>
              <a:srgbClr val="000000"/>
            </a:solidFill>
            <a:round/>
            <a:headEnd/>
            <a:tailEnd/>
          </a:ln>
        </p:spPr>
        <p:txBody>
          <a:bodyPr/>
          <a:lstStyle/>
          <a:p>
            <a:endParaRPr lang="en-US"/>
          </a:p>
        </p:txBody>
      </p:sp>
      <p:sp>
        <p:nvSpPr>
          <p:cNvPr id="13341" name="Line 28"/>
          <p:cNvSpPr>
            <a:spLocks noChangeShapeType="1"/>
          </p:cNvSpPr>
          <p:nvPr/>
        </p:nvSpPr>
        <p:spPr bwMode="auto">
          <a:xfrm flipV="1">
            <a:off x="5181600" y="2362200"/>
            <a:ext cx="0" cy="152400"/>
          </a:xfrm>
          <a:prstGeom prst="line">
            <a:avLst/>
          </a:prstGeom>
          <a:noFill/>
          <a:ln w="9525">
            <a:solidFill>
              <a:srgbClr val="000000"/>
            </a:solidFill>
            <a:round/>
            <a:headEnd/>
            <a:tailEnd/>
          </a:ln>
        </p:spPr>
        <p:txBody>
          <a:bodyPr/>
          <a:lstStyle/>
          <a:p>
            <a:endParaRPr lang="en-US"/>
          </a:p>
        </p:txBody>
      </p:sp>
      <p:sp>
        <p:nvSpPr>
          <p:cNvPr id="13342" name="Line 29"/>
          <p:cNvSpPr>
            <a:spLocks noChangeShapeType="1"/>
          </p:cNvSpPr>
          <p:nvPr/>
        </p:nvSpPr>
        <p:spPr bwMode="auto">
          <a:xfrm>
            <a:off x="5562600" y="2514600"/>
            <a:ext cx="1676400" cy="0"/>
          </a:xfrm>
          <a:prstGeom prst="line">
            <a:avLst/>
          </a:prstGeom>
          <a:noFill/>
          <a:ln w="9525">
            <a:solidFill>
              <a:srgbClr val="000000"/>
            </a:solidFill>
            <a:round/>
            <a:headEnd/>
            <a:tailEnd/>
          </a:ln>
        </p:spPr>
        <p:txBody>
          <a:bodyPr/>
          <a:lstStyle/>
          <a:p>
            <a:endParaRPr lang="en-US"/>
          </a:p>
        </p:txBody>
      </p:sp>
      <p:sp>
        <p:nvSpPr>
          <p:cNvPr id="13343" name="Line 30"/>
          <p:cNvSpPr>
            <a:spLocks noChangeShapeType="1"/>
          </p:cNvSpPr>
          <p:nvPr/>
        </p:nvSpPr>
        <p:spPr bwMode="auto">
          <a:xfrm flipH="1">
            <a:off x="3733800" y="2514600"/>
            <a:ext cx="1447800" cy="0"/>
          </a:xfrm>
          <a:prstGeom prst="line">
            <a:avLst/>
          </a:prstGeom>
          <a:noFill/>
          <a:ln w="9525">
            <a:solidFill>
              <a:srgbClr val="000000"/>
            </a:solidFill>
            <a:round/>
            <a:headEnd/>
            <a:tailEnd/>
          </a:ln>
        </p:spPr>
        <p:txBody>
          <a:bodyPr/>
          <a:lstStyle/>
          <a:p>
            <a:endParaRPr lang="en-US"/>
          </a:p>
        </p:txBody>
      </p:sp>
      <p:sp>
        <p:nvSpPr>
          <p:cNvPr id="13344" name="Line 31"/>
          <p:cNvSpPr>
            <a:spLocks noChangeShapeType="1"/>
          </p:cNvSpPr>
          <p:nvPr/>
        </p:nvSpPr>
        <p:spPr bwMode="auto">
          <a:xfrm>
            <a:off x="3733800" y="2514600"/>
            <a:ext cx="0" cy="152400"/>
          </a:xfrm>
          <a:prstGeom prst="line">
            <a:avLst/>
          </a:prstGeom>
          <a:noFill/>
          <a:ln w="9525">
            <a:solidFill>
              <a:srgbClr val="000000"/>
            </a:solidFill>
            <a:round/>
            <a:headEnd/>
            <a:tailEnd type="triangle" w="med" len="med"/>
          </a:ln>
        </p:spPr>
        <p:txBody>
          <a:bodyPr/>
          <a:lstStyle/>
          <a:p>
            <a:endParaRPr lang="en-US"/>
          </a:p>
        </p:txBody>
      </p:sp>
      <p:sp>
        <p:nvSpPr>
          <p:cNvPr id="13345" name="Line 32"/>
          <p:cNvSpPr>
            <a:spLocks noChangeShapeType="1"/>
          </p:cNvSpPr>
          <p:nvPr/>
        </p:nvSpPr>
        <p:spPr bwMode="auto">
          <a:xfrm>
            <a:off x="7239000" y="2514600"/>
            <a:ext cx="0" cy="152400"/>
          </a:xfrm>
          <a:prstGeom prst="line">
            <a:avLst/>
          </a:prstGeom>
          <a:noFill/>
          <a:ln w="9525">
            <a:solidFill>
              <a:srgbClr val="000000"/>
            </a:solidFill>
            <a:round/>
            <a:headEnd/>
            <a:tailEnd type="triangle" w="med" len="med"/>
          </a:ln>
        </p:spPr>
        <p:txBody>
          <a:bodyPr/>
          <a:lstStyle/>
          <a:p>
            <a:endParaRPr lang="en-US"/>
          </a:p>
        </p:txBody>
      </p:sp>
      <p:sp>
        <p:nvSpPr>
          <p:cNvPr id="13346" name="AutoShape 33"/>
          <p:cNvSpPr>
            <a:spLocks/>
          </p:cNvSpPr>
          <p:nvPr/>
        </p:nvSpPr>
        <p:spPr bwMode="auto">
          <a:xfrm>
            <a:off x="1511300" y="1333500"/>
            <a:ext cx="6642100" cy="3467100"/>
          </a:xfrm>
          <a:custGeom>
            <a:avLst/>
            <a:gdLst>
              <a:gd name="T0" fmla="*/ 3321050 w 21600"/>
              <a:gd name="T1" fmla="*/ 1733550 h 21600"/>
              <a:gd name="T2" fmla="*/ 3321050 w 21600"/>
              <a:gd name="T3" fmla="*/ 1733550 h 21600"/>
              <a:gd name="T4" fmla="*/ 3321050 w 21600"/>
              <a:gd name="T5" fmla="*/ 1733550 h 21600"/>
              <a:gd name="T6" fmla="*/ 3321050 w 21600"/>
              <a:gd name="T7" fmla="*/ 1733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38100">
            <a:solidFill>
              <a:srgbClr val="FF6600"/>
            </a:solidFill>
            <a:prstDash val="lgDash"/>
            <a:round/>
            <a:headEnd/>
            <a:tailEnd/>
          </a:ln>
        </p:spPr>
        <p:txBody>
          <a:bodyPr lIns="0" tIns="0" rIns="0" bIns="0" anchor="ctr"/>
          <a:lstStyle/>
          <a:p>
            <a:pPr defTabSz="914400"/>
            <a:endParaRPr lang="en-US" sz="1800">
              <a:latin typeface="Times New Roman" pitchFamily="18" charset="0"/>
              <a:cs typeface="Times New Roman" pitchFamily="18" charset="0"/>
              <a:sym typeface="Times New Roman" pitchFamily="18" charset="0"/>
            </a:endParaRPr>
          </a:p>
        </p:txBody>
      </p:sp>
      <p:sp>
        <p:nvSpPr>
          <p:cNvPr id="13347" name="AutoShape 34"/>
          <p:cNvSpPr>
            <a:spLocks/>
          </p:cNvSpPr>
          <p:nvPr/>
        </p:nvSpPr>
        <p:spPr bwMode="auto">
          <a:xfrm>
            <a:off x="1524000" y="1295400"/>
            <a:ext cx="1524000" cy="368300"/>
          </a:xfrm>
          <a:custGeom>
            <a:avLst/>
            <a:gdLst>
              <a:gd name="T0" fmla="*/ 762000 w 21600"/>
              <a:gd name="T1" fmla="*/ 184150 h 21600"/>
              <a:gd name="T2" fmla="*/ 762000 w 21600"/>
              <a:gd name="T3" fmla="*/ 184150 h 21600"/>
              <a:gd name="T4" fmla="*/ 762000 w 21600"/>
              <a:gd name="T5" fmla="*/ 184150 h 21600"/>
              <a:gd name="T6" fmla="*/ 762000 w 21600"/>
              <a:gd name="T7" fmla="*/ 1841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000"/>
              </a:spcBef>
            </a:pPr>
            <a:r>
              <a:rPr lang="en-US" sz="1800" b="1">
                <a:solidFill>
                  <a:srgbClr val="FF6600"/>
                </a:solidFill>
                <a:latin typeface="Times New Roman" pitchFamily="18" charset="0"/>
                <a:cs typeface="Times New Roman" pitchFamily="18" charset="0"/>
                <a:sym typeface="Times New Roman" pitchFamily="18" charset="0"/>
              </a:rPr>
              <a:t>Integration C</a:t>
            </a:r>
            <a:endParaRPr lang="en-US"/>
          </a:p>
        </p:txBody>
      </p:sp>
      <p:sp>
        <p:nvSpPr>
          <p:cNvPr id="13348" name="AutoShape 35"/>
          <p:cNvSpPr>
            <a:spLocks/>
          </p:cNvSpPr>
          <p:nvPr/>
        </p:nvSpPr>
        <p:spPr bwMode="auto">
          <a:xfrm>
            <a:off x="3276600" y="1828800"/>
            <a:ext cx="4495800" cy="1295400"/>
          </a:xfrm>
          <a:custGeom>
            <a:avLst/>
            <a:gdLst>
              <a:gd name="T0" fmla="*/ 2247900 w 21600"/>
              <a:gd name="T1" fmla="*/ 647700 h 21600"/>
              <a:gd name="T2" fmla="*/ 2247900 w 21600"/>
              <a:gd name="T3" fmla="*/ 647700 h 21600"/>
              <a:gd name="T4" fmla="*/ 2247900 w 21600"/>
              <a:gd name="T5" fmla="*/ 647700 h 21600"/>
              <a:gd name="T6" fmla="*/ 2247900 w 21600"/>
              <a:gd name="T7" fmla="*/ 647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38100">
            <a:solidFill>
              <a:srgbClr val="3333CC"/>
            </a:solidFill>
            <a:prstDash val="lgDash"/>
            <a:round/>
            <a:headEnd/>
            <a:tailEnd/>
          </a:ln>
        </p:spPr>
        <p:txBody>
          <a:bodyPr lIns="0" tIns="0" rIns="0" bIns="0" anchor="ctr"/>
          <a:lstStyle/>
          <a:p>
            <a:pPr defTabSz="914400"/>
            <a:endParaRPr lang="en-US" sz="1800">
              <a:latin typeface="Times New Roman" pitchFamily="18" charset="0"/>
              <a:cs typeface="Times New Roman" pitchFamily="18" charset="0"/>
              <a:sym typeface="Times New Roman" pitchFamily="18" charset="0"/>
            </a:endParaRPr>
          </a:p>
        </p:txBody>
      </p:sp>
      <p:sp>
        <p:nvSpPr>
          <p:cNvPr id="13349" name="AutoShape 36"/>
          <p:cNvSpPr>
            <a:spLocks/>
          </p:cNvSpPr>
          <p:nvPr/>
        </p:nvSpPr>
        <p:spPr bwMode="auto">
          <a:xfrm>
            <a:off x="3276600" y="1828800"/>
            <a:ext cx="1600200" cy="368300"/>
          </a:xfrm>
          <a:custGeom>
            <a:avLst/>
            <a:gdLst>
              <a:gd name="T0" fmla="*/ 800100 w 21600"/>
              <a:gd name="T1" fmla="*/ 184150 h 21600"/>
              <a:gd name="T2" fmla="*/ 800100 w 21600"/>
              <a:gd name="T3" fmla="*/ 184150 h 21600"/>
              <a:gd name="T4" fmla="*/ 800100 w 21600"/>
              <a:gd name="T5" fmla="*/ 184150 h 21600"/>
              <a:gd name="T6" fmla="*/ 800100 w 21600"/>
              <a:gd name="T7" fmla="*/ 1841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000"/>
              </a:spcBef>
            </a:pPr>
            <a:r>
              <a:rPr lang="en-US" sz="1800" b="1">
                <a:solidFill>
                  <a:srgbClr val="3333CC"/>
                </a:solidFill>
                <a:latin typeface="Times New Roman" pitchFamily="18" charset="0"/>
                <a:cs typeface="Times New Roman" pitchFamily="18" charset="0"/>
                <a:sym typeface="Times New Roman" pitchFamily="18" charset="0"/>
              </a:rPr>
              <a:t>Integration A</a:t>
            </a:r>
            <a:endParaRPr lang="en-US"/>
          </a:p>
        </p:txBody>
      </p:sp>
      <p:sp>
        <p:nvSpPr>
          <p:cNvPr id="13350" name="AutoShape 37"/>
          <p:cNvSpPr>
            <a:spLocks/>
          </p:cNvSpPr>
          <p:nvPr/>
        </p:nvSpPr>
        <p:spPr bwMode="auto">
          <a:xfrm>
            <a:off x="1751013" y="1676400"/>
            <a:ext cx="6173787" cy="2362200"/>
          </a:xfrm>
          <a:custGeom>
            <a:avLst/>
            <a:gdLst>
              <a:gd name="T0" fmla="*/ 3086894 w 21600"/>
              <a:gd name="T1" fmla="*/ 1181100 h 21600"/>
              <a:gd name="T2" fmla="*/ 3086894 w 21600"/>
              <a:gd name="T3" fmla="*/ 1181100 h 21600"/>
              <a:gd name="T4" fmla="*/ 3086894 w 21600"/>
              <a:gd name="T5" fmla="*/ 1181100 h 21600"/>
              <a:gd name="T6" fmla="*/ 3086894 w 21600"/>
              <a:gd name="T7" fmla="*/ 1181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38100">
            <a:solidFill>
              <a:srgbClr val="339966"/>
            </a:solidFill>
            <a:prstDash val="lgDash"/>
            <a:round/>
            <a:headEnd/>
            <a:tailEnd/>
          </a:ln>
        </p:spPr>
        <p:txBody>
          <a:bodyPr lIns="0" tIns="0" rIns="0" bIns="0" anchor="ctr"/>
          <a:lstStyle/>
          <a:p>
            <a:pPr defTabSz="914400"/>
            <a:endParaRPr lang="en-US" sz="1800">
              <a:latin typeface="Times New Roman" pitchFamily="18" charset="0"/>
              <a:cs typeface="Times New Roman" pitchFamily="18" charset="0"/>
              <a:sym typeface="Times New Roman" pitchFamily="18" charset="0"/>
            </a:endParaRPr>
          </a:p>
        </p:txBody>
      </p:sp>
      <p:sp>
        <p:nvSpPr>
          <p:cNvPr id="13351" name="AutoShape 38"/>
          <p:cNvSpPr>
            <a:spLocks/>
          </p:cNvSpPr>
          <p:nvPr/>
        </p:nvSpPr>
        <p:spPr bwMode="auto">
          <a:xfrm>
            <a:off x="1752600" y="1600200"/>
            <a:ext cx="1600200" cy="368300"/>
          </a:xfrm>
          <a:custGeom>
            <a:avLst/>
            <a:gdLst>
              <a:gd name="T0" fmla="*/ 800100 w 21600"/>
              <a:gd name="T1" fmla="*/ 184150 h 21600"/>
              <a:gd name="T2" fmla="*/ 800100 w 21600"/>
              <a:gd name="T3" fmla="*/ 184150 h 21600"/>
              <a:gd name="T4" fmla="*/ 800100 w 21600"/>
              <a:gd name="T5" fmla="*/ 184150 h 21600"/>
              <a:gd name="T6" fmla="*/ 800100 w 21600"/>
              <a:gd name="T7" fmla="*/ 1841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000"/>
              </a:spcBef>
            </a:pPr>
            <a:r>
              <a:rPr lang="en-US" sz="1800" b="1">
                <a:solidFill>
                  <a:srgbClr val="339966"/>
                </a:solidFill>
                <a:latin typeface="Times New Roman" pitchFamily="18" charset="0"/>
                <a:cs typeface="Times New Roman" pitchFamily="18" charset="0"/>
                <a:sym typeface="Times New Roman" pitchFamily="18" charset="0"/>
              </a:rPr>
              <a:t>Integration B</a:t>
            </a:r>
            <a:endParaRPr lang="en-US"/>
          </a:p>
        </p:txBody>
      </p:sp>
      <p:sp>
        <p:nvSpPr>
          <p:cNvPr id="13352" name="AutoShape 39"/>
          <p:cNvSpPr>
            <a:spLocks/>
          </p:cNvSpPr>
          <p:nvPr/>
        </p:nvSpPr>
        <p:spPr bwMode="auto">
          <a:xfrm>
            <a:off x="228600" y="3429000"/>
            <a:ext cx="1066800" cy="396875"/>
          </a:xfrm>
          <a:custGeom>
            <a:avLst/>
            <a:gdLst>
              <a:gd name="T0" fmla="*/ 533400 w 21600"/>
              <a:gd name="T1" fmla="*/ 198438 h 21600"/>
              <a:gd name="T2" fmla="*/ 533400 w 21600"/>
              <a:gd name="T3" fmla="*/ 198438 h 21600"/>
              <a:gd name="T4" fmla="*/ 533400 w 21600"/>
              <a:gd name="T5" fmla="*/ 198438 h 21600"/>
              <a:gd name="T6" fmla="*/ 5334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3</a:t>
            </a:r>
            <a:endParaRPr lang="en-US"/>
          </a:p>
        </p:txBody>
      </p:sp>
      <p:sp>
        <p:nvSpPr>
          <p:cNvPr id="13353" name="AutoShape 40"/>
          <p:cNvSpPr>
            <a:spLocks/>
          </p:cNvSpPr>
          <p:nvPr/>
        </p:nvSpPr>
        <p:spPr bwMode="auto">
          <a:xfrm>
            <a:off x="228600" y="1981200"/>
            <a:ext cx="990600" cy="396875"/>
          </a:xfrm>
          <a:custGeom>
            <a:avLst/>
            <a:gdLst>
              <a:gd name="T0" fmla="*/ 495300 w 21600"/>
              <a:gd name="T1" fmla="*/ 198438 h 21600"/>
              <a:gd name="T2" fmla="*/ 495300 w 21600"/>
              <a:gd name="T3" fmla="*/ 198438 h 21600"/>
              <a:gd name="T4" fmla="*/ 495300 w 21600"/>
              <a:gd name="T5" fmla="*/ 198438 h 21600"/>
              <a:gd name="T6" fmla="*/ 4953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1</a:t>
            </a:r>
            <a:endParaRPr lang="en-US"/>
          </a:p>
        </p:txBody>
      </p:sp>
      <p:sp>
        <p:nvSpPr>
          <p:cNvPr id="13354" name="AutoShape 41"/>
          <p:cNvSpPr>
            <a:spLocks/>
          </p:cNvSpPr>
          <p:nvPr/>
        </p:nvSpPr>
        <p:spPr bwMode="auto">
          <a:xfrm>
            <a:off x="228600" y="2743200"/>
            <a:ext cx="990600" cy="396875"/>
          </a:xfrm>
          <a:custGeom>
            <a:avLst/>
            <a:gdLst>
              <a:gd name="T0" fmla="*/ 495300 w 21600"/>
              <a:gd name="T1" fmla="*/ 198438 h 21600"/>
              <a:gd name="T2" fmla="*/ 495300 w 21600"/>
              <a:gd name="T3" fmla="*/ 198438 h 21600"/>
              <a:gd name="T4" fmla="*/ 495300 w 21600"/>
              <a:gd name="T5" fmla="*/ 198438 h 21600"/>
              <a:gd name="T6" fmla="*/ 4953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2</a:t>
            </a:r>
            <a:endParaRPr lang="en-US"/>
          </a:p>
        </p:txBody>
      </p:sp>
      <p:sp>
        <p:nvSpPr>
          <p:cNvPr id="13355" name="AutoShape 42"/>
          <p:cNvSpPr>
            <a:spLocks/>
          </p:cNvSpPr>
          <p:nvPr/>
        </p:nvSpPr>
        <p:spPr bwMode="auto">
          <a:xfrm>
            <a:off x="228600" y="5029200"/>
            <a:ext cx="990600" cy="396875"/>
          </a:xfrm>
          <a:custGeom>
            <a:avLst/>
            <a:gdLst>
              <a:gd name="T0" fmla="*/ 495300 w 21600"/>
              <a:gd name="T1" fmla="*/ 198438 h 21600"/>
              <a:gd name="T2" fmla="*/ 495300 w 21600"/>
              <a:gd name="T3" fmla="*/ 198438 h 21600"/>
              <a:gd name="T4" fmla="*/ 495300 w 21600"/>
              <a:gd name="T5" fmla="*/ 198438 h 21600"/>
              <a:gd name="T6" fmla="*/ 4953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5</a:t>
            </a:r>
            <a:endParaRPr lang="en-US"/>
          </a:p>
        </p:txBody>
      </p:sp>
      <p:sp>
        <p:nvSpPr>
          <p:cNvPr id="13356" name="AutoShape 43"/>
          <p:cNvSpPr>
            <a:spLocks/>
          </p:cNvSpPr>
          <p:nvPr/>
        </p:nvSpPr>
        <p:spPr bwMode="auto">
          <a:xfrm>
            <a:off x="1219200" y="1066800"/>
            <a:ext cx="7162800" cy="4533900"/>
          </a:xfrm>
          <a:custGeom>
            <a:avLst/>
            <a:gdLst>
              <a:gd name="T0" fmla="*/ 3581400 w 21600"/>
              <a:gd name="T1" fmla="*/ 2266950 h 21600"/>
              <a:gd name="T2" fmla="*/ 3581400 w 21600"/>
              <a:gd name="T3" fmla="*/ 2266950 h 21600"/>
              <a:gd name="T4" fmla="*/ 3581400 w 21600"/>
              <a:gd name="T5" fmla="*/ 2266950 h 21600"/>
              <a:gd name="T6" fmla="*/ 3581400 w 21600"/>
              <a:gd name="T7" fmla="*/ 22669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38100">
            <a:solidFill>
              <a:srgbClr val="996600"/>
            </a:solidFill>
            <a:prstDash val="lgDash"/>
            <a:round/>
            <a:headEnd/>
            <a:tailEnd/>
          </a:ln>
        </p:spPr>
        <p:txBody>
          <a:bodyPr lIns="0" tIns="0" rIns="0" bIns="0" anchor="ctr"/>
          <a:lstStyle/>
          <a:p>
            <a:pPr defTabSz="914400"/>
            <a:endParaRPr lang="en-US" sz="1800">
              <a:latin typeface="Times New Roman" pitchFamily="18" charset="0"/>
              <a:cs typeface="Times New Roman" pitchFamily="18" charset="0"/>
              <a:sym typeface="Times New Roman" pitchFamily="18" charset="0"/>
            </a:endParaRPr>
          </a:p>
        </p:txBody>
      </p:sp>
      <p:sp>
        <p:nvSpPr>
          <p:cNvPr id="13357" name="AutoShape 44"/>
          <p:cNvSpPr>
            <a:spLocks/>
          </p:cNvSpPr>
          <p:nvPr/>
        </p:nvSpPr>
        <p:spPr bwMode="auto">
          <a:xfrm>
            <a:off x="1219200" y="990600"/>
            <a:ext cx="1524000" cy="368300"/>
          </a:xfrm>
          <a:custGeom>
            <a:avLst/>
            <a:gdLst>
              <a:gd name="T0" fmla="*/ 762000 w 21600"/>
              <a:gd name="T1" fmla="*/ 184150 h 21600"/>
              <a:gd name="T2" fmla="*/ 762000 w 21600"/>
              <a:gd name="T3" fmla="*/ 184150 h 21600"/>
              <a:gd name="T4" fmla="*/ 762000 w 21600"/>
              <a:gd name="T5" fmla="*/ 184150 h 21600"/>
              <a:gd name="T6" fmla="*/ 762000 w 21600"/>
              <a:gd name="T7" fmla="*/ 1841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000"/>
              </a:spcBef>
            </a:pPr>
            <a:r>
              <a:rPr lang="en-US" sz="1800" b="1">
                <a:solidFill>
                  <a:srgbClr val="996600"/>
                </a:solidFill>
                <a:latin typeface="Times New Roman" pitchFamily="18" charset="0"/>
                <a:cs typeface="Times New Roman" pitchFamily="18" charset="0"/>
                <a:sym typeface="Times New Roman" pitchFamily="18" charset="0"/>
              </a:rPr>
              <a:t>Integration D</a:t>
            </a:r>
            <a:endParaRPr lang="en-US"/>
          </a:p>
        </p:txBody>
      </p:sp>
      <p:sp>
        <p:nvSpPr>
          <p:cNvPr id="13358" name="AutoShape 45"/>
          <p:cNvSpPr>
            <a:spLocks/>
          </p:cNvSpPr>
          <p:nvPr/>
        </p:nvSpPr>
        <p:spPr bwMode="auto">
          <a:xfrm>
            <a:off x="228600" y="4267200"/>
            <a:ext cx="990600" cy="396875"/>
          </a:xfrm>
          <a:custGeom>
            <a:avLst/>
            <a:gdLst>
              <a:gd name="T0" fmla="*/ 495300 w 21600"/>
              <a:gd name="T1" fmla="*/ 198438 h 21600"/>
              <a:gd name="T2" fmla="*/ 495300 w 21600"/>
              <a:gd name="T3" fmla="*/ 198438 h 21600"/>
              <a:gd name="T4" fmla="*/ 495300 w 21600"/>
              <a:gd name="T5" fmla="*/ 198438 h 21600"/>
              <a:gd name="T6" fmla="*/ 4953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4</a:t>
            </a:r>
            <a:endParaRPr lang="en-US"/>
          </a:p>
        </p:txBody>
      </p:sp>
      <p:sp>
        <p:nvSpPr>
          <p:cNvPr id="13359" name="AutoShape 46"/>
          <p:cNvSpPr>
            <a:spLocks/>
          </p:cNvSpPr>
          <p:nvPr/>
        </p:nvSpPr>
        <p:spPr bwMode="auto">
          <a:xfrm>
            <a:off x="228600" y="5715000"/>
            <a:ext cx="990600" cy="396875"/>
          </a:xfrm>
          <a:custGeom>
            <a:avLst/>
            <a:gdLst>
              <a:gd name="T0" fmla="*/ 495300 w 21600"/>
              <a:gd name="T1" fmla="*/ 198438 h 21600"/>
              <a:gd name="T2" fmla="*/ 495300 w 21600"/>
              <a:gd name="T3" fmla="*/ 198438 h 21600"/>
              <a:gd name="T4" fmla="*/ 495300 w 21600"/>
              <a:gd name="T5" fmla="*/ 198438 h 21600"/>
              <a:gd name="T6" fmla="*/ 4953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6</a:t>
            </a:r>
            <a:endParaRPr lang="en-US"/>
          </a:p>
        </p:txBody>
      </p:sp>
      <p:sp>
        <p:nvSpPr>
          <p:cNvPr id="13360" name="AutoShape 47"/>
          <p:cNvSpPr>
            <a:spLocks/>
          </p:cNvSpPr>
          <p:nvPr/>
        </p:nvSpPr>
        <p:spPr bwMode="auto">
          <a:xfrm>
            <a:off x="2397125" y="141288"/>
            <a:ext cx="4433166" cy="507831"/>
          </a:xfrm>
          <a:custGeom>
            <a:avLst/>
            <a:gdLst>
              <a:gd name="T0" fmla="*/ 2851944 w 21600"/>
              <a:gd name="T1" fmla="*/ 342900 h 21600"/>
              <a:gd name="T2" fmla="*/ 2851944 w 21600"/>
              <a:gd name="T3" fmla="*/ 342900 h 21600"/>
              <a:gd name="T4" fmla="*/ 2851944 w 21600"/>
              <a:gd name="T5" fmla="*/ 342900 h 21600"/>
              <a:gd name="T6" fmla="*/ 2851944 w 21600"/>
              <a:gd name="T7" fmla="*/ 3429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wrap="square" lIns="0" tIns="0" rIns="0" bIns="0" anchor="ctr">
            <a:spAutoFit/>
          </a:bodyPr>
          <a:lstStyle/>
          <a:p>
            <a:pPr algn="ctr" defTabSz="914400"/>
            <a:r>
              <a:rPr lang="en-US" sz="3300" b="1" dirty="0">
                <a:solidFill>
                  <a:srgbClr val="2929A3"/>
                </a:solidFill>
                <a:latin typeface="Arial" pitchFamily="34" charset="0"/>
                <a:cs typeface="Arial" pitchFamily="34" charset="0"/>
                <a:sym typeface="Arial" pitchFamily="34" charset="0"/>
              </a:rPr>
              <a:t>Top-down </a:t>
            </a:r>
            <a:r>
              <a:rPr lang="en-US" sz="3300" b="1" dirty="0" smtClean="0">
                <a:solidFill>
                  <a:srgbClr val="2929A3"/>
                </a:solidFill>
                <a:latin typeface="Arial" pitchFamily="34" charset="0"/>
                <a:cs typeface="Arial" pitchFamily="34" charset="0"/>
                <a:sym typeface="Arial" pitchFamily="34" charset="0"/>
              </a:rPr>
              <a:t>testing</a:t>
            </a:r>
            <a:endParaRPr lang="en-US" sz="3600" b="1" dirty="0">
              <a:solidFill>
                <a:srgbClr val="2929A3"/>
              </a:solidFill>
            </a:endParaRPr>
          </a:p>
        </p:txBody>
      </p:sp>
      <p:sp>
        <p:nvSpPr>
          <p:cNvPr id="48"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50"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400" y="302725"/>
            <a:ext cx="5410200" cy="554507"/>
          </a:xfrm>
          <a:noFill/>
          <a:ln>
            <a:noFill/>
          </a:ln>
          <a:effectLst/>
        </p:spPr>
        <p:txBody>
          <a:bodyPr vert="horz" wrap="square" lIns="91440" tIns="45720" rIns="91440" bIns="45720" numCol="1" anchor="ctr" anchorCtr="0" compatLnSpc="1">
            <a:prstTxWarp prst="textNoShape">
              <a:avLst/>
            </a:prstTxWarp>
            <a:normAutofit fontScale="90000"/>
          </a:bodyPr>
          <a:lstStyle/>
          <a:p>
            <a:pPr algn="ctr" fontAlgn="base">
              <a:spcAft>
                <a:spcPct val="0"/>
              </a:spcAft>
            </a:pPr>
            <a:r>
              <a:rPr lang="en-US" sz="3200" b="1" dirty="0">
                <a:solidFill>
                  <a:srgbClr val="7030A0"/>
                </a:solidFill>
              </a:rPr>
              <a:t>Bottom-Up Integration Testing</a:t>
            </a:r>
          </a:p>
        </p:txBody>
      </p:sp>
      <p:sp>
        <p:nvSpPr>
          <p:cNvPr id="14339" name="Rectangle 3"/>
          <p:cNvSpPr>
            <a:spLocks noGrp="1" noChangeArrowheads="1"/>
          </p:cNvSpPr>
          <p:nvPr>
            <p:ph idx="1"/>
          </p:nvPr>
        </p:nvSpPr>
        <p:spPr>
          <a:xfrm>
            <a:off x="706582" y="1142984"/>
            <a:ext cx="7903633" cy="3352800"/>
          </a:xfrm>
        </p:spPr>
        <p:txBody>
          <a:bodyPr>
            <a:noAutofit/>
          </a:bodyPr>
          <a:lstStyle/>
          <a:p>
            <a:pPr algn="just">
              <a:lnSpc>
                <a:spcPct val="90000"/>
              </a:lnSpc>
            </a:pPr>
            <a:r>
              <a:rPr lang="en-US" sz="2800" dirty="0">
                <a:solidFill>
                  <a:srgbClr val="FF0000"/>
                </a:solidFill>
                <a:cs typeface="Times New Roman" charset="0"/>
              </a:rPr>
              <a:t>Low level components are combined </a:t>
            </a:r>
            <a:r>
              <a:rPr lang="en-US" sz="2800" u="sng" dirty="0">
                <a:cs typeface="Times New Roman" charset="0"/>
              </a:rPr>
              <a:t>in clusters that perform a specific software function</a:t>
            </a:r>
            <a:r>
              <a:rPr lang="en-US" sz="2800" dirty="0" smtClean="0">
                <a:cs typeface="Times New Roman" charset="0"/>
              </a:rPr>
              <a:t>.</a:t>
            </a:r>
          </a:p>
          <a:p>
            <a:pPr algn="just">
              <a:lnSpc>
                <a:spcPct val="90000"/>
              </a:lnSpc>
            </a:pPr>
            <a:endParaRPr lang="en-US" sz="2800" dirty="0">
              <a:cs typeface="Times New Roman" charset="0"/>
            </a:endParaRPr>
          </a:p>
          <a:p>
            <a:pPr algn="just">
              <a:lnSpc>
                <a:spcPct val="90000"/>
              </a:lnSpc>
            </a:pPr>
            <a:r>
              <a:rPr lang="en-US" sz="2800" dirty="0">
                <a:cs typeface="Times New Roman" charset="0"/>
              </a:rPr>
              <a:t>A </a:t>
            </a:r>
            <a:r>
              <a:rPr lang="en-US" sz="2800" u="sng" dirty="0">
                <a:cs typeface="Times New Roman" charset="0"/>
              </a:rPr>
              <a:t>driver (control program</a:t>
            </a:r>
            <a:r>
              <a:rPr lang="en-US" sz="2800" dirty="0">
                <a:cs typeface="Times New Roman" charset="0"/>
              </a:rPr>
              <a:t>) is written </a:t>
            </a:r>
            <a:r>
              <a:rPr lang="en-US" sz="2800" b="1" dirty="0">
                <a:solidFill>
                  <a:srgbClr val="FF0000"/>
                </a:solidFill>
                <a:cs typeface="Times New Roman" charset="0"/>
              </a:rPr>
              <a:t>to coordinate test case input and output</a:t>
            </a:r>
            <a:r>
              <a:rPr lang="en-US" sz="2800" dirty="0" smtClean="0">
                <a:solidFill>
                  <a:srgbClr val="FF0000"/>
                </a:solidFill>
                <a:cs typeface="Times New Roman" charset="0"/>
              </a:rPr>
              <a:t>.</a:t>
            </a:r>
          </a:p>
          <a:p>
            <a:pPr algn="just">
              <a:lnSpc>
                <a:spcPct val="90000"/>
              </a:lnSpc>
            </a:pPr>
            <a:endParaRPr lang="en-US" sz="2800" dirty="0">
              <a:cs typeface="Times New Roman" charset="0"/>
            </a:endParaRPr>
          </a:p>
          <a:p>
            <a:pPr algn="just">
              <a:lnSpc>
                <a:spcPct val="90000"/>
              </a:lnSpc>
            </a:pPr>
            <a:r>
              <a:rPr lang="en-US" sz="2800" dirty="0">
                <a:cs typeface="Times New Roman" charset="0"/>
              </a:rPr>
              <a:t>The </a:t>
            </a:r>
            <a:r>
              <a:rPr lang="en-US" sz="2800" b="1" dirty="0">
                <a:cs typeface="Times New Roman" charset="0"/>
              </a:rPr>
              <a:t>cluster is tested</a:t>
            </a:r>
            <a:r>
              <a:rPr lang="en-US" sz="2800" dirty="0" smtClean="0">
                <a:cs typeface="Times New Roman" charset="0"/>
              </a:rPr>
              <a:t>.</a:t>
            </a:r>
          </a:p>
          <a:p>
            <a:pPr algn="just">
              <a:lnSpc>
                <a:spcPct val="90000"/>
              </a:lnSpc>
            </a:pPr>
            <a:endParaRPr lang="en-US" sz="2800" dirty="0">
              <a:cs typeface="Times New Roman" charset="0"/>
            </a:endParaRPr>
          </a:p>
          <a:p>
            <a:pPr algn="just">
              <a:lnSpc>
                <a:spcPct val="90000"/>
              </a:lnSpc>
            </a:pPr>
            <a:r>
              <a:rPr lang="en-US" sz="2800" b="1" dirty="0">
                <a:solidFill>
                  <a:srgbClr val="FF0000"/>
                </a:solidFill>
                <a:cs typeface="Times New Roman" charset="0"/>
              </a:rPr>
              <a:t>Drivers are removed and clusters </a:t>
            </a:r>
            <a:r>
              <a:rPr lang="en-US" sz="2800" b="1" dirty="0">
                <a:cs typeface="Times New Roman" charset="0"/>
              </a:rPr>
              <a:t>are </a:t>
            </a:r>
            <a:r>
              <a:rPr lang="en-US" sz="2800" b="1" u="sng" dirty="0">
                <a:cs typeface="Times New Roman" charset="0"/>
              </a:rPr>
              <a:t>combined </a:t>
            </a:r>
            <a:r>
              <a:rPr lang="en-US" sz="2800" u="sng" dirty="0">
                <a:cs typeface="Times New Roman" charset="0"/>
              </a:rPr>
              <a:t>moving upward</a:t>
            </a:r>
            <a:r>
              <a:rPr lang="en-US" sz="2800" dirty="0">
                <a:cs typeface="Times New Roman" charset="0"/>
              </a:rPr>
              <a:t> in the program structure.</a:t>
            </a: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8934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2"/>
          <p:cNvSpPr>
            <a:spLocks/>
          </p:cNvSpPr>
          <p:nvPr/>
        </p:nvSpPr>
        <p:spPr bwMode="auto">
          <a:xfrm>
            <a:off x="3429000" y="24384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M9</a:t>
            </a:r>
            <a:endParaRPr lang="en-US"/>
          </a:p>
        </p:txBody>
      </p:sp>
      <p:sp>
        <p:nvSpPr>
          <p:cNvPr id="12292" name="AutoShape 3"/>
          <p:cNvSpPr>
            <a:spLocks/>
          </p:cNvSpPr>
          <p:nvPr/>
        </p:nvSpPr>
        <p:spPr bwMode="auto">
          <a:xfrm>
            <a:off x="1905000" y="35814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M8</a:t>
            </a:r>
            <a:endParaRPr lang="en-US"/>
          </a:p>
        </p:txBody>
      </p:sp>
      <p:sp>
        <p:nvSpPr>
          <p:cNvPr id="12293" name="AutoShape 4"/>
          <p:cNvSpPr>
            <a:spLocks/>
          </p:cNvSpPr>
          <p:nvPr/>
        </p:nvSpPr>
        <p:spPr bwMode="auto">
          <a:xfrm>
            <a:off x="1524000" y="5029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M1</a:t>
            </a:r>
            <a:endParaRPr lang="en-US"/>
          </a:p>
        </p:txBody>
      </p:sp>
      <p:sp>
        <p:nvSpPr>
          <p:cNvPr id="12294" name="AutoShape 5"/>
          <p:cNvSpPr>
            <a:spLocks/>
          </p:cNvSpPr>
          <p:nvPr/>
        </p:nvSpPr>
        <p:spPr bwMode="auto">
          <a:xfrm>
            <a:off x="2286000" y="5029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M2</a:t>
            </a:r>
            <a:endParaRPr lang="en-US"/>
          </a:p>
        </p:txBody>
      </p:sp>
      <p:sp>
        <p:nvSpPr>
          <p:cNvPr id="12295" name="AutoShape 6"/>
          <p:cNvSpPr>
            <a:spLocks/>
          </p:cNvSpPr>
          <p:nvPr/>
        </p:nvSpPr>
        <p:spPr bwMode="auto">
          <a:xfrm>
            <a:off x="3429000" y="5029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M3</a:t>
            </a:r>
            <a:endParaRPr lang="en-US"/>
          </a:p>
        </p:txBody>
      </p:sp>
      <p:sp>
        <p:nvSpPr>
          <p:cNvPr id="12296" name="AutoShape 7"/>
          <p:cNvSpPr>
            <a:spLocks/>
          </p:cNvSpPr>
          <p:nvPr/>
        </p:nvSpPr>
        <p:spPr bwMode="auto">
          <a:xfrm>
            <a:off x="4191000" y="5029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M4</a:t>
            </a:r>
            <a:endParaRPr lang="en-US"/>
          </a:p>
        </p:txBody>
      </p:sp>
      <p:sp>
        <p:nvSpPr>
          <p:cNvPr id="12297" name="AutoShape 8"/>
          <p:cNvSpPr>
            <a:spLocks/>
          </p:cNvSpPr>
          <p:nvPr/>
        </p:nvSpPr>
        <p:spPr bwMode="auto">
          <a:xfrm>
            <a:off x="4953000" y="5029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M5</a:t>
            </a:r>
            <a:endParaRPr lang="en-US"/>
          </a:p>
        </p:txBody>
      </p:sp>
      <p:sp>
        <p:nvSpPr>
          <p:cNvPr id="12298" name="AutoShape 9"/>
          <p:cNvSpPr>
            <a:spLocks/>
          </p:cNvSpPr>
          <p:nvPr/>
        </p:nvSpPr>
        <p:spPr bwMode="auto">
          <a:xfrm>
            <a:off x="6553200" y="5029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M6</a:t>
            </a:r>
            <a:endParaRPr lang="en-US"/>
          </a:p>
        </p:txBody>
      </p:sp>
      <p:sp>
        <p:nvSpPr>
          <p:cNvPr id="12299" name="AutoShape 10"/>
          <p:cNvSpPr>
            <a:spLocks/>
          </p:cNvSpPr>
          <p:nvPr/>
        </p:nvSpPr>
        <p:spPr bwMode="auto">
          <a:xfrm>
            <a:off x="7315200" y="50292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M7</a:t>
            </a:r>
            <a:endParaRPr lang="en-US"/>
          </a:p>
        </p:txBody>
      </p:sp>
      <p:sp>
        <p:nvSpPr>
          <p:cNvPr id="12300" name="AutoShape 11"/>
          <p:cNvSpPr>
            <a:spLocks/>
          </p:cNvSpPr>
          <p:nvPr/>
        </p:nvSpPr>
        <p:spPr bwMode="auto">
          <a:xfrm>
            <a:off x="6934200" y="25146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M10</a:t>
            </a:r>
            <a:endParaRPr lang="en-US"/>
          </a:p>
        </p:txBody>
      </p:sp>
      <p:sp>
        <p:nvSpPr>
          <p:cNvPr id="12301" name="AutoShape 12"/>
          <p:cNvSpPr>
            <a:spLocks/>
          </p:cNvSpPr>
          <p:nvPr/>
        </p:nvSpPr>
        <p:spPr bwMode="auto">
          <a:xfrm>
            <a:off x="5029200" y="1524000"/>
            <a:ext cx="685800" cy="396875"/>
          </a:xfrm>
          <a:custGeom>
            <a:avLst/>
            <a:gdLst>
              <a:gd name="T0" fmla="*/ 342900 w 21600"/>
              <a:gd name="T1" fmla="*/ 198438 h 21600"/>
              <a:gd name="T2" fmla="*/ 342900 w 21600"/>
              <a:gd name="T3" fmla="*/ 198438 h 21600"/>
              <a:gd name="T4" fmla="*/ 342900 w 21600"/>
              <a:gd name="T5" fmla="*/ 198438 h 21600"/>
              <a:gd name="T6" fmla="*/ 3429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solidFill>
            <a:srgbClr val="C0C0C0"/>
          </a:solidFill>
          <a:ln w="28575">
            <a:solidFill>
              <a:srgbClr val="000000"/>
            </a:solidFill>
            <a:round/>
            <a:headEnd/>
            <a:tailEnd/>
          </a:ln>
        </p:spPr>
        <p:txBody>
          <a:bodyPr lIns="50800" tIns="50800" rIns="50800" bIns="50800"/>
          <a:lstStyle/>
          <a:p>
            <a:pPr algn="ctr" defTabSz="914400">
              <a:spcBef>
                <a:spcPts val="1000"/>
              </a:spcBef>
            </a:pPr>
            <a:r>
              <a:rPr lang="en-US" sz="1800">
                <a:latin typeface="Times New Roman" pitchFamily="18" charset="0"/>
                <a:cs typeface="Times New Roman" pitchFamily="18" charset="0"/>
                <a:sym typeface="Times New Roman" pitchFamily="18" charset="0"/>
              </a:rPr>
              <a:t>M11</a:t>
            </a:r>
            <a:endParaRPr lang="en-US"/>
          </a:p>
        </p:txBody>
      </p:sp>
      <p:sp>
        <p:nvSpPr>
          <p:cNvPr id="12302" name="Line 13"/>
          <p:cNvSpPr>
            <a:spLocks noChangeShapeType="1"/>
          </p:cNvSpPr>
          <p:nvPr/>
        </p:nvSpPr>
        <p:spPr bwMode="auto">
          <a:xfrm flipV="1">
            <a:off x="7391400" y="2895600"/>
            <a:ext cx="0" cy="2133600"/>
          </a:xfrm>
          <a:prstGeom prst="line">
            <a:avLst/>
          </a:prstGeom>
          <a:noFill/>
          <a:ln w="9525">
            <a:solidFill>
              <a:srgbClr val="000000"/>
            </a:solidFill>
            <a:round/>
            <a:headEnd/>
            <a:tailEnd type="triangle" w="med" len="med"/>
          </a:ln>
        </p:spPr>
        <p:txBody>
          <a:bodyPr/>
          <a:lstStyle/>
          <a:p>
            <a:endParaRPr lang="en-US"/>
          </a:p>
        </p:txBody>
      </p:sp>
      <p:sp>
        <p:nvSpPr>
          <p:cNvPr id="12303" name="Line 14"/>
          <p:cNvSpPr>
            <a:spLocks noChangeShapeType="1"/>
          </p:cNvSpPr>
          <p:nvPr/>
        </p:nvSpPr>
        <p:spPr bwMode="auto">
          <a:xfrm flipV="1">
            <a:off x="7162800" y="2895600"/>
            <a:ext cx="0" cy="2133600"/>
          </a:xfrm>
          <a:prstGeom prst="line">
            <a:avLst/>
          </a:prstGeom>
          <a:noFill/>
          <a:ln w="9525">
            <a:solidFill>
              <a:srgbClr val="000000"/>
            </a:solidFill>
            <a:round/>
            <a:headEnd/>
            <a:tailEnd type="triangle" w="med" len="med"/>
          </a:ln>
        </p:spPr>
        <p:txBody>
          <a:bodyPr/>
          <a:lstStyle/>
          <a:p>
            <a:endParaRPr lang="en-US"/>
          </a:p>
        </p:txBody>
      </p:sp>
      <p:sp>
        <p:nvSpPr>
          <p:cNvPr id="12304" name="Line 15"/>
          <p:cNvSpPr>
            <a:spLocks noChangeShapeType="1"/>
          </p:cNvSpPr>
          <p:nvPr/>
        </p:nvSpPr>
        <p:spPr bwMode="auto">
          <a:xfrm flipV="1">
            <a:off x="2057400" y="3962400"/>
            <a:ext cx="0" cy="1066800"/>
          </a:xfrm>
          <a:prstGeom prst="line">
            <a:avLst/>
          </a:prstGeom>
          <a:noFill/>
          <a:ln w="9525">
            <a:solidFill>
              <a:srgbClr val="000000"/>
            </a:solidFill>
            <a:round/>
            <a:headEnd/>
            <a:tailEnd type="triangle" w="med" len="med"/>
          </a:ln>
        </p:spPr>
        <p:txBody>
          <a:bodyPr/>
          <a:lstStyle/>
          <a:p>
            <a:endParaRPr lang="en-US"/>
          </a:p>
        </p:txBody>
      </p:sp>
      <p:sp>
        <p:nvSpPr>
          <p:cNvPr id="12305" name="Line 16"/>
          <p:cNvSpPr>
            <a:spLocks noChangeShapeType="1"/>
          </p:cNvSpPr>
          <p:nvPr/>
        </p:nvSpPr>
        <p:spPr bwMode="auto">
          <a:xfrm flipV="1">
            <a:off x="2438400" y="3962400"/>
            <a:ext cx="0" cy="1066800"/>
          </a:xfrm>
          <a:prstGeom prst="line">
            <a:avLst/>
          </a:prstGeom>
          <a:noFill/>
          <a:ln w="9525">
            <a:solidFill>
              <a:srgbClr val="000000"/>
            </a:solidFill>
            <a:round/>
            <a:headEnd/>
            <a:tailEnd type="triangle" w="med" len="med"/>
          </a:ln>
        </p:spPr>
        <p:txBody>
          <a:bodyPr/>
          <a:lstStyle/>
          <a:p>
            <a:endParaRPr lang="en-US"/>
          </a:p>
        </p:txBody>
      </p:sp>
      <p:sp>
        <p:nvSpPr>
          <p:cNvPr id="12306" name="Line 17"/>
          <p:cNvSpPr>
            <a:spLocks noChangeShapeType="1"/>
          </p:cNvSpPr>
          <p:nvPr/>
        </p:nvSpPr>
        <p:spPr bwMode="auto">
          <a:xfrm flipV="1">
            <a:off x="3733800" y="2819400"/>
            <a:ext cx="0" cy="2209800"/>
          </a:xfrm>
          <a:prstGeom prst="line">
            <a:avLst/>
          </a:prstGeom>
          <a:noFill/>
          <a:ln w="9525">
            <a:solidFill>
              <a:srgbClr val="000000"/>
            </a:solidFill>
            <a:round/>
            <a:headEnd/>
            <a:tailEnd type="triangle" w="med" len="med"/>
          </a:ln>
        </p:spPr>
        <p:txBody>
          <a:bodyPr/>
          <a:lstStyle/>
          <a:p>
            <a:endParaRPr lang="en-US"/>
          </a:p>
        </p:txBody>
      </p:sp>
      <p:sp>
        <p:nvSpPr>
          <p:cNvPr id="12307" name="Line 18"/>
          <p:cNvSpPr>
            <a:spLocks noChangeShapeType="1"/>
          </p:cNvSpPr>
          <p:nvPr/>
        </p:nvSpPr>
        <p:spPr bwMode="auto">
          <a:xfrm flipV="1">
            <a:off x="3505200" y="2819400"/>
            <a:ext cx="0" cy="457200"/>
          </a:xfrm>
          <a:prstGeom prst="line">
            <a:avLst/>
          </a:prstGeom>
          <a:noFill/>
          <a:ln w="9525">
            <a:solidFill>
              <a:srgbClr val="000000"/>
            </a:solidFill>
            <a:round/>
            <a:headEnd/>
            <a:tailEnd type="triangle" w="med" len="med"/>
          </a:ln>
        </p:spPr>
        <p:txBody>
          <a:bodyPr/>
          <a:lstStyle/>
          <a:p>
            <a:endParaRPr lang="en-US"/>
          </a:p>
        </p:txBody>
      </p:sp>
      <p:sp>
        <p:nvSpPr>
          <p:cNvPr id="12308" name="Line 19"/>
          <p:cNvSpPr>
            <a:spLocks noChangeShapeType="1"/>
          </p:cNvSpPr>
          <p:nvPr/>
        </p:nvSpPr>
        <p:spPr bwMode="auto">
          <a:xfrm flipV="1">
            <a:off x="3886200" y="2819400"/>
            <a:ext cx="0" cy="685800"/>
          </a:xfrm>
          <a:prstGeom prst="line">
            <a:avLst/>
          </a:prstGeom>
          <a:noFill/>
          <a:ln w="9525">
            <a:solidFill>
              <a:srgbClr val="000000"/>
            </a:solidFill>
            <a:round/>
            <a:headEnd/>
            <a:tailEnd type="triangle" w="med" len="med"/>
          </a:ln>
        </p:spPr>
        <p:txBody>
          <a:bodyPr/>
          <a:lstStyle/>
          <a:p>
            <a:endParaRPr lang="en-US"/>
          </a:p>
        </p:txBody>
      </p:sp>
      <p:sp>
        <p:nvSpPr>
          <p:cNvPr id="12309" name="Line 20"/>
          <p:cNvSpPr>
            <a:spLocks noChangeShapeType="1"/>
          </p:cNvSpPr>
          <p:nvPr/>
        </p:nvSpPr>
        <p:spPr bwMode="auto">
          <a:xfrm flipV="1">
            <a:off x="4038600" y="2819400"/>
            <a:ext cx="0" cy="457200"/>
          </a:xfrm>
          <a:prstGeom prst="line">
            <a:avLst/>
          </a:prstGeom>
          <a:noFill/>
          <a:ln w="9525">
            <a:solidFill>
              <a:srgbClr val="000000"/>
            </a:solidFill>
            <a:round/>
            <a:headEnd/>
            <a:tailEnd type="triangle" w="med" len="med"/>
          </a:ln>
        </p:spPr>
        <p:txBody>
          <a:bodyPr/>
          <a:lstStyle/>
          <a:p>
            <a:endParaRPr lang="en-US"/>
          </a:p>
        </p:txBody>
      </p:sp>
      <p:sp>
        <p:nvSpPr>
          <p:cNvPr id="12310" name="Line 21"/>
          <p:cNvSpPr>
            <a:spLocks noChangeShapeType="1"/>
          </p:cNvSpPr>
          <p:nvPr/>
        </p:nvSpPr>
        <p:spPr bwMode="auto">
          <a:xfrm flipV="1">
            <a:off x="2209800" y="3276600"/>
            <a:ext cx="0" cy="304800"/>
          </a:xfrm>
          <a:prstGeom prst="line">
            <a:avLst/>
          </a:prstGeom>
          <a:noFill/>
          <a:ln w="9525">
            <a:solidFill>
              <a:srgbClr val="000000"/>
            </a:solidFill>
            <a:round/>
            <a:headEnd/>
            <a:tailEnd/>
          </a:ln>
        </p:spPr>
        <p:txBody>
          <a:bodyPr/>
          <a:lstStyle/>
          <a:p>
            <a:endParaRPr lang="en-US"/>
          </a:p>
        </p:txBody>
      </p:sp>
      <p:sp>
        <p:nvSpPr>
          <p:cNvPr id="12311" name="Line 22"/>
          <p:cNvSpPr>
            <a:spLocks noChangeShapeType="1"/>
          </p:cNvSpPr>
          <p:nvPr/>
        </p:nvSpPr>
        <p:spPr bwMode="auto">
          <a:xfrm>
            <a:off x="2209800" y="3276600"/>
            <a:ext cx="1295400" cy="0"/>
          </a:xfrm>
          <a:prstGeom prst="line">
            <a:avLst/>
          </a:prstGeom>
          <a:noFill/>
          <a:ln w="9525">
            <a:solidFill>
              <a:srgbClr val="000000"/>
            </a:solidFill>
            <a:round/>
            <a:headEnd/>
            <a:tailEnd/>
          </a:ln>
        </p:spPr>
        <p:txBody>
          <a:bodyPr/>
          <a:lstStyle/>
          <a:p>
            <a:endParaRPr lang="en-US"/>
          </a:p>
        </p:txBody>
      </p:sp>
      <p:sp>
        <p:nvSpPr>
          <p:cNvPr id="12312" name="Line 23"/>
          <p:cNvSpPr>
            <a:spLocks noChangeShapeType="1"/>
          </p:cNvSpPr>
          <p:nvPr/>
        </p:nvSpPr>
        <p:spPr bwMode="auto">
          <a:xfrm flipV="1">
            <a:off x="4495800" y="3505200"/>
            <a:ext cx="0" cy="1524000"/>
          </a:xfrm>
          <a:prstGeom prst="line">
            <a:avLst/>
          </a:prstGeom>
          <a:noFill/>
          <a:ln w="9525">
            <a:solidFill>
              <a:srgbClr val="000000"/>
            </a:solidFill>
            <a:round/>
            <a:headEnd/>
            <a:tailEnd/>
          </a:ln>
        </p:spPr>
        <p:txBody>
          <a:bodyPr/>
          <a:lstStyle/>
          <a:p>
            <a:endParaRPr lang="en-US"/>
          </a:p>
        </p:txBody>
      </p:sp>
      <p:sp>
        <p:nvSpPr>
          <p:cNvPr id="12313" name="Line 24"/>
          <p:cNvSpPr>
            <a:spLocks noChangeShapeType="1"/>
          </p:cNvSpPr>
          <p:nvPr/>
        </p:nvSpPr>
        <p:spPr bwMode="auto">
          <a:xfrm flipV="1">
            <a:off x="5257800" y="3276600"/>
            <a:ext cx="0" cy="1752600"/>
          </a:xfrm>
          <a:prstGeom prst="line">
            <a:avLst/>
          </a:prstGeom>
          <a:noFill/>
          <a:ln w="9525">
            <a:solidFill>
              <a:srgbClr val="000000"/>
            </a:solidFill>
            <a:round/>
            <a:headEnd/>
            <a:tailEnd/>
          </a:ln>
        </p:spPr>
        <p:txBody>
          <a:bodyPr/>
          <a:lstStyle/>
          <a:p>
            <a:endParaRPr lang="en-US"/>
          </a:p>
        </p:txBody>
      </p:sp>
      <p:sp>
        <p:nvSpPr>
          <p:cNvPr id="12314" name="Line 25"/>
          <p:cNvSpPr>
            <a:spLocks noChangeShapeType="1"/>
          </p:cNvSpPr>
          <p:nvPr/>
        </p:nvSpPr>
        <p:spPr bwMode="auto">
          <a:xfrm flipH="1">
            <a:off x="4038600" y="3276600"/>
            <a:ext cx="1219200" cy="0"/>
          </a:xfrm>
          <a:prstGeom prst="line">
            <a:avLst/>
          </a:prstGeom>
          <a:noFill/>
          <a:ln w="9525">
            <a:solidFill>
              <a:srgbClr val="000000"/>
            </a:solidFill>
            <a:round/>
            <a:headEnd/>
            <a:tailEnd/>
          </a:ln>
        </p:spPr>
        <p:txBody>
          <a:bodyPr/>
          <a:lstStyle/>
          <a:p>
            <a:endParaRPr lang="en-US"/>
          </a:p>
        </p:txBody>
      </p:sp>
      <p:sp>
        <p:nvSpPr>
          <p:cNvPr id="12315" name="Line 26"/>
          <p:cNvSpPr>
            <a:spLocks noChangeShapeType="1"/>
          </p:cNvSpPr>
          <p:nvPr/>
        </p:nvSpPr>
        <p:spPr bwMode="auto">
          <a:xfrm flipH="1">
            <a:off x="3886200" y="3505200"/>
            <a:ext cx="609600" cy="0"/>
          </a:xfrm>
          <a:prstGeom prst="line">
            <a:avLst/>
          </a:prstGeom>
          <a:noFill/>
          <a:ln w="9525">
            <a:solidFill>
              <a:srgbClr val="000000"/>
            </a:solidFill>
            <a:round/>
            <a:headEnd/>
            <a:tailEnd/>
          </a:ln>
        </p:spPr>
        <p:txBody>
          <a:bodyPr/>
          <a:lstStyle/>
          <a:p>
            <a:endParaRPr lang="en-US"/>
          </a:p>
        </p:txBody>
      </p:sp>
      <p:sp>
        <p:nvSpPr>
          <p:cNvPr id="12316" name="Line 27"/>
          <p:cNvSpPr>
            <a:spLocks noChangeShapeType="1"/>
          </p:cNvSpPr>
          <p:nvPr/>
        </p:nvSpPr>
        <p:spPr bwMode="auto">
          <a:xfrm flipV="1">
            <a:off x="5562600" y="1905000"/>
            <a:ext cx="0" cy="457200"/>
          </a:xfrm>
          <a:prstGeom prst="line">
            <a:avLst/>
          </a:prstGeom>
          <a:noFill/>
          <a:ln w="9525">
            <a:solidFill>
              <a:srgbClr val="000000"/>
            </a:solidFill>
            <a:round/>
            <a:headEnd/>
            <a:tailEnd type="triangle" w="med" len="med"/>
          </a:ln>
        </p:spPr>
        <p:txBody>
          <a:bodyPr/>
          <a:lstStyle/>
          <a:p>
            <a:endParaRPr lang="en-US"/>
          </a:p>
        </p:txBody>
      </p:sp>
      <p:sp>
        <p:nvSpPr>
          <p:cNvPr id="12317" name="Line 28"/>
          <p:cNvSpPr>
            <a:spLocks noChangeShapeType="1"/>
          </p:cNvSpPr>
          <p:nvPr/>
        </p:nvSpPr>
        <p:spPr bwMode="auto">
          <a:xfrm flipV="1">
            <a:off x="5181600" y="1905000"/>
            <a:ext cx="0" cy="304800"/>
          </a:xfrm>
          <a:prstGeom prst="line">
            <a:avLst/>
          </a:prstGeom>
          <a:noFill/>
          <a:ln w="9525">
            <a:solidFill>
              <a:srgbClr val="000000"/>
            </a:solidFill>
            <a:round/>
            <a:headEnd/>
            <a:tailEnd type="triangle" w="med" len="med"/>
          </a:ln>
        </p:spPr>
        <p:txBody>
          <a:bodyPr/>
          <a:lstStyle/>
          <a:p>
            <a:endParaRPr lang="en-US"/>
          </a:p>
        </p:txBody>
      </p:sp>
      <p:sp>
        <p:nvSpPr>
          <p:cNvPr id="12318" name="Line 29"/>
          <p:cNvSpPr>
            <a:spLocks noChangeShapeType="1"/>
          </p:cNvSpPr>
          <p:nvPr/>
        </p:nvSpPr>
        <p:spPr bwMode="auto">
          <a:xfrm>
            <a:off x="5562600" y="2362200"/>
            <a:ext cx="1676400" cy="0"/>
          </a:xfrm>
          <a:prstGeom prst="line">
            <a:avLst/>
          </a:prstGeom>
          <a:noFill/>
          <a:ln w="9525">
            <a:solidFill>
              <a:srgbClr val="000000"/>
            </a:solidFill>
            <a:round/>
            <a:headEnd/>
            <a:tailEnd/>
          </a:ln>
        </p:spPr>
        <p:txBody>
          <a:bodyPr/>
          <a:lstStyle/>
          <a:p>
            <a:endParaRPr lang="en-US"/>
          </a:p>
        </p:txBody>
      </p:sp>
      <p:sp>
        <p:nvSpPr>
          <p:cNvPr id="12319" name="Line 30"/>
          <p:cNvSpPr>
            <a:spLocks noChangeShapeType="1"/>
          </p:cNvSpPr>
          <p:nvPr/>
        </p:nvSpPr>
        <p:spPr bwMode="auto">
          <a:xfrm flipH="1">
            <a:off x="3733800" y="2209800"/>
            <a:ext cx="1447800" cy="0"/>
          </a:xfrm>
          <a:prstGeom prst="line">
            <a:avLst/>
          </a:prstGeom>
          <a:noFill/>
          <a:ln w="9525">
            <a:solidFill>
              <a:srgbClr val="000000"/>
            </a:solidFill>
            <a:round/>
            <a:headEnd/>
            <a:tailEnd/>
          </a:ln>
        </p:spPr>
        <p:txBody>
          <a:bodyPr/>
          <a:lstStyle/>
          <a:p>
            <a:endParaRPr lang="en-US"/>
          </a:p>
        </p:txBody>
      </p:sp>
      <p:sp>
        <p:nvSpPr>
          <p:cNvPr id="12320" name="Line 31"/>
          <p:cNvSpPr>
            <a:spLocks noChangeShapeType="1"/>
          </p:cNvSpPr>
          <p:nvPr/>
        </p:nvSpPr>
        <p:spPr bwMode="auto">
          <a:xfrm>
            <a:off x="3733800" y="2209800"/>
            <a:ext cx="0" cy="228600"/>
          </a:xfrm>
          <a:prstGeom prst="line">
            <a:avLst/>
          </a:prstGeom>
          <a:noFill/>
          <a:ln w="9525">
            <a:solidFill>
              <a:srgbClr val="000000"/>
            </a:solidFill>
            <a:round/>
            <a:headEnd/>
            <a:tailEnd/>
          </a:ln>
        </p:spPr>
        <p:txBody>
          <a:bodyPr/>
          <a:lstStyle/>
          <a:p>
            <a:endParaRPr lang="en-US"/>
          </a:p>
        </p:txBody>
      </p:sp>
      <p:sp>
        <p:nvSpPr>
          <p:cNvPr id="12321" name="Line 32"/>
          <p:cNvSpPr>
            <a:spLocks noChangeShapeType="1"/>
          </p:cNvSpPr>
          <p:nvPr/>
        </p:nvSpPr>
        <p:spPr bwMode="auto">
          <a:xfrm>
            <a:off x="7239000" y="2362200"/>
            <a:ext cx="0" cy="152400"/>
          </a:xfrm>
          <a:prstGeom prst="line">
            <a:avLst/>
          </a:prstGeom>
          <a:noFill/>
          <a:ln w="9525">
            <a:solidFill>
              <a:srgbClr val="000000"/>
            </a:solidFill>
            <a:round/>
            <a:headEnd/>
            <a:tailEnd/>
          </a:ln>
        </p:spPr>
        <p:txBody>
          <a:bodyPr/>
          <a:lstStyle/>
          <a:p>
            <a:endParaRPr lang="en-US"/>
          </a:p>
        </p:txBody>
      </p:sp>
      <p:sp>
        <p:nvSpPr>
          <p:cNvPr id="12322" name="AutoShape 33"/>
          <p:cNvSpPr>
            <a:spLocks/>
          </p:cNvSpPr>
          <p:nvPr/>
        </p:nvSpPr>
        <p:spPr bwMode="auto">
          <a:xfrm>
            <a:off x="1371600" y="2971800"/>
            <a:ext cx="1828800" cy="2590800"/>
          </a:xfrm>
          <a:custGeom>
            <a:avLst/>
            <a:gdLst>
              <a:gd name="T0" fmla="*/ 914400 w 21600"/>
              <a:gd name="T1" fmla="*/ 1295400 h 21600"/>
              <a:gd name="T2" fmla="*/ 914400 w 21600"/>
              <a:gd name="T3" fmla="*/ 1295400 h 21600"/>
              <a:gd name="T4" fmla="*/ 914400 w 21600"/>
              <a:gd name="T5" fmla="*/ 1295400 h 21600"/>
              <a:gd name="T6" fmla="*/ 914400 w 21600"/>
              <a:gd name="T7" fmla="*/ 12954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38100">
            <a:solidFill>
              <a:srgbClr val="FF6600"/>
            </a:solidFill>
            <a:prstDash val="lgDash"/>
            <a:round/>
            <a:headEnd/>
            <a:tailEnd/>
          </a:ln>
        </p:spPr>
        <p:txBody>
          <a:bodyPr lIns="0" tIns="0" rIns="0" bIns="0" anchor="ctr"/>
          <a:lstStyle/>
          <a:p>
            <a:pPr defTabSz="914400"/>
            <a:endParaRPr lang="en-US" sz="1800">
              <a:latin typeface="Times New Roman" pitchFamily="18" charset="0"/>
              <a:cs typeface="Times New Roman" pitchFamily="18" charset="0"/>
              <a:sym typeface="Times New Roman" pitchFamily="18" charset="0"/>
            </a:endParaRPr>
          </a:p>
        </p:txBody>
      </p:sp>
      <p:sp>
        <p:nvSpPr>
          <p:cNvPr id="12323" name="AutoShape 34"/>
          <p:cNvSpPr>
            <a:spLocks/>
          </p:cNvSpPr>
          <p:nvPr/>
        </p:nvSpPr>
        <p:spPr bwMode="auto">
          <a:xfrm>
            <a:off x="1447800" y="2895600"/>
            <a:ext cx="1524000" cy="368300"/>
          </a:xfrm>
          <a:custGeom>
            <a:avLst/>
            <a:gdLst>
              <a:gd name="T0" fmla="*/ 762000 w 21600"/>
              <a:gd name="T1" fmla="*/ 184150 h 21600"/>
              <a:gd name="T2" fmla="*/ 762000 w 21600"/>
              <a:gd name="T3" fmla="*/ 184150 h 21600"/>
              <a:gd name="T4" fmla="*/ 762000 w 21600"/>
              <a:gd name="T5" fmla="*/ 184150 h 21600"/>
              <a:gd name="T6" fmla="*/ 762000 w 21600"/>
              <a:gd name="T7" fmla="*/ 1841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000"/>
              </a:spcBef>
            </a:pPr>
            <a:r>
              <a:rPr lang="en-US" sz="1800" b="1">
                <a:solidFill>
                  <a:srgbClr val="FF6600"/>
                </a:solidFill>
                <a:latin typeface="Times New Roman" pitchFamily="18" charset="0"/>
                <a:cs typeface="Times New Roman" pitchFamily="18" charset="0"/>
                <a:sym typeface="Times New Roman" pitchFamily="18" charset="0"/>
              </a:rPr>
              <a:t>Integration A</a:t>
            </a:r>
            <a:endParaRPr lang="en-US"/>
          </a:p>
        </p:txBody>
      </p:sp>
      <p:sp>
        <p:nvSpPr>
          <p:cNvPr id="12324" name="AutoShape 35"/>
          <p:cNvSpPr>
            <a:spLocks/>
          </p:cNvSpPr>
          <p:nvPr/>
        </p:nvSpPr>
        <p:spPr bwMode="auto">
          <a:xfrm>
            <a:off x="1219200" y="2057400"/>
            <a:ext cx="4724400" cy="3581400"/>
          </a:xfrm>
          <a:custGeom>
            <a:avLst/>
            <a:gdLst>
              <a:gd name="T0" fmla="*/ 2362200 w 21600"/>
              <a:gd name="T1" fmla="*/ 1790700 h 21600"/>
              <a:gd name="T2" fmla="*/ 2362200 w 21600"/>
              <a:gd name="T3" fmla="*/ 1790700 h 21600"/>
              <a:gd name="T4" fmla="*/ 2362200 w 21600"/>
              <a:gd name="T5" fmla="*/ 1790700 h 21600"/>
              <a:gd name="T6" fmla="*/ 2362200 w 21600"/>
              <a:gd name="T7" fmla="*/ 1790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38100">
            <a:solidFill>
              <a:srgbClr val="3333CC"/>
            </a:solidFill>
            <a:prstDash val="lgDash"/>
            <a:round/>
            <a:headEnd/>
            <a:tailEnd/>
          </a:ln>
        </p:spPr>
        <p:txBody>
          <a:bodyPr lIns="0" tIns="0" rIns="0" bIns="0" anchor="ctr"/>
          <a:lstStyle/>
          <a:p>
            <a:pPr defTabSz="914400"/>
            <a:endParaRPr lang="en-US" sz="1800">
              <a:latin typeface="Times New Roman" pitchFamily="18" charset="0"/>
              <a:cs typeface="Times New Roman" pitchFamily="18" charset="0"/>
              <a:sym typeface="Times New Roman" pitchFamily="18" charset="0"/>
            </a:endParaRPr>
          </a:p>
        </p:txBody>
      </p:sp>
      <p:sp>
        <p:nvSpPr>
          <p:cNvPr id="12325" name="AutoShape 36"/>
          <p:cNvSpPr>
            <a:spLocks/>
          </p:cNvSpPr>
          <p:nvPr/>
        </p:nvSpPr>
        <p:spPr bwMode="auto">
          <a:xfrm>
            <a:off x="1295400" y="1981200"/>
            <a:ext cx="1600200" cy="368300"/>
          </a:xfrm>
          <a:custGeom>
            <a:avLst/>
            <a:gdLst>
              <a:gd name="T0" fmla="*/ 800100 w 21600"/>
              <a:gd name="T1" fmla="*/ 184150 h 21600"/>
              <a:gd name="T2" fmla="*/ 800100 w 21600"/>
              <a:gd name="T3" fmla="*/ 184150 h 21600"/>
              <a:gd name="T4" fmla="*/ 800100 w 21600"/>
              <a:gd name="T5" fmla="*/ 184150 h 21600"/>
              <a:gd name="T6" fmla="*/ 800100 w 21600"/>
              <a:gd name="T7" fmla="*/ 1841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000"/>
              </a:spcBef>
            </a:pPr>
            <a:r>
              <a:rPr lang="en-US" sz="1800" b="1">
                <a:solidFill>
                  <a:srgbClr val="3333CC"/>
                </a:solidFill>
                <a:latin typeface="Times New Roman" pitchFamily="18" charset="0"/>
                <a:cs typeface="Times New Roman" pitchFamily="18" charset="0"/>
                <a:sym typeface="Times New Roman" pitchFamily="18" charset="0"/>
              </a:rPr>
              <a:t>Integration B</a:t>
            </a:r>
            <a:endParaRPr lang="en-US"/>
          </a:p>
        </p:txBody>
      </p:sp>
      <p:sp>
        <p:nvSpPr>
          <p:cNvPr id="12326" name="AutoShape 37"/>
          <p:cNvSpPr>
            <a:spLocks/>
          </p:cNvSpPr>
          <p:nvPr/>
        </p:nvSpPr>
        <p:spPr bwMode="auto">
          <a:xfrm>
            <a:off x="6172200" y="2057400"/>
            <a:ext cx="1981200" cy="3581400"/>
          </a:xfrm>
          <a:custGeom>
            <a:avLst/>
            <a:gdLst>
              <a:gd name="T0" fmla="*/ 990600 w 21600"/>
              <a:gd name="T1" fmla="*/ 1790700 h 21600"/>
              <a:gd name="T2" fmla="*/ 990600 w 21600"/>
              <a:gd name="T3" fmla="*/ 1790700 h 21600"/>
              <a:gd name="T4" fmla="*/ 990600 w 21600"/>
              <a:gd name="T5" fmla="*/ 1790700 h 21600"/>
              <a:gd name="T6" fmla="*/ 990600 w 21600"/>
              <a:gd name="T7" fmla="*/ 1790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38100">
            <a:solidFill>
              <a:srgbClr val="339966"/>
            </a:solidFill>
            <a:prstDash val="lgDash"/>
            <a:round/>
            <a:headEnd/>
            <a:tailEnd/>
          </a:ln>
        </p:spPr>
        <p:txBody>
          <a:bodyPr lIns="0" tIns="0" rIns="0" bIns="0" anchor="ctr"/>
          <a:lstStyle/>
          <a:p>
            <a:pPr defTabSz="914400"/>
            <a:endParaRPr lang="en-US" sz="1800">
              <a:latin typeface="Times New Roman" pitchFamily="18" charset="0"/>
              <a:cs typeface="Times New Roman" pitchFamily="18" charset="0"/>
              <a:sym typeface="Times New Roman" pitchFamily="18" charset="0"/>
            </a:endParaRPr>
          </a:p>
        </p:txBody>
      </p:sp>
      <p:sp>
        <p:nvSpPr>
          <p:cNvPr id="12327" name="AutoShape 38"/>
          <p:cNvSpPr>
            <a:spLocks/>
          </p:cNvSpPr>
          <p:nvPr/>
        </p:nvSpPr>
        <p:spPr bwMode="auto">
          <a:xfrm>
            <a:off x="6553200" y="1981200"/>
            <a:ext cx="1600200" cy="368300"/>
          </a:xfrm>
          <a:custGeom>
            <a:avLst/>
            <a:gdLst>
              <a:gd name="T0" fmla="*/ 800100 w 21600"/>
              <a:gd name="T1" fmla="*/ 184150 h 21600"/>
              <a:gd name="T2" fmla="*/ 800100 w 21600"/>
              <a:gd name="T3" fmla="*/ 184150 h 21600"/>
              <a:gd name="T4" fmla="*/ 800100 w 21600"/>
              <a:gd name="T5" fmla="*/ 184150 h 21600"/>
              <a:gd name="T6" fmla="*/ 800100 w 21600"/>
              <a:gd name="T7" fmla="*/ 1841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000"/>
              </a:spcBef>
            </a:pPr>
            <a:r>
              <a:rPr lang="en-US" sz="1800" b="1">
                <a:solidFill>
                  <a:srgbClr val="339966"/>
                </a:solidFill>
                <a:latin typeface="Times New Roman" pitchFamily="18" charset="0"/>
                <a:cs typeface="Times New Roman" pitchFamily="18" charset="0"/>
                <a:sym typeface="Times New Roman" pitchFamily="18" charset="0"/>
              </a:rPr>
              <a:t>Integration c</a:t>
            </a:r>
            <a:endParaRPr lang="en-US"/>
          </a:p>
        </p:txBody>
      </p:sp>
      <p:sp>
        <p:nvSpPr>
          <p:cNvPr id="12328" name="AutoShape 39"/>
          <p:cNvSpPr>
            <a:spLocks/>
          </p:cNvSpPr>
          <p:nvPr/>
        </p:nvSpPr>
        <p:spPr bwMode="auto">
          <a:xfrm>
            <a:off x="228600" y="3581400"/>
            <a:ext cx="1066800" cy="396875"/>
          </a:xfrm>
          <a:custGeom>
            <a:avLst/>
            <a:gdLst>
              <a:gd name="T0" fmla="*/ 533400 w 21600"/>
              <a:gd name="T1" fmla="*/ 198438 h 21600"/>
              <a:gd name="T2" fmla="*/ 533400 w 21600"/>
              <a:gd name="T3" fmla="*/ 198438 h 21600"/>
              <a:gd name="T4" fmla="*/ 533400 w 21600"/>
              <a:gd name="T5" fmla="*/ 198438 h 21600"/>
              <a:gd name="T6" fmla="*/ 5334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2</a:t>
            </a:r>
            <a:endParaRPr lang="en-US"/>
          </a:p>
        </p:txBody>
      </p:sp>
      <p:sp>
        <p:nvSpPr>
          <p:cNvPr id="12329" name="AutoShape 40"/>
          <p:cNvSpPr>
            <a:spLocks/>
          </p:cNvSpPr>
          <p:nvPr/>
        </p:nvSpPr>
        <p:spPr bwMode="auto">
          <a:xfrm>
            <a:off x="228600" y="1600200"/>
            <a:ext cx="990600" cy="396875"/>
          </a:xfrm>
          <a:custGeom>
            <a:avLst/>
            <a:gdLst>
              <a:gd name="T0" fmla="*/ 495300 w 21600"/>
              <a:gd name="T1" fmla="*/ 198438 h 21600"/>
              <a:gd name="T2" fmla="*/ 495300 w 21600"/>
              <a:gd name="T3" fmla="*/ 198438 h 21600"/>
              <a:gd name="T4" fmla="*/ 495300 w 21600"/>
              <a:gd name="T5" fmla="*/ 198438 h 21600"/>
              <a:gd name="T6" fmla="*/ 4953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4</a:t>
            </a:r>
            <a:endParaRPr lang="en-US"/>
          </a:p>
        </p:txBody>
      </p:sp>
      <p:sp>
        <p:nvSpPr>
          <p:cNvPr id="12330" name="AutoShape 41"/>
          <p:cNvSpPr>
            <a:spLocks/>
          </p:cNvSpPr>
          <p:nvPr/>
        </p:nvSpPr>
        <p:spPr bwMode="auto">
          <a:xfrm>
            <a:off x="228600" y="2438400"/>
            <a:ext cx="990600" cy="396875"/>
          </a:xfrm>
          <a:custGeom>
            <a:avLst/>
            <a:gdLst>
              <a:gd name="T0" fmla="*/ 495300 w 21600"/>
              <a:gd name="T1" fmla="*/ 198438 h 21600"/>
              <a:gd name="T2" fmla="*/ 495300 w 21600"/>
              <a:gd name="T3" fmla="*/ 198438 h 21600"/>
              <a:gd name="T4" fmla="*/ 495300 w 21600"/>
              <a:gd name="T5" fmla="*/ 198438 h 21600"/>
              <a:gd name="T6" fmla="*/ 4953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3</a:t>
            </a:r>
            <a:endParaRPr lang="en-US"/>
          </a:p>
        </p:txBody>
      </p:sp>
      <p:sp>
        <p:nvSpPr>
          <p:cNvPr id="12331" name="AutoShape 42"/>
          <p:cNvSpPr>
            <a:spLocks/>
          </p:cNvSpPr>
          <p:nvPr/>
        </p:nvSpPr>
        <p:spPr bwMode="auto">
          <a:xfrm>
            <a:off x="228600" y="5029200"/>
            <a:ext cx="990600" cy="396875"/>
          </a:xfrm>
          <a:custGeom>
            <a:avLst/>
            <a:gdLst>
              <a:gd name="T0" fmla="*/ 495300 w 21600"/>
              <a:gd name="T1" fmla="*/ 198438 h 21600"/>
              <a:gd name="T2" fmla="*/ 495300 w 21600"/>
              <a:gd name="T3" fmla="*/ 198438 h 21600"/>
              <a:gd name="T4" fmla="*/ 495300 w 21600"/>
              <a:gd name="T5" fmla="*/ 198438 h 21600"/>
              <a:gd name="T6" fmla="*/ 495300 w 21600"/>
              <a:gd name="T7" fmla="*/ 19843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lIns="50800" tIns="50800" rIns="50800" bIns="50800"/>
          <a:lstStyle/>
          <a:p>
            <a:pPr defTabSz="914400">
              <a:spcBef>
                <a:spcPts val="1200"/>
              </a:spcBef>
            </a:pPr>
            <a:r>
              <a:rPr lang="en-US" sz="2000" b="1">
                <a:latin typeface="Times New Roman" pitchFamily="18" charset="0"/>
                <a:cs typeface="Times New Roman" pitchFamily="18" charset="0"/>
                <a:sym typeface="Times New Roman" pitchFamily="18" charset="0"/>
              </a:rPr>
              <a:t>Stage 1</a:t>
            </a:r>
            <a:endParaRPr lang="en-US"/>
          </a:p>
        </p:txBody>
      </p:sp>
      <p:sp>
        <p:nvSpPr>
          <p:cNvPr id="12332" name="AutoShape 43"/>
          <p:cNvSpPr>
            <a:spLocks/>
          </p:cNvSpPr>
          <p:nvPr/>
        </p:nvSpPr>
        <p:spPr bwMode="auto">
          <a:xfrm>
            <a:off x="2590800" y="179627"/>
            <a:ext cx="3543300" cy="430887"/>
          </a:xfrm>
          <a:custGeom>
            <a:avLst/>
            <a:gdLst>
              <a:gd name="T0" fmla="*/ 2238375 w 21600"/>
              <a:gd name="T1" fmla="*/ 230188 h 21600"/>
              <a:gd name="T2" fmla="*/ 2238375 w 21600"/>
              <a:gd name="T3" fmla="*/ 230188 h 21600"/>
              <a:gd name="T4" fmla="*/ 2238375 w 21600"/>
              <a:gd name="T5" fmla="*/ 230188 h 21600"/>
              <a:gd name="T6" fmla="*/ 2238375 w 21600"/>
              <a:gd name="T7" fmla="*/ 23018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12700">
            <a:noFill/>
            <a:miter lim="0"/>
            <a:headEnd/>
            <a:tailEnd/>
          </a:ln>
        </p:spPr>
        <p:txBody>
          <a:bodyPr wrap="square" lIns="0" tIns="0" rIns="0" bIns="0" anchor="ctr">
            <a:spAutoFit/>
          </a:bodyPr>
          <a:lstStyle/>
          <a:p>
            <a:pPr algn="ctr" defTabSz="914400"/>
            <a:r>
              <a:rPr lang="en-US" sz="2800" b="1" dirty="0">
                <a:solidFill>
                  <a:srgbClr val="2929A3"/>
                </a:solidFill>
              </a:rPr>
              <a:t>Bottom-up testing</a:t>
            </a:r>
          </a:p>
        </p:txBody>
      </p:sp>
      <p:sp>
        <p:nvSpPr>
          <p:cNvPr id="4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4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101383"/>
            <a:ext cx="4495800" cy="576072"/>
          </a:xfrm>
        </p:spPr>
        <p:txBody>
          <a:bodyPr>
            <a:normAutofit fontScale="90000"/>
          </a:bodyPr>
          <a:lstStyle/>
          <a:p>
            <a:r>
              <a:rPr lang="en-US" sz="3600" b="1" dirty="0">
                <a:solidFill>
                  <a:srgbClr val="7030A0"/>
                </a:solidFill>
              </a:rPr>
              <a:t>Regression Testing</a:t>
            </a:r>
          </a:p>
        </p:txBody>
      </p:sp>
      <p:sp>
        <p:nvSpPr>
          <p:cNvPr id="15363" name="Rectangle 3"/>
          <p:cNvSpPr>
            <a:spLocks noGrp="1" noChangeArrowheads="1"/>
          </p:cNvSpPr>
          <p:nvPr>
            <p:ph idx="1"/>
          </p:nvPr>
        </p:nvSpPr>
        <p:spPr>
          <a:xfrm>
            <a:off x="457200" y="857232"/>
            <a:ext cx="8229600" cy="4267200"/>
          </a:xfrm>
        </p:spPr>
        <p:txBody>
          <a:bodyPr>
            <a:noAutofit/>
          </a:bodyPr>
          <a:lstStyle/>
          <a:p>
            <a:pPr algn="just"/>
            <a:r>
              <a:rPr lang="en-US" sz="2800" dirty="0" smtClean="0"/>
              <a:t>RT  is done to </a:t>
            </a:r>
            <a:r>
              <a:rPr lang="en-US" sz="2800" dirty="0" smtClean="0">
                <a:solidFill>
                  <a:srgbClr val="FF0000"/>
                </a:solidFill>
              </a:rPr>
              <a:t>verify that a code change </a:t>
            </a:r>
            <a:r>
              <a:rPr lang="en-US" sz="2800" dirty="0" smtClean="0"/>
              <a:t>in the software </a:t>
            </a:r>
            <a:r>
              <a:rPr lang="en-US" sz="2800" u="sng" dirty="0" smtClean="0">
                <a:solidFill>
                  <a:srgbClr val="FF0000"/>
                </a:solidFill>
              </a:rPr>
              <a:t>does not impact the existing functionality</a:t>
            </a:r>
            <a:r>
              <a:rPr lang="en-US" sz="2800" dirty="0" smtClean="0"/>
              <a:t> of the product.</a:t>
            </a:r>
          </a:p>
          <a:p>
            <a:pPr algn="just"/>
            <a:r>
              <a:rPr lang="en-US" sz="2800" dirty="0" smtClean="0"/>
              <a:t>makes sure that the product works fine as previously with the </a:t>
            </a:r>
            <a:r>
              <a:rPr lang="en-US" sz="2800" u="sng" dirty="0" smtClean="0"/>
              <a:t>newly added functionality or any change </a:t>
            </a:r>
            <a:r>
              <a:rPr lang="en-US" sz="2800" dirty="0" smtClean="0"/>
              <a:t>in the existing feature or </a:t>
            </a:r>
            <a:r>
              <a:rPr lang="en-US" sz="2800" u="sng" dirty="0" smtClean="0">
                <a:solidFill>
                  <a:srgbClr val="FF0000"/>
                </a:solidFill>
              </a:rPr>
              <a:t>once the bug fix is done</a:t>
            </a:r>
            <a:r>
              <a:rPr lang="en-US" sz="2800" dirty="0" smtClean="0"/>
              <a:t>.</a:t>
            </a:r>
          </a:p>
          <a:p>
            <a:pPr algn="just"/>
            <a:r>
              <a:rPr lang="en-US" sz="2800" b="1" dirty="0" smtClean="0"/>
              <a:t>Previously executed test cases are re-executed </a:t>
            </a:r>
            <a:r>
              <a:rPr lang="en-US" sz="2800" dirty="0" smtClean="0"/>
              <a:t>in order to </a:t>
            </a:r>
            <a:r>
              <a:rPr lang="en-US" sz="2800" u="sng" dirty="0" smtClean="0"/>
              <a:t>verify the impact of change</a:t>
            </a:r>
            <a:r>
              <a:rPr lang="en-US" sz="2800" dirty="0" smtClean="0"/>
              <a:t>. </a:t>
            </a:r>
          </a:p>
          <a:p>
            <a:pPr algn="just"/>
            <a:r>
              <a:rPr lang="en-US" sz="2800" dirty="0" smtClean="0"/>
              <a:t>Regression means </a:t>
            </a:r>
            <a:r>
              <a:rPr lang="en-US" sz="2800" u="sng" dirty="0" smtClean="0"/>
              <a:t>retesting the unchanged parts of the application.</a:t>
            </a:r>
          </a:p>
          <a:p>
            <a:pPr algn="just"/>
            <a:endParaRPr lang="en-US" sz="2800" dirty="0" smtClean="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519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00108"/>
            <a:ext cx="8077200" cy="4419600"/>
          </a:xfrm>
        </p:spPr>
        <p:txBody>
          <a:bodyPr>
            <a:normAutofit lnSpcReduction="10000"/>
          </a:bodyPr>
          <a:lstStyle/>
          <a:p>
            <a:pPr algn="just"/>
            <a:r>
              <a:rPr lang="en-US" sz="2800" b="1" u="sng" dirty="0" smtClean="0">
                <a:latin typeface="Perpetua" pitchFamily="18" charset="0"/>
              </a:rPr>
              <a:t>Example,</a:t>
            </a:r>
            <a:r>
              <a:rPr lang="en-US" sz="2800" dirty="0" smtClean="0">
                <a:latin typeface="Perpetua" pitchFamily="18" charset="0"/>
              </a:rPr>
              <a:t> Consider a product X, in which one of the functionality is to trigger confirmation, acceptance, and dispatched emails when Confirm, Accept and Dispatch buttons are clicked.</a:t>
            </a:r>
          </a:p>
          <a:p>
            <a:pPr algn="just"/>
            <a:r>
              <a:rPr lang="en-US" sz="2800" dirty="0" smtClean="0">
                <a:latin typeface="Perpetua" pitchFamily="18" charset="0"/>
              </a:rPr>
              <a:t>Some issue occurs in the confirmation email and in order to fix the same, some code changes are done. In this case, not only the Confirmation emails need to be tested but Acceptance and Dispatched emails also needs to be tested to ensure that the change in the code has not affected them.</a:t>
            </a:r>
          </a:p>
          <a:p>
            <a:pPr algn="just"/>
            <a:endParaRPr lang="en-US" sz="18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38400" y="392329"/>
            <a:ext cx="3657600" cy="381000"/>
          </a:xfrm>
        </p:spPr>
        <p:txBody>
          <a:bodyPr>
            <a:normAutofit fontScale="90000"/>
          </a:bodyPr>
          <a:lstStyle/>
          <a:p>
            <a:r>
              <a:rPr lang="en-US" sz="3200" b="1" dirty="0" smtClean="0">
                <a:solidFill>
                  <a:srgbClr val="7030A0"/>
                </a:solidFill>
              </a:rPr>
              <a:t>Smoke Testing</a:t>
            </a:r>
            <a:endParaRPr lang="en-US" sz="3200" b="1" dirty="0">
              <a:solidFill>
                <a:srgbClr val="7030A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071546"/>
            <a:ext cx="7924800" cy="4548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288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38400" y="71414"/>
            <a:ext cx="3657600" cy="381000"/>
          </a:xfrm>
        </p:spPr>
        <p:txBody>
          <a:bodyPr>
            <a:normAutofit fontScale="90000"/>
          </a:bodyPr>
          <a:lstStyle/>
          <a:p>
            <a:r>
              <a:rPr lang="en-US" sz="3200" b="1" dirty="0" smtClean="0">
                <a:solidFill>
                  <a:srgbClr val="7030A0"/>
                </a:solidFill>
              </a:rPr>
              <a:t>Smoke Testing</a:t>
            </a:r>
            <a:endParaRPr lang="en-US" sz="3200" b="1" dirty="0">
              <a:solidFill>
                <a:srgbClr val="7030A0"/>
              </a:solidFill>
            </a:endParaRPr>
          </a:p>
        </p:txBody>
      </p:sp>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14283" y="500042"/>
            <a:ext cx="8429684" cy="6001643"/>
          </a:xfrm>
          <a:prstGeom prst="rect">
            <a:avLst/>
          </a:prstGeom>
          <a:noFill/>
        </p:spPr>
        <p:txBody>
          <a:bodyPr wrap="square" rtlCol="0">
            <a:spAutoFit/>
          </a:bodyPr>
          <a:lstStyle/>
          <a:p>
            <a:r>
              <a:rPr lang="en-US" sz="2400" dirty="0" smtClean="0"/>
              <a:t>Smoke testing provides a number of benefits when it is applied on complex, time critical software projects</a:t>
            </a:r>
          </a:p>
          <a:p>
            <a:r>
              <a:rPr lang="en-US" sz="2400" dirty="0" smtClean="0">
                <a:solidFill>
                  <a:srgbClr val="FF0000"/>
                </a:solidFill>
              </a:rPr>
              <a:t>•</a:t>
            </a:r>
            <a:r>
              <a:rPr lang="en-US" sz="2400" dirty="0" smtClean="0"/>
              <a:t> </a:t>
            </a:r>
            <a:r>
              <a:rPr lang="en-US" sz="2400" b="1" dirty="0" smtClean="0">
                <a:solidFill>
                  <a:srgbClr val="FF0000"/>
                </a:solidFill>
              </a:rPr>
              <a:t>Integration risk is minimized</a:t>
            </a:r>
          </a:p>
          <a:p>
            <a:r>
              <a:rPr lang="en-US" sz="2400" dirty="0" smtClean="0"/>
              <a:t>    - Because </a:t>
            </a:r>
            <a:r>
              <a:rPr lang="en-US" sz="2400" u="sng" dirty="0" smtClean="0"/>
              <a:t>smoke tests are conducted daily</a:t>
            </a:r>
          </a:p>
          <a:p>
            <a:r>
              <a:rPr lang="en-US" sz="2400" dirty="0" smtClean="0"/>
              <a:t>     -</a:t>
            </a:r>
            <a:r>
              <a:rPr lang="en-US" sz="2400" u="sng" dirty="0" smtClean="0"/>
              <a:t>show-stopper errors are uncovered early</a:t>
            </a:r>
          </a:p>
          <a:p>
            <a:r>
              <a:rPr lang="en-US" sz="2400" dirty="0" smtClean="0"/>
              <a:t>     </a:t>
            </a:r>
            <a:r>
              <a:rPr lang="en-US" sz="2400" b="1" dirty="0" smtClean="0"/>
              <a:t>-reducing </a:t>
            </a:r>
            <a:r>
              <a:rPr lang="en-US" sz="2400" dirty="0" smtClean="0"/>
              <a:t>the likelihood of </a:t>
            </a:r>
            <a:r>
              <a:rPr lang="en-US" sz="2400" b="1" dirty="0" smtClean="0"/>
              <a:t>serious schedule impact </a:t>
            </a:r>
            <a:r>
              <a:rPr lang="en-US" sz="2400" u="sng" dirty="0" smtClean="0"/>
              <a:t>when  </a:t>
            </a:r>
          </a:p>
          <a:p>
            <a:r>
              <a:rPr lang="en-US" sz="2400" dirty="0" smtClean="0"/>
              <a:t>    </a:t>
            </a:r>
            <a:r>
              <a:rPr lang="en-US" sz="2400" u="sng" dirty="0" smtClean="0"/>
              <a:t> errors are uncovered</a:t>
            </a:r>
          </a:p>
          <a:p>
            <a:pPr>
              <a:buFont typeface="Arial" pitchFamily="34" charset="0"/>
              <a:buChar char="•"/>
            </a:pPr>
            <a:r>
              <a:rPr lang="en-US" sz="2400" b="1" dirty="0" smtClean="0">
                <a:solidFill>
                  <a:srgbClr val="FF0000"/>
                </a:solidFill>
              </a:rPr>
              <a:t>The quality of the end product is improved</a:t>
            </a:r>
          </a:p>
          <a:p>
            <a:r>
              <a:rPr lang="en-US" sz="2400" dirty="0" smtClean="0"/>
              <a:t>     -to </a:t>
            </a:r>
            <a:r>
              <a:rPr lang="en-US" sz="2400" u="sng" dirty="0" smtClean="0"/>
              <a:t>uncover functional errors </a:t>
            </a:r>
            <a:r>
              <a:rPr lang="en-US" sz="2400" dirty="0" smtClean="0"/>
              <a:t>as well </a:t>
            </a:r>
            <a:r>
              <a:rPr lang="en-US" sz="2400" u="sng" dirty="0" smtClean="0"/>
              <a:t>as architectural </a:t>
            </a:r>
            <a:r>
              <a:rPr lang="en-US" sz="2400" dirty="0" smtClean="0"/>
              <a:t>and  </a:t>
            </a:r>
          </a:p>
          <a:p>
            <a:r>
              <a:rPr lang="en-US" sz="2400" dirty="0" smtClean="0"/>
              <a:t>       </a:t>
            </a:r>
            <a:r>
              <a:rPr lang="en-US" sz="2400" u="sng" dirty="0" smtClean="0"/>
              <a:t>component-level design errors</a:t>
            </a:r>
          </a:p>
          <a:p>
            <a:r>
              <a:rPr lang="en-US" sz="2400" dirty="0" smtClean="0"/>
              <a:t>    -errors are corrected early, better product quality will result.</a:t>
            </a:r>
          </a:p>
          <a:p>
            <a:pPr>
              <a:buFont typeface="Arial" pitchFamily="34" charset="0"/>
              <a:buChar char="•"/>
            </a:pPr>
            <a:r>
              <a:rPr lang="en-US" sz="2400" b="1" dirty="0" smtClean="0">
                <a:solidFill>
                  <a:srgbClr val="FF0000"/>
                </a:solidFill>
              </a:rPr>
              <a:t>Error diagnosis and correction are simplified</a:t>
            </a:r>
          </a:p>
          <a:p>
            <a:r>
              <a:rPr lang="en-IN" sz="2400" dirty="0" smtClean="0"/>
              <a:t>     </a:t>
            </a:r>
            <a:r>
              <a:rPr lang="en-IN" sz="2400" u="sng" dirty="0" smtClean="0"/>
              <a:t>- </a:t>
            </a:r>
            <a:r>
              <a:rPr lang="en-US" sz="2400" u="sng" dirty="0" smtClean="0"/>
              <a:t>errors uncovered </a:t>
            </a:r>
            <a:r>
              <a:rPr lang="en-US" sz="2400" dirty="0" smtClean="0"/>
              <a:t>to be associated with </a:t>
            </a:r>
            <a:r>
              <a:rPr lang="en-US" sz="2400" u="sng" dirty="0" smtClean="0"/>
              <a:t>“new software </a:t>
            </a:r>
          </a:p>
          <a:p>
            <a:r>
              <a:rPr lang="en-US" sz="2400" dirty="0" smtClean="0"/>
              <a:t>       </a:t>
            </a:r>
            <a:r>
              <a:rPr lang="en-US" sz="2400" u="sng" dirty="0" smtClean="0"/>
              <a:t>increments”</a:t>
            </a:r>
          </a:p>
          <a:p>
            <a:pPr>
              <a:buFont typeface="Arial" pitchFamily="34" charset="0"/>
              <a:buChar char="•"/>
            </a:pPr>
            <a:r>
              <a:rPr lang="en-US" sz="2400" b="1" dirty="0" smtClean="0">
                <a:solidFill>
                  <a:srgbClr val="FF0000"/>
                </a:solidFill>
              </a:rPr>
              <a:t>Progress is easier to assess </a:t>
            </a:r>
            <a:r>
              <a:rPr lang="en-US" sz="2400" dirty="0" smtClean="0"/>
              <a:t>-</a:t>
            </a:r>
            <a:r>
              <a:rPr lang="en-US" sz="2400" u="sng" dirty="0" smtClean="0"/>
              <a:t> improves team morale and gives managers a good indication </a:t>
            </a:r>
            <a:r>
              <a:rPr lang="en-US" sz="2400" dirty="0" smtClean="0"/>
              <a:t>that progress is being made</a:t>
            </a:r>
          </a:p>
        </p:txBody>
      </p:sp>
    </p:spTree>
    <p:extLst>
      <p:ext uri="{BB962C8B-B14F-4D97-AF65-F5344CB8AC3E}">
        <p14:creationId xmlns:p14="http://schemas.microsoft.com/office/powerpoint/2010/main" val="269828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normAutofit/>
          </a:bodyPr>
          <a:lstStyle/>
          <a:p>
            <a:r>
              <a:rPr lang="en-US" sz="3600" dirty="0" smtClean="0"/>
              <a:t>Quality Attributes</a:t>
            </a:r>
            <a:endParaRPr lang="en-US" sz="3600" dirty="0"/>
          </a:p>
        </p:txBody>
      </p:sp>
      <p:sp>
        <p:nvSpPr>
          <p:cNvPr id="3" name="Content Placeholder 2"/>
          <p:cNvSpPr>
            <a:spLocks noGrp="1"/>
          </p:cNvSpPr>
          <p:nvPr>
            <p:ph idx="1"/>
          </p:nvPr>
        </p:nvSpPr>
        <p:spPr>
          <a:xfrm>
            <a:off x="457200" y="1046177"/>
            <a:ext cx="8229600" cy="4525963"/>
          </a:xfrm>
        </p:spPr>
        <p:txBody>
          <a:bodyPr>
            <a:normAutofit lnSpcReduction="10000"/>
          </a:bodyPr>
          <a:lstStyle/>
          <a:p>
            <a:pPr marL="342900" indent="-342900">
              <a:lnSpc>
                <a:spcPct val="90000"/>
              </a:lnSpc>
              <a:buFont typeface="Helvetica CE" pitchFamily="-12" charset="-18"/>
              <a:buNone/>
            </a:pPr>
            <a:r>
              <a:rPr lang="en-US" i="1" dirty="0" smtClean="0">
                <a:solidFill>
                  <a:srgbClr val="7F0101"/>
                </a:solidFill>
              </a:rPr>
              <a:t>Quality attributes apply both to the product and the process.</a:t>
            </a:r>
          </a:p>
          <a:p>
            <a:pPr marL="342900" indent="-342900">
              <a:lnSpc>
                <a:spcPct val="90000"/>
              </a:lnSpc>
            </a:pPr>
            <a:endParaRPr lang="en-US" dirty="0" smtClean="0"/>
          </a:p>
          <a:p>
            <a:pPr marL="342900" indent="-342900">
              <a:lnSpc>
                <a:spcPct val="90000"/>
              </a:lnSpc>
            </a:pPr>
            <a:r>
              <a:rPr lang="en-US" b="1" i="1" dirty="0" smtClean="0"/>
              <a:t>product</a:t>
            </a:r>
            <a:r>
              <a:rPr lang="en-US" dirty="0" smtClean="0"/>
              <a:t>: delivered to the customer</a:t>
            </a:r>
          </a:p>
          <a:p>
            <a:pPr marL="342900" indent="-342900">
              <a:lnSpc>
                <a:spcPct val="90000"/>
              </a:lnSpc>
            </a:pPr>
            <a:r>
              <a:rPr lang="en-US" b="1" i="1" dirty="0" smtClean="0"/>
              <a:t>process:</a:t>
            </a:r>
            <a:r>
              <a:rPr lang="en-US" dirty="0" smtClean="0"/>
              <a:t> produces the software product</a:t>
            </a:r>
          </a:p>
          <a:p>
            <a:pPr marL="342900" indent="-342900">
              <a:lnSpc>
                <a:spcPct val="90000"/>
              </a:lnSpc>
            </a:pPr>
            <a:r>
              <a:rPr lang="en-US" b="1" i="1" dirty="0" smtClean="0"/>
              <a:t>resources:</a:t>
            </a:r>
            <a:r>
              <a:rPr lang="en-US" dirty="0" smtClean="0"/>
              <a:t> (both the product and the process require resources)</a:t>
            </a:r>
          </a:p>
          <a:p>
            <a:pPr marL="742950" lvl="1" indent="-285750">
              <a:lnSpc>
                <a:spcPct val="90000"/>
              </a:lnSpc>
            </a:pPr>
            <a:r>
              <a:rPr lang="en-US" dirty="0" smtClean="0"/>
              <a:t>Underlying assumption: a quality process leads to a quality product (cf. metaphor of manufacturing lines)</a:t>
            </a:r>
          </a:p>
          <a:p>
            <a:endParaRPr lang="en-US"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4414" y="214290"/>
            <a:ext cx="5715040" cy="381000"/>
          </a:xfrm>
        </p:spPr>
        <p:txBody>
          <a:bodyPr>
            <a:normAutofit fontScale="90000"/>
          </a:bodyPr>
          <a:lstStyle/>
          <a:p>
            <a:r>
              <a:rPr lang="en-US" sz="3200" b="1" dirty="0" smtClean="0">
                <a:solidFill>
                  <a:srgbClr val="7030A0"/>
                </a:solidFill>
              </a:rPr>
              <a:t>Testing Strategies for OO Software</a:t>
            </a:r>
            <a:endParaRPr lang="en-US" sz="3200" b="1" dirty="0">
              <a:solidFill>
                <a:srgbClr val="7030A0"/>
              </a:solidFill>
            </a:endParaRPr>
          </a:p>
        </p:txBody>
      </p:sp>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57158" y="856356"/>
            <a:ext cx="8429684" cy="5262979"/>
          </a:xfrm>
          <a:prstGeom prst="rect">
            <a:avLst/>
          </a:prstGeom>
          <a:noFill/>
        </p:spPr>
        <p:txBody>
          <a:bodyPr wrap="square" rtlCol="0">
            <a:spAutoFit/>
          </a:bodyPr>
          <a:lstStyle/>
          <a:p>
            <a:pPr>
              <a:buFont typeface="Arial" pitchFamily="34" charset="0"/>
              <a:buChar char="•"/>
            </a:pPr>
            <a:r>
              <a:rPr lang="en-US" sz="2800" b="1" dirty="0" smtClean="0"/>
              <a:t>Unit Testing in the OO Context</a:t>
            </a:r>
          </a:p>
          <a:p>
            <a:r>
              <a:rPr lang="en-US" sz="2800" dirty="0" smtClean="0"/>
              <a:t>An encapsulated class is usually the focus of unit testing. </a:t>
            </a:r>
          </a:p>
          <a:p>
            <a:r>
              <a:rPr lang="en-US" sz="2800" dirty="0" smtClean="0"/>
              <a:t>However, operations (methods) within the class are the smallest testable units.</a:t>
            </a:r>
          </a:p>
          <a:p>
            <a:endParaRPr lang="en-US" sz="2800" dirty="0" smtClean="0"/>
          </a:p>
          <a:p>
            <a:r>
              <a:rPr lang="en-US" sz="2800" b="1" dirty="0" smtClean="0">
                <a:solidFill>
                  <a:srgbClr val="FF0000"/>
                </a:solidFill>
              </a:rPr>
              <a:t>Class testing for OO software - </a:t>
            </a:r>
            <a:r>
              <a:rPr lang="en-US" sz="2800" dirty="0" smtClean="0"/>
              <a:t>tends to focus on </a:t>
            </a:r>
          </a:p>
          <a:p>
            <a:r>
              <a:rPr lang="en-US" sz="2800" dirty="0" smtClean="0"/>
              <a:t> -the </a:t>
            </a:r>
            <a:r>
              <a:rPr lang="en-US" sz="2800" b="1" dirty="0" smtClean="0"/>
              <a:t>algorithmic detail </a:t>
            </a:r>
            <a:r>
              <a:rPr lang="en-US" sz="2800" dirty="0" smtClean="0"/>
              <a:t>of a module</a:t>
            </a:r>
          </a:p>
          <a:p>
            <a:r>
              <a:rPr lang="en-US" sz="2800" dirty="0" smtClean="0"/>
              <a:t> -the </a:t>
            </a:r>
            <a:r>
              <a:rPr lang="en-US" sz="2800" b="1" dirty="0" smtClean="0"/>
              <a:t>data that flow across </a:t>
            </a:r>
            <a:r>
              <a:rPr lang="en-US" sz="2800" dirty="0" smtClean="0"/>
              <a:t>the module interface</a:t>
            </a:r>
          </a:p>
          <a:p>
            <a:r>
              <a:rPr lang="en-US" sz="2800" dirty="0" smtClean="0"/>
              <a:t> class testing for OO software is </a:t>
            </a:r>
            <a:r>
              <a:rPr lang="en-US" sz="2800" b="1" dirty="0" smtClean="0"/>
              <a:t>driven by the operations </a:t>
            </a:r>
          </a:p>
          <a:p>
            <a:endParaRPr lang="en-US" sz="2800" b="1" dirty="0" smtClean="0"/>
          </a:p>
          <a:p>
            <a:r>
              <a:rPr lang="en-US" sz="2800" dirty="0" smtClean="0"/>
              <a:t>encapsulated by the class and the </a:t>
            </a:r>
            <a:r>
              <a:rPr lang="en-US" sz="2800" b="1" dirty="0" smtClean="0"/>
              <a:t>state behavior </a:t>
            </a:r>
            <a:r>
              <a:rPr lang="en-US" sz="2800" dirty="0" smtClean="0"/>
              <a:t>of the class.</a:t>
            </a:r>
            <a:endParaRPr lang="en-US" sz="2800" b="1" dirty="0" smtClean="0">
              <a:solidFill>
                <a:srgbClr val="FF0000"/>
              </a:solidFill>
            </a:endParaRPr>
          </a:p>
        </p:txBody>
      </p:sp>
    </p:spTree>
    <p:extLst>
      <p:ext uri="{BB962C8B-B14F-4D97-AF65-F5344CB8AC3E}">
        <p14:creationId xmlns:p14="http://schemas.microsoft.com/office/powerpoint/2010/main" val="2698288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4414" y="214290"/>
            <a:ext cx="5715040" cy="381000"/>
          </a:xfrm>
        </p:spPr>
        <p:txBody>
          <a:bodyPr>
            <a:normAutofit fontScale="90000"/>
          </a:bodyPr>
          <a:lstStyle/>
          <a:p>
            <a:r>
              <a:rPr lang="en-US" sz="3200" b="1" dirty="0" smtClean="0">
                <a:solidFill>
                  <a:srgbClr val="7030A0"/>
                </a:solidFill>
              </a:rPr>
              <a:t>Testing Strategies for OO Software</a:t>
            </a:r>
            <a:endParaRPr lang="en-US" sz="3200" b="1" dirty="0">
              <a:solidFill>
                <a:srgbClr val="7030A0"/>
              </a:solidFill>
            </a:endParaRPr>
          </a:p>
        </p:txBody>
      </p:sp>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57158" y="856356"/>
            <a:ext cx="8429684" cy="5909310"/>
          </a:xfrm>
          <a:prstGeom prst="rect">
            <a:avLst/>
          </a:prstGeom>
          <a:noFill/>
        </p:spPr>
        <p:txBody>
          <a:bodyPr wrap="square" rtlCol="0">
            <a:spAutoFit/>
          </a:bodyPr>
          <a:lstStyle/>
          <a:p>
            <a:pPr>
              <a:buFont typeface="Arial" pitchFamily="34" charset="0"/>
              <a:buChar char="•"/>
            </a:pPr>
            <a:r>
              <a:rPr lang="en-US" sz="2600" b="1" dirty="0" smtClean="0"/>
              <a:t>Integration Testing in the OO Context</a:t>
            </a:r>
          </a:p>
          <a:p>
            <a:r>
              <a:rPr lang="en-US" sz="2600" dirty="0" smtClean="0"/>
              <a:t>two different strategies for integration testing of OO systems</a:t>
            </a:r>
          </a:p>
          <a:p>
            <a:r>
              <a:rPr lang="en-US" sz="2600" b="1" dirty="0" smtClean="0">
                <a:solidFill>
                  <a:srgbClr val="FF0000"/>
                </a:solidFill>
              </a:rPr>
              <a:t>Thread-based testing </a:t>
            </a:r>
            <a:r>
              <a:rPr lang="en-US" sz="2600" dirty="0" smtClean="0"/>
              <a:t>-  integrates the set of classes required to respond to one input or event for the system.</a:t>
            </a:r>
          </a:p>
          <a:p>
            <a:r>
              <a:rPr lang="en-US" sz="2600" dirty="0" smtClean="0"/>
              <a:t>-Each thread is integrated and tested individually</a:t>
            </a:r>
          </a:p>
          <a:p>
            <a:r>
              <a:rPr lang="en-US" sz="2600" dirty="0" smtClean="0"/>
              <a:t>-Regression testing is applied to ensure that no side effects occur</a:t>
            </a:r>
          </a:p>
          <a:p>
            <a:r>
              <a:rPr lang="en-US" sz="2800" b="1" dirty="0" smtClean="0">
                <a:solidFill>
                  <a:srgbClr val="FF0000"/>
                </a:solidFill>
              </a:rPr>
              <a:t>Use-Based testing</a:t>
            </a:r>
          </a:p>
          <a:p>
            <a:r>
              <a:rPr lang="en-US" sz="2800" dirty="0" smtClean="0"/>
              <a:t>- begins the construction of the system by testing those classes that use very few (if any) server classes</a:t>
            </a:r>
          </a:p>
          <a:p>
            <a:r>
              <a:rPr lang="en-US" sz="2800" dirty="0" smtClean="0"/>
              <a:t>- After the independent classes are tested, the next layer of classes, called dependent classes, that use the independent classes are tested</a:t>
            </a:r>
            <a:endParaRPr lang="en-US" sz="2600" dirty="0" smtClean="0"/>
          </a:p>
          <a:p>
            <a:endParaRPr lang="en-US" sz="2800" dirty="0" smtClean="0"/>
          </a:p>
        </p:txBody>
      </p:sp>
    </p:spTree>
    <p:extLst>
      <p:ext uri="{BB962C8B-B14F-4D97-AF65-F5344CB8AC3E}">
        <p14:creationId xmlns:p14="http://schemas.microsoft.com/office/powerpoint/2010/main" val="2698288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4414" y="214290"/>
            <a:ext cx="5715040" cy="381000"/>
          </a:xfrm>
        </p:spPr>
        <p:txBody>
          <a:bodyPr>
            <a:normAutofit fontScale="90000"/>
          </a:bodyPr>
          <a:lstStyle/>
          <a:p>
            <a:r>
              <a:rPr lang="en-US" sz="3200" b="1" dirty="0" smtClean="0">
                <a:solidFill>
                  <a:srgbClr val="7030A0"/>
                </a:solidFill>
              </a:rPr>
              <a:t>Testing Strategies for OO Software</a:t>
            </a:r>
            <a:endParaRPr lang="en-US" sz="3200" b="1" dirty="0">
              <a:solidFill>
                <a:srgbClr val="7030A0"/>
              </a:solidFill>
            </a:endParaRPr>
          </a:p>
        </p:txBody>
      </p:sp>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57158" y="856356"/>
            <a:ext cx="8429684" cy="3908762"/>
          </a:xfrm>
          <a:prstGeom prst="rect">
            <a:avLst/>
          </a:prstGeom>
          <a:noFill/>
        </p:spPr>
        <p:txBody>
          <a:bodyPr wrap="square" rtlCol="0">
            <a:spAutoFit/>
          </a:bodyPr>
          <a:lstStyle/>
          <a:p>
            <a:pPr>
              <a:buFont typeface="Arial" pitchFamily="34" charset="0"/>
              <a:buChar char="•"/>
            </a:pPr>
            <a:r>
              <a:rPr lang="en-US" sz="2600" b="1" dirty="0" smtClean="0"/>
              <a:t>Integration Testing in the OO Context</a:t>
            </a:r>
          </a:p>
          <a:p>
            <a:r>
              <a:rPr lang="en-US" sz="2800" b="1" dirty="0" smtClean="0">
                <a:solidFill>
                  <a:srgbClr val="FF0000"/>
                </a:solidFill>
              </a:rPr>
              <a:t>Cluster testing </a:t>
            </a:r>
            <a:r>
              <a:rPr lang="en-US" sz="2800" dirty="0" smtClean="0"/>
              <a:t>is one step in the integration testing of OO software</a:t>
            </a:r>
          </a:p>
          <a:p>
            <a:endParaRPr lang="en-US" sz="2800" dirty="0" smtClean="0"/>
          </a:p>
          <a:p>
            <a:r>
              <a:rPr lang="en-US" sz="2800" b="1" i="1" dirty="0" smtClean="0"/>
              <a:t>- a cluster of collaborating classes </a:t>
            </a:r>
            <a:r>
              <a:rPr lang="en-US" sz="2800" dirty="0" smtClean="0"/>
              <a:t>is exercised by </a:t>
            </a:r>
            <a:r>
              <a:rPr lang="en-US" sz="2800" b="1" dirty="0" smtClean="0"/>
              <a:t>designing test cases </a:t>
            </a:r>
            <a:r>
              <a:rPr lang="en-US" sz="2800" dirty="0" smtClean="0"/>
              <a:t>that </a:t>
            </a:r>
            <a:r>
              <a:rPr lang="en-US" sz="2800" b="1" dirty="0" smtClean="0"/>
              <a:t>attempt to uncover errors </a:t>
            </a:r>
            <a:r>
              <a:rPr lang="en-US" sz="2800" dirty="0" smtClean="0"/>
              <a:t>in the collaborations</a:t>
            </a:r>
            <a:endParaRPr lang="en-US" sz="2600" b="1" dirty="0" smtClean="0"/>
          </a:p>
          <a:p>
            <a:endParaRPr lang="en-US" sz="2600" dirty="0" smtClean="0"/>
          </a:p>
          <a:p>
            <a:endParaRPr lang="en-US" sz="2800" dirty="0" smtClean="0"/>
          </a:p>
        </p:txBody>
      </p:sp>
    </p:spTree>
    <p:extLst>
      <p:ext uri="{BB962C8B-B14F-4D97-AF65-F5344CB8AC3E}">
        <p14:creationId xmlns:p14="http://schemas.microsoft.com/office/powerpoint/2010/main" val="2698288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4414" y="214290"/>
            <a:ext cx="5715040" cy="381000"/>
          </a:xfrm>
        </p:spPr>
        <p:txBody>
          <a:bodyPr>
            <a:normAutofit fontScale="90000"/>
          </a:bodyPr>
          <a:lstStyle/>
          <a:p>
            <a:r>
              <a:rPr lang="en-US" sz="3200" b="1" dirty="0" smtClean="0">
                <a:solidFill>
                  <a:srgbClr val="7030A0"/>
                </a:solidFill>
              </a:rPr>
              <a:t>Testing Strategies for Web Apps</a:t>
            </a:r>
            <a:endParaRPr lang="en-US" sz="3200" b="1" dirty="0">
              <a:solidFill>
                <a:srgbClr val="7030A0"/>
              </a:solidFill>
            </a:endParaRPr>
          </a:p>
        </p:txBody>
      </p:sp>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57158" y="856356"/>
            <a:ext cx="8429684" cy="5447645"/>
          </a:xfrm>
          <a:prstGeom prst="rect">
            <a:avLst/>
          </a:prstGeom>
          <a:noFill/>
        </p:spPr>
        <p:txBody>
          <a:bodyPr wrap="square" rtlCol="0">
            <a:spAutoFit/>
          </a:bodyPr>
          <a:lstStyle/>
          <a:p>
            <a:r>
              <a:rPr lang="en-US" sz="2400" dirty="0" smtClean="0"/>
              <a:t>The following steps summarize the approach:</a:t>
            </a:r>
          </a:p>
          <a:p>
            <a:pPr marL="514350" indent="-514350">
              <a:lnSpc>
                <a:spcPct val="150000"/>
              </a:lnSpc>
              <a:buFont typeface="+mj-lt"/>
              <a:buAutoNum type="arabicPeriod"/>
            </a:pPr>
            <a:r>
              <a:rPr lang="en-US" sz="2400" dirty="0" smtClean="0"/>
              <a:t>The </a:t>
            </a:r>
            <a:r>
              <a:rPr lang="en-US" sz="2400" b="1" dirty="0" smtClean="0">
                <a:solidFill>
                  <a:srgbClr val="FF0000"/>
                </a:solidFill>
              </a:rPr>
              <a:t>content model </a:t>
            </a:r>
            <a:r>
              <a:rPr lang="en-US" sz="2400" dirty="0" smtClean="0"/>
              <a:t>for the </a:t>
            </a:r>
            <a:r>
              <a:rPr lang="en-US" sz="2400" dirty="0" err="1" smtClean="0"/>
              <a:t>WebApp</a:t>
            </a:r>
            <a:r>
              <a:rPr lang="en-US" sz="2400" dirty="0" smtClean="0"/>
              <a:t> is </a:t>
            </a:r>
            <a:r>
              <a:rPr lang="en-US" sz="2400" u="sng" dirty="0" smtClean="0">
                <a:solidFill>
                  <a:srgbClr val="FF0000"/>
                </a:solidFill>
              </a:rPr>
              <a:t>reviewed to uncover errors</a:t>
            </a:r>
          </a:p>
          <a:p>
            <a:pPr marL="514350" indent="-514350">
              <a:lnSpc>
                <a:spcPct val="150000"/>
              </a:lnSpc>
              <a:buFont typeface="+mj-lt"/>
              <a:buAutoNum type="arabicPeriod"/>
            </a:pPr>
            <a:r>
              <a:rPr lang="en-US" sz="2400" dirty="0" smtClean="0"/>
              <a:t>The </a:t>
            </a:r>
            <a:r>
              <a:rPr lang="en-US" sz="2400" b="1" dirty="0" smtClean="0">
                <a:solidFill>
                  <a:srgbClr val="FF0000"/>
                </a:solidFill>
              </a:rPr>
              <a:t>interface model </a:t>
            </a:r>
            <a:r>
              <a:rPr lang="en-US" sz="2400" dirty="0" smtClean="0"/>
              <a:t>is reviewed to </a:t>
            </a:r>
            <a:r>
              <a:rPr lang="en-US" sz="2400" u="sng" dirty="0" smtClean="0">
                <a:solidFill>
                  <a:srgbClr val="FF0000"/>
                </a:solidFill>
              </a:rPr>
              <a:t>ensure that all use cases can be accommodated</a:t>
            </a:r>
          </a:p>
          <a:p>
            <a:pPr marL="514350" indent="-514350">
              <a:lnSpc>
                <a:spcPct val="150000"/>
              </a:lnSpc>
              <a:buFont typeface="+mj-lt"/>
              <a:buAutoNum type="arabicPeriod"/>
            </a:pPr>
            <a:r>
              <a:rPr lang="en-US" sz="2400" dirty="0" smtClean="0"/>
              <a:t>The </a:t>
            </a:r>
            <a:r>
              <a:rPr lang="en-US" sz="2400" b="1" dirty="0" smtClean="0">
                <a:solidFill>
                  <a:srgbClr val="FF0000"/>
                </a:solidFill>
              </a:rPr>
              <a:t>design model </a:t>
            </a:r>
            <a:r>
              <a:rPr lang="en-US" sz="2400" dirty="0" smtClean="0"/>
              <a:t>for the </a:t>
            </a:r>
            <a:r>
              <a:rPr lang="en-US" sz="2400" dirty="0" err="1" smtClean="0"/>
              <a:t>WebApp</a:t>
            </a:r>
            <a:r>
              <a:rPr lang="en-US" sz="2400" dirty="0" smtClean="0"/>
              <a:t> is </a:t>
            </a:r>
            <a:r>
              <a:rPr lang="en-US" sz="2400" u="sng" dirty="0" smtClean="0">
                <a:solidFill>
                  <a:srgbClr val="FF0000"/>
                </a:solidFill>
              </a:rPr>
              <a:t>reviewed to uncover navigation errors</a:t>
            </a:r>
          </a:p>
          <a:p>
            <a:pPr marL="514350" indent="-514350">
              <a:lnSpc>
                <a:spcPct val="150000"/>
              </a:lnSpc>
              <a:buFont typeface="+mj-lt"/>
              <a:buAutoNum type="arabicPeriod"/>
            </a:pPr>
            <a:r>
              <a:rPr lang="en-US" sz="2400" dirty="0" smtClean="0"/>
              <a:t>The </a:t>
            </a:r>
            <a:r>
              <a:rPr lang="en-US" sz="2400" b="1" dirty="0" smtClean="0">
                <a:solidFill>
                  <a:srgbClr val="FF0000"/>
                </a:solidFill>
              </a:rPr>
              <a:t>user interface </a:t>
            </a:r>
            <a:r>
              <a:rPr lang="en-US" sz="2400" dirty="0" smtClean="0"/>
              <a:t>is tested to </a:t>
            </a:r>
            <a:r>
              <a:rPr lang="en-US" sz="2400" u="sng" dirty="0" smtClean="0">
                <a:solidFill>
                  <a:srgbClr val="FF0000"/>
                </a:solidFill>
              </a:rPr>
              <a:t>uncover errors in presentation </a:t>
            </a:r>
            <a:r>
              <a:rPr lang="en-US" sz="2400" dirty="0" smtClean="0"/>
              <a:t>and/or navigation mechanics</a:t>
            </a:r>
          </a:p>
          <a:p>
            <a:pPr marL="514350" indent="-514350">
              <a:lnSpc>
                <a:spcPct val="150000"/>
              </a:lnSpc>
              <a:buFont typeface="+mj-lt"/>
              <a:buAutoNum type="arabicPeriod"/>
            </a:pPr>
            <a:r>
              <a:rPr lang="en-US" sz="2400" dirty="0" smtClean="0"/>
              <a:t>Each </a:t>
            </a:r>
            <a:r>
              <a:rPr lang="en-US" sz="2400" b="1" dirty="0" smtClean="0">
                <a:solidFill>
                  <a:srgbClr val="FF0000"/>
                </a:solidFill>
              </a:rPr>
              <a:t>functional component </a:t>
            </a:r>
            <a:r>
              <a:rPr lang="en-US" sz="2400" dirty="0" smtClean="0"/>
              <a:t>is unit tested.</a:t>
            </a:r>
          </a:p>
        </p:txBody>
      </p:sp>
    </p:spTree>
    <p:extLst>
      <p:ext uri="{BB962C8B-B14F-4D97-AF65-F5344CB8AC3E}">
        <p14:creationId xmlns:p14="http://schemas.microsoft.com/office/powerpoint/2010/main" val="2698288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4414" y="214290"/>
            <a:ext cx="5715040" cy="381000"/>
          </a:xfrm>
        </p:spPr>
        <p:txBody>
          <a:bodyPr>
            <a:normAutofit fontScale="90000"/>
          </a:bodyPr>
          <a:lstStyle/>
          <a:p>
            <a:r>
              <a:rPr lang="en-US" sz="3200" b="1" dirty="0" smtClean="0">
                <a:solidFill>
                  <a:srgbClr val="7030A0"/>
                </a:solidFill>
              </a:rPr>
              <a:t>Testing Strategies for Web Apps</a:t>
            </a:r>
            <a:endParaRPr lang="en-US" sz="3200" b="1" dirty="0">
              <a:solidFill>
                <a:srgbClr val="7030A0"/>
              </a:solidFill>
            </a:endParaRPr>
          </a:p>
        </p:txBody>
      </p:sp>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57158" y="856356"/>
            <a:ext cx="8429684" cy="4708981"/>
          </a:xfrm>
          <a:prstGeom prst="rect">
            <a:avLst/>
          </a:prstGeom>
          <a:noFill/>
        </p:spPr>
        <p:txBody>
          <a:bodyPr wrap="square" rtlCol="0">
            <a:spAutoFit/>
          </a:bodyPr>
          <a:lstStyle/>
          <a:p>
            <a:pPr marL="514350" indent="-514350" algn="just">
              <a:lnSpc>
                <a:spcPct val="150000"/>
              </a:lnSpc>
              <a:buAutoNum type="arabicPeriod" startAt="6"/>
            </a:pPr>
            <a:r>
              <a:rPr lang="en-US" sz="2400" dirty="0" smtClean="0">
                <a:solidFill>
                  <a:srgbClr val="FF0000"/>
                </a:solidFill>
              </a:rPr>
              <a:t>Navigation throughout</a:t>
            </a:r>
            <a:r>
              <a:rPr lang="en-US" sz="2400" dirty="0" smtClean="0"/>
              <a:t> the architecture is tested. </a:t>
            </a:r>
          </a:p>
          <a:p>
            <a:pPr marL="514350" indent="-514350" algn="just"/>
            <a:r>
              <a:rPr lang="en-US" sz="2400" dirty="0" smtClean="0"/>
              <a:t>7. The </a:t>
            </a:r>
            <a:r>
              <a:rPr lang="en-US" sz="2400" dirty="0" err="1" smtClean="0"/>
              <a:t>WebApp</a:t>
            </a:r>
            <a:r>
              <a:rPr lang="en-US" sz="2400" dirty="0" smtClean="0"/>
              <a:t> is implemented in a variety of different environmental configurations and is tested for compatibility with each configuration</a:t>
            </a:r>
          </a:p>
          <a:p>
            <a:pPr marL="514350" indent="-514350" algn="just">
              <a:buAutoNum type="arabicPeriod" startAt="8"/>
            </a:pPr>
            <a:r>
              <a:rPr lang="en-US" sz="2400" u="sng" dirty="0" smtClean="0">
                <a:solidFill>
                  <a:srgbClr val="FF0000"/>
                </a:solidFill>
              </a:rPr>
              <a:t>Security tests </a:t>
            </a:r>
            <a:r>
              <a:rPr lang="en-US" sz="2400" dirty="0" smtClean="0"/>
              <a:t>are conducted in an attempt to exploit vulnerabilities</a:t>
            </a:r>
          </a:p>
          <a:p>
            <a:pPr marL="514350" indent="-514350" algn="just">
              <a:lnSpc>
                <a:spcPct val="150000"/>
              </a:lnSpc>
              <a:buAutoNum type="arabicPeriod" startAt="8"/>
            </a:pPr>
            <a:r>
              <a:rPr lang="en-US" sz="2400" u="sng" dirty="0" smtClean="0">
                <a:solidFill>
                  <a:srgbClr val="FF0000"/>
                </a:solidFill>
              </a:rPr>
              <a:t>Performance tests </a:t>
            </a:r>
            <a:r>
              <a:rPr lang="en-US" sz="2400" dirty="0" smtClean="0"/>
              <a:t>are conducted</a:t>
            </a:r>
          </a:p>
          <a:p>
            <a:pPr marL="514350" indent="-514350" algn="just">
              <a:lnSpc>
                <a:spcPct val="150000"/>
              </a:lnSpc>
              <a:buAutoNum type="arabicPeriod" startAt="8"/>
            </a:pPr>
            <a:r>
              <a:rPr lang="en-US" sz="2400" dirty="0" err="1" smtClean="0"/>
              <a:t>WebApp</a:t>
            </a:r>
            <a:r>
              <a:rPr lang="en-US" sz="2400" dirty="0" smtClean="0"/>
              <a:t> is tested by a </a:t>
            </a:r>
            <a:r>
              <a:rPr lang="en-US" sz="2400" b="1" dirty="0" smtClean="0">
                <a:solidFill>
                  <a:srgbClr val="FF0000"/>
                </a:solidFill>
              </a:rPr>
              <a:t>controlled and monitored population </a:t>
            </a:r>
            <a:r>
              <a:rPr lang="en-US" sz="2400" dirty="0" smtClean="0"/>
              <a:t>of end users</a:t>
            </a:r>
          </a:p>
          <a:p>
            <a:pPr marL="514350" indent="-514350" algn="just">
              <a:lnSpc>
                <a:spcPct val="150000"/>
              </a:lnSpc>
              <a:buFont typeface="+mj-lt"/>
              <a:buAutoNum type="arabicPeriod"/>
            </a:pPr>
            <a:endParaRPr lang="en-US" sz="2400" dirty="0" smtClean="0"/>
          </a:p>
        </p:txBody>
      </p:sp>
    </p:spTree>
    <p:extLst>
      <p:ext uri="{BB962C8B-B14F-4D97-AF65-F5344CB8AC3E}">
        <p14:creationId xmlns:p14="http://schemas.microsoft.com/office/powerpoint/2010/main" val="2698288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28800" y="-76200"/>
            <a:ext cx="4953000" cy="652272"/>
          </a:xfrm>
        </p:spPr>
        <p:txBody>
          <a:bodyPr>
            <a:normAutofit fontScale="90000"/>
          </a:bodyPr>
          <a:lstStyle/>
          <a:p>
            <a:r>
              <a:rPr lang="en-US" b="1" dirty="0">
                <a:solidFill>
                  <a:srgbClr val="7030A0"/>
                </a:solidFill>
              </a:rPr>
              <a:t>Validation Testing</a:t>
            </a:r>
          </a:p>
        </p:txBody>
      </p:sp>
      <p:sp>
        <p:nvSpPr>
          <p:cNvPr id="21507" name="Rectangle 3"/>
          <p:cNvSpPr>
            <a:spLocks noGrp="1" noChangeArrowheads="1"/>
          </p:cNvSpPr>
          <p:nvPr>
            <p:ph idx="1"/>
          </p:nvPr>
        </p:nvSpPr>
        <p:spPr>
          <a:xfrm>
            <a:off x="357158" y="928670"/>
            <a:ext cx="8229600" cy="5286412"/>
          </a:xfrm>
        </p:spPr>
        <p:txBody>
          <a:bodyPr>
            <a:normAutofit fontScale="92500" lnSpcReduction="10000"/>
          </a:bodyPr>
          <a:lstStyle/>
          <a:p>
            <a:pPr algn="just">
              <a:lnSpc>
                <a:spcPct val="160000"/>
              </a:lnSpc>
            </a:pPr>
            <a:r>
              <a:rPr lang="en-US" sz="2800" dirty="0">
                <a:cs typeface="Times New Roman" charset="0"/>
              </a:rPr>
              <a:t>Ensure </a:t>
            </a:r>
            <a:r>
              <a:rPr lang="en-US" sz="2800" u="sng" dirty="0">
                <a:solidFill>
                  <a:srgbClr val="FF0000"/>
                </a:solidFill>
                <a:cs typeface="Times New Roman" charset="0"/>
              </a:rPr>
              <a:t>that each function or performance characteristic conforms to its specification</a:t>
            </a:r>
            <a:r>
              <a:rPr lang="en-US" sz="2800" dirty="0">
                <a:cs typeface="Times New Roman" charset="0"/>
              </a:rPr>
              <a:t>.</a:t>
            </a:r>
          </a:p>
          <a:p>
            <a:pPr algn="just">
              <a:lnSpc>
                <a:spcPct val="160000"/>
              </a:lnSpc>
            </a:pPr>
            <a:r>
              <a:rPr lang="en-US" sz="2800" dirty="0">
                <a:solidFill>
                  <a:srgbClr val="FF0000"/>
                </a:solidFill>
                <a:cs typeface="Times New Roman" charset="0"/>
              </a:rPr>
              <a:t>Deviations</a:t>
            </a:r>
            <a:r>
              <a:rPr lang="en-US" sz="2800" dirty="0">
                <a:cs typeface="Times New Roman" charset="0"/>
              </a:rPr>
              <a:t> (deficiencies) </a:t>
            </a:r>
            <a:r>
              <a:rPr lang="en-US" sz="2800" u="sng" dirty="0">
                <a:solidFill>
                  <a:srgbClr val="FF0000"/>
                </a:solidFill>
                <a:cs typeface="Times New Roman" charset="0"/>
              </a:rPr>
              <a:t>must be negotiated </a:t>
            </a:r>
            <a:r>
              <a:rPr lang="en-US" sz="2800" dirty="0">
                <a:cs typeface="Times New Roman" charset="0"/>
              </a:rPr>
              <a:t>with the </a:t>
            </a:r>
            <a:r>
              <a:rPr lang="en-US" sz="2800" dirty="0">
                <a:solidFill>
                  <a:srgbClr val="FF0000"/>
                </a:solidFill>
                <a:cs typeface="Times New Roman" charset="0"/>
              </a:rPr>
              <a:t>customer </a:t>
            </a:r>
            <a:r>
              <a:rPr lang="en-US" sz="2800" dirty="0">
                <a:cs typeface="Times New Roman" charset="0"/>
              </a:rPr>
              <a:t>to establish a means for resolving the errors</a:t>
            </a:r>
            <a:r>
              <a:rPr lang="en-US" sz="2800" dirty="0" smtClean="0">
                <a:cs typeface="Times New Roman" charset="0"/>
              </a:rPr>
              <a:t>.</a:t>
            </a:r>
          </a:p>
          <a:p>
            <a:pPr algn="just">
              <a:lnSpc>
                <a:spcPct val="90000"/>
              </a:lnSpc>
            </a:pPr>
            <a:endParaRPr lang="en-US" sz="2800" dirty="0">
              <a:cs typeface="Times New Roman" charset="0"/>
            </a:endParaRPr>
          </a:p>
          <a:p>
            <a:pPr algn="just">
              <a:lnSpc>
                <a:spcPct val="150000"/>
              </a:lnSpc>
            </a:pPr>
            <a:r>
              <a:rPr lang="en-US" sz="2800" dirty="0">
                <a:solidFill>
                  <a:srgbClr val="FF0000"/>
                </a:solidFill>
                <a:cs typeface="Times New Roman" charset="0"/>
              </a:rPr>
              <a:t>Configuration review or audit is used to ensure </a:t>
            </a:r>
            <a:r>
              <a:rPr lang="en-US" sz="2800" dirty="0">
                <a:cs typeface="Times New Roman" charset="0"/>
              </a:rPr>
              <a:t>that all elements of the </a:t>
            </a:r>
            <a:r>
              <a:rPr lang="en-US" sz="2800" dirty="0">
                <a:solidFill>
                  <a:srgbClr val="FF0000"/>
                </a:solidFill>
                <a:cs typeface="Times New Roman" charset="0"/>
              </a:rPr>
              <a:t>software configuration </a:t>
            </a:r>
            <a:r>
              <a:rPr lang="en-US" sz="2800" dirty="0">
                <a:cs typeface="Times New Roman" charset="0"/>
              </a:rPr>
              <a:t>have been </a:t>
            </a:r>
            <a:r>
              <a:rPr lang="en-US" sz="2800" dirty="0">
                <a:solidFill>
                  <a:srgbClr val="FF0000"/>
                </a:solidFill>
                <a:cs typeface="Times New Roman" charset="0"/>
              </a:rPr>
              <a:t>properly developed, cataloged, and documented </a:t>
            </a:r>
            <a:r>
              <a:rPr lang="en-US" sz="2800" dirty="0">
                <a:cs typeface="Times New Roman" charset="0"/>
              </a:rPr>
              <a:t>to allow its support during its maintenance phase.</a:t>
            </a:r>
            <a:endParaRPr lang="en-US" sz="28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4084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71462"/>
            <a:ext cx="4648200" cy="607123"/>
          </a:xfrm>
        </p:spPr>
        <p:txBody>
          <a:bodyPr>
            <a:normAutofit fontScale="90000"/>
          </a:bodyPr>
          <a:lstStyle/>
          <a:p>
            <a:r>
              <a:rPr lang="en-US" b="1" dirty="0" smtClean="0">
                <a:solidFill>
                  <a:srgbClr val="7030A0"/>
                </a:solidFill>
              </a:rPr>
              <a:t>Validation </a:t>
            </a:r>
            <a:r>
              <a:rPr lang="en-US" b="1" dirty="0">
                <a:solidFill>
                  <a:srgbClr val="7030A0"/>
                </a:solidFill>
              </a:rPr>
              <a:t>Testing</a:t>
            </a:r>
          </a:p>
        </p:txBody>
      </p:sp>
      <p:sp>
        <p:nvSpPr>
          <p:cNvPr id="3" name="Content Placeholder 2"/>
          <p:cNvSpPr>
            <a:spLocks noGrp="1"/>
          </p:cNvSpPr>
          <p:nvPr>
            <p:ph idx="1"/>
          </p:nvPr>
        </p:nvSpPr>
        <p:spPr>
          <a:xfrm>
            <a:off x="533400" y="571480"/>
            <a:ext cx="8153400" cy="3805246"/>
          </a:xfrm>
        </p:spPr>
        <p:txBody>
          <a:bodyPr>
            <a:noAutofit/>
          </a:bodyPr>
          <a:lstStyle/>
          <a:p>
            <a:pPr algn="just"/>
            <a:r>
              <a:rPr lang="en-US" sz="2400" dirty="0" smtClean="0"/>
              <a:t>The </a:t>
            </a:r>
            <a:r>
              <a:rPr lang="en-US" sz="2400" dirty="0" smtClean="0">
                <a:solidFill>
                  <a:srgbClr val="FF0000"/>
                </a:solidFill>
              </a:rPr>
              <a:t>process of evaluating software </a:t>
            </a:r>
            <a:r>
              <a:rPr lang="en-US" sz="2400" dirty="0" smtClean="0"/>
              <a:t>during the development process or at the end of the development process to </a:t>
            </a:r>
            <a:r>
              <a:rPr lang="en-US" sz="2400" dirty="0" smtClean="0">
                <a:solidFill>
                  <a:srgbClr val="FF0000"/>
                </a:solidFill>
              </a:rPr>
              <a:t>determine whether it satisfies specified business requirements.</a:t>
            </a:r>
          </a:p>
          <a:p>
            <a:pPr algn="just"/>
            <a:r>
              <a:rPr lang="en-US" sz="2400" dirty="0" smtClean="0"/>
              <a:t>Testing </a:t>
            </a:r>
            <a:r>
              <a:rPr lang="en-US" sz="2400" dirty="0"/>
              <a:t>ensures that </a:t>
            </a:r>
            <a:r>
              <a:rPr lang="en-US" sz="2400" dirty="0">
                <a:solidFill>
                  <a:srgbClr val="FF0000"/>
                </a:solidFill>
              </a:rPr>
              <a:t>all functional, </a:t>
            </a:r>
            <a:r>
              <a:rPr lang="en-US" sz="2400" dirty="0" smtClean="0">
                <a:solidFill>
                  <a:srgbClr val="FF0000"/>
                </a:solidFill>
              </a:rPr>
              <a:t>behavioral </a:t>
            </a:r>
            <a:r>
              <a:rPr lang="en-US" sz="2400" dirty="0" smtClean="0"/>
              <a:t>and </a:t>
            </a:r>
            <a:r>
              <a:rPr lang="en-US" sz="2400" dirty="0" smtClean="0">
                <a:solidFill>
                  <a:srgbClr val="FF0000"/>
                </a:solidFill>
              </a:rPr>
              <a:t>performance </a:t>
            </a:r>
            <a:r>
              <a:rPr lang="en-US" sz="2400" dirty="0">
                <a:solidFill>
                  <a:srgbClr val="FF0000"/>
                </a:solidFill>
              </a:rPr>
              <a:t>requirements </a:t>
            </a:r>
            <a:r>
              <a:rPr lang="en-US" sz="2400" dirty="0"/>
              <a:t>of the </a:t>
            </a:r>
            <a:r>
              <a:rPr lang="en-US" sz="2400" dirty="0" smtClean="0"/>
              <a:t>system were </a:t>
            </a:r>
            <a:r>
              <a:rPr lang="en-US" sz="2400" dirty="0"/>
              <a:t>satisfied.</a:t>
            </a:r>
          </a:p>
          <a:p>
            <a:pPr algn="just"/>
            <a:r>
              <a:rPr lang="en-US" sz="2400" dirty="0" smtClean="0"/>
              <a:t>These </a:t>
            </a:r>
            <a:r>
              <a:rPr lang="en-US" sz="2400" dirty="0"/>
              <a:t>were detailed in the SW </a:t>
            </a:r>
            <a:r>
              <a:rPr lang="en-US" sz="2400" dirty="0" smtClean="0"/>
              <a:t>requirements specification</a:t>
            </a:r>
            <a:r>
              <a:rPr lang="en-US" sz="2400" dirty="0"/>
              <a:t>.</a:t>
            </a:r>
          </a:p>
          <a:p>
            <a:pPr algn="just"/>
            <a:r>
              <a:rPr lang="en-US" sz="2400" dirty="0" smtClean="0"/>
              <a:t>Only </a:t>
            </a:r>
            <a:r>
              <a:rPr lang="en-US" sz="2400" dirty="0">
                <a:solidFill>
                  <a:srgbClr val="FF0000"/>
                </a:solidFill>
              </a:rPr>
              <a:t>Black-box testing techniques </a:t>
            </a:r>
            <a:r>
              <a:rPr lang="en-US" sz="2400" dirty="0"/>
              <a:t>are used.</a:t>
            </a:r>
          </a:p>
          <a:p>
            <a:pPr algn="just"/>
            <a:r>
              <a:rPr lang="en-US" sz="2400" dirty="0" smtClean="0"/>
              <a:t>The </a:t>
            </a:r>
            <a:r>
              <a:rPr lang="en-US" sz="2400" u="sng" dirty="0">
                <a:solidFill>
                  <a:srgbClr val="FF0000"/>
                </a:solidFill>
              </a:rPr>
              <a:t>goal is to prove conformity with </a:t>
            </a:r>
            <a:r>
              <a:rPr lang="en-US" sz="2400" u="sng" dirty="0" smtClean="0">
                <a:solidFill>
                  <a:srgbClr val="FF0000"/>
                </a:solidFill>
              </a:rPr>
              <a:t>the requirements.</a:t>
            </a:r>
          </a:p>
          <a:p>
            <a:pPr algn="just"/>
            <a:r>
              <a:rPr lang="en-US" sz="2400" dirty="0"/>
              <a:t>For each test case, one of two </a:t>
            </a:r>
            <a:r>
              <a:rPr lang="en-US" sz="2400" dirty="0" smtClean="0"/>
              <a:t>possibilities conditions </a:t>
            </a:r>
            <a:r>
              <a:rPr lang="en-US" sz="2400" dirty="0"/>
              <a:t>will exist:</a:t>
            </a:r>
          </a:p>
          <a:p>
            <a:pPr algn="just">
              <a:buNone/>
            </a:pPr>
            <a:r>
              <a:rPr lang="en-US" sz="2400" dirty="0"/>
              <a:t>1. The </a:t>
            </a:r>
            <a:r>
              <a:rPr lang="en-US" sz="2400" dirty="0">
                <a:solidFill>
                  <a:srgbClr val="FF0000"/>
                </a:solidFill>
              </a:rPr>
              <a:t>test for the function or performance </a:t>
            </a:r>
            <a:r>
              <a:rPr lang="en-US" sz="2400" dirty="0" smtClean="0">
                <a:solidFill>
                  <a:srgbClr val="FF0000"/>
                </a:solidFill>
              </a:rPr>
              <a:t>criter</a:t>
            </a:r>
            <a:r>
              <a:rPr lang="en-US" sz="2400" dirty="0" smtClean="0"/>
              <a:t>ia will </a:t>
            </a:r>
            <a:r>
              <a:rPr lang="en-US" sz="2400" u="sng" dirty="0">
                <a:solidFill>
                  <a:srgbClr val="FF0000"/>
                </a:solidFill>
              </a:rPr>
              <a:t>conform to the specification and is accepted</a:t>
            </a:r>
            <a:r>
              <a:rPr lang="en-US" sz="2400" dirty="0"/>
              <a:t>.</a:t>
            </a:r>
          </a:p>
          <a:p>
            <a:pPr algn="just">
              <a:buNone/>
            </a:pPr>
            <a:r>
              <a:rPr lang="en-US" sz="2400" dirty="0"/>
              <a:t>2. A </a:t>
            </a:r>
            <a:r>
              <a:rPr lang="en-US" sz="2400" u="sng" dirty="0">
                <a:solidFill>
                  <a:srgbClr val="FF0000"/>
                </a:solidFill>
              </a:rPr>
              <a:t>deviation will exist and a deficiency </a:t>
            </a:r>
            <a:r>
              <a:rPr lang="en-US" sz="2400" dirty="0" smtClean="0"/>
              <a:t>is uncovered.</a:t>
            </a:r>
            <a:endParaRPr lang="en-US" sz="24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999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6768"/>
            <a:ext cx="8229600" cy="1524432"/>
          </a:xfrm>
        </p:spPr>
        <p:txBody>
          <a:bodyPr>
            <a:normAutofit/>
          </a:bodyPr>
          <a:lstStyle/>
          <a:p>
            <a:pPr algn="just"/>
            <a:r>
              <a:rPr lang="en-US" sz="2400" dirty="0" smtClean="0"/>
              <a:t>This </a:t>
            </a:r>
            <a:r>
              <a:rPr lang="en-US" sz="2400" dirty="0"/>
              <a:t>could be an error in the SW or </a:t>
            </a:r>
            <a:r>
              <a:rPr lang="en-US" sz="2400" dirty="0" smtClean="0"/>
              <a:t>a deviation </a:t>
            </a:r>
            <a:r>
              <a:rPr lang="en-US" sz="2400" dirty="0"/>
              <a:t>from the specification</a:t>
            </a:r>
          </a:p>
          <a:p>
            <a:pPr algn="just"/>
            <a:r>
              <a:rPr lang="en-US" sz="2400" dirty="0" smtClean="0"/>
              <a:t> </a:t>
            </a:r>
            <a:r>
              <a:rPr lang="en-US" sz="2400" dirty="0"/>
              <a:t>SW works but it does not do what </a:t>
            </a:r>
            <a:r>
              <a:rPr lang="en-US" sz="2400" dirty="0" smtClean="0"/>
              <a:t>was expected</a:t>
            </a:r>
            <a:r>
              <a:rPr lang="en-US" sz="2400" dirty="0"/>
              <a:t>. </a:t>
            </a:r>
          </a:p>
          <a:p>
            <a:endParaRPr lang="en-US" sz="2400" dirty="0"/>
          </a:p>
        </p:txBody>
      </p:sp>
      <p:pic>
        <p:nvPicPr>
          <p:cNvPr id="4" name="Picture 3" descr="validation testing in Test Life Cycle"/>
          <p:cNvPicPr/>
          <p:nvPr/>
        </p:nvPicPr>
        <p:blipFill>
          <a:blip r:embed="rId2"/>
          <a:srcRect/>
          <a:stretch>
            <a:fillRect/>
          </a:stretch>
        </p:blipFill>
        <p:spPr bwMode="auto">
          <a:xfrm>
            <a:off x="1785918" y="1981200"/>
            <a:ext cx="5300682" cy="4162444"/>
          </a:xfrm>
          <a:prstGeom prst="rect">
            <a:avLst/>
          </a:prstGeom>
          <a:noFill/>
          <a:ln w="9525">
            <a:noFill/>
            <a:miter lim="800000"/>
            <a:headEnd/>
            <a:tailEnd/>
          </a:ln>
        </p:spPr>
      </p:pic>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3463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42875"/>
            <a:ext cx="3962400" cy="563562"/>
          </a:xfrm>
        </p:spPr>
        <p:txBody>
          <a:bodyPr>
            <a:normAutofit fontScale="90000"/>
          </a:bodyPr>
          <a:lstStyle/>
          <a:p>
            <a:r>
              <a:rPr lang="en-US" sz="3200" b="1" dirty="0" smtClean="0">
                <a:solidFill>
                  <a:srgbClr val="7030A0"/>
                </a:solidFill>
              </a:rPr>
              <a:t>SYSTEM TESTING</a:t>
            </a:r>
            <a:endParaRPr lang="en-US" sz="3200" b="1" dirty="0">
              <a:solidFill>
                <a:srgbClr val="7030A0"/>
              </a:solidFill>
            </a:endParaRPr>
          </a:p>
        </p:txBody>
      </p:sp>
      <p:sp>
        <p:nvSpPr>
          <p:cNvPr id="3" name="Content Placeholder 2"/>
          <p:cNvSpPr>
            <a:spLocks noGrp="1"/>
          </p:cNvSpPr>
          <p:nvPr>
            <p:ph idx="1"/>
          </p:nvPr>
        </p:nvSpPr>
        <p:spPr>
          <a:xfrm>
            <a:off x="381000" y="838200"/>
            <a:ext cx="8534400" cy="1447800"/>
          </a:xfrm>
        </p:spPr>
        <p:txBody>
          <a:bodyPr>
            <a:normAutofit/>
          </a:bodyPr>
          <a:lstStyle/>
          <a:p>
            <a:pPr algn="just"/>
            <a:r>
              <a:rPr lang="en-US" sz="2400" dirty="0" smtClean="0"/>
              <a:t>System testing </a:t>
            </a:r>
            <a:r>
              <a:rPr lang="en-US" sz="2400" b="1" dirty="0" smtClean="0">
                <a:solidFill>
                  <a:srgbClr val="FF0000"/>
                </a:solidFill>
              </a:rPr>
              <a:t>means testing the system as a whole</a:t>
            </a:r>
            <a:r>
              <a:rPr lang="en-US" sz="2400" dirty="0" smtClean="0"/>
              <a:t>. </a:t>
            </a:r>
          </a:p>
          <a:p>
            <a:pPr algn="just"/>
            <a:r>
              <a:rPr lang="en-US" sz="2400" dirty="0" smtClean="0"/>
              <a:t>All the modules/components are integrated in order to verify if the system works as expected or not.</a:t>
            </a:r>
          </a:p>
          <a:p>
            <a:pPr algn="just"/>
            <a:endParaRPr lang="en-US" sz="2400" dirty="0"/>
          </a:p>
        </p:txBody>
      </p:sp>
      <p:pic>
        <p:nvPicPr>
          <p:cNvPr id="4" name="Picture 3" descr="system testing image"/>
          <p:cNvPicPr/>
          <p:nvPr/>
        </p:nvPicPr>
        <p:blipFill>
          <a:blip r:embed="rId2"/>
          <a:srcRect/>
          <a:stretch>
            <a:fillRect/>
          </a:stretch>
        </p:blipFill>
        <p:spPr bwMode="auto">
          <a:xfrm>
            <a:off x="2714612" y="2571744"/>
            <a:ext cx="3352800" cy="3124200"/>
          </a:xfrm>
          <a:prstGeom prst="rect">
            <a:avLst/>
          </a:prstGeom>
          <a:noFill/>
          <a:ln w="9525">
            <a:noFill/>
            <a:miter lim="800000"/>
            <a:headEnd/>
            <a:tailEnd/>
          </a:ln>
        </p:spPr>
      </p:pic>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7"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ystem testing example"/>
          <p:cNvPicPr>
            <a:picLocks noGrp="1"/>
          </p:cNvPicPr>
          <p:nvPr>
            <p:ph idx="1"/>
          </p:nvPr>
        </p:nvPicPr>
        <p:blipFill>
          <a:blip r:embed="rId2"/>
          <a:stretch>
            <a:fillRect/>
          </a:stretch>
        </p:blipFill>
        <p:spPr bwMode="auto">
          <a:xfrm>
            <a:off x="2357422" y="3071810"/>
            <a:ext cx="4457700" cy="2905125"/>
          </a:xfrm>
          <a:prstGeom prst="rect">
            <a:avLst/>
          </a:prstGeom>
          <a:noFill/>
          <a:ln w="9525">
            <a:noFill/>
            <a:miter lim="800000"/>
            <a:headEnd/>
            <a:tailEnd/>
          </a:ln>
        </p:spPr>
      </p:pic>
      <p:sp>
        <p:nvSpPr>
          <p:cNvPr id="5" name="Rectangle 4"/>
          <p:cNvSpPr/>
          <p:nvPr/>
        </p:nvSpPr>
        <p:spPr>
          <a:xfrm>
            <a:off x="381000" y="609600"/>
            <a:ext cx="8458200" cy="1938992"/>
          </a:xfrm>
          <a:prstGeom prst="rect">
            <a:avLst/>
          </a:prstGeom>
        </p:spPr>
        <p:txBody>
          <a:bodyPr wrap="square">
            <a:spAutoFit/>
          </a:bodyPr>
          <a:lstStyle/>
          <a:p>
            <a:pPr algn="just">
              <a:buFont typeface="Arial" pitchFamily="34" charset="0"/>
              <a:buChar char="•"/>
            </a:pPr>
            <a:r>
              <a:rPr lang="en-US" sz="2400" dirty="0" smtClean="0"/>
              <a:t>If an application has three modules A, B, and C, then testing done by combining the modules A &amp; B or module B &amp; C or module A&amp; C is known as Integration testing. </a:t>
            </a:r>
          </a:p>
          <a:p>
            <a:pPr algn="just">
              <a:buFont typeface="Arial" pitchFamily="34" charset="0"/>
              <a:buChar char="•"/>
            </a:pPr>
            <a:r>
              <a:rPr lang="en-US" sz="2400" dirty="0" smtClean="0"/>
              <a:t>Integrating all the three modules and testing it as a complete system is termed as System testing.</a:t>
            </a:r>
            <a:endParaRPr lang="en-US" sz="2400" dirty="0"/>
          </a:p>
        </p:txBody>
      </p:sp>
      <p:sp>
        <p:nvSpPr>
          <p:cNvPr id="6"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8"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172200"/>
          </a:xfrm>
        </p:spPr>
        <p:txBody>
          <a:bodyPr>
            <a:normAutofit/>
          </a:bodyPr>
          <a:lstStyle/>
          <a:p>
            <a:pPr marL="342900" indent="-342900" algn="just">
              <a:lnSpc>
                <a:spcPct val="90000"/>
              </a:lnSpc>
              <a:buFont typeface="Helvetica CE" pitchFamily="-12" charset="-18"/>
              <a:buNone/>
            </a:pPr>
            <a:r>
              <a:rPr lang="en-US" sz="3200" i="1" dirty="0" smtClean="0">
                <a:solidFill>
                  <a:srgbClr val="7F0101"/>
                </a:solidFill>
              </a:rPr>
              <a:t>Quality attributes can be external or internal</a:t>
            </a:r>
          </a:p>
          <a:p>
            <a:pPr marL="342900" indent="-342900" algn="just">
              <a:lnSpc>
                <a:spcPct val="90000"/>
              </a:lnSpc>
            </a:pPr>
            <a:r>
              <a:rPr lang="en-US" sz="2800" b="1" i="1" dirty="0" smtClean="0"/>
              <a:t>External:</a:t>
            </a:r>
            <a:r>
              <a:rPr lang="en-US" sz="2800" dirty="0" smtClean="0"/>
              <a:t> Derived from the </a:t>
            </a:r>
            <a:r>
              <a:rPr lang="en-US" sz="2800" dirty="0" smtClean="0">
                <a:solidFill>
                  <a:srgbClr val="FF0000"/>
                </a:solidFill>
              </a:rPr>
              <a:t>relationship between </a:t>
            </a:r>
            <a:r>
              <a:rPr lang="en-US" sz="2800" dirty="0" smtClean="0"/>
              <a:t>the </a:t>
            </a:r>
            <a:r>
              <a:rPr lang="en-US" sz="2800" dirty="0" smtClean="0">
                <a:solidFill>
                  <a:srgbClr val="FF0000"/>
                </a:solidFill>
              </a:rPr>
              <a:t>environment and the system </a:t>
            </a:r>
            <a:r>
              <a:rPr lang="en-US" sz="2800" dirty="0" smtClean="0"/>
              <a:t>(or the process). (To derive, the system or process must run) </a:t>
            </a:r>
          </a:p>
          <a:p>
            <a:pPr marL="742950" lvl="1" indent="-285750" algn="just">
              <a:lnSpc>
                <a:spcPct val="90000"/>
              </a:lnSpc>
            </a:pPr>
            <a:r>
              <a:rPr lang="en-US" dirty="0" smtClean="0"/>
              <a:t>e.g. </a:t>
            </a:r>
            <a:r>
              <a:rPr lang="en-US" dirty="0" smtClean="0">
                <a:solidFill>
                  <a:srgbClr val="FF0000"/>
                </a:solidFill>
              </a:rPr>
              <a:t>Reliability, Robustness</a:t>
            </a:r>
          </a:p>
          <a:p>
            <a:pPr marL="742950" lvl="1" indent="-285750" algn="just">
              <a:lnSpc>
                <a:spcPct val="90000"/>
              </a:lnSpc>
            </a:pPr>
            <a:endParaRPr lang="en-US" dirty="0" smtClean="0"/>
          </a:p>
          <a:p>
            <a:pPr marL="342900" indent="-342900" algn="just">
              <a:lnSpc>
                <a:spcPct val="90000"/>
              </a:lnSpc>
            </a:pPr>
            <a:r>
              <a:rPr lang="en-US" sz="2800" b="1" i="1" dirty="0" smtClean="0"/>
              <a:t>Internal:</a:t>
            </a:r>
            <a:r>
              <a:rPr lang="en-US" sz="2800" dirty="0" smtClean="0"/>
              <a:t> </a:t>
            </a:r>
            <a:r>
              <a:rPr lang="en-US" sz="2800" dirty="0" smtClean="0">
                <a:solidFill>
                  <a:srgbClr val="FF0000"/>
                </a:solidFill>
              </a:rPr>
              <a:t>Derived immediately from the product </a:t>
            </a:r>
            <a:r>
              <a:rPr lang="en-US" sz="2800" dirty="0" smtClean="0"/>
              <a:t>or process description (To derive, it is sufficient to have the description)</a:t>
            </a:r>
          </a:p>
          <a:p>
            <a:pPr marL="742950" lvl="1" indent="-285750" algn="just">
              <a:lnSpc>
                <a:spcPct val="90000"/>
              </a:lnSpc>
            </a:pPr>
            <a:r>
              <a:rPr lang="en-US" dirty="0" smtClean="0"/>
              <a:t>Underlying assumption: </a:t>
            </a:r>
            <a:r>
              <a:rPr lang="en-US" dirty="0" smtClean="0">
                <a:solidFill>
                  <a:srgbClr val="FF0000"/>
                </a:solidFill>
              </a:rPr>
              <a:t>internal quality leads to external quality</a:t>
            </a:r>
          </a:p>
          <a:p>
            <a:pPr marL="742950" lvl="1" indent="-285750" algn="just">
              <a:lnSpc>
                <a:spcPct val="90000"/>
              </a:lnSpc>
            </a:pPr>
            <a:r>
              <a:rPr lang="en-US" dirty="0" smtClean="0"/>
              <a:t>e.g.</a:t>
            </a:r>
            <a:r>
              <a:rPr lang="en-US" dirty="0" smtClean="0">
                <a:solidFill>
                  <a:srgbClr val="FF0000"/>
                </a:solidFill>
              </a:rPr>
              <a:t> Efficiency</a:t>
            </a:r>
          </a:p>
          <a:p>
            <a:pPr algn="just"/>
            <a:endParaRPr lang="en-US" sz="32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2"/>
            <a:ext cx="8610600" cy="6357958"/>
          </a:xfrm>
        </p:spPr>
        <p:txBody>
          <a:bodyPr>
            <a:normAutofit fontScale="92500" lnSpcReduction="20000"/>
          </a:bodyPr>
          <a:lstStyle/>
          <a:p>
            <a:pPr algn="just"/>
            <a:r>
              <a:rPr lang="en-US" sz="3600" dirty="0" smtClean="0"/>
              <a:t>A </a:t>
            </a:r>
            <a:r>
              <a:rPr lang="en-US" sz="3600" b="1" dirty="0" smtClean="0"/>
              <a:t>series of tests </a:t>
            </a:r>
            <a:r>
              <a:rPr lang="en-US" sz="3600" dirty="0" smtClean="0"/>
              <a:t>to </a:t>
            </a:r>
            <a:r>
              <a:rPr lang="en-US" sz="3600" b="1" dirty="0" smtClean="0"/>
              <a:t>verify that all system elements </a:t>
            </a:r>
            <a:r>
              <a:rPr lang="en-US" sz="3600" dirty="0" smtClean="0"/>
              <a:t>have been properly integrated.</a:t>
            </a:r>
            <a:endParaRPr lang="en-US" sz="2800" dirty="0" smtClean="0"/>
          </a:p>
          <a:p>
            <a:pPr algn="just"/>
            <a:r>
              <a:rPr lang="en-US" b="1" u="sng" dirty="0" smtClean="0">
                <a:solidFill>
                  <a:srgbClr val="FF0000"/>
                </a:solidFill>
              </a:rPr>
              <a:t>Recovery Testing</a:t>
            </a:r>
            <a:r>
              <a:rPr lang="en-US" dirty="0" smtClean="0"/>
              <a:t>:</a:t>
            </a:r>
            <a:r>
              <a:rPr lang="en-US" sz="2800" dirty="0" smtClean="0"/>
              <a:t> </a:t>
            </a:r>
          </a:p>
          <a:p>
            <a:pPr lvl="1" algn="just"/>
            <a:r>
              <a:rPr lang="en-US" dirty="0" smtClean="0"/>
              <a:t>Forces </a:t>
            </a:r>
            <a:r>
              <a:rPr lang="en-US" dirty="0" smtClean="0">
                <a:solidFill>
                  <a:srgbClr val="FF0000"/>
                </a:solidFill>
              </a:rPr>
              <a:t>software to fail in a variety of ways </a:t>
            </a:r>
            <a:r>
              <a:rPr lang="en-US" dirty="0" smtClean="0"/>
              <a:t>and </a:t>
            </a:r>
            <a:r>
              <a:rPr lang="en-US" b="1" dirty="0" smtClean="0">
                <a:solidFill>
                  <a:srgbClr val="FF0000"/>
                </a:solidFill>
              </a:rPr>
              <a:t>verifies </a:t>
            </a:r>
            <a:r>
              <a:rPr lang="en-US" dirty="0" smtClean="0">
                <a:solidFill>
                  <a:srgbClr val="FF0000"/>
                </a:solidFill>
              </a:rPr>
              <a:t>that recovery is properly performed</a:t>
            </a:r>
            <a:r>
              <a:rPr lang="en-US" dirty="0" smtClean="0"/>
              <a:t>.  </a:t>
            </a:r>
          </a:p>
          <a:p>
            <a:pPr algn="just"/>
            <a:r>
              <a:rPr lang="en-US" b="1" u="sng" dirty="0" smtClean="0">
                <a:solidFill>
                  <a:srgbClr val="FF0000"/>
                </a:solidFill>
              </a:rPr>
              <a:t>Security Testing:</a:t>
            </a:r>
            <a:endParaRPr lang="en-US" sz="2800" b="1" u="sng" dirty="0" smtClean="0">
              <a:solidFill>
                <a:srgbClr val="FF0000"/>
              </a:solidFill>
            </a:endParaRPr>
          </a:p>
          <a:p>
            <a:pPr lvl="1" algn="just"/>
            <a:r>
              <a:rPr lang="en-US" dirty="0" smtClean="0"/>
              <a:t>is a process </a:t>
            </a:r>
            <a:r>
              <a:rPr lang="en-US" u="sng" dirty="0" smtClean="0">
                <a:solidFill>
                  <a:srgbClr val="FF0000"/>
                </a:solidFill>
              </a:rPr>
              <a:t>that is performed with the intention of revealing flaws in </a:t>
            </a:r>
            <a:r>
              <a:rPr lang="en-US" b="1" u="sng" dirty="0" smtClean="0">
                <a:solidFill>
                  <a:srgbClr val="FF0000"/>
                </a:solidFill>
              </a:rPr>
              <a:t>security </a:t>
            </a:r>
            <a:r>
              <a:rPr lang="en-US" u="sng" dirty="0" smtClean="0">
                <a:solidFill>
                  <a:srgbClr val="FF0000"/>
                </a:solidFill>
              </a:rPr>
              <a:t>mechanisms </a:t>
            </a:r>
            <a:r>
              <a:rPr lang="en-US" dirty="0" smtClean="0"/>
              <a:t>and </a:t>
            </a:r>
            <a:r>
              <a:rPr lang="en-US" dirty="0" smtClean="0">
                <a:solidFill>
                  <a:srgbClr val="FF0000"/>
                </a:solidFill>
              </a:rPr>
              <a:t>finding the vulnerabilities </a:t>
            </a:r>
            <a:r>
              <a:rPr lang="en-US" dirty="0" smtClean="0"/>
              <a:t>or </a:t>
            </a:r>
            <a:r>
              <a:rPr lang="en-US" dirty="0" smtClean="0">
                <a:solidFill>
                  <a:srgbClr val="FF0000"/>
                </a:solidFill>
              </a:rPr>
              <a:t>weaknesses </a:t>
            </a:r>
            <a:r>
              <a:rPr lang="en-US" dirty="0" smtClean="0"/>
              <a:t>of software applications. </a:t>
            </a:r>
          </a:p>
          <a:p>
            <a:pPr algn="just"/>
            <a:r>
              <a:rPr lang="en-US" b="1" u="sng" dirty="0" smtClean="0">
                <a:solidFill>
                  <a:srgbClr val="FF0000"/>
                </a:solidFill>
              </a:rPr>
              <a:t>Stress Testing: </a:t>
            </a:r>
          </a:p>
          <a:p>
            <a:pPr lvl="1" algn="just"/>
            <a:r>
              <a:rPr lang="en-US" dirty="0" smtClean="0"/>
              <a:t>Executes the system in a manner that </a:t>
            </a:r>
            <a:r>
              <a:rPr lang="en-US" b="1" dirty="0" smtClean="0">
                <a:solidFill>
                  <a:srgbClr val="FF0000"/>
                </a:solidFill>
              </a:rPr>
              <a:t>demands resources in abnormal quantity, frequency</a:t>
            </a:r>
            <a:r>
              <a:rPr lang="en-US" dirty="0" smtClean="0"/>
              <a:t> or volume.  </a:t>
            </a:r>
          </a:p>
          <a:p>
            <a:pPr algn="just"/>
            <a:r>
              <a:rPr lang="en-US" b="1" u="sng" dirty="0" smtClean="0">
                <a:solidFill>
                  <a:srgbClr val="FF0000"/>
                </a:solidFill>
              </a:rPr>
              <a:t>Performance Testing: </a:t>
            </a:r>
          </a:p>
          <a:p>
            <a:pPr lvl="1" algn="just"/>
            <a:r>
              <a:rPr lang="en-US" dirty="0" smtClean="0"/>
              <a:t>To test the </a:t>
            </a:r>
            <a:r>
              <a:rPr lang="en-US" u="sng" dirty="0" smtClean="0">
                <a:solidFill>
                  <a:srgbClr val="FF0000"/>
                </a:solidFill>
              </a:rPr>
              <a:t>run time performance </a:t>
            </a:r>
            <a:r>
              <a:rPr lang="en-US" dirty="0" smtClean="0"/>
              <a:t>of a system within the context of an integrated system.</a:t>
            </a:r>
            <a:endParaRPr lang="en-US"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71604" y="0"/>
            <a:ext cx="5257800" cy="652272"/>
          </a:xfrm>
        </p:spPr>
        <p:txBody>
          <a:bodyPr>
            <a:normAutofit fontScale="90000"/>
          </a:bodyPr>
          <a:lstStyle/>
          <a:p>
            <a:r>
              <a:rPr lang="en-US" b="1" dirty="0">
                <a:solidFill>
                  <a:srgbClr val="7030A0"/>
                </a:solidFill>
              </a:rPr>
              <a:t>Acceptance Testing</a:t>
            </a:r>
          </a:p>
        </p:txBody>
      </p:sp>
      <p:sp>
        <p:nvSpPr>
          <p:cNvPr id="22531" name="Rectangle 3"/>
          <p:cNvSpPr>
            <a:spLocks noGrp="1" noChangeArrowheads="1"/>
          </p:cNvSpPr>
          <p:nvPr>
            <p:ph idx="1"/>
          </p:nvPr>
        </p:nvSpPr>
        <p:spPr>
          <a:xfrm>
            <a:off x="609600" y="914400"/>
            <a:ext cx="8001000" cy="5257800"/>
          </a:xfrm>
        </p:spPr>
        <p:txBody>
          <a:bodyPr/>
          <a:lstStyle/>
          <a:p>
            <a:pPr algn="just">
              <a:lnSpc>
                <a:spcPct val="90000"/>
              </a:lnSpc>
            </a:pPr>
            <a:r>
              <a:rPr lang="en-US" sz="2800" dirty="0">
                <a:solidFill>
                  <a:srgbClr val="FF0000"/>
                </a:solidFill>
                <a:cs typeface="Times New Roman" charset="0"/>
              </a:rPr>
              <a:t>Making sure the software works correctly for intended user </a:t>
            </a:r>
            <a:r>
              <a:rPr lang="en-US" sz="2800" dirty="0">
                <a:cs typeface="Times New Roman" charset="0"/>
              </a:rPr>
              <a:t>in his or her </a:t>
            </a:r>
            <a:r>
              <a:rPr lang="en-US" sz="2800" dirty="0">
                <a:solidFill>
                  <a:srgbClr val="FF0000"/>
                </a:solidFill>
                <a:cs typeface="Times New Roman" charset="0"/>
              </a:rPr>
              <a:t>normal work environment. </a:t>
            </a:r>
          </a:p>
          <a:p>
            <a:pPr algn="just">
              <a:lnSpc>
                <a:spcPct val="90000"/>
              </a:lnSpc>
            </a:pPr>
            <a:r>
              <a:rPr lang="en-US" sz="2800" b="1" dirty="0">
                <a:cs typeface="Times New Roman" charset="0"/>
              </a:rPr>
              <a:t>Alpha test</a:t>
            </a:r>
          </a:p>
          <a:p>
            <a:pPr lvl="1" algn="just">
              <a:lnSpc>
                <a:spcPct val="90000"/>
              </a:lnSpc>
            </a:pPr>
            <a:r>
              <a:rPr lang="en-US" sz="2400" dirty="0">
                <a:cs typeface="Times New Roman" charset="0"/>
              </a:rPr>
              <a:t>version of the complete </a:t>
            </a:r>
            <a:r>
              <a:rPr lang="en-US" sz="2400" b="1" dirty="0">
                <a:solidFill>
                  <a:srgbClr val="FF0000"/>
                </a:solidFill>
                <a:cs typeface="Times New Roman" charset="0"/>
              </a:rPr>
              <a:t>software is tested by customer </a:t>
            </a:r>
            <a:r>
              <a:rPr lang="en-US" sz="2400" dirty="0">
                <a:cs typeface="Times New Roman" charset="0"/>
              </a:rPr>
              <a:t>under the supervision of the developer </a:t>
            </a:r>
            <a:r>
              <a:rPr lang="en-US" sz="2400" b="1" dirty="0">
                <a:solidFill>
                  <a:srgbClr val="FF0000"/>
                </a:solidFill>
                <a:cs typeface="Times New Roman" charset="0"/>
              </a:rPr>
              <a:t>at the developer’s site</a:t>
            </a:r>
          </a:p>
          <a:p>
            <a:pPr algn="just">
              <a:lnSpc>
                <a:spcPct val="90000"/>
              </a:lnSpc>
            </a:pPr>
            <a:r>
              <a:rPr lang="en-US" sz="2800" dirty="0">
                <a:cs typeface="Times New Roman" charset="0"/>
              </a:rPr>
              <a:t>Beta test</a:t>
            </a:r>
          </a:p>
          <a:p>
            <a:pPr lvl="1" algn="just">
              <a:lnSpc>
                <a:spcPct val="90000"/>
              </a:lnSpc>
            </a:pPr>
            <a:r>
              <a:rPr lang="en-US" sz="2400" dirty="0">
                <a:cs typeface="Times New Roman" charset="0"/>
              </a:rPr>
              <a:t>version of the complete </a:t>
            </a:r>
            <a:r>
              <a:rPr lang="en-US" sz="2400" dirty="0">
                <a:solidFill>
                  <a:srgbClr val="FF0000"/>
                </a:solidFill>
                <a:cs typeface="Times New Roman" charset="0"/>
              </a:rPr>
              <a:t>software is tested by customer </a:t>
            </a:r>
            <a:r>
              <a:rPr lang="en-US" sz="2400" dirty="0">
                <a:cs typeface="Times New Roman" charset="0"/>
              </a:rPr>
              <a:t>at his or </a:t>
            </a:r>
            <a:r>
              <a:rPr lang="en-US" sz="2400" b="1" dirty="0">
                <a:solidFill>
                  <a:srgbClr val="FF0000"/>
                </a:solidFill>
                <a:cs typeface="Times New Roman" charset="0"/>
              </a:rPr>
              <a:t>her own site </a:t>
            </a:r>
            <a:r>
              <a:rPr lang="en-US" sz="2400" dirty="0">
                <a:cs typeface="Times New Roman" charset="0"/>
              </a:rPr>
              <a:t>without the developer being present</a:t>
            </a:r>
            <a:endParaRPr lang="en-US" sz="24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43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81748"/>
            <a:ext cx="2971800" cy="246856"/>
          </a:xfrm>
        </p:spPr>
        <p:txBody>
          <a:bodyPr>
            <a:normAutofit fontScale="90000"/>
          </a:bodyPr>
          <a:lstStyle/>
          <a:p>
            <a:r>
              <a:rPr lang="en-US" b="1" dirty="0" smtClean="0">
                <a:solidFill>
                  <a:srgbClr val="7030A0"/>
                </a:solidFill>
              </a:rPr>
              <a:t>Example</a:t>
            </a:r>
            <a:endParaRPr lang="en-US" b="1" dirty="0">
              <a:solidFill>
                <a:srgbClr val="7030A0"/>
              </a:solidFill>
            </a:endParaRPr>
          </a:p>
        </p:txBody>
      </p:sp>
      <p:sp>
        <p:nvSpPr>
          <p:cNvPr id="3" name="Content Placeholder 2"/>
          <p:cNvSpPr>
            <a:spLocks noGrp="1"/>
          </p:cNvSpPr>
          <p:nvPr>
            <p:ph idx="1"/>
          </p:nvPr>
        </p:nvSpPr>
        <p:spPr>
          <a:xfrm>
            <a:off x="304800" y="609600"/>
            <a:ext cx="8610600" cy="5676920"/>
          </a:xfrm>
        </p:spPr>
        <p:txBody>
          <a:bodyPr>
            <a:noAutofit/>
          </a:bodyPr>
          <a:lstStyle/>
          <a:p>
            <a:pPr algn="just"/>
            <a:r>
              <a:rPr lang="en-US" sz="2000" i="1" dirty="0" smtClean="0"/>
              <a:t>A car manufacturer does not produce the car as a whole car. Each component of the car is manufactured separately, like </a:t>
            </a:r>
            <a:r>
              <a:rPr lang="en-US" sz="2000" i="1" u="sng" dirty="0" smtClean="0">
                <a:solidFill>
                  <a:srgbClr val="FF0000"/>
                </a:solidFill>
              </a:rPr>
              <a:t>seats, steering, mirror, break, cable, engine, car frame, wheels </a:t>
            </a:r>
            <a:r>
              <a:rPr lang="en-US" sz="2000" i="1" dirty="0" smtClean="0"/>
              <a:t>etc. </a:t>
            </a:r>
          </a:p>
          <a:p>
            <a:pPr algn="just"/>
            <a:r>
              <a:rPr lang="en-US" sz="2000" i="1" dirty="0" smtClean="0"/>
              <a:t>After </a:t>
            </a:r>
            <a:r>
              <a:rPr lang="en-US" sz="2000" i="1" dirty="0" smtClean="0">
                <a:solidFill>
                  <a:srgbClr val="FF0000"/>
                </a:solidFill>
              </a:rPr>
              <a:t>manufacturing each item</a:t>
            </a:r>
            <a:r>
              <a:rPr lang="en-US" sz="2000" i="1" dirty="0" smtClean="0"/>
              <a:t>, it is </a:t>
            </a:r>
            <a:r>
              <a:rPr lang="en-US" sz="2000" i="1" dirty="0" smtClean="0">
                <a:solidFill>
                  <a:srgbClr val="FF0000"/>
                </a:solidFill>
              </a:rPr>
              <a:t>tested independently </a:t>
            </a:r>
            <a:r>
              <a:rPr lang="en-US" sz="2000" i="1" dirty="0" smtClean="0"/>
              <a:t>whether it is working the way it is supposed to work and that is called </a:t>
            </a:r>
            <a:r>
              <a:rPr lang="en-US" sz="2000" b="1" i="1" dirty="0" smtClean="0">
                <a:solidFill>
                  <a:srgbClr val="FF0000"/>
                </a:solidFill>
              </a:rPr>
              <a:t>Unit testing.</a:t>
            </a:r>
          </a:p>
          <a:p>
            <a:pPr algn="just"/>
            <a:r>
              <a:rPr lang="en-US" sz="2000" i="1" dirty="0" smtClean="0"/>
              <a:t>Now, when </a:t>
            </a:r>
            <a:r>
              <a:rPr lang="en-US" sz="2000" i="1" u="sng" dirty="0" smtClean="0">
                <a:solidFill>
                  <a:srgbClr val="FF0000"/>
                </a:solidFill>
              </a:rPr>
              <a:t>each part is assembled with another part</a:t>
            </a:r>
            <a:r>
              <a:rPr lang="en-US" sz="2000" i="1" dirty="0" smtClean="0"/>
              <a:t>, that assembled combination is checked if assembling has not produced any side effect to the functionality of each component and whether both components are working together as expected and that is called </a:t>
            </a:r>
            <a:r>
              <a:rPr lang="en-US" sz="2000" b="1" i="1" dirty="0" smtClean="0">
                <a:solidFill>
                  <a:srgbClr val="FF0000"/>
                </a:solidFill>
              </a:rPr>
              <a:t>integration testing</a:t>
            </a:r>
            <a:r>
              <a:rPr lang="en-US" sz="2000" i="1" dirty="0" smtClean="0"/>
              <a:t>.</a:t>
            </a:r>
          </a:p>
          <a:p>
            <a:pPr algn="just"/>
            <a:r>
              <a:rPr lang="en-US" sz="2000" i="1" dirty="0" smtClean="0"/>
              <a:t>The </a:t>
            </a:r>
            <a:r>
              <a:rPr lang="en-US" sz="2000" i="1" dirty="0" smtClean="0">
                <a:solidFill>
                  <a:srgbClr val="FF0000"/>
                </a:solidFill>
              </a:rPr>
              <a:t>whole car needs to be checked for different aspects </a:t>
            </a:r>
            <a:r>
              <a:rPr lang="en-US" sz="2000" i="1" dirty="0" smtClean="0"/>
              <a:t>as per the requirements defined like if car can be driven smoothly, breaks, gears and other functionality working properly, car does not show any sign of tiredness after being driven for 2500 miles continuously, color of car is generally accepted and liked, car can be driven on any kind of roads like smooth and rough, sloppy and straight etc and this whole effort of testing is called </a:t>
            </a:r>
            <a:r>
              <a:rPr lang="en-US" sz="2000" b="1" i="1" dirty="0" smtClean="0">
                <a:solidFill>
                  <a:srgbClr val="FF0000"/>
                </a:solidFill>
              </a:rPr>
              <a:t>System testing </a:t>
            </a:r>
            <a:r>
              <a:rPr lang="en-US" sz="2000" i="1" dirty="0" smtClean="0"/>
              <a:t>and it has nothing to do with integration testing.</a:t>
            </a:r>
            <a:endParaRPr lang="en-US" sz="2000" dirty="0" smtClean="0"/>
          </a:p>
          <a:p>
            <a:pPr algn="just"/>
            <a:endParaRPr lang="en-US" sz="20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50800"/>
            <a:ext cx="6172200" cy="487362"/>
          </a:xfrm>
        </p:spPr>
        <p:txBody>
          <a:bodyPr>
            <a:normAutofit fontScale="90000"/>
          </a:bodyPr>
          <a:lstStyle/>
          <a:p>
            <a:r>
              <a:rPr lang="en-US" b="1" dirty="0" smtClean="0">
                <a:solidFill>
                  <a:srgbClr val="7030A0"/>
                </a:solidFill>
              </a:rPr>
              <a:t>ART OF DEBUGGING</a:t>
            </a:r>
            <a:endParaRPr lang="en-US" b="1" dirty="0">
              <a:solidFill>
                <a:srgbClr val="7030A0"/>
              </a:solidFill>
            </a:endParaRPr>
          </a:p>
        </p:txBody>
      </p:sp>
      <p:sp>
        <p:nvSpPr>
          <p:cNvPr id="3" name="Content Placeholder 2"/>
          <p:cNvSpPr>
            <a:spLocks noGrp="1"/>
          </p:cNvSpPr>
          <p:nvPr>
            <p:ph idx="1"/>
          </p:nvPr>
        </p:nvSpPr>
        <p:spPr>
          <a:xfrm>
            <a:off x="304800" y="685800"/>
            <a:ext cx="8686800" cy="5600720"/>
          </a:xfrm>
        </p:spPr>
        <p:txBody>
          <a:bodyPr>
            <a:noAutofit/>
          </a:bodyPr>
          <a:lstStyle/>
          <a:p>
            <a:pPr algn="just"/>
            <a:r>
              <a:rPr lang="en-US" sz="2400" dirty="0" smtClean="0"/>
              <a:t>It is a </a:t>
            </a:r>
            <a:r>
              <a:rPr lang="en-US" sz="2400" b="1" dirty="0" smtClean="0">
                <a:solidFill>
                  <a:srgbClr val="FF0000"/>
                </a:solidFill>
              </a:rPr>
              <a:t>consequence of successful testing </a:t>
            </a:r>
            <a:r>
              <a:rPr lang="en-US" sz="2400" dirty="0" smtClean="0"/>
              <a:t>- when a test case uncovers an error,  it is the </a:t>
            </a:r>
            <a:r>
              <a:rPr lang="en-US" sz="2400" dirty="0" smtClean="0">
                <a:solidFill>
                  <a:srgbClr val="FF0000"/>
                </a:solidFill>
              </a:rPr>
              <a:t>debugging process that results </a:t>
            </a:r>
            <a:r>
              <a:rPr lang="en-US" sz="2400" dirty="0" smtClean="0"/>
              <a:t>in the </a:t>
            </a:r>
            <a:r>
              <a:rPr lang="en-US" sz="2400" u="sng" dirty="0" smtClean="0">
                <a:solidFill>
                  <a:srgbClr val="FF0000"/>
                </a:solidFill>
              </a:rPr>
              <a:t>removal of the error</a:t>
            </a:r>
            <a:r>
              <a:rPr lang="en-US" sz="2400" dirty="0" smtClean="0"/>
              <a:t>.</a:t>
            </a:r>
          </a:p>
          <a:p>
            <a:pPr algn="just"/>
            <a:r>
              <a:rPr lang="en-US" sz="2400" dirty="0" smtClean="0"/>
              <a:t>Debugging is an ART.  The </a:t>
            </a:r>
            <a:r>
              <a:rPr lang="en-US" sz="2400" dirty="0" smtClean="0">
                <a:solidFill>
                  <a:srgbClr val="FF0000"/>
                </a:solidFill>
              </a:rPr>
              <a:t>external manifestation of the error </a:t>
            </a:r>
            <a:r>
              <a:rPr lang="en-US" sz="2400" dirty="0" smtClean="0"/>
              <a:t>and the </a:t>
            </a:r>
            <a:r>
              <a:rPr lang="en-US" sz="2400" dirty="0" smtClean="0">
                <a:solidFill>
                  <a:srgbClr val="FF0000"/>
                </a:solidFill>
              </a:rPr>
              <a:t>cause of the error </a:t>
            </a:r>
            <a:r>
              <a:rPr lang="en-US" sz="2400" dirty="0" smtClean="0"/>
              <a:t>normally </a:t>
            </a:r>
            <a:r>
              <a:rPr lang="en-US" sz="2400" dirty="0" smtClean="0">
                <a:solidFill>
                  <a:srgbClr val="FF0000"/>
                </a:solidFill>
              </a:rPr>
              <a:t>do not share an obvious relationships. </a:t>
            </a:r>
          </a:p>
          <a:p>
            <a:pPr algn="just">
              <a:buNone/>
            </a:pPr>
            <a:r>
              <a:rPr lang="en-US" sz="2400" b="1" dirty="0" smtClean="0"/>
              <a:t>What is a BUG?</a:t>
            </a:r>
          </a:p>
          <a:p>
            <a:pPr algn="just"/>
            <a:r>
              <a:rPr lang="en-US" sz="2400" b="1" dirty="0" smtClean="0">
                <a:solidFill>
                  <a:srgbClr val="FF0000"/>
                </a:solidFill>
              </a:rPr>
              <a:t>A fault in a program</a:t>
            </a:r>
            <a:r>
              <a:rPr lang="en-US" sz="2400" dirty="0" smtClean="0"/>
              <a:t>, which </a:t>
            </a:r>
            <a:r>
              <a:rPr lang="en-US" sz="2400" dirty="0" smtClean="0">
                <a:solidFill>
                  <a:srgbClr val="FF0000"/>
                </a:solidFill>
              </a:rPr>
              <a:t>causes the program </a:t>
            </a:r>
            <a:r>
              <a:rPr lang="en-US" sz="2400" dirty="0" smtClean="0"/>
              <a:t>to </a:t>
            </a:r>
            <a:r>
              <a:rPr lang="en-US" sz="2400" u="sng" dirty="0" smtClean="0"/>
              <a:t>perform in an unintended or unanticipated manner</a:t>
            </a:r>
            <a:r>
              <a:rPr lang="en-US" sz="2400" dirty="0" smtClean="0"/>
              <a:t>.</a:t>
            </a:r>
          </a:p>
          <a:p>
            <a:pPr algn="just"/>
            <a:r>
              <a:rPr lang="en-US" sz="2400" dirty="0" smtClean="0"/>
              <a:t>A </a:t>
            </a:r>
            <a:r>
              <a:rPr lang="en-US" sz="2400" dirty="0" smtClean="0">
                <a:solidFill>
                  <a:srgbClr val="FF0000"/>
                </a:solidFill>
              </a:rPr>
              <a:t>program that contains </a:t>
            </a:r>
            <a:r>
              <a:rPr lang="en-US" sz="2400" dirty="0" smtClean="0"/>
              <a:t>a </a:t>
            </a:r>
            <a:r>
              <a:rPr lang="en-US" sz="2400" dirty="0" smtClean="0">
                <a:solidFill>
                  <a:srgbClr val="FF0000"/>
                </a:solidFill>
              </a:rPr>
              <a:t>large number of bugs</a:t>
            </a:r>
            <a:r>
              <a:rPr lang="en-US" sz="2400" dirty="0" smtClean="0"/>
              <a:t>, and/or bugs that seriously interfere with its functionality, is said to be </a:t>
            </a:r>
            <a:r>
              <a:rPr lang="en-US" sz="2400" b="1" u="sng" dirty="0" smtClean="0">
                <a:solidFill>
                  <a:srgbClr val="FF0000"/>
                </a:solidFill>
              </a:rPr>
              <a:t>buggy</a:t>
            </a:r>
            <a:r>
              <a:rPr lang="en-US" sz="2400" b="1" dirty="0" smtClean="0"/>
              <a:t>.</a:t>
            </a:r>
          </a:p>
          <a:p>
            <a:pPr algn="just"/>
            <a:r>
              <a:rPr lang="en-US" sz="2400" dirty="0" smtClean="0"/>
              <a:t>Reports detailing bugs in a program are commonly known as </a:t>
            </a:r>
            <a:r>
              <a:rPr lang="en-US" sz="2400" b="1" u="sng" dirty="0" smtClean="0">
                <a:solidFill>
                  <a:srgbClr val="FF0000"/>
                </a:solidFill>
              </a:rPr>
              <a:t>bug reports</a:t>
            </a:r>
            <a:r>
              <a:rPr lang="en-US" sz="2400" u="sng" dirty="0" smtClean="0">
                <a:solidFill>
                  <a:srgbClr val="FF0000"/>
                </a:solidFill>
              </a:rPr>
              <a:t>, fault reports, problem reports, trouble reports, defect reports etc.</a:t>
            </a:r>
            <a:endParaRPr lang="en-US" sz="2400" u="sng" dirty="0">
              <a:solidFill>
                <a:srgbClr val="FF0000"/>
              </a:solidFill>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5486400" cy="487362"/>
          </a:xfrm>
        </p:spPr>
        <p:txBody>
          <a:bodyPr>
            <a:normAutofit fontScale="90000"/>
          </a:bodyPr>
          <a:lstStyle/>
          <a:p>
            <a:r>
              <a:rPr lang="en-US" b="1" dirty="0" smtClean="0">
                <a:solidFill>
                  <a:srgbClr val="7030A0"/>
                </a:solidFill>
              </a:rPr>
              <a:t>Debugging Process</a:t>
            </a:r>
            <a:endParaRPr lang="en-US" b="1" dirty="0">
              <a:solidFill>
                <a:srgbClr val="7030A0"/>
              </a:solidFill>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srcRect/>
          <a:stretch>
            <a:fillRect/>
          </a:stretch>
        </p:blipFill>
        <p:spPr bwMode="auto">
          <a:xfrm>
            <a:off x="642910" y="1285860"/>
            <a:ext cx="7643866" cy="4500594"/>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1414"/>
            <a:ext cx="5486400" cy="487362"/>
          </a:xfrm>
        </p:spPr>
        <p:txBody>
          <a:bodyPr>
            <a:normAutofit fontScale="90000"/>
          </a:bodyPr>
          <a:lstStyle/>
          <a:p>
            <a:r>
              <a:rPr lang="en-US" b="1" dirty="0" smtClean="0">
                <a:solidFill>
                  <a:srgbClr val="7030A0"/>
                </a:solidFill>
              </a:rPr>
              <a:t>Debugging Strategies</a:t>
            </a:r>
            <a:endParaRPr lang="en-US" b="1" dirty="0">
              <a:solidFill>
                <a:srgbClr val="7030A0"/>
              </a:solidFill>
            </a:endParaRPr>
          </a:p>
        </p:txBody>
      </p:sp>
      <p:sp>
        <p:nvSpPr>
          <p:cNvPr id="3" name="Content Placeholder 2"/>
          <p:cNvSpPr>
            <a:spLocks noGrp="1"/>
          </p:cNvSpPr>
          <p:nvPr>
            <p:ph idx="1"/>
          </p:nvPr>
        </p:nvSpPr>
        <p:spPr>
          <a:xfrm>
            <a:off x="457200" y="928670"/>
            <a:ext cx="8458200" cy="5143536"/>
          </a:xfrm>
        </p:spPr>
        <p:txBody>
          <a:bodyPr>
            <a:noAutofit/>
          </a:bodyPr>
          <a:lstStyle/>
          <a:p>
            <a:pPr algn="just"/>
            <a:r>
              <a:rPr lang="en-US" sz="2400" dirty="0" smtClean="0"/>
              <a:t>As debugging is a </a:t>
            </a:r>
            <a:r>
              <a:rPr lang="en-US" sz="2400" b="1" u="sng" dirty="0" smtClean="0"/>
              <a:t>difficult and time-consuming </a:t>
            </a:r>
            <a:r>
              <a:rPr lang="en-US" sz="2400" dirty="0" smtClean="0"/>
              <a:t>task, it is essential to develop a </a:t>
            </a:r>
            <a:r>
              <a:rPr lang="en-US" sz="2400" u="sng" dirty="0" smtClean="0">
                <a:solidFill>
                  <a:srgbClr val="FF0000"/>
                </a:solidFill>
              </a:rPr>
              <a:t>proper debugging strategy</a:t>
            </a:r>
            <a:r>
              <a:rPr lang="en-US" sz="2400" dirty="0" smtClean="0"/>
              <a:t>.</a:t>
            </a:r>
          </a:p>
          <a:p>
            <a:pPr algn="just">
              <a:buNone/>
            </a:pPr>
            <a:r>
              <a:rPr lang="en-US" sz="2400" dirty="0" smtClean="0"/>
              <a:t>	- </a:t>
            </a:r>
            <a:r>
              <a:rPr lang="en-US" sz="2400" b="1" dirty="0" smtClean="0"/>
              <a:t>Brute force</a:t>
            </a:r>
          </a:p>
          <a:p>
            <a:pPr algn="just">
              <a:buNone/>
            </a:pPr>
            <a:r>
              <a:rPr lang="en-US" sz="2400" dirty="0" smtClean="0"/>
              <a:t>	- </a:t>
            </a:r>
            <a:r>
              <a:rPr lang="en-US" sz="2400" b="1" dirty="0" smtClean="0"/>
              <a:t>Backtracking strategy</a:t>
            </a:r>
          </a:p>
          <a:p>
            <a:pPr algn="just">
              <a:buNone/>
            </a:pPr>
            <a:r>
              <a:rPr lang="en-US" sz="2400" dirty="0" smtClean="0"/>
              <a:t>	- </a:t>
            </a:r>
            <a:r>
              <a:rPr lang="en-US" sz="2400" b="1" dirty="0" smtClean="0"/>
              <a:t>Cause Elimination</a:t>
            </a:r>
            <a:endParaRPr lang="en-US" sz="2400" dirty="0" smtClean="0"/>
          </a:p>
          <a:p>
            <a:pPr algn="just"/>
            <a:r>
              <a:rPr lang="en-US" sz="2400" b="1" u="sng" dirty="0" smtClean="0">
                <a:solidFill>
                  <a:srgbClr val="FF0000"/>
                </a:solidFill>
              </a:rPr>
              <a:t>Brute force : </a:t>
            </a:r>
            <a:r>
              <a:rPr lang="en-US" sz="2400" dirty="0" smtClean="0"/>
              <a:t>most </a:t>
            </a:r>
            <a:r>
              <a:rPr lang="en-US" sz="2400" u="sng" dirty="0" smtClean="0">
                <a:solidFill>
                  <a:srgbClr val="FF0000"/>
                </a:solidFill>
              </a:rPr>
              <a:t>commonly used but least efficient method</a:t>
            </a:r>
            <a:r>
              <a:rPr lang="en-US" sz="2400" dirty="0" smtClean="0"/>
              <a:t>. Many developers rely on brute-force tactics when debugging. That involves using the </a:t>
            </a:r>
            <a:r>
              <a:rPr lang="en-US" sz="2400" dirty="0" smtClean="0">
                <a:solidFill>
                  <a:srgbClr val="FF0000"/>
                </a:solidFill>
              </a:rPr>
              <a:t>debugger to step across the code from start to finish </a:t>
            </a:r>
            <a:r>
              <a:rPr lang="en-US" sz="2400" dirty="0" smtClean="0"/>
              <a:t>until you notice something odd.</a:t>
            </a:r>
          </a:p>
          <a:p>
            <a:pPr algn="just"/>
            <a:r>
              <a:rPr lang="en-US" sz="2400" dirty="0" smtClean="0"/>
              <a:t>In this method, </a:t>
            </a:r>
            <a:r>
              <a:rPr lang="en-US" sz="2400" b="1" dirty="0" smtClean="0">
                <a:solidFill>
                  <a:srgbClr val="FF0000"/>
                </a:solidFill>
              </a:rPr>
              <a:t>a printout of all registers and relevant memory locations is obtained and studied</a:t>
            </a:r>
            <a:r>
              <a:rPr lang="en-US" sz="2400" dirty="0" smtClean="0"/>
              <a:t>. All dumps should be well documented and retained for possible use on subsequent problems.</a:t>
            </a:r>
            <a:endParaRPr lang="en-US" sz="24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28604"/>
            <a:ext cx="8534400" cy="3143272"/>
          </a:xfrm>
        </p:spPr>
        <p:txBody>
          <a:bodyPr>
            <a:noAutofit/>
          </a:bodyPr>
          <a:lstStyle/>
          <a:p>
            <a:pPr algn="just">
              <a:lnSpc>
                <a:spcPct val="150000"/>
              </a:lnSpc>
              <a:buNone/>
            </a:pPr>
            <a:r>
              <a:rPr lang="en-US" sz="2400" b="1" u="sng" dirty="0" smtClean="0">
                <a:solidFill>
                  <a:srgbClr val="FF0000"/>
                </a:solidFill>
              </a:rPr>
              <a:t>Back Tracking Method:</a:t>
            </a:r>
            <a:r>
              <a:rPr lang="en-US" sz="2400" dirty="0" smtClean="0"/>
              <a:t> It is a </a:t>
            </a:r>
            <a:r>
              <a:rPr lang="en-US" sz="2400" dirty="0" smtClean="0">
                <a:solidFill>
                  <a:srgbClr val="FF0000"/>
                </a:solidFill>
              </a:rPr>
              <a:t>quite popular approach of debugging which is used effectively</a:t>
            </a:r>
            <a:r>
              <a:rPr lang="en-US" sz="2400" dirty="0" smtClean="0"/>
              <a:t> in case of small applications.</a:t>
            </a:r>
          </a:p>
          <a:p>
            <a:pPr algn="just">
              <a:lnSpc>
                <a:spcPct val="150000"/>
              </a:lnSpc>
            </a:pPr>
            <a:r>
              <a:rPr lang="en-US" sz="2400" dirty="0" smtClean="0"/>
              <a:t> The </a:t>
            </a:r>
            <a:r>
              <a:rPr lang="en-US" sz="2400" dirty="0" smtClean="0">
                <a:solidFill>
                  <a:srgbClr val="FF0000"/>
                </a:solidFill>
              </a:rPr>
              <a:t>process </a:t>
            </a:r>
            <a:r>
              <a:rPr lang="en-US" sz="2400" b="1" dirty="0" smtClean="0">
                <a:solidFill>
                  <a:srgbClr val="FF0000"/>
                </a:solidFill>
              </a:rPr>
              <a:t>starts from the site where a particular symptom </a:t>
            </a:r>
            <a:r>
              <a:rPr lang="en-US" sz="2400" dirty="0" smtClean="0">
                <a:solidFill>
                  <a:srgbClr val="FF0000"/>
                </a:solidFill>
              </a:rPr>
              <a:t>gets detected,</a:t>
            </a:r>
            <a:r>
              <a:rPr lang="en-US" sz="2400" dirty="0" smtClean="0"/>
              <a:t> from there on </a:t>
            </a:r>
            <a:r>
              <a:rPr lang="en-US" sz="2400" b="1" u="sng" dirty="0" smtClean="0">
                <a:solidFill>
                  <a:srgbClr val="FF0000"/>
                </a:solidFill>
              </a:rPr>
              <a:t>backward tracing is done across </a:t>
            </a:r>
            <a:r>
              <a:rPr lang="en-US" sz="2400" b="1" u="sng" dirty="0" smtClean="0"/>
              <a:t>the entire source code</a:t>
            </a:r>
            <a:r>
              <a:rPr lang="en-US" sz="2400" dirty="0" smtClean="0"/>
              <a:t> till we are able to lay our hands on the site being the cause. </a:t>
            </a:r>
          </a:p>
          <a:p>
            <a:pPr algn="just">
              <a:lnSpc>
                <a:spcPct val="150000"/>
              </a:lnSpc>
            </a:pPr>
            <a:r>
              <a:rPr lang="en-US" sz="2400" dirty="0" smtClean="0"/>
              <a:t>Unfortunately, as the </a:t>
            </a:r>
            <a:r>
              <a:rPr lang="en-US" sz="2400" b="1" dirty="0" smtClean="0">
                <a:solidFill>
                  <a:srgbClr val="FF0000"/>
                </a:solidFill>
              </a:rPr>
              <a:t>number of source lines increases</a:t>
            </a:r>
            <a:r>
              <a:rPr lang="en-US" sz="2400" dirty="0" smtClean="0"/>
              <a:t>, the </a:t>
            </a:r>
            <a:r>
              <a:rPr lang="en-US" sz="2400" b="1" u="sng" dirty="0" smtClean="0">
                <a:solidFill>
                  <a:srgbClr val="FF0000"/>
                </a:solidFill>
              </a:rPr>
              <a:t>number of potential backward paths may become </a:t>
            </a:r>
            <a:r>
              <a:rPr lang="en-US" sz="2400" u="sng" dirty="0" smtClean="0">
                <a:solidFill>
                  <a:srgbClr val="FF0000"/>
                </a:solidFill>
              </a:rPr>
              <a:t>unmanageably large</a:t>
            </a:r>
            <a:r>
              <a:rPr lang="en-US" sz="2400" dirty="0" smtClean="0"/>
              <a:t>.</a:t>
            </a:r>
          </a:p>
          <a:p>
            <a:pPr algn="just">
              <a:lnSpc>
                <a:spcPct val="150000"/>
              </a:lnSpc>
              <a:buNone/>
            </a:pPr>
            <a:endParaRPr lang="en-US" sz="2400" dirty="0" smtClean="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28604"/>
            <a:ext cx="8534400" cy="5600720"/>
          </a:xfrm>
        </p:spPr>
        <p:txBody>
          <a:bodyPr>
            <a:noAutofit/>
          </a:bodyPr>
          <a:lstStyle/>
          <a:p>
            <a:pPr algn="just">
              <a:lnSpc>
                <a:spcPct val="150000"/>
              </a:lnSpc>
              <a:buNone/>
            </a:pPr>
            <a:r>
              <a:rPr lang="en-US" sz="2400" b="1" u="sng" dirty="0" smtClean="0">
                <a:solidFill>
                  <a:srgbClr val="FF0000"/>
                </a:solidFill>
              </a:rPr>
              <a:t>Cause Elimination:</a:t>
            </a:r>
            <a:r>
              <a:rPr lang="en-US" sz="2400" dirty="0" smtClean="0"/>
              <a:t>  It is manifested by induction or deduction and introduces the concept of </a:t>
            </a:r>
            <a:r>
              <a:rPr lang="en-US" sz="2400" dirty="0" smtClean="0">
                <a:solidFill>
                  <a:srgbClr val="FF0000"/>
                </a:solidFill>
              </a:rPr>
              <a:t>binary partitioning. </a:t>
            </a:r>
          </a:p>
          <a:p>
            <a:pPr algn="just">
              <a:lnSpc>
                <a:spcPct val="150000"/>
              </a:lnSpc>
            </a:pPr>
            <a:r>
              <a:rPr lang="en-US" sz="2400" dirty="0" smtClean="0"/>
              <a:t>This approach is also called </a:t>
            </a:r>
            <a:r>
              <a:rPr lang="en-US" sz="2400" b="1" dirty="0" smtClean="0">
                <a:solidFill>
                  <a:srgbClr val="FF0000"/>
                </a:solidFill>
              </a:rPr>
              <a:t>induction and deduction</a:t>
            </a:r>
            <a:r>
              <a:rPr lang="en-US" sz="2400" dirty="0" smtClean="0"/>
              <a:t>.. </a:t>
            </a:r>
          </a:p>
          <a:p>
            <a:pPr algn="just">
              <a:lnSpc>
                <a:spcPct val="150000"/>
              </a:lnSpc>
            </a:pPr>
            <a:r>
              <a:rPr lang="en-US" sz="2400" dirty="0" smtClean="0"/>
              <a:t>A “</a:t>
            </a:r>
            <a:r>
              <a:rPr lang="en-US" sz="2400" b="1" dirty="0" smtClean="0"/>
              <a:t>cause hypothesis</a:t>
            </a:r>
            <a:r>
              <a:rPr lang="en-US" sz="2400" dirty="0" smtClean="0"/>
              <a:t>” is devised and the </a:t>
            </a:r>
            <a:r>
              <a:rPr lang="en-US" sz="2400" u="sng" dirty="0" smtClean="0"/>
              <a:t>data are used to prove or disprove the hypothesis</a:t>
            </a:r>
            <a:r>
              <a:rPr lang="en-US" sz="2400" dirty="0" smtClean="0"/>
              <a:t>. </a:t>
            </a:r>
          </a:p>
          <a:p>
            <a:pPr algn="just">
              <a:lnSpc>
                <a:spcPct val="150000"/>
              </a:lnSpc>
            </a:pPr>
            <a:r>
              <a:rPr lang="en-US" sz="2400" dirty="0" smtClean="0"/>
              <a:t>Alternatively, </a:t>
            </a:r>
            <a:r>
              <a:rPr lang="en-US" sz="2400" dirty="0" smtClean="0">
                <a:solidFill>
                  <a:srgbClr val="FF0000"/>
                </a:solidFill>
              </a:rPr>
              <a:t>a list of </a:t>
            </a:r>
            <a:r>
              <a:rPr lang="en-US" sz="2400" b="1" dirty="0" smtClean="0">
                <a:solidFill>
                  <a:srgbClr val="FF0000"/>
                </a:solidFill>
              </a:rPr>
              <a:t>all possible causes is developed </a:t>
            </a:r>
            <a:r>
              <a:rPr lang="en-US" sz="2400" dirty="0" smtClean="0">
                <a:solidFill>
                  <a:srgbClr val="FF0000"/>
                </a:solidFill>
              </a:rPr>
              <a:t>and </a:t>
            </a:r>
            <a:r>
              <a:rPr lang="en-US" sz="2400" b="1" dirty="0" smtClean="0">
                <a:solidFill>
                  <a:srgbClr val="FF0000"/>
                </a:solidFill>
              </a:rPr>
              <a:t>tests are conducted to eliminated each</a:t>
            </a:r>
            <a:r>
              <a:rPr lang="en-US" sz="2400" dirty="0" smtClean="0"/>
              <a:t>. If initial </a:t>
            </a:r>
            <a:r>
              <a:rPr lang="en-US" sz="2400" b="1" u="sng" dirty="0" smtClean="0"/>
              <a:t>tests indicate that a particular cause hypothesis</a:t>
            </a:r>
            <a:r>
              <a:rPr lang="en-US" sz="2400" dirty="0" smtClean="0"/>
              <a:t> shows </a:t>
            </a:r>
            <a:r>
              <a:rPr lang="en-US" sz="2400" b="1" dirty="0" smtClean="0">
                <a:solidFill>
                  <a:srgbClr val="FF0000"/>
                </a:solidFill>
              </a:rPr>
              <a:t>promise</a:t>
            </a:r>
            <a:r>
              <a:rPr lang="en-US" sz="2400" dirty="0" smtClean="0"/>
              <a:t>, the </a:t>
            </a:r>
            <a:r>
              <a:rPr lang="en-US" sz="2400" b="1" dirty="0" smtClean="0">
                <a:solidFill>
                  <a:srgbClr val="FF0000"/>
                </a:solidFill>
              </a:rPr>
              <a:t>data are refined </a:t>
            </a:r>
            <a:r>
              <a:rPr lang="en-US" sz="2400" dirty="0" smtClean="0"/>
              <a:t>in an attempt </a:t>
            </a:r>
            <a:r>
              <a:rPr lang="en-US" sz="2400" u="sng" dirty="0" smtClean="0"/>
              <a:t>to isolate the bug</a:t>
            </a:r>
            <a:r>
              <a:rPr lang="en-US" sz="2400" dirty="0" smtClean="0"/>
              <a:t>.</a:t>
            </a:r>
          </a:p>
          <a:p>
            <a:pPr algn="just">
              <a:lnSpc>
                <a:spcPct val="150000"/>
              </a:lnSpc>
            </a:pPr>
            <a:endParaRPr lang="en-US" sz="24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071546"/>
            <a:ext cx="8572560" cy="2353733"/>
          </a:xfrm>
        </p:spPr>
        <p:txBody>
          <a:bodyPr>
            <a:noAutofit/>
          </a:bodyPr>
          <a:lstStyle/>
          <a:p>
            <a:pPr algn="just">
              <a:buNone/>
            </a:pPr>
            <a:r>
              <a:rPr lang="en-US" sz="2800" b="1" dirty="0" smtClean="0"/>
              <a:t>    </a:t>
            </a:r>
            <a:r>
              <a:rPr lang="en-US" sz="2800" b="1" dirty="0" err="1" smtClean="0"/>
              <a:t>Bebugging</a:t>
            </a:r>
            <a:r>
              <a:rPr lang="en-US" sz="2800" b="1" dirty="0" smtClean="0"/>
              <a:t> </a:t>
            </a:r>
            <a:r>
              <a:rPr lang="en-US" sz="2800" dirty="0" smtClean="0"/>
              <a:t>is the process of adding known </a:t>
            </a:r>
            <a:r>
              <a:rPr lang="en-US" sz="2800" b="1" dirty="0" smtClean="0">
                <a:solidFill>
                  <a:srgbClr val="FF0000"/>
                </a:solidFill>
              </a:rPr>
              <a:t>defects to the application intentionally </a:t>
            </a:r>
            <a:r>
              <a:rPr lang="en-US" sz="2800" dirty="0" smtClean="0"/>
              <a:t>for the </a:t>
            </a:r>
            <a:r>
              <a:rPr lang="en-US" sz="2800" b="1" u="sng" dirty="0" smtClean="0"/>
              <a:t>purpose of monitoring the rate of detection and removal</a:t>
            </a:r>
            <a:r>
              <a:rPr lang="en-US" sz="2800" dirty="0" smtClean="0"/>
              <a:t>. </a:t>
            </a:r>
          </a:p>
          <a:p>
            <a:pPr algn="just">
              <a:buNone/>
            </a:pPr>
            <a:endParaRPr lang="en-US" sz="2800" dirty="0" smtClean="0"/>
          </a:p>
          <a:p>
            <a:pPr algn="just">
              <a:buNone/>
            </a:pPr>
            <a:r>
              <a:rPr lang="en-US" sz="2800" dirty="0" smtClean="0"/>
              <a:t>    This process is </a:t>
            </a:r>
            <a:r>
              <a:rPr lang="en-US" sz="2800" u="sng" dirty="0" smtClean="0"/>
              <a:t>also known as defect seeding </a:t>
            </a:r>
            <a:r>
              <a:rPr lang="en-US" sz="2800" dirty="0" smtClean="0"/>
              <a:t>or </a:t>
            </a:r>
            <a:r>
              <a:rPr lang="en-US" sz="2800" u="sng" dirty="0" smtClean="0"/>
              <a:t>Fault injection or defect feeding</a:t>
            </a:r>
            <a:r>
              <a:rPr lang="en-US" sz="2800" dirty="0" smtClean="0"/>
              <a:t>.</a:t>
            </a:r>
            <a:endParaRPr lang="en-US" sz="2800"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7"/>
          <p:cNvPicPr>
            <a:picLocks noGrp="1" noChangeAspect="1" noChangeArrowheads="1"/>
          </p:cNvPicPr>
          <p:nvPr>
            <p:ph idx="1"/>
          </p:nvPr>
        </p:nvPicPr>
        <p:blipFill>
          <a:blip r:embed="rId2"/>
          <a:srcRect/>
          <a:stretch>
            <a:fillRect/>
          </a:stretch>
        </p:blipFill>
        <p:spPr bwMode="auto">
          <a:xfrm>
            <a:off x="500034" y="381000"/>
            <a:ext cx="8339166" cy="6262710"/>
          </a:xfrm>
          <a:prstGeom prst="rect">
            <a:avLst/>
          </a:prstGeom>
          <a:noFill/>
        </p:spPr>
      </p:pic>
      <p:sp>
        <p:nvSpPr>
          <p:cNvPr id="3"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7772400" cy="792162"/>
          </a:xfrm>
        </p:spPr>
        <p:txBody>
          <a:bodyPr>
            <a:noAutofit/>
          </a:bodyPr>
          <a:lstStyle/>
          <a:p>
            <a:r>
              <a:rPr lang="en-US" sz="3200" b="1" dirty="0" smtClean="0">
                <a:solidFill>
                  <a:schemeClr val="tx1"/>
                </a:solidFill>
              </a:rPr>
              <a:t>SOFTWARE TESTING LIFE CYCLE</a:t>
            </a:r>
            <a:br>
              <a:rPr lang="en-US" sz="3200" b="1" dirty="0" smtClean="0">
                <a:solidFill>
                  <a:schemeClr val="tx1"/>
                </a:solidFill>
              </a:rPr>
            </a:br>
            <a:endParaRPr lang="en-US" sz="3200" b="1" dirty="0">
              <a:solidFill>
                <a:schemeClr val="tx1"/>
              </a:solidFill>
            </a:endParaRPr>
          </a:p>
        </p:txBody>
      </p:sp>
      <p:sp>
        <p:nvSpPr>
          <p:cNvPr id="3" name="Content Placeholder 2"/>
          <p:cNvSpPr>
            <a:spLocks noGrp="1"/>
          </p:cNvSpPr>
          <p:nvPr>
            <p:ph idx="1"/>
          </p:nvPr>
        </p:nvSpPr>
        <p:spPr>
          <a:xfrm>
            <a:off x="304800" y="838200"/>
            <a:ext cx="8610600" cy="5715000"/>
          </a:xfrm>
        </p:spPr>
        <p:txBody>
          <a:bodyPr/>
          <a:lstStyle/>
          <a:p>
            <a:pPr algn="just"/>
            <a:r>
              <a:rPr lang="en-US" b="1" dirty="0" smtClean="0"/>
              <a:t>STLC</a:t>
            </a:r>
            <a:r>
              <a:rPr lang="en-US" dirty="0" smtClean="0"/>
              <a:t> identifies what </a:t>
            </a:r>
            <a:r>
              <a:rPr lang="en-US" dirty="0" smtClean="0">
                <a:solidFill>
                  <a:srgbClr val="FF0000"/>
                </a:solidFill>
              </a:rPr>
              <a:t>test activities to carry out </a:t>
            </a:r>
            <a:r>
              <a:rPr lang="en-US" dirty="0" smtClean="0"/>
              <a:t>and when to accomplish those test activities. Even though testing differs between Organizations, there is a testing life cycle.</a:t>
            </a:r>
          </a:p>
          <a:p>
            <a:pPr algn="just"/>
            <a:endParaRPr lang="en-US" dirty="0" smtClean="0"/>
          </a:p>
          <a:p>
            <a:pPr algn="just"/>
            <a:endParaRPr lang="en-US" dirty="0" smtClean="0"/>
          </a:p>
          <a:p>
            <a:pPr algn="just"/>
            <a:endParaRPr lang="en-US" dirty="0"/>
          </a:p>
        </p:txBody>
      </p:sp>
      <p:pic>
        <p:nvPicPr>
          <p:cNvPr id="7" name="Picture 6"/>
          <p:cNvPicPr/>
          <p:nvPr/>
        </p:nvPicPr>
        <p:blipFill>
          <a:blip r:embed="rId2"/>
          <a:srcRect/>
          <a:stretch>
            <a:fillRect/>
          </a:stretch>
        </p:blipFill>
        <p:spPr bwMode="auto">
          <a:xfrm>
            <a:off x="1828800" y="2857496"/>
            <a:ext cx="5791200" cy="3714776"/>
          </a:xfrm>
          <a:prstGeom prst="rect">
            <a:avLst/>
          </a:prstGeom>
          <a:noFill/>
          <a:ln w="9525">
            <a:noFill/>
            <a:miter lim="800000"/>
            <a:headEnd/>
            <a:tailEnd/>
          </a:ln>
        </p:spPr>
      </p:pic>
      <p:sp>
        <p:nvSpPr>
          <p:cNvPr id="5"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8"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14290"/>
            <a:ext cx="7772400" cy="715962"/>
          </a:xfrm>
        </p:spPr>
        <p:txBody>
          <a:bodyPr>
            <a:noAutofit/>
          </a:bodyPr>
          <a:lstStyle/>
          <a:p>
            <a:r>
              <a:rPr lang="en-US" sz="3600" b="1" dirty="0" smtClean="0"/>
              <a:t>Requirement Analysis:</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838200"/>
            <a:ext cx="8458200" cy="5715000"/>
          </a:xfrm>
        </p:spPr>
        <p:txBody>
          <a:bodyPr>
            <a:normAutofit fontScale="85000" lnSpcReduction="10000"/>
          </a:bodyPr>
          <a:lstStyle/>
          <a:p>
            <a:pPr algn="just"/>
            <a:r>
              <a:rPr lang="en-US" dirty="0" smtClean="0"/>
              <a:t>Entry </a:t>
            </a:r>
            <a:r>
              <a:rPr lang="en-US" dirty="0" smtClean="0">
                <a:solidFill>
                  <a:srgbClr val="FF0000"/>
                </a:solidFill>
              </a:rPr>
              <a:t>criteria for this phase is BRS (Business Requirement Specification) document</a:t>
            </a:r>
            <a:r>
              <a:rPr lang="en-US" dirty="0" smtClean="0"/>
              <a:t>.</a:t>
            </a:r>
          </a:p>
          <a:p>
            <a:pPr algn="just"/>
            <a:r>
              <a:rPr lang="en-US" dirty="0" smtClean="0"/>
              <a:t> During this phase, </a:t>
            </a:r>
            <a:r>
              <a:rPr lang="en-US" u="sng" dirty="0" smtClean="0">
                <a:solidFill>
                  <a:srgbClr val="FF0000"/>
                </a:solidFill>
              </a:rPr>
              <a:t>test team studies and analyzes the requirements from a testing perspective</a:t>
            </a:r>
            <a:r>
              <a:rPr lang="en-US" dirty="0" smtClean="0"/>
              <a:t>. This phase helps to </a:t>
            </a:r>
            <a:r>
              <a:rPr lang="en-US" dirty="0" smtClean="0">
                <a:solidFill>
                  <a:srgbClr val="FF0000"/>
                </a:solidFill>
              </a:rPr>
              <a:t>identify whether the requirements are testable</a:t>
            </a:r>
            <a:r>
              <a:rPr lang="en-US" dirty="0" smtClean="0"/>
              <a:t> or not.</a:t>
            </a:r>
          </a:p>
          <a:p>
            <a:pPr algn="just"/>
            <a:r>
              <a:rPr lang="en-US" dirty="0" smtClean="0"/>
              <a:t> If </a:t>
            </a:r>
            <a:r>
              <a:rPr lang="en-US" dirty="0" smtClean="0">
                <a:solidFill>
                  <a:srgbClr val="FF0000"/>
                </a:solidFill>
              </a:rPr>
              <a:t>any requirement is not testable, test team can communicate with various stakeholders</a:t>
            </a:r>
            <a:r>
              <a:rPr lang="en-US" dirty="0" smtClean="0"/>
              <a:t> (Client, Business Analyst, Technical Leads, System Architects etc) during </a:t>
            </a:r>
            <a:r>
              <a:rPr lang="en-US" dirty="0" smtClean="0">
                <a:solidFill>
                  <a:srgbClr val="FF0000"/>
                </a:solidFill>
              </a:rPr>
              <a:t>this phase so that the mitigation strategy </a:t>
            </a:r>
            <a:r>
              <a:rPr lang="en-US" dirty="0" smtClean="0"/>
              <a:t>can be planned.</a:t>
            </a:r>
          </a:p>
          <a:p>
            <a:pPr algn="just"/>
            <a:r>
              <a:rPr lang="en-US" b="1" dirty="0" smtClean="0"/>
              <a:t>Entry Criteria:</a:t>
            </a:r>
            <a:r>
              <a:rPr lang="en-US" dirty="0" smtClean="0"/>
              <a:t> </a:t>
            </a:r>
            <a:r>
              <a:rPr lang="en-US" dirty="0" smtClean="0">
                <a:solidFill>
                  <a:srgbClr val="FF0000"/>
                </a:solidFill>
              </a:rPr>
              <a:t>BRS (Business Requirement Specification</a:t>
            </a:r>
            <a:r>
              <a:rPr lang="en-US" dirty="0" smtClean="0"/>
              <a:t>)</a:t>
            </a:r>
            <a:br>
              <a:rPr lang="en-US" dirty="0" smtClean="0"/>
            </a:br>
            <a:r>
              <a:rPr lang="en-US" b="1" dirty="0" smtClean="0"/>
              <a:t>Deliverables:</a:t>
            </a:r>
            <a:r>
              <a:rPr lang="en-US" dirty="0" smtClean="0"/>
              <a:t> List of all </a:t>
            </a:r>
            <a:r>
              <a:rPr lang="en-US" dirty="0" smtClean="0">
                <a:solidFill>
                  <a:srgbClr val="FF0000"/>
                </a:solidFill>
              </a:rPr>
              <a:t>testable requirements</a:t>
            </a:r>
            <a:r>
              <a:rPr lang="en-US" dirty="0" smtClean="0"/>
              <a:t>, Automation feasibility report (if applicable)</a:t>
            </a:r>
          </a:p>
          <a:p>
            <a:pPr algn="just"/>
            <a:endParaRPr lang="en-US"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61132"/>
            <a:ext cx="4495800" cy="563562"/>
          </a:xfrm>
        </p:spPr>
        <p:txBody>
          <a:bodyPr>
            <a:noAutofit/>
          </a:bodyPr>
          <a:lstStyle/>
          <a:p>
            <a:r>
              <a:rPr lang="en-US" b="1" dirty="0" smtClean="0">
                <a:solidFill>
                  <a:srgbClr val="7030A0"/>
                </a:solidFill>
              </a:rPr>
              <a:t>Test Planning</a:t>
            </a:r>
            <a:endParaRPr lang="en-US" dirty="0">
              <a:solidFill>
                <a:srgbClr val="7030A0"/>
              </a:solidFill>
            </a:endParaRPr>
          </a:p>
        </p:txBody>
      </p:sp>
      <p:sp>
        <p:nvSpPr>
          <p:cNvPr id="3" name="Content Placeholder 2"/>
          <p:cNvSpPr>
            <a:spLocks noGrp="1"/>
          </p:cNvSpPr>
          <p:nvPr>
            <p:ph idx="1"/>
          </p:nvPr>
        </p:nvSpPr>
        <p:spPr>
          <a:xfrm>
            <a:off x="304800" y="928670"/>
            <a:ext cx="8305800" cy="4800600"/>
          </a:xfrm>
        </p:spPr>
        <p:txBody>
          <a:bodyPr>
            <a:normAutofit fontScale="92500" lnSpcReduction="20000"/>
          </a:bodyPr>
          <a:lstStyle/>
          <a:p>
            <a:pPr algn="just"/>
            <a:r>
              <a:rPr lang="en-US" dirty="0" smtClean="0"/>
              <a:t>Test planning </a:t>
            </a:r>
            <a:r>
              <a:rPr lang="en-US" dirty="0" smtClean="0">
                <a:solidFill>
                  <a:srgbClr val="FF0000"/>
                </a:solidFill>
              </a:rPr>
              <a:t>is the first step of the testing process.</a:t>
            </a:r>
            <a:r>
              <a:rPr lang="en-US" dirty="0" smtClean="0"/>
              <a:t> In this phase typically </a:t>
            </a:r>
            <a:r>
              <a:rPr lang="en-US" u="sng" dirty="0" smtClean="0">
                <a:solidFill>
                  <a:srgbClr val="FF0000"/>
                </a:solidFill>
              </a:rPr>
              <a:t>Test Manager/Test Lead involves determining the effort and cost estimates</a:t>
            </a:r>
            <a:r>
              <a:rPr lang="en-US" dirty="0" smtClean="0"/>
              <a:t> for the entire project.</a:t>
            </a:r>
          </a:p>
          <a:p>
            <a:pPr algn="just"/>
            <a:r>
              <a:rPr lang="en-US" dirty="0" smtClean="0"/>
              <a:t> Preparation of Test Plan will be done based on </a:t>
            </a:r>
            <a:r>
              <a:rPr lang="en-US" dirty="0" smtClean="0">
                <a:solidFill>
                  <a:srgbClr val="FF0000"/>
                </a:solidFill>
              </a:rPr>
              <a:t>the requirement analysis</a:t>
            </a:r>
            <a:r>
              <a:rPr lang="en-US" dirty="0" smtClean="0"/>
              <a:t>.</a:t>
            </a:r>
          </a:p>
          <a:p>
            <a:pPr algn="just"/>
            <a:r>
              <a:rPr lang="en-US" dirty="0" smtClean="0"/>
              <a:t> Activities like </a:t>
            </a:r>
            <a:r>
              <a:rPr lang="en-US" dirty="0" smtClean="0">
                <a:solidFill>
                  <a:srgbClr val="FF0000"/>
                </a:solidFill>
              </a:rPr>
              <a:t>resource planning, determining roles and responsibilities, tool selection (if automation), training requirement etc</a:t>
            </a:r>
            <a:r>
              <a:rPr lang="en-US" dirty="0" smtClean="0"/>
              <a:t>., carried out in this phase. </a:t>
            </a:r>
          </a:p>
          <a:p>
            <a:pPr algn="just"/>
            <a:r>
              <a:rPr lang="en-US" dirty="0" smtClean="0"/>
              <a:t>The deliverables of this phase are </a:t>
            </a:r>
            <a:r>
              <a:rPr lang="en-US" b="1" dirty="0" smtClean="0">
                <a:solidFill>
                  <a:srgbClr val="FF0000"/>
                </a:solidFill>
              </a:rPr>
              <a:t>Test Plan &amp; Effort estimation documents</a:t>
            </a:r>
            <a:r>
              <a:rPr lang="en-US" b="1" dirty="0" smtClean="0"/>
              <a:t>.</a:t>
            </a:r>
            <a:endParaRPr lang="en-US" b="1"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891</TotalTime>
  <Words>3073</Words>
  <Application>Microsoft Office PowerPoint</Application>
  <PresentationFormat>On-screen Show (4:3)</PresentationFormat>
  <Paragraphs>392</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Helvetica CE</vt:lpstr>
      <vt:lpstr>Perpetua</vt:lpstr>
      <vt:lpstr>Times New Roman</vt:lpstr>
      <vt:lpstr>Wingdings</vt:lpstr>
      <vt:lpstr>Office Theme</vt:lpstr>
      <vt:lpstr>PowerPoint Presentation</vt:lpstr>
      <vt:lpstr>SOFTWARE QUALITY</vt:lpstr>
      <vt:lpstr>Problems with Software Quality</vt:lpstr>
      <vt:lpstr>Quality Attributes</vt:lpstr>
      <vt:lpstr>PowerPoint Presentation</vt:lpstr>
      <vt:lpstr>PowerPoint Presentation</vt:lpstr>
      <vt:lpstr>SOFTWARE TESTING LIFE CYCLE </vt:lpstr>
      <vt:lpstr>Requirement Analysis: </vt:lpstr>
      <vt:lpstr>Test Planning</vt:lpstr>
      <vt:lpstr>Test Design</vt:lpstr>
      <vt:lpstr>Test Environment Setup</vt:lpstr>
      <vt:lpstr>Test Execution</vt:lpstr>
      <vt:lpstr>Test Closure</vt:lpstr>
      <vt:lpstr>Achieving Software Quality</vt:lpstr>
      <vt:lpstr>PowerPoint Presentation</vt:lpstr>
      <vt:lpstr>PowerPoint Presentation</vt:lpstr>
      <vt:lpstr>V &amp; V</vt:lpstr>
      <vt:lpstr>PowerPoint Presentation</vt:lpstr>
      <vt:lpstr>PowerPoint Presentation</vt:lpstr>
      <vt:lpstr>PowerPoint Presentation</vt:lpstr>
      <vt:lpstr>Strategic Testing Issues</vt:lpstr>
      <vt:lpstr>PowerPoint Presentation</vt:lpstr>
      <vt:lpstr>Strategies for Conventional Software</vt:lpstr>
      <vt:lpstr>Unit testing</vt:lpstr>
      <vt:lpstr>Unit testing</vt:lpstr>
      <vt:lpstr>Unit testing - Environment</vt:lpstr>
      <vt:lpstr>PowerPoint Presentation</vt:lpstr>
      <vt:lpstr> Integration testing</vt:lpstr>
      <vt:lpstr>Difference between Blackbox and White Box Testing</vt:lpstr>
      <vt:lpstr>Integration Testing</vt:lpstr>
      <vt:lpstr>PowerPoint Presentation</vt:lpstr>
      <vt:lpstr>Top-Down Integration Testing</vt:lpstr>
      <vt:lpstr>PowerPoint Presentation</vt:lpstr>
      <vt:lpstr>Bottom-Up Integration Testing</vt:lpstr>
      <vt:lpstr>PowerPoint Presentation</vt:lpstr>
      <vt:lpstr>Regression Testing</vt:lpstr>
      <vt:lpstr>PowerPoint Presentation</vt:lpstr>
      <vt:lpstr>Smoke Testing</vt:lpstr>
      <vt:lpstr>Smoke Testing</vt:lpstr>
      <vt:lpstr>Testing Strategies for OO Software</vt:lpstr>
      <vt:lpstr>Testing Strategies for OO Software</vt:lpstr>
      <vt:lpstr>Testing Strategies for OO Software</vt:lpstr>
      <vt:lpstr>Testing Strategies for Web Apps</vt:lpstr>
      <vt:lpstr>Testing Strategies for Web Apps</vt:lpstr>
      <vt:lpstr>Validation Testing</vt:lpstr>
      <vt:lpstr>Validation Testing</vt:lpstr>
      <vt:lpstr>PowerPoint Presentation</vt:lpstr>
      <vt:lpstr>SYSTEM TESTING</vt:lpstr>
      <vt:lpstr>PowerPoint Presentation</vt:lpstr>
      <vt:lpstr>PowerPoint Presentation</vt:lpstr>
      <vt:lpstr>Acceptance Testing</vt:lpstr>
      <vt:lpstr>Example</vt:lpstr>
      <vt:lpstr>ART OF DEBUGGING</vt:lpstr>
      <vt:lpstr>Debugging Process</vt:lpstr>
      <vt:lpstr>Debugging Strategies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suchithra1</dc:creator>
  <cp:lastModifiedBy>Rahul Pawar</cp:lastModifiedBy>
  <cp:revision>88</cp:revision>
  <dcterms:created xsi:type="dcterms:W3CDTF">2019-04-02T03:30:04Z</dcterms:created>
  <dcterms:modified xsi:type="dcterms:W3CDTF">2024-12-16T15:05:31Z</dcterms:modified>
</cp:coreProperties>
</file>