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Bold" charset="1" panose="020B0704020202020204"/>
      <p:regular r:id="rId16"/>
    </p:embeddedFont>
    <p:embeddedFont>
      <p:font typeface="Arimo" charset="1" panose="020B0604020202020204"/>
      <p:regular r:id="rId17"/>
    </p:embeddedFont>
    <p:embeddedFont>
      <p:font typeface="Arial Bold" charset="1" panose="020B0802020202020204"/>
      <p:regular r:id="rId18"/>
    </p:embeddedFont>
    <p:embeddedFont>
      <p:font typeface="Arial" charset="1" panose="020B0502020202020204"/>
      <p:regular r:id="rId19"/>
    </p:embeddedFont>
    <p:embeddedFont>
      <p:font typeface="Canva Sans Bold" charset="1" panose="020B08030305010401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How its work??</a:t>
            </a:r>
          </a:p>
          <a:p>
            <a:r>
              <a:rPr lang="en-US"/>
              <a:t/>
            </a:r>
          </a:p>
          <a:p>
            <a:r>
              <a:rPr lang="en-US"/>
              <a:t>If the concentration of gases exceeds the threshold limit in the air, then the digital output pin goes high. The threshold value can be varied by using the potentiometer of the sensor. The analogue output voltage is obtained from the analogue pin of the sensor, which gives the approximate value of the gas level present in the air.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How its work??</a:t>
            </a:r>
          </a:p>
          <a:p>
            <a:r>
              <a:rPr lang="en-US"/>
              <a:t/>
            </a:r>
          </a:p>
          <a:p>
            <a:r>
              <a:rPr lang="en-US"/>
              <a:t>An LDR works by decreasing its resistance when exposed to light: as light intensity increases, photons provide energy to electrons in the LDR, causing them to move from the valence to the conduction band, thereby increasing conductivity.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01B19"/>
        </a:solidFill>
      </p:bgPr>
    </p:bg>
    <p:spTree>
      <p:nvGrpSpPr>
        <p:cNvPr id="1" name=""/>
        <p:cNvGrpSpPr/>
        <p:nvPr/>
      </p:nvGrpSpPr>
      <p:grpSpPr>
        <a:xfrm>
          <a:off x="0" y="0"/>
          <a:ext cx="0" cy="0"/>
          <a:chOff x="0" y="0"/>
          <a:chExt cx="0" cy="0"/>
        </a:xfrm>
      </p:grpSpPr>
      <p:sp>
        <p:nvSpPr>
          <p:cNvPr name="Freeform 2" id="2"/>
          <p:cNvSpPr/>
          <p:nvPr/>
        </p:nvSpPr>
        <p:spPr>
          <a:xfrm flipH="false" flipV="false" rot="0">
            <a:off x="6064397" y="1028700"/>
            <a:ext cx="6159206" cy="2021582"/>
          </a:xfrm>
          <a:custGeom>
            <a:avLst/>
            <a:gdLst/>
            <a:ahLst/>
            <a:cxnLst/>
            <a:rect r="r" b="b" t="t" l="l"/>
            <a:pathLst>
              <a:path h="2021582" w="6159206">
                <a:moveTo>
                  <a:pt x="0" y="0"/>
                </a:moveTo>
                <a:lnTo>
                  <a:pt x="6159206" y="0"/>
                </a:lnTo>
                <a:lnTo>
                  <a:pt x="6159206" y="2021581"/>
                </a:lnTo>
                <a:lnTo>
                  <a:pt x="0" y="2021581"/>
                </a:lnTo>
                <a:lnTo>
                  <a:pt x="0" y="0"/>
                </a:lnTo>
                <a:close/>
              </a:path>
            </a:pathLst>
          </a:custGeom>
          <a:blipFill>
            <a:blip r:embed="rId2"/>
            <a:stretch>
              <a:fillRect l="0" t="0" r="-11" b="0"/>
            </a:stretch>
          </a:blipFill>
        </p:spPr>
      </p:sp>
      <p:graphicFrame>
        <p:nvGraphicFramePr>
          <p:cNvPr name="Table 3" id="3"/>
          <p:cNvGraphicFramePr>
            <a:graphicFrameLocks noGrp="true"/>
          </p:cNvGraphicFramePr>
          <p:nvPr/>
        </p:nvGraphicFramePr>
        <p:xfrm>
          <a:off x="10291833" y="3335274"/>
          <a:ext cx="7315200" cy="6343650"/>
        </p:xfrm>
        <a:graphic>
          <a:graphicData uri="http://schemas.openxmlformats.org/drawingml/2006/table">
            <a:tbl>
              <a:tblPr/>
              <a:tblGrid>
                <a:gridCol w="3657600"/>
                <a:gridCol w="3657600"/>
              </a:tblGrid>
              <a:tr h="1169071">
                <a:tc gridSpan="2">
                  <a:txBody>
                    <a:bodyPr anchor="t" rtlCol="false"/>
                    <a:lstStyle/>
                    <a:p>
                      <a:pPr algn="ctr">
                        <a:lnSpc>
                          <a:spcPts val="5039"/>
                        </a:lnSpc>
                        <a:defRPr/>
                      </a:pPr>
                      <a:r>
                        <a:rPr lang="en-US" sz="3599" b="true">
                          <a:solidFill>
                            <a:srgbClr val="FFFFFF"/>
                          </a:solidFill>
                          <a:latin typeface="Arimo Bold"/>
                          <a:ea typeface="Arimo Bold"/>
                          <a:cs typeface="Arimo Bold"/>
                          <a:sym typeface="Arimo Bold"/>
                        </a:rPr>
                        <a:t>Group 7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hMerge="true">
                  <a:txBody>
                    <a:bodyPr anchor="t" rtlCol="false"/>
                    <a:lstStyle/>
                    <a:p>
                      <a:pPr algn="ctr">
                        <a:lnSpc>
                          <a:spcPts val="5039"/>
                        </a:lnSpc>
                        <a:defRPr/>
                      </a:pPr>
                      <a:r>
                        <a:rPr lang="en-US" sz="3599" b="true">
                          <a:solidFill>
                            <a:srgbClr val="FFFFFF"/>
                          </a:solidFill>
                          <a:latin typeface="Arimo Bold"/>
                          <a:ea typeface="Arimo Bold"/>
                          <a:cs typeface="Arimo Bold"/>
                          <a:sym typeface="Arimo Bold"/>
                        </a:rPr>
                        <a:t>Group 7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4916">
                <a:tc>
                  <a:txBody>
                    <a:bodyPr anchor="t" rtlCol="false"/>
                    <a:lstStyle/>
                    <a:p>
                      <a:pPr algn="ctr">
                        <a:lnSpc>
                          <a:spcPts val="4199"/>
                        </a:lnSpc>
                        <a:defRPr/>
                      </a:pPr>
                      <a:r>
                        <a:rPr lang="en-US" sz="2999">
                          <a:solidFill>
                            <a:srgbClr val="FFFFFF"/>
                          </a:solidFill>
                          <a:latin typeface="Arimo"/>
                          <a:ea typeface="Arimo"/>
                          <a:cs typeface="Arimo"/>
                          <a:sym typeface="Arimo"/>
                        </a:rPr>
                        <a:t>Mitul Ranpariya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Arimo"/>
                          <a:ea typeface="Arimo"/>
                          <a:cs typeface="Arimo"/>
                          <a:sym typeface="Arimo"/>
                        </a:rPr>
                        <a:t>AU2240165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4916">
                <a:tc>
                  <a:txBody>
                    <a:bodyPr anchor="t" rtlCol="false"/>
                    <a:lstStyle/>
                    <a:p>
                      <a:pPr algn="ctr">
                        <a:lnSpc>
                          <a:spcPts val="4199"/>
                        </a:lnSpc>
                        <a:defRPr/>
                      </a:pPr>
                      <a:r>
                        <a:rPr lang="en-US" sz="2999">
                          <a:solidFill>
                            <a:srgbClr val="FFFFFF"/>
                          </a:solidFill>
                          <a:latin typeface="Arimo"/>
                          <a:ea typeface="Arimo"/>
                          <a:cs typeface="Arimo"/>
                          <a:sym typeface="Arimo"/>
                        </a:rPr>
                        <a:t>Dhruv Patel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Arimo"/>
                          <a:ea typeface="Arimo"/>
                          <a:cs typeface="Arimo"/>
                          <a:sym typeface="Arimo"/>
                        </a:rPr>
                        <a:t>AU2240166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4916">
                <a:tc>
                  <a:txBody>
                    <a:bodyPr anchor="t" rtlCol="false"/>
                    <a:lstStyle/>
                    <a:p>
                      <a:pPr algn="ctr">
                        <a:lnSpc>
                          <a:spcPts val="4199"/>
                        </a:lnSpc>
                        <a:defRPr/>
                      </a:pPr>
                      <a:r>
                        <a:rPr lang="en-US" sz="2999">
                          <a:solidFill>
                            <a:srgbClr val="FFFFFF"/>
                          </a:solidFill>
                          <a:latin typeface="Arimo"/>
                          <a:ea typeface="Arimo"/>
                          <a:cs typeface="Arimo"/>
                          <a:sym typeface="Arimo"/>
                        </a:rPr>
                        <a:t>Parth Mevada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Arimo"/>
                          <a:ea typeface="Arimo"/>
                          <a:cs typeface="Arimo"/>
                          <a:sym typeface="Arimo"/>
                        </a:rPr>
                        <a:t>AU2240172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4916">
                <a:tc>
                  <a:txBody>
                    <a:bodyPr anchor="t" rtlCol="false"/>
                    <a:lstStyle/>
                    <a:p>
                      <a:pPr algn="ctr">
                        <a:lnSpc>
                          <a:spcPts val="4199"/>
                        </a:lnSpc>
                        <a:defRPr/>
                      </a:pPr>
                      <a:r>
                        <a:rPr lang="en-US" sz="2999">
                          <a:solidFill>
                            <a:srgbClr val="FFFFFF"/>
                          </a:solidFill>
                          <a:latin typeface="Arimo"/>
                          <a:ea typeface="Arimo"/>
                          <a:cs typeface="Arimo"/>
                          <a:sym typeface="Arimo"/>
                        </a:rPr>
                        <a:t>Pratik Malviya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Arimo"/>
                          <a:ea typeface="Arimo"/>
                          <a:cs typeface="Arimo"/>
                          <a:sym typeface="Arimo"/>
                        </a:rPr>
                        <a:t>AU2240193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34916">
                <a:tc>
                  <a:txBody>
                    <a:bodyPr anchor="t" rtlCol="false"/>
                    <a:lstStyle/>
                    <a:p>
                      <a:pPr algn="ctr">
                        <a:lnSpc>
                          <a:spcPts val="4199"/>
                        </a:lnSpc>
                        <a:defRPr/>
                      </a:pPr>
                      <a:r>
                        <a:rPr lang="en-US" sz="2999">
                          <a:solidFill>
                            <a:srgbClr val="FFFFFF"/>
                          </a:solidFill>
                          <a:latin typeface="Arimo"/>
                          <a:ea typeface="Arimo"/>
                          <a:cs typeface="Arimo"/>
                          <a:sym typeface="Arimo"/>
                        </a:rPr>
                        <a:t>Sameer Gediya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Arimo"/>
                          <a:ea typeface="Arimo"/>
                          <a:cs typeface="Arimo"/>
                          <a:sym typeface="Arimo"/>
                        </a:rPr>
                        <a:t>AU2240195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609909" y="4967859"/>
            <a:ext cx="9015135" cy="3021330"/>
          </a:xfrm>
          <a:prstGeom prst="rect">
            <a:avLst/>
          </a:prstGeom>
        </p:spPr>
        <p:txBody>
          <a:bodyPr anchor="t" rtlCol="false" tIns="0" lIns="0" bIns="0" rIns="0">
            <a:spAutoFit/>
          </a:bodyPr>
          <a:lstStyle/>
          <a:p>
            <a:pPr algn="l">
              <a:lnSpc>
                <a:spcPts val="7559"/>
              </a:lnSpc>
            </a:pPr>
            <a:r>
              <a:rPr lang="en-US" sz="6999" b="true">
                <a:solidFill>
                  <a:srgbClr val="FFFFFF"/>
                </a:solidFill>
                <a:latin typeface="Arial Bold"/>
                <a:ea typeface="Arial Bold"/>
                <a:cs typeface="Arial Bold"/>
                <a:sym typeface="Arial Bold"/>
              </a:rPr>
              <a:t>CSE623: </a:t>
            </a:r>
          </a:p>
          <a:p>
            <a:pPr algn="l">
              <a:lnSpc>
                <a:spcPts val="7559"/>
              </a:lnSpc>
            </a:pPr>
            <a:r>
              <a:rPr lang="en-US" sz="6999" b="true">
                <a:solidFill>
                  <a:srgbClr val="FFFFFF"/>
                </a:solidFill>
                <a:latin typeface="Arial Bold"/>
                <a:ea typeface="Arial Bold"/>
                <a:cs typeface="Arial Bold"/>
                <a:sym typeface="Arial Bold"/>
              </a:rPr>
              <a:t>Machine Learning </a:t>
            </a:r>
          </a:p>
          <a:p>
            <a:pPr algn="l">
              <a:lnSpc>
                <a:spcPts val="7559"/>
              </a:lnSpc>
            </a:pPr>
            <a:r>
              <a:rPr lang="en-US" b="true" sz="6999">
                <a:solidFill>
                  <a:srgbClr val="FFFFFF"/>
                </a:solidFill>
                <a:latin typeface="Arial Bold"/>
                <a:ea typeface="Arial Bold"/>
                <a:cs typeface="Arial Bold"/>
                <a:sym typeface="Arial Bold"/>
              </a:rPr>
              <a:t>Theory and Practices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801B19"/>
        </a:solidFill>
      </p:bgPr>
    </p:bg>
    <p:spTree>
      <p:nvGrpSpPr>
        <p:cNvPr id="1" name=""/>
        <p:cNvGrpSpPr/>
        <p:nvPr/>
      </p:nvGrpSpPr>
      <p:grpSpPr>
        <a:xfrm>
          <a:off x="0" y="0"/>
          <a:ext cx="0" cy="0"/>
          <a:chOff x="0" y="0"/>
          <a:chExt cx="0" cy="0"/>
        </a:xfrm>
      </p:grpSpPr>
      <p:sp>
        <p:nvSpPr>
          <p:cNvPr name="TextBox 2" id="2"/>
          <p:cNvSpPr txBox="true"/>
          <p:nvPr/>
        </p:nvSpPr>
        <p:spPr>
          <a:xfrm rot="0">
            <a:off x="6470997" y="4604702"/>
            <a:ext cx="5346006" cy="1219836"/>
          </a:xfrm>
          <a:prstGeom prst="rect">
            <a:avLst/>
          </a:prstGeom>
        </p:spPr>
        <p:txBody>
          <a:bodyPr anchor="t" rtlCol="false" tIns="0" lIns="0" bIns="0" rIns="0">
            <a:spAutoFit/>
          </a:bodyPr>
          <a:lstStyle/>
          <a:p>
            <a:pPr algn="ctr">
              <a:lnSpc>
                <a:spcPts val="9939"/>
              </a:lnSpc>
            </a:pPr>
            <a:r>
              <a:rPr lang="en-US" sz="7099" b="true">
                <a:solidFill>
                  <a:srgbClr val="FFFFFF"/>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2"/>
            <a:stretch>
              <a:fillRect l="-72590" t="-164481" r="-72193" b="-164850"/>
            </a:stretch>
          </a:blipFill>
        </p:spPr>
      </p:sp>
      <p:sp>
        <p:nvSpPr>
          <p:cNvPr name="Freeform 3" id="3"/>
          <p:cNvSpPr/>
          <p:nvPr/>
        </p:nvSpPr>
        <p:spPr>
          <a:xfrm flipH="false" flipV="false" rot="0">
            <a:off x="10551487" y="4524213"/>
            <a:ext cx="6923877" cy="5245361"/>
          </a:xfrm>
          <a:custGeom>
            <a:avLst/>
            <a:gdLst/>
            <a:ahLst/>
            <a:cxnLst/>
            <a:rect r="r" b="b" t="t" l="l"/>
            <a:pathLst>
              <a:path h="5245361" w="6923877">
                <a:moveTo>
                  <a:pt x="0" y="0"/>
                </a:moveTo>
                <a:lnTo>
                  <a:pt x="6923877" y="0"/>
                </a:lnTo>
                <a:lnTo>
                  <a:pt x="6923877" y="5245361"/>
                </a:lnTo>
                <a:lnTo>
                  <a:pt x="0" y="5245361"/>
                </a:lnTo>
                <a:lnTo>
                  <a:pt x="0" y="0"/>
                </a:lnTo>
                <a:close/>
              </a:path>
            </a:pathLst>
          </a:custGeom>
          <a:blipFill>
            <a:blip r:embed="rId3"/>
            <a:stretch>
              <a:fillRect l="0" t="0" r="0" b="0"/>
            </a:stretch>
          </a:blipFill>
        </p:spPr>
      </p:sp>
      <p:sp>
        <p:nvSpPr>
          <p:cNvPr name="Freeform 4" id="4"/>
          <p:cNvSpPr/>
          <p:nvPr/>
        </p:nvSpPr>
        <p:spPr>
          <a:xfrm flipH="false" flipV="false" rot="1184891">
            <a:off x="4214162" y="6212797"/>
            <a:ext cx="1882325" cy="1101160"/>
          </a:xfrm>
          <a:custGeom>
            <a:avLst/>
            <a:gdLst/>
            <a:ahLst/>
            <a:cxnLst/>
            <a:rect r="r" b="b" t="t" l="l"/>
            <a:pathLst>
              <a:path h="1101160" w="1882325">
                <a:moveTo>
                  <a:pt x="0" y="0"/>
                </a:moveTo>
                <a:lnTo>
                  <a:pt x="1882324" y="0"/>
                </a:lnTo>
                <a:lnTo>
                  <a:pt x="1882324" y="1101160"/>
                </a:lnTo>
                <a:lnTo>
                  <a:pt x="0" y="1101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6969760"/>
            <a:ext cx="4758784" cy="1909462"/>
          </a:xfrm>
          <a:custGeom>
            <a:avLst/>
            <a:gdLst/>
            <a:ahLst/>
            <a:cxnLst/>
            <a:rect r="r" b="b" t="t" l="l"/>
            <a:pathLst>
              <a:path h="1909462" w="4758784">
                <a:moveTo>
                  <a:pt x="0" y="0"/>
                </a:moveTo>
                <a:lnTo>
                  <a:pt x="4758784" y="0"/>
                </a:lnTo>
                <a:lnTo>
                  <a:pt x="4758784" y="1909462"/>
                </a:lnTo>
                <a:lnTo>
                  <a:pt x="0" y="1909462"/>
                </a:lnTo>
                <a:lnTo>
                  <a:pt x="0" y="0"/>
                </a:lnTo>
                <a:close/>
              </a:path>
            </a:pathLst>
          </a:custGeom>
          <a:blipFill>
            <a:blip r:embed="rId6"/>
            <a:stretch>
              <a:fillRect l="0" t="0" r="0" b="0"/>
            </a:stretch>
          </a:blipFill>
        </p:spPr>
      </p:sp>
      <p:sp>
        <p:nvSpPr>
          <p:cNvPr name="TextBox 6" id="6"/>
          <p:cNvSpPr txBox="true"/>
          <p:nvPr/>
        </p:nvSpPr>
        <p:spPr>
          <a:xfrm rot="0">
            <a:off x="812636" y="441960"/>
            <a:ext cx="16662728"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Introduction</a:t>
            </a:r>
          </a:p>
        </p:txBody>
      </p:sp>
      <p:sp>
        <p:nvSpPr>
          <p:cNvPr name="TextBox 7" id="7"/>
          <p:cNvSpPr txBox="true"/>
          <p:nvPr/>
        </p:nvSpPr>
        <p:spPr>
          <a:xfrm rot="0">
            <a:off x="493211" y="2029062"/>
            <a:ext cx="17301578" cy="1012189"/>
          </a:xfrm>
          <a:prstGeom prst="rect">
            <a:avLst/>
          </a:prstGeom>
        </p:spPr>
        <p:txBody>
          <a:bodyPr anchor="t" rtlCol="false" tIns="0" lIns="0" bIns="0" rIns="0">
            <a:spAutoFit/>
          </a:bodyPr>
          <a:lstStyle/>
          <a:p>
            <a:pPr algn="l" marL="0" indent="0" lvl="0">
              <a:lnSpc>
                <a:spcPts val="4060"/>
              </a:lnSpc>
              <a:spcBef>
                <a:spcPct val="0"/>
              </a:spcBef>
            </a:pPr>
            <a:r>
              <a:rPr lang="en-US" b="true" sz="2900">
                <a:solidFill>
                  <a:srgbClr val="801B19"/>
                </a:solidFill>
                <a:latin typeface="Canva Sans Bold"/>
                <a:ea typeface="Canva Sans Bold"/>
                <a:cs typeface="Canva Sans Bold"/>
                <a:sym typeface="Canva Sans Bold"/>
              </a:rPr>
              <a:t>Project Name:</a:t>
            </a:r>
            <a:r>
              <a:rPr lang="en-US" b="true" sz="2900">
                <a:solidFill>
                  <a:srgbClr val="000000"/>
                </a:solidFill>
                <a:latin typeface="Canva Sans Bold"/>
                <a:ea typeface="Canva Sans Bold"/>
                <a:cs typeface="Canva Sans Bold"/>
                <a:sym typeface="Canva Sans Bold"/>
              </a:rPr>
              <a:t> Machine Learning-Based Approach for Automated Biometric Identification of Mugger Crocodiles</a:t>
            </a:r>
          </a:p>
        </p:txBody>
      </p:sp>
      <p:sp>
        <p:nvSpPr>
          <p:cNvPr name="TextBox 8" id="8"/>
          <p:cNvSpPr txBox="true"/>
          <p:nvPr/>
        </p:nvSpPr>
        <p:spPr>
          <a:xfrm rot="0">
            <a:off x="493211" y="3507976"/>
            <a:ext cx="17301578" cy="1012190"/>
          </a:xfrm>
          <a:prstGeom prst="rect">
            <a:avLst/>
          </a:prstGeom>
        </p:spPr>
        <p:txBody>
          <a:bodyPr anchor="t" rtlCol="false" tIns="0" lIns="0" bIns="0" rIns="0">
            <a:spAutoFit/>
          </a:bodyPr>
          <a:lstStyle/>
          <a:p>
            <a:pPr algn="l" marL="0" indent="0" lvl="0">
              <a:lnSpc>
                <a:spcPts val="4059"/>
              </a:lnSpc>
              <a:spcBef>
                <a:spcPct val="0"/>
              </a:spcBef>
            </a:pPr>
            <a:r>
              <a:rPr lang="en-US" b="true" sz="2899">
                <a:solidFill>
                  <a:srgbClr val="801B19"/>
                </a:solidFill>
                <a:latin typeface="Canva Sans Bold"/>
                <a:ea typeface="Canva Sans Bold"/>
                <a:cs typeface="Canva Sans Bold"/>
                <a:sym typeface="Canva Sans Bold"/>
              </a:rPr>
              <a:t>Purpose of the Project:</a:t>
            </a:r>
            <a:r>
              <a:rPr lang="en-US" b="true" sz="2899">
                <a:solidFill>
                  <a:srgbClr val="000000"/>
                </a:solidFill>
                <a:latin typeface="Canva Sans Bold"/>
                <a:ea typeface="Canva Sans Bold"/>
                <a:cs typeface="Canva Sans Bold"/>
                <a:sym typeface="Canva Sans Bold"/>
              </a:rPr>
              <a:t>  To develop a biometric identification system for Mugger Crocodiles using machine learning techniques</a:t>
            </a:r>
          </a:p>
        </p:txBody>
      </p:sp>
      <p:sp>
        <p:nvSpPr>
          <p:cNvPr name="TextBox 9" id="9"/>
          <p:cNvSpPr txBox="true"/>
          <p:nvPr/>
        </p:nvSpPr>
        <p:spPr>
          <a:xfrm rot="0">
            <a:off x="173786" y="5086350"/>
            <a:ext cx="3592964" cy="497840"/>
          </a:xfrm>
          <a:prstGeom prst="rect">
            <a:avLst/>
          </a:prstGeom>
        </p:spPr>
        <p:txBody>
          <a:bodyPr anchor="t" rtlCol="false" tIns="0" lIns="0" bIns="0" rIns="0">
            <a:spAutoFit/>
          </a:bodyPr>
          <a:lstStyle/>
          <a:p>
            <a:pPr algn="l" marL="0" indent="0" lvl="0">
              <a:lnSpc>
                <a:spcPts val="4059"/>
              </a:lnSpc>
              <a:spcBef>
                <a:spcPct val="0"/>
              </a:spcBef>
            </a:pPr>
            <a:r>
              <a:rPr lang="en-US" b="true" sz="2899">
                <a:solidFill>
                  <a:srgbClr val="801B19"/>
                </a:solidFill>
                <a:latin typeface="Canva Sans Bold"/>
                <a:ea typeface="Canva Sans Bold"/>
                <a:cs typeface="Canva Sans Bold"/>
                <a:sym typeface="Canva Sans Bold"/>
              </a:rPr>
              <a:t>But, Why Do this?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2"/>
            <a:stretch>
              <a:fillRect l="-72590" t="-164481" r="-72193" b="-164850"/>
            </a:stretch>
          </a:blipFill>
        </p:spPr>
      </p:sp>
      <p:sp>
        <p:nvSpPr>
          <p:cNvPr name="TextBox 3" id="3"/>
          <p:cNvSpPr txBox="true"/>
          <p:nvPr/>
        </p:nvSpPr>
        <p:spPr>
          <a:xfrm rot="0">
            <a:off x="1028700" y="784437"/>
            <a:ext cx="16662728"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Problem Statement</a:t>
            </a:r>
          </a:p>
        </p:txBody>
      </p:sp>
      <p:sp>
        <p:nvSpPr>
          <p:cNvPr name="TextBox 4" id="4"/>
          <p:cNvSpPr txBox="true"/>
          <p:nvPr/>
        </p:nvSpPr>
        <p:spPr>
          <a:xfrm rot="0">
            <a:off x="298286" y="4204747"/>
            <a:ext cx="17691428" cy="3162935"/>
          </a:xfrm>
          <a:prstGeom prst="rect">
            <a:avLst/>
          </a:prstGeom>
        </p:spPr>
        <p:txBody>
          <a:bodyPr anchor="t" rtlCol="false" tIns="0" lIns="0" bIns="0" rIns="0">
            <a:spAutoFit/>
          </a:bodyPr>
          <a:lstStyle/>
          <a:p>
            <a:pPr algn="l" marL="626111" indent="-313055" lvl="1">
              <a:lnSpc>
                <a:spcPts val="5800"/>
              </a:lnSpc>
              <a:buFont typeface="Arial"/>
              <a:buChar char="•"/>
            </a:pPr>
            <a:r>
              <a:rPr lang="en-US" b="true" sz="2900">
                <a:solidFill>
                  <a:srgbClr val="801B19"/>
                </a:solidFill>
                <a:latin typeface="Canva Sans Bold"/>
                <a:ea typeface="Canva Sans Bold"/>
                <a:cs typeface="Canva Sans Bold"/>
                <a:sym typeface="Canva Sans Bold"/>
              </a:rPr>
              <a:t>Challenges in Manual Identification:</a:t>
            </a:r>
          </a:p>
          <a:p>
            <a:pPr algn="l" marL="1252221" indent="-417407" lvl="2">
              <a:lnSpc>
                <a:spcPts val="4060"/>
              </a:lnSpc>
              <a:buFont typeface="Arial"/>
              <a:buChar char="⚬"/>
            </a:pPr>
            <a:r>
              <a:rPr lang="en-US" sz="2900">
                <a:solidFill>
                  <a:srgbClr val="000000"/>
                </a:solidFill>
                <a:latin typeface="Canva Sans"/>
                <a:ea typeface="Canva Sans"/>
                <a:cs typeface="Canva Sans"/>
                <a:sym typeface="Canva Sans"/>
              </a:rPr>
              <a:t>Crocodiles do not have distinct external features (e.g., fur patterns seen in tigers or leopards).</a:t>
            </a:r>
          </a:p>
          <a:p>
            <a:pPr algn="l" marL="1252221" indent="-417407" lvl="2">
              <a:lnSpc>
                <a:spcPts val="5800"/>
              </a:lnSpc>
              <a:buFont typeface="Arial"/>
              <a:buChar char="⚬"/>
            </a:pPr>
            <a:r>
              <a:rPr lang="en-US" sz="2900">
                <a:solidFill>
                  <a:srgbClr val="000000"/>
                </a:solidFill>
                <a:latin typeface="Canva Sans"/>
                <a:ea typeface="Canva Sans"/>
                <a:cs typeface="Canva Sans"/>
                <a:sym typeface="Canva Sans"/>
              </a:rPr>
              <a:t>Physical tagging can be stressful and invasive.</a:t>
            </a:r>
          </a:p>
          <a:p>
            <a:pPr algn="l" marL="1252221" indent="-417407" lvl="2">
              <a:lnSpc>
                <a:spcPts val="5800"/>
              </a:lnSpc>
              <a:buFont typeface="Arial"/>
              <a:buChar char="⚬"/>
            </a:pPr>
            <a:r>
              <a:rPr lang="en-US" sz="2900">
                <a:solidFill>
                  <a:srgbClr val="000000"/>
                </a:solidFill>
                <a:latin typeface="Canva Sans"/>
                <a:ea typeface="Canva Sans"/>
                <a:cs typeface="Canva Sans"/>
                <a:sym typeface="Canva Sans"/>
              </a:rPr>
              <a:t>Manual photo-based identification is time-consuming and susceptible to human error.</a:t>
            </a:r>
          </a:p>
        </p:txBody>
      </p:sp>
      <p:sp>
        <p:nvSpPr>
          <p:cNvPr name="TextBox 5" id="5"/>
          <p:cNvSpPr txBox="true"/>
          <p:nvPr/>
        </p:nvSpPr>
        <p:spPr>
          <a:xfrm rot="0">
            <a:off x="298286" y="3597024"/>
            <a:ext cx="9766102" cy="406146"/>
          </a:xfrm>
          <a:prstGeom prst="rect">
            <a:avLst/>
          </a:prstGeom>
        </p:spPr>
        <p:txBody>
          <a:bodyPr anchor="t" rtlCol="false" tIns="0" lIns="0" bIns="0" rIns="0">
            <a:spAutoFit/>
          </a:bodyPr>
          <a:lstStyle/>
          <a:p>
            <a:pPr algn="l" marL="626111" indent="-313055" lvl="1">
              <a:lnSpc>
                <a:spcPts val="3132"/>
              </a:lnSpc>
              <a:buFont typeface="Arial"/>
              <a:buChar char="•"/>
            </a:pPr>
            <a:r>
              <a:rPr lang="en-US" b="true" sz="2900">
                <a:solidFill>
                  <a:srgbClr val="801B19"/>
                </a:solidFill>
                <a:latin typeface="Canva Sans Bold"/>
                <a:ea typeface="Canva Sans Bold"/>
                <a:cs typeface="Canva Sans Bold"/>
                <a:sym typeface="Canva Sans Bold"/>
              </a:rPr>
              <a:t>Crocodile identification is crucial for conservation.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13459" y="1000506"/>
          <a:ext cx="18061081" cy="9286494"/>
        </p:xfrm>
        <a:graphic>
          <a:graphicData uri="http://schemas.openxmlformats.org/drawingml/2006/table">
            <a:tbl>
              <a:tblPr/>
              <a:tblGrid>
                <a:gridCol w="4497804"/>
                <a:gridCol w="3083320"/>
                <a:gridCol w="5949053"/>
                <a:gridCol w="4530905"/>
              </a:tblGrid>
              <a:tr h="1475953">
                <a:tc>
                  <a:txBody>
                    <a:bodyPr anchor="t" rtlCol="false"/>
                    <a:lstStyle/>
                    <a:p>
                      <a:pPr algn="ctr">
                        <a:lnSpc>
                          <a:spcPts val="4060"/>
                        </a:lnSpc>
                        <a:defRPr/>
                      </a:pPr>
                      <a:r>
                        <a:rPr lang="en-US" sz="2900" b="true">
                          <a:solidFill>
                            <a:srgbClr val="000000"/>
                          </a:solidFill>
                          <a:latin typeface="Arial Bold"/>
                          <a:ea typeface="Arial Bold"/>
                          <a:cs typeface="Arial Bold"/>
                          <a:sym typeface="Arial Bold"/>
                        </a:rPr>
                        <a:t>Research paper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Arial Bold"/>
                          <a:ea typeface="Arial Bold"/>
                          <a:cs typeface="Arial Bold"/>
                          <a:sym typeface="Arial Bold"/>
                        </a:rPr>
                        <a:t>Method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Arial Bold"/>
                          <a:ea typeface="Arial Bold"/>
                          <a:cs typeface="Arial Bold"/>
                          <a:sym typeface="Arial Bold"/>
                        </a:rPr>
                        <a:t>Key Findings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b="true">
                          <a:solidFill>
                            <a:srgbClr val="000000"/>
                          </a:solidFill>
                          <a:latin typeface="Arial Bold"/>
                          <a:ea typeface="Arial Bold"/>
                          <a:cs typeface="Arial Bold"/>
                          <a:sym typeface="Arial Bold"/>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92422">
                <a:tc>
                  <a:txBody>
                    <a:bodyPr anchor="t" rtlCol="false"/>
                    <a:lstStyle/>
                    <a:p>
                      <a:pPr algn="ctr">
                        <a:lnSpc>
                          <a:spcPts val="4060"/>
                        </a:lnSpc>
                        <a:defRPr/>
                      </a:pPr>
                      <a:r>
                        <a:rPr lang="en-US" sz="2900">
                          <a:solidFill>
                            <a:srgbClr val="000000"/>
                          </a:solidFill>
                          <a:latin typeface="Arial"/>
                          <a:ea typeface="Arial"/>
                          <a:cs typeface="Arial"/>
                          <a:sym typeface="Arial"/>
                        </a:rPr>
                        <a:t>Facial Recognition for Animal Identification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Deep learning (ResNet) on facial patterns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Accurate in structured environments like zoos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Less effective in the wild due to occlusions and variations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92422">
                <a:tc>
                  <a:txBody>
                    <a:bodyPr anchor="t" rtlCol="false"/>
                    <a:lstStyle/>
                    <a:p>
                      <a:pPr algn="ctr">
                        <a:lnSpc>
                          <a:spcPts val="4060"/>
                        </a:lnSpc>
                        <a:defRPr/>
                      </a:pPr>
                      <a:r>
                        <a:rPr lang="en-US" sz="2900">
                          <a:solidFill>
                            <a:srgbClr val="000000"/>
                          </a:solidFill>
                          <a:latin typeface="Arial"/>
                          <a:ea typeface="Arial"/>
                          <a:cs typeface="Arial"/>
                          <a:sym typeface="Arial"/>
                        </a:rPr>
                        <a:t>Feature-Based Identification of Reptiles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SIFT and ORB feature matching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Successfully extracted scale-based biometric features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Limited robustness to lighting and angle variations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26770">
                <a:tc>
                  <a:txBody>
                    <a:bodyPr anchor="t" rtlCol="false"/>
                    <a:lstStyle/>
                    <a:p>
                      <a:pPr algn="ctr">
                        <a:lnSpc>
                          <a:spcPts val="4060"/>
                        </a:lnSpc>
                        <a:defRPr/>
                      </a:pPr>
                      <a:r>
                        <a:rPr lang="en-US" sz="2900">
                          <a:solidFill>
                            <a:srgbClr val="000000"/>
                          </a:solidFill>
                          <a:latin typeface="Arial"/>
                          <a:ea typeface="Arial"/>
                          <a:cs typeface="Arial"/>
                          <a:sym typeface="Arial"/>
                        </a:rPr>
                        <a:t>Wildlife Identification Using YOLO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mo"/>
                          <a:ea typeface="Arimo"/>
                          <a:cs typeface="Arimo"/>
                          <a:sym typeface="Arimo"/>
                        </a:rPr>
                        <a:t>YOLO-based object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Fast and effective for species-level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Struggles with individual identification due to limited training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98926">
                <a:tc>
                  <a:txBody>
                    <a:bodyPr anchor="t" rtlCol="false"/>
                    <a:lstStyle/>
                    <a:p>
                      <a:pPr algn="ctr">
                        <a:lnSpc>
                          <a:spcPts val="4060"/>
                        </a:lnSpc>
                        <a:defRPr/>
                      </a:pPr>
                      <a:r>
                        <a:rPr lang="en-US" sz="2900">
                          <a:solidFill>
                            <a:srgbClr val="000000"/>
                          </a:solidFill>
                          <a:latin typeface="Arial"/>
                          <a:ea typeface="Arial"/>
                          <a:cs typeface="Arial"/>
                          <a:sym typeface="Arial"/>
                        </a:rPr>
                        <a:t>Deep Learning for Crocodile Re-Identification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CNN-based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Achieved good accuracy on known individuals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40"/>
                        </a:lnSpc>
                        <a:defRPr/>
                      </a:pPr>
                      <a:r>
                        <a:rPr lang="en-US" sz="2600">
                          <a:solidFill>
                            <a:srgbClr val="000000"/>
                          </a:solidFill>
                          <a:latin typeface="Arial"/>
                          <a:ea typeface="Arial"/>
                          <a:cs typeface="Arial"/>
                          <a:sym typeface="Arial"/>
                        </a:rPr>
                        <a:t>High false positive rate for unknown crocodiles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55752" y="-57150"/>
            <a:ext cx="15590550"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Literature Survey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34926"/>
            <a:ext cx="15590550"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Dataset Discussion</a:t>
            </a:r>
          </a:p>
        </p:txBody>
      </p:sp>
      <p:sp>
        <p:nvSpPr>
          <p:cNvPr name="Freeform 3" id="3"/>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2"/>
            <a:stretch>
              <a:fillRect l="-72590" t="-164481" r="-72193" b="-164850"/>
            </a:stretch>
          </a:blipFill>
        </p:spPr>
      </p:sp>
      <p:grpSp>
        <p:nvGrpSpPr>
          <p:cNvPr name="Group 4" id="4"/>
          <p:cNvGrpSpPr/>
          <p:nvPr/>
        </p:nvGrpSpPr>
        <p:grpSpPr>
          <a:xfrm rot="0">
            <a:off x="10082196" y="2877185"/>
            <a:ext cx="6537054" cy="4532631"/>
            <a:chOff x="0" y="0"/>
            <a:chExt cx="8716072" cy="6043507"/>
          </a:xfrm>
        </p:grpSpPr>
        <p:sp>
          <p:nvSpPr>
            <p:cNvPr name="Freeform 5" id="5"/>
            <p:cNvSpPr/>
            <p:nvPr/>
          </p:nvSpPr>
          <p:spPr>
            <a:xfrm flipH="false" flipV="false" rot="0">
              <a:off x="0" y="0"/>
              <a:ext cx="2562028" cy="1961116"/>
            </a:xfrm>
            <a:custGeom>
              <a:avLst/>
              <a:gdLst/>
              <a:ahLst/>
              <a:cxnLst/>
              <a:rect r="r" b="b" t="t" l="l"/>
              <a:pathLst>
                <a:path h="1961116" w="2562028">
                  <a:moveTo>
                    <a:pt x="0" y="0"/>
                  </a:moveTo>
                  <a:lnTo>
                    <a:pt x="2562028" y="0"/>
                  </a:lnTo>
                  <a:lnTo>
                    <a:pt x="2562028" y="1961116"/>
                  </a:lnTo>
                  <a:lnTo>
                    <a:pt x="0" y="19611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3077022" y="0"/>
              <a:ext cx="2562028" cy="1961116"/>
            </a:xfrm>
            <a:custGeom>
              <a:avLst/>
              <a:gdLst/>
              <a:ahLst/>
              <a:cxnLst/>
              <a:rect r="r" b="b" t="t" l="l"/>
              <a:pathLst>
                <a:path h="1961116" w="2562028">
                  <a:moveTo>
                    <a:pt x="0" y="0"/>
                  </a:moveTo>
                  <a:lnTo>
                    <a:pt x="2562028" y="0"/>
                  </a:lnTo>
                  <a:lnTo>
                    <a:pt x="2562028" y="1961116"/>
                  </a:lnTo>
                  <a:lnTo>
                    <a:pt x="0" y="19611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154043" y="0"/>
              <a:ext cx="2562028" cy="1961116"/>
            </a:xfrm>
            <a:custGeom>
              <a:avLst/>
              <a:gdLst/>
              <a:ahLst/>
              <a:cxnLst/>
              <a:rect r="r" b="b" t="t" l="l"/>
              <a:pathLst>
                <a:path h="1961116" w="2562028">
                  <a:moveTo>
                    <a:pt x="0" y="0"/>
                  </a:moveTo>
                  <a:lnTo>
                    <a:pt x="2562029" y="0"/>
                  </a:lnTo>
                  <a:lnTo>
                    <a:pt x="2562029" y="1961116"/>
                  </a:lnTo>
                  <a:lnTo>
                    <a:pt x="0" y="19611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1281014" y="1961116"/>
              <a:ext cx="3077022" cy="1298248"/>
            </a:xfrm>
            <a:prstGeom prst="line">
              <a:avLst/>
            </a:prstGeom>
            <a:ln cap="flat" w="56137">
              <a:solidFill>
                <a:srgbClr val="000000"/>
              </a:solidFill>
              <a:prstDash val="solid"/>
              <a:headEnd type="none" len="sm" w="sm"/>
              <a:tailEnd type="triangle" len="med" w="lg"/>
            </a:ln>
          </p:spPr>
        </p:sp>
        <p:sp>
          <p:nvSpPr>
            <p:cNvPr name="Freeform 9" id="9"/>
            <p:cNvSpPr/>
            <p:nvPr/>
          </p:nvSpPr>
          <p:spPr>
            <a:xfrm flipH="false" flipV="false" rot="0">
              <a:off x="3259633" y="3259364"/>
              <a:ext cx="2196806" cy="2784143"/>
            </a:xfrm>
            <a:custGeom>
              <a:avLst/>
              <a:gdLst/>
              <a:ahLst/>
              <a:cxnLst/>
              <a:rect r="r" b="b" t="t" l="l"/>
              <a:pathLst>
                <a:path h="2784143" w="2196806">
                  <a:moveTo>
                    <a:pt x="0" y="0"/>
                  </a:moveTo>
                  <a:lnTo>
                    <a:pt x="2196806" y="0"/>
                  </a:lnTo>
                  <a:lnTo>
                    <a:pt x="2196806" y="2784143"/>
                  </a:lnTo>
                  <a:lnTo>
                    <a:pt x="0" y="2784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0" id="10"/>
            <p:cNvSpPr/>
            <p:nvPr/>
          </p:nvSpPr>
          <p:spPr>
            <a:xfrm>
              <a:off x="4358036" y="1961116"/>
              <a:ext cx="0" cy="1298248"/>
            </a:xfrm>
            <a:prstGeom prst="line">
              <a:avLst/>
            </a:prstGeom>
            <a:ln cap="flat" w="56137">
              <a:solidFill>
                <a:srgbClr val="000000"/>
              </a:solidFill>
              <a:prstDash val="solid"/>
              <a:headEnd type="none" len="sm" w="sm"/>
              <a:tailEnd type="triangle" len="med" w="lg"/>
            </a:ln>
          </p:spPr>
        </p:sp>
        <p:sp>
          <p:nvSpPr>
            <p:cNvPr name="AutoShape 11" id="11"/>
            <p:cNvSpPr/>
            <p:nvPr/>
          </p:nvSpPr>
          <p:spPr>
            <a:xfrm flipH="true">
              <a:off x="4358036" y="1961116"/>
              <a:ext cx="3077022" cy="1298248"/>
            </a:xfrm>
            <a:prstGeom prst="line">
              <a:avLst/>
            </a:prstGeom>
            <a:ln cap="flat" w="56137">
              <a:solidFill>
                <a:srgbClr val="000000"/>
              </a:solidFill>
              <a:prstDash val="solid"/>
              <a:headEnd type="none" len="sm" w="sm"/>
              <a:tailEnd type="triangle" len="med" w="lg"/>
            </a:ln>
          </p:spPr>
        </p:sp>
      </p:grpSp>
      <p:sp>
        <p:nvSpPr>
          <p:cNvPr name="TextBox 12" id="12"/>
          <p:cNvSpPr txBox="true"/>
          <p:nvPr/>
        </p:nvSpPr>
        <p:spPr>
          <a:xfrm rot="0">
            <a:off x="1028700" y="2639060"/>
            <a:ext cx="8115300" cy="4770756"/>
          </a:xfrm>
          <a:prstGeom prst="rect">
            <a:avLst/>
          </a:prstGeom>
        </p:spPr>
        <p:txBody>
          <a:bodyPr anchor="t" rtlCol="false" tIns="0" lIns="0" bIns="0" rIns="0">
            <a:spAutoFit/>
          </a:bodyPr>
          <a:lstStyle/>
          <a:p>
            <a:pPr algn="l">
              <a:lnSpc>
                <a:spcPts val="6399"/>
              </a:lnSpc>
            </a:pPr>
            <a:r>
              <a:rPr lang="en-US" sz="3199" b="true">
                <a:solidFill>
                  <a:srgbClr val="000000"/>
                </a:solidFill>
                <a:latin typeface="Canva Sans Bold"/>
                <a:ea typeface="Canva Sans Bold"/>
                <a:cs typeface="Canva Sans Bold"/>
                <a:sym typeface="Canva Sans Bold"/>
              </a:rPr>
              <a:t>• Source: Desai et al. (2022) – UAV-based dataset. </a:t>
            </a:r>
          </a:p>
          <a:p>
            <a:pPr algn="l">
              <a:lnSpc>
                <a:spcPts val="6399"/>
              </a:lnSpc>
            </a:pPr>
            <a:r>
              <a:rPr lang="en-US" sz="3199" b="true">
                <a:solidFill>
                  <a:srgbClr val="000000"/>
                </a:solidFill>
                <a:latin typeface="Canva Sans Bold"/>
                <a:ea typeface="Canva Sans Bold"/>
                <a:cs typeface="Canva Sans Bold"/>
                <a:sym typeface="Canva Sans Bold"/>
              </a:rPr>
              <a:t>• Includes 88,000 images of 143 crocodiles from 19 locations. </a:t>
            </a:r>
          </a:p>
          <a:p>
            <a:pPr algn="l">
              <a:lnSpc>
                <a:spcPts val="6399"/>
              </a:lnSpc>
            </a:pPr>
            <a:r>
              <a:rPr lang="en-US" sz="3199" b="true">
                <a:solidFill>
                  <a:srgbClr val="000000"/>
                </a:solidFill>
                <a:latin typeface="Canva Sans Bold"/>
                <a:ea typeface="Canva Sans Bold"/>
                <a:cs typeface="Canva Sans Bold"/>
                <a:sym typeface="Canva Sans Bold"/>
              </a:rPr>
              <a:t>• Captured using DJI MAVIC 2 Zoom UAV. </a:t>
            </a:r>
          </a:p>
          <a:p>
            <a:pPr algn="l">
              <a:lnSpc>
                <a:spcPts val="6399"/>
              </a:lnSpc>
            </a:pPr>
            <a:r>
              <a:rPr lang="en-US" sz="3199" b="true">
                <a:solidFill>
                  <a:srgbClr val="000000"/>
                </a:solidFill>
                <a:latin typeface="Canva Sans Bold"/>
                <a:ea typeface="Canva Sans Bold"/>
                <a:cs typeface="Canva Sans Bold"/>
                <a:sym typeface="Canva Sans Bold"/>
              </a:rPr>
              <a:t>• Focused on dorsal scute patterns.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2"/>
            <a:stretch>
              <a:fillRect l="-72590" t="-164481" r="-72193" b="-164850"/>
            </a:stretch>
          </a:blipFill>
        </p:spPr>
      </p:sp>
      <p:sp>
        <p:nvSpPr>
          <p:cNvPr name="TextBox 3" id="3"/>
          <p:cNvSpPr txBox="true"/>
          <p:nvPr/>
        </p:nvSpPr>
        <p:spPr>
          <a:xfrm rot="0">
            <a:off x="1028700" y="577598"/>
            <a:ext cx="15590550" cy="1073658"/>
          </a:xfrm>
          <a:prstGeom prst="rect">
            <a:avLst/>
          </a:prstGeom>
        </p:spPr>
        <p:txBody>
          <a:bodyPr anchor="t" rtlCol="false" tIns="0" lIns="0" bIns="0" rIns="0">
            <a:spAutoFit/>
          </a:bodyPr>
          <a:lstStyle/>
          <a:p>
            <a:pPr algn="l">
              <a:lnSpc>
                <a:spcPts val="7236"/>
              </a:lnSpc>
            </a:pPr>
            <a:r>
              <a:rPr lang="en-US" sz="6700">
                <a:solidFill>
                  <a:srgbClr val="801B19"/>
                </a:solidFill>
                <a:latin typeface="Arial"/>
                <a:ea typeface="Arial"/>
                <a:cs typeface="Arial"/>
                <a:sym typeface="Arial"/>
              </a:rPr>
              <a:t>Data Preprocessing &amp; Feature Extraction</a:t>
            </a:r>
          </a:p>
        </p:txBody>
      </p:sp>
      <p:sp>
        <p:nvSpPr>
          <p:cNvPr name="TextBox 4" id="4"/>
          <p:cNvSpPr txBox="true"/>
          <p:nvPr/>
        </p:nvSpPr>
        <p:spPr>
          <a:xfrm rot="0">
            <a:off x="-164332" y="2207218"/>
            <a:ext cx="18452332" cy="6520179"/>
          </a:xfrm>
          <a:prstGeom prst="rect">
            <a:avLst/>
          </a:prstGeom>
        </p:spPr>
        <p:txBody>
          <a:bodyPr anchor="t" rtlCol="false" tIns="0" lIns="0" bIns="0" rIns="0">
            <a:spAutoFit/>
          </a:bodyPr>
          <a:lstStyle/>
          <a:p>
            <a:pPr algn="just" marL="798831" indent="-399416" lvl="1">
              <a:lnSpc>
                <a:spcPts val="7400"/>
              </a:lnSpc>
              <a:buFont typeface="Arial"/>
              <a:buChar char="•"/>
            </a:pPr>
            <a:r>
              <a:rPr lang="en-US" b="true" sz="3700">
                <a:solidFill>
                  <a:srgbClr val="000000"/>
                </a:solidFill>
                <a:latin typeface="Arial Bold"/>
                <a:ea typeface="Arial Bold"/>
                <a:cs typeface="Arial Bold"/>
                <a:sym typeface="Arial Bold"/>
              </a:rPr>
              <a:t>Image cleaning and annotation using OpenCV and LabelImg. </a:t>
            </a:r>
          </a:p>
          <a:p>
            <a:pPr algn="just" marL="798831" indent="-399416" lvl="1">
              <a:lnSpc>
                <a:spcPts val="7400"/>
              </a:lnSpc>
              <a:buFont typeface="Arial"/>
              <a:buChar char="•"/>
            </a:pPr>
            <a:r>
              <a:rPr lang="en-US" b="true" sz="3700">
                <a:solidFill>
                  <a:srgbClr val="000000"/>
                </a:solidFill>
                <a:latin typeface="Arial Bold"/>
                <a:ea typeface="Arial Bold"/>
                <a:cs typeface="Arial Bold"/>
                <a:sym typeface="Arial Bold"/>
              </a:rPr>
              <a:t>Feature extraction methods: </a:t>
            </a:r>
          </a:p>
          <a:p>
            <a:pPr algn="just" marL="1597662" indent="-532554" lvl="2">
              <a:lnSpc>
                <a:spcPts val="7400"/>
              </a:lnSpc>
              <a:buFont typeface="Arial"/>
              <a:buChar char="⚬"/>
            </a:pPr>
            <a:r>
              <a:rPr lang="en-US" b="true" sz="3700">
                <a:solidFill>
                  <a:srgbClr val="801B19"/>
                </a:solidFill>
                <a:latin typeface="Arial Bold"/>
                <a:ea typeface="Arial Bold"/>
                <a:cs typeface="Arial Bold"/>
                <a:sym typeface="Arial Bold"/>
              </a:rPr>
              <a:t>Histogram of Oriented Gradients (HOG):</a:t>
            </a:r>
            <a:r>
              <a:rPr lang="en-US" b="true" sz="3700">
                <a:solidFill>
                  <a:srgbClr val="000000"/>
                </a:solidFill>
                <a:latin typeface="Arial Bold"/>
                <a:ea typeface="Arial Bold"/>
                <a:cs typeface="Arial Bold"/>
                <a:sym typeface="Arial Bold"/>
              </a:rPr>
              <a:t> Shape and texture detection. </a:t>
            </a:r>
          </a:p>
          <a:p>
            <a:pPr algn="just" marL="1597662" indent="-532554" lvl="2">
              <a:lnSpc>
                <a:spcPts val="7400"/>
              </a:lnSpc>
              <a:buFont typeface="Arial"/>
              <a:buChar char="⚬"/>
            </a:pPr>
            <a:r>
              <a:rPr lang="en-US" b="true" sz="3700">
                <a:solidFill>
                  <a:srgbClr val="801B19"/>
                </a:solidFill>
                <a:latin typeface="Arial Bold"/>
                <a:ea typeface="Arial Bold"/>
                <a:cs typeface="Arial Bold"/>
                <a:sym typeface="Arial Bold"/>
              </a:rPr>
              <a:t>Scale-Invariant Feature Transform (SIFT)</a:t>
            </a:r>
            <a:r>
              <a:rPr lang="en-US" b="true" sz="3700">
                <a:solidFill>
                  <a:srgbClr val="801B19"/>
                </a:solidFill>
                <a:latin typeface="Arial Bold"/>
                <a:ea typeface="Arial Bold"/>
                <a:cs typeface="Arial Bold"/>
                <a:sym typeface="Arial Bold"/>
              </a:rPr>
              <a:t>:</a:t>
            </a:r>
            <a:r>
              <a:rPr lang="en-US" b="true" sz="3700">
                <a:solidFill>
                  <a:srgbClr val="000000"/>
                </a:solidFill>
                <a:latin typeface="Arial Bold"/>
                <a:ea typeface="Arial Bold"/>
                <a:cs typeface="Arial Bold"/>
                <a:sym typeface="Arial Bold"/>
              </a:rPr>
              <a:t> Identifies unique key points. </a:t>
            </a:r>
          </a:p>
          <a:p>
            <a:pPr algn="just" marL="1597662" indent="-532554" lvl="2">
              <a:lnSpc>
                <a:spcPts val="7400"/>
              </a:lnSpc>
              <a:buFont typeface="Arial"/>
              <a:buChar char="⚬"/>
            </a:pPr>
            <a:r>
              <a:rPr lang="en-US" b="true" sz="3700">
                <a:solidFill>
                  <a:srgbClr val="801B19"/>
                </a:solidFill>
                <a:latin typeface="Arial Bold"/>
                <a:ea typeface="Arial Bold"/>
                <a:cs typeface="Arial Bold"/>
                <a:sym typeface="Arial Bold"/>
              </a:rPr>
              <a:t>Oriented FAST and Rotated BRIEF (ORB)</a:t>
            </a:r>
            <a:r>
              <a:rPr lang="en-US" b="true" sz="3700">
                <a:solidFill>
                  <a:srgbClr val="801B19"/>
                </a:solidFill>
                <a:latin typeface="Arial Bold"/>
                <a:ea typeface="Arial Bold"/>
                <a:cs typeface="Arial Bold"/>
                <a:sym typeface="Arial Bold"/>
              </a:rPr>
              <a:t>:</a:t>
            </a:r>
            <a:r>
              <a:rPr lang="en-US" b="true" sz="3700">
                <a:solidFill>
                  <a:srgbClr val="000000"/>
                </a:solidFill>
                <a:latin typeface="Arial Bold"/>
                <a:ea typeface="Arial Bold"/>
                <a:cs typeface="Arial Bold"/>
                <a:sym typeface="Arial Bold"/>
              </a:rPr>
              <a:t> Extract feature descriptors. </a:t>
            </a:r>
          </a:p>
          <a:p>
            <a:pPr algn="just" marL="1597662" indent="-532554" lvl="2">
              <a:lnSpc>
                <a:spcPts val="7400"/>
              </a:lnSpc>
              <a:buFont typeface="Arial"/>
              <a:buChar char="⚬"/>
            </a:pPr>
            <a:r>
              <a:rPr lang="en-US" b="true" sz="3700">
                <a:solidFill>
                  <a:srgbClr val="801B19"/>
                </a:solidFill>
                <a:latin typeface="Arial Bold"/>
                <a:ea typeface="Arial Bold"/>
                <a:cs typeface="Arial Bold"/>
                <a:sym typeface="Arial Bold"/>
              </a:rPr>
              <a:t>Local Binary Patterns (LBP)</a:t>
            </a:r>
            <a:r>
              <a:rPr lang="en-US" b="true" sz="3700">
                <a:solidFill>
                  <a:srgbClr val="801B19"/>
                </a:solidFill>
                <a:latin typeface="Arial Bold"/>
                <a:ea typeface="Arial Bold"/>
                <a:cs typeface="Arial Bold"/>
                <a:sym typeface="Arial Bold"/>
              </a:rPr>
              <a:t>: </a:t>
            </a:r>
            <a:r>
              <a:rPr lang="en-US" b="true" sz="3700">
                <a:solidFill>
                  <a:srgbClr val="000000"/>
                </a:solidFill>
                <a:latin typeface="Arial Bold"/>
                <a:ea typeface="Arial Bold"/>
                <a:cs typeface="Arial Bold"/>
                <a:sym typeface="Arial Bold"/>
              </a:rPr>
              <a:t>Captures fine texture details. </a:t>
            </a:r>
          </a:p>
          <a:p>
            <a:pPr algn="just" marL="798831" indent="-399416" lvl="1">
              <a:lnSpc>
                <a:spcPts val="7400"/>
              </a:lnSpc>
              <a:buFont typeface="Arial"/>
              <a:buChar char="•"/>
            </a:pPr>
            <a:r>
              <a:rPr lang="en-US" b="true" sz="3700">
                <a:solidFill>
                  <a:srgbClr val="000000"/>
                </a:solidFill>
                <a:latin typeface="Arial Bold"/>
                <a:ea typeface="Arial Bold"/>
                <a:cs typeface="Arial Bold"/>
                <a:sym typeface="Arial Bold"/>
              </a:rPr>
              <a:t>Dimensionality Reduction: PCA, t-SNE.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2"/>
            <a:stretch>
              <a:fillRect l="-72590" t="-164481" r="-72193" b="-164850"/>
            </a:stretch>
          </a:blipFill>
        </p:spPr>
      </p:sp>
      <p:sp>
        <p:nvSpPr>
          <p:cNvPr name="TextBox 3" id="3"/>
          <p:cNvSpPr txBox="true"/>
          <p:nvPr/>
        </p:nvSpPr>
        <p:spPr>
          <a:xfrm rot="0">
            <a:off x="1028700" y="534926"/>
            <a:ext cx="15590550"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Model Selection &amp; Evaluation</a:t>
            </a:r>
          </a:p>
        </p:txBody>
      </p:sp>
      <p:sp>
        <p:nvSpPr>
          <p:cNvPr name="TextBox 4" id="4"/>
          <p:cNvSpPr txBox="true"/>
          <p:nvPr/>
        </p:nvSpPr>
        <p:spPr>
          <a:xfrm rot="0">
            <a:off x="0" y="1988820"/>
            <a:ext cx="18288000" cy="5928360"/>
          </a:xfrm>
          <a:prstGeom prst="rect">
            <a:avLst/>
          </a:prstGeom>
        </p:spPr>
        <p:txBody>
          <a:bodyPr anchor="t" rtlCol="false" tIns="0" lIns="0" bIns="0" rIns="0">
            <a:spAutoFit/>
          </a:bodyPr>
          <a:lstStyle/>
          <a:p>
            <a:pPr algn="just" marL="842010" indent="-421005" lvl="1">
              <a:lnSpc>
                <a:spcPts val="7800"/>
              </a:lnSpc>
              <a:buFont typeface="Arial"/>
              <a:buChar char="•"/>
            </a:pPr>
            <a:r>
              <a:rPr lang="en-US" b="true" sz="3900">
                <a:solidFill>
                  <a:srgbClr val="000000"/>
                </a:solidFill>
                <a:latin typeface="Arial Bold"/>
                <a:ea typeface="Arial Bold"/>
                <a:cs typeface="Arial Bold"/>
                <a:sym typeface="Arial Bold"/>
              </a:rPr>
              <a:t>Models Under Consideration:</a:t>
            </a:r>
          </a:p>
          <a:p>
            <a:pPr algn="just" marL="1684020" indent="-561340" lvl="2">
              <a:lnSpc>
                <a:spcPts val="7800"/>
              </a:lnSpc>
              <a:buFont typeface="Arial"/>
              <a:buChar char="⚬"/>
            </a:pPr>
            <a:r>
              <a:rPr lang="en-US" b="true" sz="3900">
                <a:solidFill>
                  <a:srgbClr val="000000"/>
                </a:solidFill>
                <a:latin typeface="Arial Bold"/>
                <a:ea typeface="Arial Bold"/>
                <a:cs typeface="Arial Bold"/>
                <a:sym typeface="Arial Bold"/>
              </a:rPr>
              <a:t>SVM: Handles structured data well.</a:t>
            </a:r>
          </a:p>
          <a:p>
            <a:pPr algn="just" marL="1684020" indent="-561340" lvl="2">
              <a:lnSpc>
                <a:spcPts val="7800"/>
              </a:lnSpc>
              <a:buFont typeface="Arial"/>
              <a:buChar char="⚬"/>
            </a:pPr>
            <a:r>
              <a:rPr lang="en-US" b="true" sz="3900">
                <a:solidFill>
                  <a:srgbClr val="000000"/>
                </a:solidFill>
                <a:latin typeface="Arial Bold"/>
                <a:ea typeface="Arial Bold"/>
                <a:cs typeface="Arial Bold"/>
                <a:sym typeface="Arial Bold"/>
              </a:rPr>
              <a:t>Random Forest: robust classification.</a:t>
            </a:r>
          </a:p>
          <a:p>
            <a:pPr algn="just" marL="1684020" indent="-561340" lvl="2">
              <a:lnSpc>
                <a:spcPts val="7800"/>
              </a:lnSpc>
              <a:buFont typeface="Arial"/>
              <a:buChar char="⚬"/>
            </a:pPr>
            <a:r>
              <a:rPr lang="en-US" b="true" sz="3900">
                <a:solidFill>
                  <a:srgbClr val="000000"/>
                </a:solidFill>
                <a:latin typeface="Arial Bold"/>
                <a:ea typeface="Arial Bold"/>
                <a:cs typeface="Arial Bold"/>
                <a:sym typeface="Arial Bold"/>
              </a:rPr>
              <a:t>k-NN: Effective for small datasets.</a:t>
            </a:r>
          </a:p>
          <a:p>
            <a:pPr algn="just" marL="1684020" indent="-561340" lvl="2">
              <a:lnSpc>
                <a:spcPts val="7800"/>
              </a:lnSpc>
              <a:buFont typeface="Arial"/>
              <a:buChar char="⚬"/>
            </a:pPr>
            <a:r>
              <a:rPr lang="en-US" b="true" sz="3900">
                <a:solidFill>
                  <a:srgbClr val="000000"/>
                </a:solidFill>
                <a:latin typeface="Arial Bold"/>
                <a:ea typeface="Arial Bold"/>
                <a:cs typeface="Arial Bold"/>
                <a:sym typeface="Arial Bold"/>
              </a:rPr>
              <a:t>XGBoost: optimized for classification.</a:t>
            </a:r>
          </a:p>
          <a:p>
            <a:pPr algn="just" marL="842010" indent="-421005" lvl="1">
              <a:lnSpc>
                <a:spcPts val="7800"/>
              </a:lnSpc>
              <a:buFont typeface="Arial"/>
              <a:buChar char="•"/>
            </a:pPr>
            <a:r>
              <a:rPr lang="en-US" b="true" sz="3900">
                <a:solidFill>
                  <a:srgbClr val="000000"/>
                </a:solidFill>
                <a:latin typeface="Arial Bold"/>
                <a:ea typeface="Arial Bold"/>
                <a:cs typeface="Arial Bold"/>
                <a:sym typeface="Arial Bold"/>
              </a:rPr>
              <a:t>Next Steps: Train models and compare accuracy, precision, and recoil.</a:t>
            </a:r>
          </a:p>
        </p:txBody>
      </p:sp>
      <p:grpSp>
        <p:nvGrpSpPr>
          <p:cNvPr name="Group 5" id="5"/>
          <p:cNvGrpSpPr/>
          <p:nvPr/>
        </p:nvGrpSpPr>
        <p:grpSpPr>
          <a:xfrm rot="0">
            <a:off x="15397507" y="1121666"/>
            <a:ext cx="1861793" cy="5533982"/>
            <a:chOff x="0" y="0"/>
            <a:chExt cx="2482391" cy="7378643"/>
          </a:xfrm>
        </p:grpSpPr>
        <p:sp>
          <p:nvSpPr>
            <p:cNvPr name="Freeform 6" id="6"/>
            <p:cNvSpPr/>
            <p:nvPr/>
          </p:nvSpPr>
          <p:spPr>
            <a:xfrm flipH="false" flipV="false" rot="0">
              <a:off x="0" y="0"/>
              <a:ext cx="2482391" cy="1913698"/>
            </a:xfrm>
            <a:custGeom>
              <a:avLst/>
              <a:gdLst/>
              <a:ahLst/>
              <a:cxnLst/>
              <a:rect r="r" b="b" t="t" l="l"/>
              <a:pathLst>
                <a:path h="1913698" w="2482391">
                  <a:moveTo>
                    <a:pt x="0" y="0"/>
                  </a:moveTo>
                  <a:lnTo>
                    <a:pt x="2482391" y="0"/>
                  </a:lnTo>
                  <a:lnTo>
                    <a:pt x="2482391" y="1913698"/>
                  </a:lnTo>
                  <a:lnTo>
                    <a:pt x="0" y="19136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59010" y="227076"/>
              <a:ext cx="1421165" cy="1421165"/>
            </a:xfrm>
            <a:custGeom>
              <a:avLst/>
              <a:gdLst/>
              <a:ahLst/>
              <a:cxnLst/>
              <a:rect r="r" b="b" t="t" l="l"/>
              <a:pathLst>
                <a:path h="1421165" w="1421165">
                  <a:moveTo>
                    <a:pt x="0" y="0"/>
                  </a:moveTo>
                  <a:lnTo>
                    <a:pt x="1421166" y="0"/>
                  </a:lnTo>
                  <a:lnTo>
                    <a:pt x="1421166" y="1421165"/>
                  </a:lnTo>
                  <a:lnTo>
                    <a:pt x="0" y="14211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w="95250" cap="sq">
              <a:solidFill>
                <a:srgbClr val="801B19"/>
              </a:solidFill>
              <a:prstDash val="solid"/>
              <a:miter/>
            </a:ln>
          </p:spPr>
        </p:sp>
        <p:sp>
          <p:nvSpPr>
            <p:cNvPr name="Freeform 8" id="8"/>
            <p:cNvSpPr/>
            <p:nvPr/>
          </p:nvSpPr>
          <p:spPr>
            <a:xfrm flipH="false" flipV="false" rot="0">
              <a:off x="0" y="2846010"/>
              <a:ext cx="2482391" cy="1913698"/>
            </a:xfrm>
            <a:custGeom>
              <a:avLst/>
              <a:gdLst/>
              <a:ahLst/>
              <a:cxnLst/>
              <a:rect r="r" b="b" t="t" l="l"/>
              <a:pathLst>
                <a:path h="1913698" w="2482391">
                  <a:moveTo>
                    <a:pt x="0" y="0"/>
                  </a:moveTo>
                  <a:lnTo>
                    <a:pt x="2482391" y="0"/>
                  </a:lnTo>
                  <a:lnTo>
                    <a:pt x="2482391" y="1913698"/>
                  </a:lnTo>
                  <a:lnTo>
                    <a:pt x="0" y="19136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59010" y="3094978"/>
              <a:ext cx="1421165" cy="1421165"/>
            </a:xfrm>
            <a:custGeom>
              <a:avLst/>
              <a:gdLst/>
              <a:ahLst/>
              <a:cxnLst/>
              <a:rect r="r" b="b" t="t" l="l"/>
              <a:pathLst>
                <a:path h="1421165" w="1421165">
                  <a:moveTo>
                    <a:pt x="0" y="0"/>
                  </a:moveTo>
                  <a:lnTo>
                    <a:pt x="1421166" y="0"/>
                  </a:lnTo>
                  <a:lnTo>
                    <a:pt x="1421166" y="1421165"/>
                  </a:lnTo>
                  <a:lnTo>
                    <a:pt x="0" y="14211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w="95250" cap="sq">
              <a:solidFill>
                <a:srgbClr val="801B19"/>
              </a:solidFill>
              <a:prstDash val="solid"/>
              <a:miter/>
            </a:ln>
          </p:spPr>
        </p:sp>
        <p:sp>
          <p:nvSpPr>
            <p:cNvPr name="Freeform 10" id="10"/>
            <p:cNvSpPr/>
            <p:nvPr/>
          </p:nvSpPr>
          <p:spPr>
            <a:xfrm flipH="false" flipV="false" rot="0">
              <a:off x="559010" y="5957477"/>
              <a:ext cx="1421165" cy="1421165"/>
            </a:xfrm>
            <a:custGeom>
              <a:avLst/>
              <a:gdLst/>
              <a:ahLst/>
              <a:cxnLst/>
              <a:rect r="r" b="b" t="t" l="l"/>
              <a:pathLst>
                <a:path h="1421165" w="1421165">
                  <a:moveTo>
                    <a:pt x="0" y="0"/>
                  </a:moveTo>
                  <a:lnTo>
                    <a:pt x="1421166" y="0"/>
                  </a:lnTo>
                  <a:lnTo>
                    <a:pt x="1421166" y="1421166"/>
                  </a:lnTo>
                  <a:lnTo>
                    <a:pt x="0" y="14211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w="95250" cap="sq">
              <a:solidFill>
                <a:srgbClr val="000000"/>
              </a:solidFill>
              <a:prstDash val="solid"/>
              <a:miter/>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3"/>
            <a:stretch>
              <a:fillRect l="-72590" t="-164481" r="-72193" b="-164850"/>
            </a:stretch>
          </a:blipFill>
        </p:spPr>
      </p:sp>
      <p:sp>
        <p:nvSpPr>
          <p:cNvPr name="TextBox 3" id="3"/>
          <p:cNvSpPr txBox="true"/>
          <p:nvPr/>
        </p:nvSpPr>
        <p:spPr>
          <a:xfrm rot="0">
            <a:off x="1339200" y="784437"/>
            <a:ext cx="15590550"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Future Work &amp; Implementation Plan</a:t>
            </a:r>
          </a:p>
        </p:txBody>
      </p:sp>
      <p:sp>
        <p:nvSpPr>
          <p:cNvPr name="AutoShape 4" id="4"/>
          <p:cNvSpPr/>
          <p:nvPr/>
        </p:nvSpPr>
        <p:spPr>
          <a:xfrm>
            <a:off x="1236653" y="5696319"/>
            <a:ext cx="16230600" cy="0"/>
          </a:xfrm>
          <a:prstGeom prst="line">
            <a:avLst/>
          </a:prstGeom>
          <a:ln cap="flat" w="66675">
            <a:solidFill>
              <a:srgbClr val="000000"/>
            </a:solidFill>
            <a:prstDash val="solid"/>
            <a:headEnd type="none" len="sm" w="sm"/>
            <a:tailEnd type="none" len="sm" w="sm"/>
          </a:ln>
        </p:spPr>
      </p:sp>
      <p:sp>
        <p:nvSpPr>
          <p:cNvPr name="AutoShape 5" id="5"/>
          <p:cNvSpPr/>
          <p:nvPr/>
        </p:nvSpPr>
        <p:spPr>
          <a:xfrm flipV="true">
            <a:off x="2919852" y="4086171"/>
            <a:ext cx="0" cy="1106433"/>
          </a:xfrm>
          <a:prstGeom prst="line">
            <a:avLst/>
          </a:prstGeom>
          <a:ln cap="flat" w="66675">
            <a:solidFill>
              <a:srgbClr val="000000"/>
            </a:solidFill>
            <a:prstDash val="sysDash"/>
            <a:headEnd type="none" len="sm" w="sm"/>
            <a:tailEnd type="none" len="sm" w="sm"/>
          </a:ln>
        </p:spPr>
      </p:sp>
      <p:sp>
        <p:nvSpPr>
          <p:cNvPr name="Freeform 6" id="6"/>
          <p:cNvSpPr/>
          <p:nvPr/>
        </p:nvSpPr>
        <p:spPr>
          <a:xfrm flipH="false" flipV="false" rot="0">
            <a:off x="2416138" y="5192605"/>
            <a:ext cx="1007428" cy="1007428"/>
          </a:xfrm>
          <a:custGeom>
            <a:avLst/>
            <a:gdLst/>
            <a:ahLst/>
            <a:cxnLst/>
            <a:rect r="r" b="b" t="t" l="l"/>
            <a:pathLst>
              <a:path h="1007428" w="1007428">
                <a:moveTo>
                  <a:pt x="0" y="0"/>
                </a:moveTo>
                <a:lnTo>
                  <a:pt x="1007428" y="0"/>
                </a:lnTo>
                <a:lnTo>
                  <a:pt x="1007428" y="1007428"/>
                </a:lnTo>
                <a:lnTo>
                  <a:pt x="0" y="1007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7953" y="2051631"/>
            <a:ext cx="5423798" cy="2034540"/>
          </a:xfrm>
          <a:prstGeom prst="rect">
            <a:avLst/>
          </a:prstGeom>
        </p:spPr>
        <p:txBody>
          <a:bodyPr anchor="t" rtlCol="false" tIns="0" lIns="0" bIns="0" rIns="0">
            <a:spAutoFit/>
          </a:bodyPr>
          <a:lstStyle/>
          <a:p>
            <a:pPr algn="ctr">
              <a:lnSpc>
                <a:spcPts val="5459"/>
              </a:lnSpc>
              <a:spcBef>
                <a:spcPct val="0"/>
              </a:spcBef>
            </a:pPr>
            <a:r>
              <a:rPr lang="en-US" b="true" sz="3900">
                <a:solidFill>
                  <a:srgbClr val="000000"/>
                </a:solidFill>
                <a:latin typeface="Canva Sans Bold"/>
                <a:ea typeface="Canva Sans Bold"/>
                <a:cs typeface="Canva Sans Bold"/>
                <a:sym typeface="Canva Sans Bold"/>
              </a:rPr>
              <a:t>Acquire and preprocess the dataset.</a:t>
            </a:r>
          </a:p>
        </p:txBody>
      </p:sp>
      <p:sp>
        <p:nvSpPr>
          <p:cNvPr name="TextBox 8" id="8"/>
          <p:cNvSpPr txBox="true"/>
          <p:nvPr/>
        </p:nvSpPr>
        <p:spPr>
          <a:xfrm rot="0">
            <a:off x="2416138" y="5326749"/>
            <a:ext cx="1007428" cy="662940"/>
          </a:xfrm>
          <a:prstGeom prst="rect">
            <a:avLst/>
          </a:prstGeom>
        </p:spPr>
        <p:txBody>
          <a:bodyPr anchor="t" rtlCol="false" tIns="0" lIns="0" bIns="0" rIns="0">
            <a:spAutoFit/>
          </a:bodyPr>
          <a:lstStyle/>
          <a:p>
            <a:pPr algn="ctr">
              <a:lnSpc>
                <a:spcPts val="5459"/>
              </a:lnSpc>
              <a:spcBef>
                <a:spcPct val="0"/>
              </a:spcBef>
            </a:pPr>
            <a:r>
              <a:rPr lang="en-US" b="true" sz="3900">
                <a:solidFill>
                  <a:srgbClr val="FFFFFF"/>
                </a:solidFill>
                <a:latin typeface="Canva Sans Bold"/>
                <a:ea typeface="Canva Sans Bold"/>
                <a:cs typeface="Canva Sans Bold"/>
                <a:sym typeface="Canva Sans Bold"/>
              </a:rPr>
              <a:t>1</a:t>
            </a:r>
          </a:p>
        </p:txBody>
      </p:sp>
      <p:sp>
        <p:nvSpPr>
          <p:cNvPr name="AutoShape 9" id="9"/>
          <p:cNvSpPr/>
          <p:nvPr/>
        </p:nvSpPr>
        <p:spPr>
          <a:xfrm>
            <a:off x="15757139" y="6200033"/>
            <a:ext cx="0" cy="1099927"/>
          </a:xfrm>
          <a:prstGeom prst="line">
            <a:avLst/>
          </a:prstGeom>
          <a:ln cap="flat" w="66675">
            <a:solidFill>
              <a:srgbClr val="000000"/>
            </a:solidFill>
            <a:prstDash val="sysDash"/>
            <a:headEnd type="none" len="sm" w="sm"/>
            <a:tailEnd type="none" len="sm" w="sm"/>
          </a:ln>
        </p:spPr>
      </p:sp>
      <p:sp>
        <p:nvSpPr>
          <p:cNvPr name="Freeform 10" id="10"/>
          <p:cNvSpPr/>
          <p:nvPr/>
        </p:nvSpPr>
        <p:spPr>
          <a:xfrm flipH="false" flipV="false" rot="0">
            <a:off x="15253425" y="5192605"/>
            <a:ext cx="1007428" cy="1007428"/>
          </a:xfrm>
          <a:custGeom>
            <a:avLst/>
            <a:gdLst/>
            <a:ahLst/>
            <a:cxnLst/>
            <a:rect r="r" b="b" t="t" l="l"/>
            <a:pathLst>
              <a:path h="1007428" w="1007428">
                <a:moveTo>
                  <a:pt x="0" y="0"/>
                </a:moveTo>
                <a:lnTo>
                  <a:pt x="1007428" y="0"/>
                </a:lnTo>
                <a:lnTo>
                  <a:pt x="1007428" y="1007428"/>
                </a:lnTo>
                <a:lnTo>
                  <a:pt x="0" y="1007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5253425" y="5326749"/>
            <a:ext cx="1007428" cy="662940"/>
          </a:xfrm>
          <a:prstGeom prst="rect">
            <a:avLst/>
          </a:prstGeom>
        </p:spPr>
        <p:txBody>
          <a:bodyPr anchor="t" rtlCol="false" tIns="0" lIns="0" bIns="0" rIns="0">
            <a:spAutoFit/>
          </a:bodyPr>
          <a:lstStyle/>
          <a:p>
            <a:pPr algn="ctr">
              <a:lnSpc>
                <a:spcPts val="5459"/>
              </a:lnSpc>
              <a:spcBef>
                <a:spcPct val="0"/>
              </a:spcBef>
            </a:pPr>
            <a:r>
              <a:rPr lang="en-US" b="true" sz="3900">
                <a:solidFill>
                  <a:srgbClr val="FFFFFF"/>
                </a:solidFill>
                <a:latin typeface="Canva Sans Bold"/>
                <a:ea typeface="Canva Sans Bold"/>
                <a:cs typeface="Canva Sans Bold"/>
                <a:sym typeface="Canva Sans Bold"/>
              </a:rPr>
              <a:t>4</a:t>
            </a:r>
          </a:p>
        </p:txBody>
      </p:sp>
      <p:sp>
        <p:nvSpPr>
          <p:cNvPr name="TextBox 12" id="12"/>
          <p:cNvSpPr txBox="true"/>
          <p:nvPr/>
        </p:nvSpPr>
        <p:spPr>
          <a:xfrm rot="0">
            <a:off x="13434231" y="7223760"/>
            <a:ext cx="4645815" cy="2034540"/>
          </a:xfrm>
          <a:prstGeom prst="rect">
            <a:avLst/>
          </a:prstGeom>
        </p:spPr>
        <p:txBody>
          <a:bodyPr anchor="t" rtlCol="false" tIns="0" lIns="0" bIns="0" rIns="0">
            <a:spAutoFit/>
          </a:bodyPr>
          <a:lstStyle/>
          <a:p>
            <a:pPr algn="ctr" marL="0" indent="0" lvl="0">
              <a:lnSpc>
                <a:spcPts val="5459"/>
              </a:lnSpc>
              <a:spcBef>
                <a:spcPct val="0"/>
              </a:spcBef>
            </a:pPr>
            <a:r>
              <a:rPr lang="en-US" b="true" sz="3900" strike="noStrike" u="none">
                <a:solidFill>
                  <a:srgbClr val="000000"/>
                </a:solidFill>
                <a:latin typeface="Canva Sans Bold"/>
                <a:ea typeface="Canva Sans Bold"/>
                <a:cs typeface="Canva Sans Bold"/>
                <a:sym typeface="Canva Sans Bold"/>
              </a:rPr>
              <a:t>Validate the model and explore real-world applications.</a:t>
            </a:r>
          </a:p>
        </p:txBody>
      </p:sp>
      <p:sp>
        <p:nvSpPr>
          <p:cNvPr name="Freeform 13" id="13"/>
          <p:cNvSpPr/>
          <p:nvPr/>
        </p:nvSpPr>
        <p:spPr>
          <a:xfrm flipH="false" flipV="false" rot="0">
            <a:off x="6570813" y="5192605"/>
            <a:ext cx="1007428" cy="1007428"/>
          </a:xfrm>
          <a:custGeom>
            <a:avLst/>
            <a:gdLst/>
            <a:ahLst/>
            <a:cxnLst/>
            <a:rect r="r" b="b" t="t" l="l"/>
            <a:pathLst>
              <a:path h="1007428" w="1007428">
                <a:moveTo>
                  <a:pt x="0" y="0"/>
                </a:moveTo>
                <a:lnTo>
                  <a:pt x="1007428" y="0"/>
                </a:lnTo>
                <a:lnTo>
                  <a:pt x="1007428" y="1007428"/>
                </a:lnTo>
                <a:lnTo>
                  <a:pt x="0" y="1007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6570813" y="5326749"/>
            <a:ext cx="1007428" cy="662940"/>
          </a:xfrm>
          <a:prstGeom prst="rect">
            <a:avLst/>
          </a:prstGeom>
        </p:spPr>
        <p:txBody>
          <a:bodyPr anchor="t" rtlCol="false" tIns="0" lIns="0" bIns="0" rIns="0">
            <a:spAutoFit/>
          </a:bodyPr>
          <a:lstStyle/>
          <a:p>
            <a:pPr algn="ctr">
              <a:lnSpc>
                <a:spcPts val="5459"/>
              </a:lnSpc>
              <a:spcBef>
                <a:spcPct val="0"/>
              </a:spcBef>
            </a:pPr>
            <a:r>
              <a:rPr lang="en-US" b="true" sz="3900">
                <a:solidFill>
                  <a:srgbClr val="FFFFFF"/>
                </a:solidFill>
                <a:latin typeface="Canva Sans Bold"/>
                <a:ea typeface="Canva Sans Bold"/>
                <a:cs typeface="Canva Sans Bold"/>
                <a:sym typeface="Canva Sans Bold"/>
              </a:rPr>
              <a:t>2</a:t>
            </a:r>
          </a:p>
        </p:txBody>
      </p:sp>
      <p:sp>
        <p:nvSpPr>
          <p:cNvPr name="AutoShape 15" id="15"/>
          <p:cNvSpPr/>
          <p:nvPr/>
        </p:nvSpPr>
        <p:spPr>
          <a:xfrm flipV="true">
            <a:off x="7074527" y="6200033"/>
            <a:ext cx="0" cy="1099927"/>
          </a:xfrm>
          <a:prstGeom prst="line">
            <a:avLst/>
          </a:prstGeom>
          <a:ln cap="flat" w="66675">
            <a:solidFill>
              <a:srgbClr val="000000"/>
            </a:solidFill>
            <a:prstDash val="sysDash"/>
            <a:headEnd type="none" len="sm" w="sm"/>
            <a:tailEnd type="none" len="sm" w="sm"/>
          </a:ln>
        </p:spPr>
      </p:sp>
      <p:sp>
        <p:nvSpPr>
          <p:cNvPr name="TextBox 16" id="16"/>
          <p:cNvSpPr txBox="true"/>
          <p:nvPr/>
        </p:nvSpPr>
        <p:spPr>
          <a:xfrm rot="0">
            <a:off x="4797100" y="7223760"/>
            <a:ext cx="4554853" cy="2034540"/>
          </a:xfrm>
          <a:prstGeom prst="rect">
            <a:avLst/>
          </a:prstGeom>
        </p:spPr>
        <p:txBody>
          <a:bodyPr anchor="t" rtlCol="false" tIns="0" lIns="0" bIns="0" rIns="0">
            <a:spAutoFit/>
          </a:bodyPr>
          <a:lstStyle/>
          <a:p>
            <a:pPr algn="ctr">
              <a:lnSpc>
                <a:spcPts val="5459"/>
              </a:lnSpc>
              <a:spcBef>
                <a:spcPct val="0"/>
              </a:spcBef>
            </a:pPr>
            <a:r>
              <a:rPr lang="en-US" b="true" sz="3900">
                <a:solidFill>
                  <a:srgbClr val="000000"/>
                </a:solidFill>
                <a:latin typeface="Canva Sans Bold"/>
                <a:ea typeface="Canva Sans Bold"/>
                <a:cs typeface="Canva Sans Bold"/>
                <a:sym typeface="Canva Sans Bold"/>
              </a:rPr>
              <a:t>Train and compare SVM, RF, K-NN, and XGBoost.</a:t>
            </a:r>
          </a:p>
        </p:txBody>
      </p:sp>
      <p:sp>
        <p:nvSpPr>
          <p:cNvPr name="Freeform 17" id="17"/>
          <p:cNvSpPr/>
          <p:nvPr/>
        </p:nvSpPr>
        <p:spPr>
          <a:xfrm flipH="false" flipV="false" rot="0">
            <a:off x="10912119" y="5192605"/>
            <a:ext cx="1007428" cy="1007428"/>
          </a:xfrm>
          <a:custGeom>
            <a:avLst/>
            <a:gdLst/>
            <a:ahLst/>
            <a:cxnLst/>
            <a:rect r="r" b="b" t="t" l="l"/>
            <a:pathLst>
              <a:path h="1007428" w="1007428">
                <a:moveTo>
                  <a:pt x="0" y="0"/>
                </a:moveTo>
                <a:lnTo>
                  <a:pt x="1007428" y="0"/>
                </a:lnTo>
                <a:lnTo>
                  <a:pt x="1007428" y="1007428"/>
                </a:lnTo>
                <a:lnTo>
                  <a:pt x="0" y="1007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0912119" y="5326749"/>
            <a:ext cx="1007428" cy="662940"/>
          </a:xfrm>
          <a:prstGeom prst="rect">
            <a:avLst/>
          </a:prstGeom>
        </p:spPr>
        <p:txBody>
          <a:bodyPr anchor="t" rtlCol="false" tIns="0" lIns="0" bIns="0" rIns="0">
            <a:spAutoFit/>
          </a:bodyPr>
          <a:lstStyle/>
          <a:p>
            <a:pPr algn="ctr">
              <a:lnSpc>
                <a:spcPts val="5459"/>
              </a:lnSpc>
              <a:spcBef>
                <a:spcPct val="0"/>
              </a:spcBef>
            </a:pPr>
            <a:r>
              <a:rPr lang="en-US" b="true" sz="3900">
                <a:solidFill>
                  <a:srgbClr val="FFFFFF"/>
                </a:solidFill>
                <a:latin typeface="Canva Sans Bold"/>
                <a:ea typeface="Canva Sans Bold"/>
                <a:cs typeface="Canva Sans Bold"/>
                <a:sym typeface="Canva Sans Bold"/>
              </a:rPr>
              <a:t>3</a:t>
            </a:r>
          </a:p>
        </p:txBody>
      </p:sp>
      <p:sp>
        <p:nvSpPr>
          <p:cNvPr name="AutoShape 19" id="19"/>
          <p:cNvSpPr/>
          <p:nvPr/>
        </p:nvSpPr>
        <p:spPr>
          <a:xfrm flipV="true">
            <a:off x="11415833" y="4086171"/>
            <a:ext cx="0" cy="1106433"/>
          </a:xfrm>
          <a:prstGeom prst="line">
            <a:avLst/>
          </a:prstGeom>
          <a:ln cap="flat" w="66675">
            <a:solidFill>
              <a:srgbClr val="000000"/>
            </a:solidFill>
            <a:prstDash val="sysDash"/>
            <a:headEnd type="none" len="sm" w="sm"/>
            <a:tailEnd type="none" len="sm" w="sm"/>
          </a:ln>
        </p:spPr>
      </p:sp>
      <p:sp>
        <p:nvSpPr>
          <p:cNvPr name="TextBox 20" id="20"/>
          <p:cNvSpPr txBox="true"/>
          <p:nvPr/>
        </p:nvSpPr>
        <p:spPr>
          <a:xfrm rot="0">
            <a:off x="8616848" y="2051631"/>
            <a:ext cx="5597969" cy="2034540"/>
          </a:xfrm>
          <a:prstGeom prst="rect">
            <a:avLst/>
          </a:prstGeom>
        </p:spPr>
        <p:txBody>
          <a:bodyPr anchor="t" rtlCol="false" tIns="0" lIns="0" bIns="0" rIns="0">
            <a:spAutoFit/>
          </a:bodyPr>
          <a:lstStyle/>
          <a:p>
            <a:pPr algn="ctr">
              <a:lnSpc>
                <a:spcPts val="5459"/>
              </a:lnSpc>
              <a:spcBef>
                <a:spcPct val="0"/>
              </a:spcBef>
            </a:pPr>
            <a:r>
              <a:rPr lang="en-US" b="true" sz="3900">
                <a:solidFill>
                  <a:srgbClr val="000000"/>
                </a:solidFill>
                <a:latin typeface="Canva Sans Bold"/>
                <a:ea typeface="Canva Sans Bold"/>
                <a:cs typeface="Canva Sans Bold"/>
                <a:sym typeface="Canva Sans Bold"/>
              </a:rPr>
              <a:t>Implement outlier detection for unknown crocodiles.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8221" y="9058422"/>
            <a:ext cx="2048713" cy="898485"/>
          </a:xfrm>
          <a:custGeom>
            <a:avLst/>
            <a:gdLst/>
            <a:ahLst/>
            <a:cxnLst/>
            <a:rect r="r" b="b" t="t" l="l"/>
            <a:pathLst>
              <a:path h="898485" w="2048713">
                <a:moveTo>
                  <a:pt x="0" y="0"/>
                </a:moveTo>
                <a:lnTo>
                  <a:pt x="2048713" y="0"/>
                </a:lnTo>
                <a:lnTo>
                  <a:pt x="2048713" y="898485"/>
                </a:lnTo>
                <a:lnTo>
                  <a:pt x="0" y="898485"/>
                </a:lnTo>
                <a:lnTo>
                  <a:pt x="0" y="0"/>
                </a:lnTo>
                <a:close/>
              </a:path>
            </a:pathLst>
          </a:custGeom>
          <a:blipFill>
            <a:blip r:embed="rId3"/>
            <a:stretch>
              <a:fillRect l="-72590" t="-164481" r="-72193" b="-164850"/>
            </a:stretch>
          </a:blipFill>
        </p:spPr>
      </p:sp>
      <p:sp>
        <p:nvSpPr>
          <p:cNvPr name="TextBox 3" id="3"/>
          <p:cNvSpPr txBox="true"/>
          <p:nvPr/>
        </p:nvSpPr>
        <p:spPr>
          <a:xfrm rot="0">
            <a:off x="769356" y="973728"/>
            <a:ext cx="15920100" cy="1116330"/>
          </a:xfrm>
          <a:prstGeom prst="rect">
            <a:avLst/>
          </a:prstGeom>
        </p:spPr>
        <p:txBody>
          <a:bodyPr anchor="t" rtlCol="false" tIns="0" lIns="0" bIns="0" rIns="0">
            <a:spAutoFit/>
          </a:bodyPr>
          <a:lstStyle/>
          <a:p>
            <a:pPr algn="l">
              <a:lnSpc>
                <a:spcPts val="7559"/>
              </a:lnSpc>
            </a:pPr>
            <a:r>
              <a:rPr lang="en-US" sz="6999">
                <a:solidFill>
                  <a:srgbClr val="801B19"/>
                </a:solidFill>
                <a:latin typeface="Arial"/>
                <a:ea typeface="Arial"/>
                <a:cs typeface="Arial"/>
                <a:sym typeface="Arial"/>
              </a:rPr>
              <a:t>References</a:t>
            </a:r>
          </a:p>
        </p:txBody>
      </p:sp>
      <p:sp>
        <p:nvSpPr>
          <p:cNvPr name="TextBox 4" id="4"/>
          <p:cNvSpPr txBox="true"/>
          <p:nvPr/>
        </p:nvSpPr>
        <p:spPr>
          <a:xfrm rot="0">
            <a:off x="-318919" y="2585358"/>
            <a:ext cx="18096649"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Smith, J., &amp; Brown, K. (2022). Deep Learning-Based Identification of Crocodile Individuals Using CNNs. Journal of Wildlife Research, 45(3), 210-225</a:t>
            </a:r>
          </a:p>
        </p:txBody>
      </p:sp>
      <p:sp>
        <p:nvSpPr>
          <p:cNvPr name="TextBox 5" id="5"/>
          <p:cNvSpPr txBox="true"/>
          <p:nvPr/>
        </p:nvSpPr>
        <p:spPr>
          <a:xfrm rot="0">
            <a:off x="191351" y="4263301"/>
            <a:ext cx="1828800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Patel, R., &amp; Singh, M. (2023). Real-Time Wildlife Monitoring Using YOLO for Species Recognition. International Conference on Computer Vision and AI, 12(1), 78-92.</a:t>
            </a:r>
          </a:p>
        </p:txBody>
      </p:sp>
      <p:sp>
        <p:nvSpPr>
          <p:cNvPr name="TextBox 6" id="6"/>
          <p:cNvSpPr txBox="true"/>
          <p:nvPr/>
        </p:nvSpPr>
        <p:spPr>
          <a:xfrm rot="0">
            <a:off x="0" y="6088590"/>
            <a:ext cx="18479351"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Gupta, S., &amp; Kumar, V. (2020). Deep Learning-Based Facial Recognition for Animal Identification. IEEE Transactions on AI in Ecology, 15(4), 122-138.</a:t>
            </a:r>
          </a:p>
        </p:txBody>
      </p:sp>
      <p:sp>
        <p:nvSpPr>
          <p:cNvPr name="TextBox 7" id="7"/>
          <p:cNvSpPr txBox="true"/>
          <p:nvPr/>
        </p:nvSpPr>
        <p:spPr>
          <a:xfrm rot="0">
            <a:off x="0" y="7764355"/>
            <a:ext cx="17971090"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Lee, H., &amp; Zhao, T. (2021). SIFT and ORB for Biometric Recognition in Reptiles: A Comparative Study. Pattern Recognition and Machine Learning, 38(5), 560-575.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DAGQnRHNYfA</dc:identifier>
  <dcterms:modified xsi:type="dcterms:W3CDTF">2011-08-01T06:04:30Z</dcterms:modified>
  <cp:revision>1</cp:revision>
  <dc:title>Machine Learning</dc:title>
</cp:coreProperties>
</file>