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rimo Bold" charset="1" panose="020B0704020202020204"/>
      <p:regular r:id="rId21"/>
    </p:embeddedFont>
    <p:embeddedFont>
      <p:font typeface="Arimo" charset="1" panose="020B0604020202020204"/>
      <p:regular r:id="rId22"/>
    </p:embeddedFont>
    <p:embeddedFont>
      <p:font typeface="Arial Bold" charset="1" panose="020B0802020202020204"/>
      <p:regular r:id="rId23"/>
    </p:embeddedFont>
    <p:embeddedFont>
      <p:font typeface="Arial" charset="1" panose="020B0502020202020204"/>
      <p:regular r:id="rId24"/>
    </p:embeddedFont>
    <p:embeddedFont>
      <p:font typeface="Canva Sans Bold" charset="1" panose="020B0803030501040103"/>
      <p:regular r:id="rId25"/>
    </p:embeddedFont>
    <p:embeddedFont>
      <p:font typeface="Canva Sans" charset="1" panose="020B0503030501040103"/>
      <p:regular r:id="rId26"/>
    </p:embeddedFont>
    <p:embeddedFont>
      <p:font typeface="Canva Sans Italics" charset="1" panose="020B0503030501040103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notesMasters/notesMaster1.xml" Type="http://schemas.openxmlformats.org/officeDocument/2006/relationships/notesMaster"/><Relationship Id="rId28" Target="theme/theme2.xml" Type="http://schemas.openxmlformats.org/officeDocument/2006/relationships/theme"/><Relationship Id="rId29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How its work??</a:t>
            </a:r>
          </a:p>
          <a:p>
            <a:r>
              <a:rPr lang="en-US"/>
              <a:t/>
            </a:r>
          </a:p>
          <a:p>
            <a:r>
              <a:rPr lang="en-US"/>
              <a:t>An LDR works by decreasing its resistance when exposed to light: as light intensity increases, photons provide energy to electrons in the LDR, causing them to move from the valence to the conduction band, thereby increasing conductivity.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01B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65283" y="2807138"/>
          <a:ext cx="7315200" cy="6343650"/>
        </p:xfrm>
        <a:graphic>
          <a:graphicData uri="http://schemas.openxmlformats.org/drawingml/2006/table">
            <a:tbl>
              <a:tblPr/>
              <a:tblGrid>
                <a:gridCol w="3742229"/>
                <a:gridCol w="3572971"/>
              </a:tblGrid>
              <a:tr h="1169071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Group 7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Group 7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9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Mitul Ranpariya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AU2240165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9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Dhruv Patel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AU2240166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9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Parth Mevada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AU2240172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9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Pratik Malviya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AU2240193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3491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Sameer Gediya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AU2240195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3" id="3"/>
          <p:cNvSpPr/>
          <p:nvPr/>
        </p:nvSpPr>
        <p:spPr>
          <a:xfrm flipH="false" flipV="false" rot="0">
            <a:off x="4603585" y="659990"/>
            <a:ext cx="6538453" cy="2147148"/>
          </a:xfrm>
          <a:custGeom>
            <a:avLst/>
            <a:gdLst/>
            <a:ahLst/>
            <a:cxnLst/>
            <a:rect r="r" b="b" t="t" l="l"/>
            <a:pathLst>
              <a:path h="2147148" w="6538453">
                <a:moveTo>
                  <a:pt x="0" y="0"/>
                </a:moveTo>
                <a:lnTo>
                  <a:pt x="6538453" y="0"/>
                </a:lnTo>
                <a:lnTo>
                  <a:pt x="6538453" y="2147148"/>
                </a:lnTo>
                <a:lnTo>
                  <a:pt x="0" y="21471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9909" y="4967859"/>
            <a:ext cx="9015135" cy="302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CSE623: </a:t>
            </a:r>
          </a:p>
          <a:p>
            <a:pPr algn="l">
              <a:lnSpc>
                <a:spcPts val="7559"/>
              </a:lnSpc>
            </a:pPr>
            <a:r>
              <a:rPr lang="en-US" sz="6999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Machine Learning </a:t>
            </a:r>
          </a:p>
          <a:p>
            <a:pPr algn="l">
              <a:lnSpc>
                <a:spcPts val="7559"/>
              </a:lnSpc>
            </a:pPr>
            <a:r>
              <a:rPr lang="en-US" b="true" sz="6999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Theory and Practices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93101" y="1536954"/>
            <a:ext cx="11701797" cy="4067470"/>
          </a:xfrm>
          <a:custGeom>
            <a:avLst/>
            <a:gdLst/>
            <a:ahLst/>
            <a:cxnLst/>
            <a:rect r="r" b="b" t="t" l="l"/>
            <a:pathLst>
              <a:path h="4067470" w="11701797">
                <a:moveTo>
                  <a:pt x="0" y="0"/>
                </a:moveTo>
                <a:lnTo>
                  <a:pt x="11701798" y="0"/>
                </a:lnTo>
                <a:lnTo>
                  <a:pt x="11701798" y="4067470"/>
                </a:lnTo>
                <a:lnTo>
                  <a:pt x="0" y="4067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93101" y="5805164"/>
            <a:ext cx="11701797" cy="4167592"/>
          </a:xfrm>
          <a:custGeom>
            <a:avLst/>
            <a:gdLst/>
            <a:ahLst/>
            <a:cxnLst/>
            <a:rect r="r" b="b" t="t" l="l"/>
            <a:pathLst>
              <a:path h="4167592" w="11701797">
                <a:moveTo>
                  <a:pt x="0" y="0"/>
                </a:moveTo>
                <a:lnTo>
                  <a:pt x="11701798" y="0"/>
                </a:lnTo>
                <a:lnTo>
                  <a:pt x="11701798" y="4167592"/>
                </a:lnTo>
                <a:lnTo>
                  <a:pt x="0" y="4167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6827" y="463296"/>
            <a:ext cx="15590550" cy="107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6"/>
              </a:lnSpc>
            </a:pPr>
            <a:r>
              <a:rPr lang="en-US" sz="6700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4022" y="1536954"/>
            <a:ext cx="16359956" cy="8179978"/>
          </a:xfrm>
          <a:custGeom>
            <a:avLst/>
            <a:gdLst/>
            <a:ahLst/>
            <a:cxnLst/>
            <a:rect r="r" b="b" t="t" l="l"/>
            <a:pathLst>
              <a:path h="8179978" w="16359956">
                <a:moveTo>
                  <a:pt x="0" y="0"/>
                </a:moveTo>
                <a:lnTo>
                  <a:pt x="16359956" y="0"/>
                </a:lnTo>
                <a:lnTo>
                  <a:pt x="16359956" y="8179978"/>
                </a:lnTo>
                <a:lnTo>
                  <a:pt x="0" y="8179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6827" y="463296"/>
            <a:ext cx="15590550" cy="107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6"/>
              </a:lnSpc>
            </a:pPr>
            <a:r>
              <a:rPr lang="en-US" sz="6700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6827" y="463296"/>
            <a:ext cx="15590550" cy="107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6"/>
              </a:lnSpc>
            </a:pPr>
            <a:r>
              <a:rPr lang="en-US" sz="6700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035921" y="1536954"/>
            <a:ext cx="14216158" cy="8529695"/>
          </a:xfrm>
          <a:custGeom>
            <a:avLst/>
            <a:gdLst/>
            <a:ahLst/>
            <a:cxnLst/>
            <a:rect r="r" b="b" t="t" l="l"/>
            <a:pathLst>
              <a:path h="8529695" w="14216158">
                <a:moveTo>
                  <a:pt x="0" y="0"/>
                </a:moveTo>
                <a:lnTo>
                  <a:pt x="14216158" y="0"/>
                </a:lnTo>
                <a:lnTo>
                  <a:pt x="14216158" y="8529695"/>
                </a:lnTo>
                <a:lnTo>
                  <a:pt x="0" y="85296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221" y="9058422"/>
            <a:ext cx="2048713" cy="898485"/>
          </a:xfrm>
          <a:custGeom>
            <a:avLst/>
            <a:gdLst/>
            <a:ahLst/>
            <a:cxnLst/>
            <a:rect r="r" b="b" t="t" l="l"/>
            <a:pathLst>
              <a:path h="898485" w="2048713">
                <a:moveTo>
                  <a:pt x="0" y="0"/>
                </a:moveTo>
                <a:lnTo>
                  <a:pt x="2048713" y="0"/>
                </a:lnTo>
                <a:lnTo>
                  <a:pt x="2048713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90" t="-164481" r="-72193" b="-16485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38221" y="174709"/>
            <a:ext cx="15590550" cy="206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</a:p>
          <a:p>
            <a:pPr algn="l">
              <a:lnSpc>
                <a:spcPts val="75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98286" y="536852"/>
            <a:ext cx="17691428" cy="1142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0"/>
              </a:lnSpc>
            </a:pPr>
          </a:p>
          <a:p>
            <a:pPr algn="l" marL="604520" indent="-302260" lvl="1">
              <a:lnSpc>
                <a:spcPts val="560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nhanced Detection with Deep Learning</a:t>
            </a:r>
          </a:p>
          <a:p>
            <a:pPr algn="l" marL="604520" indent="-302260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 advanced models like YOLOv8 or Faster R-CNN for more accurate scute detection under challenging conditions.</a:t>
            </a:r>
          </a:p>
          <a:p>
            <a:pPr algn="l" marL="604520" indent="-302260" lvl="1">
              <a:lnSpc>
                <a:spcPts val="560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Larger and More Diverse Dataset</a:t>
            </a:r>
          </a:p>
          <a:p>
            <a:pPr algn="l" marL="604520" indent="-302260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Include more individuals and varied environmental conditions to improve model generalization and robustness.</a:t>
            </a:r>
          </a:p>
          <a:p>
            <a:pPr algn="l" marL="604520" indent="-302260" lvl="1">
              <a:lnSpc>
                <a:spcPts val="560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Deployment on Mobile and UAVs</a:t>
            </a:r>
          </a:p>
          <a:p>
            <a:pPr algn="l" marL="604520" indent="-302260" lvl="1">
              <a:lnSpc>
                <a:spcPts val="56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Optimize the system for drones and smartphones to enable real-time identification during field surveys.</a:t>
            </a:r>
          </a:p>
          <a:p>
            <a:pPr algn="l" marL="604520" indent="-302260" lvl="1">
              <a:lnSpc>
                <a:spcPts val="560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Extension to Long-Term Monitoring</a:t>
            </a:r>
          </a:p>
          <a:p>
            <a:pPr algn="l" marL="604520" indent="-302260" lvl="1">
              <a:lnSpc>
                <a:spcPts val="5600"/>
              </a:lnSpc>
              <a:buFont typeface="Arial"/>
              <a:buChar char="•"/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Track individuals over time to support behavioral studies and long-term conservation planning.</a:t>
            </a:r>
          </a:p>
          <a:p>
            <a:pPr algn="l">
              <a:lnSpc>
                <a:spcPts val="5600"/>
              </a:lnSpc>
            </a:pPr>
          </a:p>
          <a:p>
            <a:pPr algn="l">
              <a:lnSpc>
                <a:spcPts val="5600"/>
              </a:lnSpc>
            </a:pPr>
          </a:p>
          <a:p>
            <a:pPr algn="l">
              <a:lnSpc>
                <a:spcPts val="5600"/>
              </a:lnSpc>
            </a:pPr>
          </a:p>
          <a:p>
            <a:pPr algn="l">
              <a:lnSpc>
                <a:spcPts val="700"/>
              </a:lnSpc>
            </a:pPr>
            <a:r>
              <a:rPr lang="en-US" sz="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700"/>
              </a:lnSpc>
            </a:pPr>
          </a:p>
          <a:p>
            <a:pPr algn="l">
              <a:lnSpc>
                <a:spcPts val="700"/>
              </a:lnSpc>
            </a:pPr>
          </a:p>
          <a:p>
            <a:pPr algn="l">
              <a:lnSpc>
                <a:spcPts val="392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221" y="9058422"/>
            <a:ext cx="2048713" cy="898485"/>
          </a:xfrm>
          <a:custGeom>
            <a:avLst/>
            <a:gdLst/>
            <a:ahLst/>
            <a:cxnLst/>
            <a:rect r="r" b="b" t="t" l="l"/>
            <a:pathLst>
              <a:path h="898485" w="2048713">
                <a:moveTo>
                  <a:pt x="0" y="0"/>
                </a:moveTo>
                <a:lnTo>
                  <a:pt x="2048713" y="0"/>
                </a:lnTo>
                <a:lnTo>
                  <a:pt x="2048713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2590" t="-164481" r="-72193" b="-16485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9356" y="973728"/>
            <a:ext cx="15920100" cy="11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69356" y="2465915"/>
            <a:ext cx="17239509" cy="6159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[1] R. C. Gonzalez and R. E. Woods, ”Digital Image Processing”, 4th ed.,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Pearson, 2018.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[2] C. Szegedy et al., ”Going Deeper With Convolutions,” in </a:t>
            </a:r>
            <a:r>
              <a:rPr lang="en-US" sz="34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Proc. IEEE </a:t>
            </a:r>
          </a:p>
          <a:p>
            <a:pPr algn="l">
              <a:lnSpc>
                <a:spcPts val="4899"/>
              </a:lnSpc>
            </a:pPr>
            <a:r>
              <a:rPr lang="en-US" sz="34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Conference32 on Computer Vision and Pattern Recognition (CVPR)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pp.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1-9, 2015.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[3] C. Bishop, ”Pattern Recognition and Machine Learning,” Springer, 2006.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[4] K. He, X. Zhang, S. Ren, and J. Sun, ”Deep Residual Learning for </a:t>
            </a: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Image Recognition,” in </a:t>
            </a:r>
            <a:r>
              <a:rPr lang="en-US" sz="3499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IEEE CVPR</a:t>
            </a: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pp. 770-778, 2016. 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801B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70997" y="4604702"/>
            <a:ext cx="5346006" cy="1219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39"/>
              </a:lnSpc>
            </a:pPr>
            <a:r>
              <a:rPr lang="en-US" sz="70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221" y="9058422"/>
            <a:ext cx="2048713" cy="898485"/>
          </a:xfrm>
          <a:custGeom>
            <a:avLst/>
            <a:gdLst/>
            <a:ahLst/>
            <a:cxnLst/>
            <a:rect r="r" b="b" t="t" l="l"/>
            <a:pathLst>
              <a:path h="898485" w="2048713">
                <a:moveTo>
                  <a:pt x="0" y="0"/>
                </a:moveTo>
                <a:lnTo>
                  <a:pt x="2048713" y="0"/>
                </a:lnTo>
                <a:lnTo>
                  <a:pt x="2048713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90" t="-164481" r="-72193" b="-16485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35423" y="4711546"/>
            <a:ext cx="6923877" cy="5245361"/>
          </a:xfrm>
          <a:custGeom>
            <a:avLst/>
            <a:gdLst/>
            <a:ahLst/>
            <a:cxnLst/>
            <a:rect r="r" b="b" t="t" l="l"/>
            <a:pathLst>
              <a:path h="5245361" w="6923877">
                <a:moveTo>
                  <a:pt x="0" y="0"/>
                </a:moveTo>
                <a:lnTo>
                  <a:pt x="6923877" y="0"/>
                </a:lnTo>
                <a:lnTo>
                  <a:pt x="6923877" y="5245361"/>
                </a:lnTo>
                <a:lnTo>
                  <a:pt x="0" y="52453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2578" y="6071126"/>
            <a:ext cx="6295828" cy="2526201"/>
          </a:xfrm>
          <a:custGeom>
            <a:avLst/>
            <a:gdLst/>
            <a:ahLst/>
            <a:cxnLst/>
            <a:rect r="r" b="b" t="t" l="l"/>
            <a:pathLst>
              <a:path h="2526201" w="6295828">
                <a:moveTo>
                  <a:pt x="0" y="0"/>
                </a:moveTo>
                <a:lnTo>
                  <a:pt x="6295828" y="0"/>
                </a:lnTo>
                <a:lnTo>
                  <a:pt x="6295828" y="2526201"/>
                </a:lnTo>
                <a:lnTo>
                  <a:pt x="0" y="25262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3211" y="441960"/>
            <a:ext cx="16662728" cy="11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3211" y="2029062"/>
            <a:ext cx="17301578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801B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Name:</a:t>
            </a:r>
            <a:r>
              <a:rPr lang="en-US" b="true" sz="3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Machine Learning-Based Approach for Automated Biometric Identification of Mugger Crocodiles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3211" y="3595606"/>
            <a:ext cx="17301578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801B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 of the Project:</a:t>
            </a:r>
            <a:r>
              <a:rPr lang="en-US" b="true" sz="3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To develop a biometric identification system for Mugger Crocodiles using machine learning techniques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221" y="9058422"/>
            <a:ext cx="2048713" cy="898485"/>
          </a:xfrm>
          <a:custGeom>
            <a:avLst/>
            <a:gdLst/>
            <a:ahLst/>
            <a:cxnLst/>
            <a:rect r="r" b="b" t="t" l="l"/>
            <a:pathLst>
              <a:path h="898485" w="2048713">
                <a:moveTo>
                  <a:pt x="0" y="0"/>
                </a:moveTo>
                <a:lnTo>
                  <a:pt x="2048713" y="0"/>
                </a:lnTo>
                <a:lnTo>
                  <a:pt x="2048713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90" t="-164481" r="-72193" b="-16485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84437"/>
            <a:ext cx="16662728" cy="11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8286" y="3430364"/>
            <a:ext cx="17691428" cy="4683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6999"/>
              </a:lnSpc>
              <a:buFont typeface="Arial"/>
              <a:buChar char="•"/>
            </a:pPr>
            <a:r>
              <a:rPr lang="en-US" b="true" sz="3499">
                <a:solidFill>
                  <a:srgbClr val="801B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in Manual Identification:</a:t>
            </a:r>
          </a:p>
          <a:p>
            <a:pPr algn="l" marL="1511295" indent="-503765" lvl="2">
              <a:lnSpc>
                <a:spcPts val="48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Crocodiles do not have distinct external features (e.g., fur patterns seen in tigers or leopards).</a:t>
            </a:r>
          </a:p>
          <a:p>
            <a:pPr algn="l" marL="1511295" indent="-503765" lvl="2">
              <a:lnSpc>
                <a:spcPts val="69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Physical tagging can be stressful and invasive.</a:t>
            </a:r>
          </a:p>
          <a:p>
            <a:pPr algn="l" marL="1511295" indent="-503765" lvl="2">
              <a:lnSpc>
                <a:spcPts val="6999"/>
              </a:lnSpc>
              <a:buFont typeface="Arial"/>
              <a:buChar char="⚬"/>
            </a:pPr>
            <a:r>
              <a:rPr lang="en-US" sz="3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Manual photo-based identification is time-consuming and susceptible to human error.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8286" y="2576983"/>
            <a:ext cx="11787039" cy="481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3779"/>
              </a:lnSpc>
              <a:buFont typeface="Arial"/>
              <a:buChar char="•"/>
            </a:pPr>
            <a:r>
              <a:rPr lang="en-US" b="true" sz="3499">
                <a:solidFill>
                  <a:srgbClr val="801B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Crocodile identification is crucial for conservation.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6572" y="441960"/>
            <a:ext cx="16662728" cy="11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Instructor’s Feedback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8286" y="1960939"/>
            <a:ext cx="17691428" cy="6791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7" indent="-388618" lvl="1">
              <a:lnSpc>
                <a:spcPts val="7199"/>
              </a:lnSpc>
              <a:buFont typeface="Arial"/>
              <a:buChar char="•"/>
            </a:pPr>
            <a:r>
              <a:rPr lang="en-US" b="true" sz="3599">
                <a:solidFill>
                  <a:srgbClr val="801B1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Two Feedbacks by Instructor:</a:t>
            </a:r>
          </a:p>
          <a:p>
            <a:pPr algn="l" marL="777237" indent="-388618" lvl="1">
              <a:lnSpc>
                <a:spcPts val="719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our last meeting, the dataset was not yet prepared.</a:t>
            </a:r>
          </a:p>
          <a:p>
            <a:pPr algn="l" marL="777237" indent="-388618" lvl="1">
              <a:lnSpc>
                <a:spcPts val="719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As advised by the faculty, we first analyzed the dataset before officially starting the project.</a:t>
            </a:r>
          </a:p>
          <a:p>
            <a:pPr algn="l" marL="777237" indent="-388618" lvl="1">
              <a:lnSpc>
                <a:spcPts val="7199"/>
              </a:lnSpc>
              <a:buFont typeface="Arial"/>
              <a:buChar char="•"/>
            </a:pPr>
            <a:r>
              <a:rPr lang="en-US" sz="35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content for this presentation is based on open-source materials already available.</a:t>
            </a:r>
          </a:p>
          <a:p>
            <a:pPr algn="l">
              <a:lnSpc>
                <a:spcPts val="1819"/>
              </a:lnSpc>
            </a:pPr>
            <a:r>
              <a:rPr lang="en-US" sz="12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</a:p>
          <a:p>
            <a:pPr algn="l">
              <a:lnSpc>
                <a:spcPts val="1819"/>
              </a:lnSpc>
            </a:pPr>
          </a:p>
          <a:p>
            <a:pPr algn="l">
              <a:lnSpc>
                <a:spcPts val="1819"/>
              </a:lnSpc>
            </a:pPr>
          </a:p>
          <a:p>
            <a:pPr algn="l">
              <a:lnSpc>
                <a:spcPts val="503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1516" y="1717220"/>
            <a:ext cx="16230600" cy="709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Collected images using UAVs (drones) and DSLR cameras in Mugger habitats across Gujarat.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Manually labeled each crocodile for creating a reliable dataset.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Isolated scute patterns using bounding box-based cropping to reduce background noise.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feature extraction techniques: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SIFT – detects distinctive local features.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HOG – captures texture and edge orientations.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LBP – identifies micro-patterns in textures.</a:t>
            </a:r>
          </a:p>
          <a:p>
            <a:pPr algn="l" marL="863599" indent="-431800" lvl="1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ORB – fast, rotation-invariant keypoints.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1516" y="-1463040"/>
            <a:ext cx="15590550" cy="302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Our Work: From Image to Insight</a:t>
            </a:r>
          </a:p>
          <a:p>
            <a:pPr algn="l">
              <a:lnSpc>
                <a:spcPts val="7559"/>
              </a:lnSpc>
            </a:pPr>
          </a:p>
          <a:p>
            <a:pPr algn="l">
              <a:lnSpc>
                <a:spcPts val="75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41516" y="441960"/>
            <a:ext cx="12857262" cy="11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6999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Our Work: From Image to Insight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8221" y="562353"/>
            <a:ext cx="15590550" cy="206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Our Work: Smart Classification &amp; Augmentation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38221" y="9058422"/>
            <a:ext cx="2048713" cy="898485"/>
          </a:xfrm>
          <a:custGeom>
            <a:avLst/>
            <a:gdLst/>
            <a:ahLst/>
            <a:cxnLst/>
            <a:rect r="r" b="b" t="t" l="l"/>
            <a:pathLst>
              <a:path h="898485" w="2048713">
                <a:moveTo>
                  <a:pt x="0" y="0"/>
                </a:moveTo>
                <a:lnTo>
                  <a:pt x="2048713" y="0"/>
                </a:lnTo>
                <a:lnTo>
                  <a:pt x="2048713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90" t="-164481" r="-72193" b="-16485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07070" y="2907506"/>
            <a:ext cx="17680930" cy="681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SVM classifier (RBF kernel) for accurate and interpretable predictions.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Synthetic Data Augmentation by adding Gaussian noise to: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Enrich the dataset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 overfitting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generalization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and validated the model on real + synthetic feature vectors.</a:t>
            </a:r>
          </a:p>
          <a:p>
            <a:pPr algn="l" marL="863599" indent="-431800" lvl="1">
              <a:lnSpc>
                <a:spcPts val="59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 a confidence threshold of 65% for predictions to ensure reliability.</a:t>
            </a:r>
          </a:p>
          <a:p>
            <a:pPr algn="l">
              <a:lnSpc>
                <a:spcPts val="59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221" y="9058422"/>
            <a:ext cx="2048713" cy="898485"/>
          </a:xfrm>
          <a:custGeom>
            <a:avLst/>
            <a:gdLst/>
            <a:ahLst/>
            <a:cxnLst/>
            <a:rect r="r" b="b" t="t" l="l"/>
            <a:pathLst>
              <a:path h="898485" w="2048713">
                <a:moveTo>
                  <a:pt x="0" y="0"/>
                </a:moveTo>
                <a:lnTo>
                  <a:pt x="2048713" y="0"/>
                </a:lnTo>
                <a:lnTo>
                  <a:pt x="2048713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90" t="-164481" r="-72193" b="-16485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34330" y="2169680"/>
            <a:ext cx="5793369" cy="6121014"/>
          </a:xfrm>
          <a:custGeom>
            <a:avLst/>
            <a:gdLst/>
            <a:ahLst/>
            <a:cxnLst/>
            <a:rect r="r" b="b" t="t" l="l"/>
            <a:pathLst>
              <a:path h="6121014" w="5793369">
                <a:moveTo>
                  <a:pt x="0" y="0"/>
                </a:moveTo>
                <a:lnTo>
                  <a:pt x="5793369" y="0"/>
                </a:lnTo>
                <a:lnTo>
                  <a:pt x="5793369" y="6121015"/>
                </a:lnTo>
                <a:lnTo>
                  <a:pt x="0" y="6121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340790" y="2219061"/>
            <a:ext cx="5606421" cy="5923493"/>
          </a:xfrm>
          <a:custGeom>
            <a:avLst/>
            <a:gdLst/>
            <a:ahLst/>
            <a:cxnLst/>
            <a:rect r="r" b="b" t="t" l="l"/>
            <a:pathLst>
              <a:path h="5923493" w="5606421">
                <a:moveTo>
                  <a:pt x="0" y="0"/>
                </a:moveTo>
                <a:lnTo>
                  <a:pt x="5606420" y="0"/>
                </a:lnTo>
                <a:lnTo>
                  <a:pt x="5606420" y="5923493"/>
                </a:lnTo>
                <a:lnTo>
                  <a:pt x="0" y="59234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454640" y="2169680"/>
            <a:ext cx="5496286" cy="6022254"/>
          </a:xfrm>
          <a:custGeom>
            <a:avLst/>
            <a:gdLst/>
            <a:ahLst/>
            <a:cxnLst/>
            <a:rect r="r" b="b" t="t" l="l"/>
            <a:pathLst>
              <a:path h="6022254" w="5496286">
                <a:moveTo>
                  <a:pt x="0" y="0"/>
                </a:moveTo>
                <a:lnTo>
                  <a:pt x="5496287" y="0"/>
                </a:lnTo>
                <a:lnTo>
                  <a:pt x="5496287" y="6022254"/>
                </a:lnTo>
                <a:lnTo>
                  <a:pt x="0" y="60222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52" t="0" r="-185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8221" y="441960"/>
            <a:ext cx="15590550" cy="1116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6999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8221" y="9058422"/>
            <a:ext cx="2048713" cy="898485"/>
          </a:xfrm>
          <a:custGeom>
            <a:avLst/>
            <a:gdLst/>
            <a:ahLst/>
            <a:cxnLst/>
            <a:rect r="r" b="b" t="t" l="l"/>
            <a:pathLst>
              <a:path h="898485" w="2048713">
                <a:moveTo>
                  <a:pt x="0" y="0"/>
                </a:moveTo>
                <a:lnTo>
                  <a:pt x="2048713" y="0"/>
                </a:lnTo>
                <a:lnTo>
                  <a:pt x="2048713" y="898485"/>
                </a:lnTo>
                <a:lnTo>
                  <a:pt x="0" y="898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2590" t="-164481" r="-72193" b="-16485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8221" y="2135366"/>
            <a:ext cx="5385947" cy="5690551"/>
          </a:xfrm>
          <a:custGeom>
            <a:avLst/>
            <a:gdLst/>
            <a:ahLst/>
            <a:cxnLst/>
            <a:rect r="r" b="b" t="t" l="l"/>
            <a:pathLst>
              <a:path h="5690551" w="5385947">
                <a:moveTo>
                  <a:pt x="0" y="0"/>
                </a:moveTo>
                <a:lnTo>
                  <a:pt x="5385947" y="0"/>
                </a:lnTo>
                <a:lnTo>
                  <a:pt x="5385947" y="5690551"/>
                </a:lnTo>
                <a:lnTo>
                  <a:pt x="0" y="56905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67844" y="2037154"/>
            <a:ext cx="11357419" cy="5886975"/>
          </a:xfrm>
          <a:custGeom>
            <a:avLst/>
            <a:gdLst/>
            <a:ahLst/>
            <a:cxnLst/>
            <a:rect r="r" b="b" t="t" l="l"/>
            <a:pathLst>
              <a:path h="5886975" w="11357419">
                <a:moveTo>
                  <a:pt x="0" y="0"/>
                </a:moveTo>
                <a:lnTo>
                  <a:pt x="11357419" y="0"/>
                </a:lnTo>
                <a:lnTo>
                  <a:pt x="11357419" y="5886975"/>
                </a:lnTo>
                <a:lnTo>
                  <a:pt x="0" y="5886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8221" y="463296"/>
            <a:ext cx="15590550" cy="107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6"/>
              </a:lnSpc>
            </a:pPr>
            <a:r>
              <a:rPr lang="en-US" sz="6700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50668" y="1181100"/>
            <a:ext cx="12166826" cy="4665582"/>
          </a:xfrm>
          <a:custGeom>
            <a:avLst/>
            <a:gdLst/>
            <a:ahLst/>
            <a:cxnLst/>
            <a:rect r="r" b="b" t="t" l="l"/>
            <a:pathLst>
              <a:path h="4665582" w="12166826">
                <a:moveTo>
                  <a:pt x="0" y="0"/>
                </a:moveTo>
                <a:lnTo>
                  <a:pt x="12166826" y="0"/>
                </a:lnTo>
                <a:lnTo>
                  <a:pt x="12166826" y="4665582"/>
                </a:lnTo>
                <a:lnTo>
                  <a:pt x="0" y="46655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68" r="0" b="-116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50668" y="6108013"/>
            <a:ext cx="12166826" cy="3928302"/>
          </a:xfrm>
          <a:custGeom>
            <a:avLst/>
            <a:gdLst/>
            <a:ahLst/>
            <a:cxnLst/>
            <a:rect r="r" b="b" t="t" l="l"/>
            <a:pathLst>
              <a:path h="3928302" w="12166826">
                <a:moveTo>
                  <a:pt x="0" y="0"/>
                </a:moveTo>
                <a:lnTo>
                  <a:pt x="12166826" y="0"/>
                </a:lnTo>
                <a:lnTo>
                  <a:pt x="12166826" y="3928303"/>
                </a:lnTo>
                <a:lnTo>
                  <a:pt x="0" y="39283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653" y="463296"/>
            <a:ext cx="15590550" cy="1073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36"/>
              </a:lnSpc>
            </a:pPr>
            <a:r>
              <a:rPr lang="en-US" sz="6700">
                <a:solidFill>
                  <a:srgbClr val="801B19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DAGQnRHNYfA</dc:identifier>
  <dcterms:modified xsi:type="dcterms:W3CDTF">2011-08-01T06:04:30Z</dcterms:modified>
  <cp:revision>1</cp:revision>
  <dc:title>Machine Learning</dc:title>
</cp:coreProperties>
</file>