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8" r:id="rId2"/>
    <p:sldId id="256" r:id="rId3"/>
    <p:sldId id="264" r:id="rId4"/>
    <p:sldId id="269" r:id="rId5"/>
    <p:sldId id="270" r:id="rId6"/>
    <p:sldId id="273" r:id="rId7"/>
    <p:sldId id="274" r:id="rId8"/>
    <p:sldId id="275" r:id="rId9"/>
    <p:sldId id="279" r:id="rId10"/>
    <p:sldId id="280" r:id="rId11"/>
    <p:sldId id="283" r:id="rId12"/>
    <p:sldId id="281" r:id="rId13"/>
    <p:sldId id="27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7" autoAdjust="0"/>
  </p:normalViewPr>
  <p:slideViewPr>
    <p:cSldViewPr snapToGrid="0">
      <p:cViewPr varScale="1">
        <p:scale>
          <a:sx n="54" d="100"/>
          <a:sy n="54" d="100"/>
        </p:scale>
        <p:origin x="79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E6972-9A08-4355-8907-F9ED47DA424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D88AA-A112-4777-B09C-71F35705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8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B8F-D24A-45E0-B526-889D32B988D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8EE-26FF-432A-A55F-7C24AA91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9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B8F-D24A-45E0-B526-889D32B988D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8EE-26FF-432A-A55F-7C24AA91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4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B8F-D24A-45E0-B526-889D32B988D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8EE-26FF-432A-A55F-7C24AA91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9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B8F-D24A-45E0-B526-889D32B988D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8EE-26FF-432A-A55F-7C24AA91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0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B8F-D24A-45E0-B526-889D32B988D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8EE-26FF-432A-A55F-7C24AA91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B8F-D24A-45E0-B526-889D32B988D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8EE-26FF-432A-A55F-7C24AA91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5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B8F-D24A-45E0-B526-889D32B988D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8EE-26FF-432A-A55F-7C24AA91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B8F-D24A-45E0-B526-889D32B988D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8EE-26FF-432A-A55F-7C24AA91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0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B8F-D24A-45E0-B526-889D32B988D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8EE-26FF-432A-A55F-7C24AA91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7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B8F-D24A-45E0-B526-889D32B988D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8EE-26FF-432A-A55F-7C24AA91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B8F-D24A-45E0-B526-889D32B988D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8EE-26FF-432A-A55F-7C24AA91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5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86B8F-D24A-45E0-B526-889D32B988D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F8EE-26FF-432A-A55F-7C24AA91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0446"/>
            <a:ext cx="10515600" cy="407107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Separate Factual and Non-Factual data in News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6680" y="4357994"/>
            <a:ext cx="4227970" cy="15506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Dhruv</a:t>
            </a:r>
            <a:r>
              <a:rPr lang="en-US" dirty="0" smtClean="0"/>
              <a:t> </a:t>
            </a:r>
            <a:r>
              <a:rPr lang="en-US" dirty="0" err="1" smtClean="0"/>
              <a:t>Kaushik</a:t>
            </a:r>
            <a:r>
              <a:rPr lang="en-US" dirty="0" smtClean="0"/>
              <a:t> (MT18037)</a:t>
            </a:r>
          </a:p>
          <a:p>
            <a:pPr>
              <a:buFontTx/>
              <a:buChar char="-"/>
            </a:pPr>
            <a:r>
              <a:rPr lang="en-US" dirty="0" err="1" smtClean="0"/>
              <a:t>Subhani</a:t>
            </a:r>
            <a:r>
              <a:rPr lang="en-US" dirty="0" smtClean="0"/>
              <a:t> </a:t>
            </a:r>
            <a:r>
              <a:rPr lang="en-US" dirty="0" err="1" smtClean="0"/>
              <a:t>Shaik</a:t>
            </a:r>
            <a:r>
              <a:rPr lang="en-US" dirty="0" smtClean="0"/>
              <a:t> (MT18117)</a:t>
            </a:r>
          </a:p>
          <a:p>
            <a:pPr>
              <a:buFontTx/>
              <a:buChar char="-"/>
            </a:pPr>
            <a:r>
              <a:rPr lang="en-US" dirty="0" err="1" smtClean="0"/>
              <a:t>Palla</a:t>
            </a:r>
            <a:r>
              <a:rPr lang="en-US" dirty="0" smtClean="0"/>
              <a:t> </a:t>
            </a:r>
            <a:r>
              <a:rPr lang="en-US" dirty="0" err="1" smtClean="0"/>
              <a:t>Akhil</a:t>
            </a:r>
            <a:r>
              <a:rPr lang="en-US" dirty="0" smtClean="0"/>
              <a:t> Kumar(MT18130)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11252" y="217903"/>
            <a:ext cx="9144000" cy="687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/>
              <a:t>LSTM/GRU model description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56307" y="1300524"/>
            <a:ext cx="10515600" cy="263773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variants of LSTM like 2 layers, 3 layers, with dropout rate, without dropout, cutting down the maximum length of sentence (ignoring some unnecessary sentences) and taking average of the word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trained on these architectures by setting parameters learning rate of 0.0001, epochs=10, Adam optimizer technique and batch size of 16, dropout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rate=0.2.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1252" y="4037845"/>
            <a:ext cx="10515600" cy="263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GRU with 3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layers.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trained on these architectures by setting parameters learning rate of 0.0001, epochs=30, Adam optimizer technique and batch size of 16, dropout rate=0.2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6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11252" y="217903"/>
            <a:ext cx="9144000" cy="687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/>
              <a:t>LSTM/GRU Results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545" y="1213164"/>
            <a:ext cx="4000201" cy="505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8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11252" y="217903"/>
            <a:ext cx="9144000" cy="687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/>
              <a:t>LSTM/GRU Results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49" y="1714650"/>
            <a:ext cx="3825572" cy="2613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89" y="1221953"/>
            <a:ext cx="3787468" cy="2621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944" y="4022265"/>
            <a:ext cx="3673158" cy="26062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3108" y="4328537"/>
            <a:ext cx="318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LSTM ,3 layers, without dropout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94257" y="2462015"/>
            <a:ext cx="318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GRU with 3 layers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94257" y="5424517"/>
            <a:ext cx="318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GRU with 3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252" y="217903"/>
            <a:ext cx="9144000" cy="687951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778598" y="1249378"/>
            <a:ext cx="10320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The Linear SVM classifier model developed in this project performs this task efficiently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It works more accurately over short or medium-sized statements than long statements, as long statement usually contains both subjective as well as objective type of phrases</a:t>
            </a:r>
            <a:r>
              <a:rPr lang="en-IN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LSTM and GRU don’t performed </a:t>
            </a:r>
            <a:r>
              <a:rPr lang="en-IN" sz="2000" dirty="0" smtClean="0"/>
              <a:t>well</a:t>
            </a:r>
            <a:r>
              <a:rPr lang="en-IN" sz="2000" dirty="0"/>
              <a:t> </a:t>
            </a:r>
            <a:r>
              <a:rPr lang="en-IN" sz="2000" dirty="0" smtClean="0"/>
              <a:t>because of dataset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get better results by Hand-crafted features to extract Factual information from news-article.</a:t>
            </a:r>
          </a:p>
        </p:txBody>
      </p:sp>
    </p:spTree>
    <p:extLst>
      <p:ext uri="{BB962C8B-B14F-4D97-AF65-F5344CB8AC3E}">
        <p14:creationId xmlns:p14="http://schemas.microsoft.com/office/powerpoint/2010/main" val="7587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7857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397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252" y="217903"/>
            <a:ext cx="9144000" cy="687951"/>
          </a:xfrm>
        </p:spPr>
        <p:txBody>
          <a:bodyPr>
            <a:noAutofit/>
          </a:bodyPr>
          <a:lstStyle/>
          <a:p>
            <a:r>
              <a:rPr lang="en-US" sz="3600" dirty="0" smtClean="0"/>
              <a:t>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6393" y="1170774"/>
            <a:ext cx="1046005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 Article usually contains factual as well as non-factual statements. Our goal is to develop a model that can Retrieve Factual information from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given news-article.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Facts:</a:t>
            </a:r>
          </a:p>
          <a:p>
            <a:pPr marL="800100" lvl="1" indent="-342900" algn="just">
              <a:buFont typeface="Times New Roman" panose="02020603050405020304" pitchFamily="18" charset="0"/>
              <a:buChar char="⁃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 which have actually happened.</a:t>
            </a:r>
          </a:p>
          <a:p>
            <a:pPr marL="800100" lvl="1" indent="-342900" algn="just">
              <a:buFont typeface="Times New Roman" panose="02020603050405020304" pitchFamily="18" charset="0"/>
              <a:buChar char="⁃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which can be proved to be true.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Non-Factual Information:</a:t>
            </a:r>
          </a:p>
          <a:p>
            <a:pPr marL="800100" lvl="1" indent="-342900" algn="just">
              <a:buFont typeface="Times New Roman" panose="02020603050405020304" pitchFamily="18" charset="0"/>
              <a:buChar char="⁃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sentiments, beliefs, opinions, predictions,  etc.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Factual statements are highlighted in bold in below sample snippet:</a:t>
            </a:r>
          </a:p>
          <a:p>
            <a:pPr marL="742950" lvl="1" indent="-285750" algn="just">
              <a:buFont typeface="Times New Roman" panose="02020603050405020304" pitchFamily="18" charset="0"/>
              <a:buChar char="⁃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Snippet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hydrocarbon sector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poorly with crude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oil(-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3.3%) and natural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gas(-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6.9%) reporting decline in output and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refineries posting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tepid 1.2% rise in May after a 17.9% rise in April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activity is relatively weak. 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 for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 is weak capex, construction and realty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Road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are picking up, which might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offset in 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months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02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252" y="217903"/>
            <a:ext cx="9144000" cy="687951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6393" y="1170774"/>
            <a:ext cx="104600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Objectivity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Closely related problem. The difference is objectivity often also includes unprejudiced reporting and fairness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Wiebe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Rilo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developed rule-based sentence level subjective vs. objective classifier based on general subjectivity clues and POS features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Chenlo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concluded n-grams and sentiment lexicon features perform well consistently for subjectivity and polarity classification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Biyani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studied methods to predict subjectivity orientation of online forum threads for use in improving their retrieval.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Jayawardene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 explored paragraph level subjectivity and objectivity content analysis of online news reporting on health care reforms.</a:t>
            </a:r>
          </a:p>
        </p:txBody>
      </p:sp>
    </p:spTree>
    <p:extLst>
      <p:ext uri="{BB962C8B-B14F-4D97-AF65-F5344CB8AC3E}">
        <p14:creationId xmlns:p14="http://schemas.microsoft.com/office/powerpoint/2010/main" val="23172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252" y="217903"/>
            <a:ext cx="9144000" cy="68795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6393" y="1170774"/>
            <a:ext cx="10460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Factual vs. Non-factual Classifier (DLFNC)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DLFNC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categorizes whole document as subjective text (nonfactual) or objective text (factual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Yu,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Vasileios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created a DLFNC based on token-based (n-grams) and syntactic features (POS).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Stepinski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V. Mittal et al. developed a DLFNC to classify complete news article as fact or opinion using Passive Aggressive Algorithm trained on token based features.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Drawback: 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Wiebe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 proved that on average only around 44% of sentences in a news collection were found to be subjective.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buFont typeface="Courier New" panose="02070309020205020404" pitchFamily="49" charset="0"/>
              <a:buChar char="o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label to all sentences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inaccurate solution.</a:t>
            </a:r>
          </a:p>
        </p:txBody>
      </p:sp>
    </p:spTree>
    <p:extLst>
      <p:ext uri="{BB962C8B-B14F-4D97-AF65-F5344CB8AC3E}">
        <p14:creationId xmlns:p14="http://schemas.microsoft.com/office/powerpoint/2010/main" val="74619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252" y="217903"/>
            <a:ext cx="9144000" cy="68795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6393" y="1170774"/>
            <a:ext cx="104600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Factual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Non-factual Classifier(SLFNC)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SLFNC classifies each sentence in an article as factual or non-factual in nature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Hassan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 developed sentence level fact classifier to automate fact checking in political debates.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Oraby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Reed et al. explored distinguishing factual arguments from emotional arguments in online dialogue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Regmi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proposed a framework to determine facts and opinions in news media using a lexicon of factual verbs and expressions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Kastner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et al. developed model to automatically generate news highlights based on facts extracted using keyword extraction and summarization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252" y="217903"/>
            <a:ext cx="9144000" cy="687951"/>
          </a:xfrm>
        </p:spPr>
        <p:txBody>
          <a:bodyPr>
            <a:noAutofit/>
          </a:bodyPr>
          <a:lstStyle/>
          <a:p>
            <a:r>
              <a:rPr lang="en-US" sz="3600" dirty="0" smtClean="0"/>
              <a:t>Method 1 -  SVM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26393" y="1170774"/>
            <a:ext cx="104600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MPQA corpus dataset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 For SVM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N-grams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count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Factual and Non-Factual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Unigrams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Bigrams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Trigrams in sentence.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Part-of-speech (POS)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Count of distinct POS tags in sentence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 types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distinct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Entities in sentence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Sentiment score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patterns (T-pattern)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the 5 T-Patterns in statement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(T-patterns list shown on next page)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5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252" y="217903"/>
            <a:ext cx="9144000" cy="687951"/>
          </a:xfrm>
        </p:spPr>
        <p:txBody>
          <a:bodyPr>
            <a:noAutofit/>
          </a:bodyPr>
          <a:lstStyle/>
          <a:p>
            <a:r>
              <a:rPr lang="en-US" sz="3600" dirty="0"/>
              <a:t>Our Contribution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6393" y="1170774"/>
            <a:ext cx="1046005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 startAt="5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 startAt="5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 startAt="5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 startAt="5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lvl="6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T-patterns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   POS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count of Factual and Non-Factual trigrams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fourgrams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POS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Tags.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Model: 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Support Vector Machine (SVM)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hyper parameters are tuned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cross-validation of 5 folds.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15" y="1369950"/>
            <a:ext cx="5855860" cy="19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252" y="217903"/>
            <a:ext cx="9144000" cy="687951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Results for SVM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73" y="1020074"/>
            <a:ext cx="2927807" cy="1657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2" y="3316132"/>
            <a:ext cx="3688400" cy="2613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97" y="1020074"/>
            <a:ext cx="2949841" cy="16574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31" y="3316132"/>
            <a:ext cx="3688400" cy="2591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24107" y="2677510"/>
            <a:ext cx="261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for Training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82687" y="2672054"/>
            <a:ext cx="261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for Testing 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35340" y="6014643"/>
            <a:ext cx="279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 Curve </a:t>
            </a:r>
            <a:r>
              <a:rPr lang="en-US" dirty="0" smtClean="0"/>
              <a:t>for Training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46702" y="6014643"/>
            <a:ext cx="285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ROC Curve for </a:t>
            </a:r>
            <a:r>
              <a:rPr lang="en-US" dirty="0"/>
              <a:t>Testing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307" y="1300524"/>
            <a:ext cx="10515600" cy="519081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 for LSTM and GRU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is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word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all tokens in the statement.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 for a statement is obtained by using Word2vec module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Gensim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library, trained over Wikipedia articles corpus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/>
              <a:t>L</a:t>
            </a:r>
            <a:r>
              <a:rPr lang="en-IN" sz="2000" dirty="0" smtClean="0"/>
              <a:t>ength </a:t>
            </a:r>
            <a:r>
              <a:rPr lang="en-IN" sz="2000" dirty="0"/>
              <a:t>of </a:t>
            </a:r>
            <a:r>
              <a:rPr lang="en-IN" sz="2000" dirty="0" smtClean="0"/>
              <a:t>sentences </a:t>
            </a:r>
            <a:r>
              <a:rPr lang="en-IN" sz="2000" dirty="0"/>
              <a:t>are </a:t>
            </a:r>
            <a:r>
              <a:rPr lang="en-IN" sz="2000" dirty="0" smtClean="0"/>
              <a:t>different. Thus, dummy </a:t>
            </a:r>
            <a:r>
              <a:rPr lang="en-IN" sz="2000" dirty="0"/>
              <a:t>word embedding, containing all zeroes, are padded </a:t>
            </a:r>
            <a:r>
              <a:rPr lang="en-IN" sz="2000" dirty="0" smtClean="0"/>
              <a:t>to </a:t>
            </a:r>
            <a:r>
              <a:rPr lang="en-IN" sz="2000" dirty="0"/>
              <a:t>bring feature vector of each sentence </a:t>
            </a:r>
            <a:r>
              <a:rPr lang="en-IN" sz="2000" dirty="0" smtClean="0"/>
              <a:t>dimension 140.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11252" y="217903"/>
            <a:ext cx="9144000" cy="687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/>
              <a:t>Method 2 -  LSTM and GRU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130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855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Office Theme</vt:lpstr>
      <vt:lpstr>Separate Factual and Non-Factual data in News articles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 office</dc:creator>
  <cp:lastModifiedBy>ms office</cp:lastModifiedBy>
  <cp:revision>119</cp:revision>
  <dcterms:created xsi:type="dcterms:W3CDTF">2019-03-30T17:59:47Z</dcterms:created>
  <dcterms:modified xsi:type="dcterms:W3CDTF">2019-05-01T04:57:41Z</dcterms:modified>
</cp:coreProperties>
</file>