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83" r:id="rId6"/>
    <p:sldId id="290" r:id="rId7"/>
    <p:sldId id="287" r:id="rId8"/>
    <p:sldId id="292" r:id="rId9"/>
    <p:sldId id="289" r:id="rId10"/>
    <p:sldId id="278" r:id="rId11"/>
    <p:sldId id="279" r:id="rId12"/>
    <p:sldId id="280" r:id="rId13"/>
    <p:sldId id="277" r:id="rId14"/>
    <p:sldId id="272" r:id="rId15"/>
    <p:sldId id="291" r:id="rId16"/>
    <p:sldId id="281" r:id="rId17"/>
    <p:sldId id="274"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9" d="100"/>
          <a:sy n="79" d="100"/>
        </p:scale>
        <p:origin x="744" y="9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193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09600" y="1371600"/>
            <a:ext cx="109728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DE000-C496-41A1-958C-EFC7B8DE4DA8}"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F8D0-972F-472E-AFE5-1F27E299DB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DE000-C496-41A1-958C-EFC7B8DE4DA8}" type="datetimeFigureOut">
              <a:rPr lang="en-US" smtClean="0"/>
              <a:pPr/>
              <a:t>10/14/2023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1F8D0-972F-472E-AFE5-1F27E299DB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iles.eric.ed.gov/fulltext/ED504219.pdf-" TargetMode="External"/><Relationship Id="rId2" Type="http://schemas.openxmlformats.org/officeDocument/2006/relationships/hyperlink" Target="https://www.mdpi.com/2071-1050/13/15/8394" TargetMode="External"/><Relationship Id="rId1" Type="http://schemas.openxmlformats.org/officeDocument/2006/relationships/slideLayout" Target="../slideLayouts/slideLayout2.xml"/><Relationship Id="rId4" Type="http://schemas.openxmlformats.org/officeDocument/2006/relationships/hyperlink" Target="https://docs.github.com/en/get-started/quickstart/create-a-rep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91223884"/>
              </p:ext>
            </p:extLst>
          </p:nvPr>
        </p:nvGraphicFramePr>
        <p:xfrm>
          <a:off x="381000" y="76200"/>
          <a:ext cx="11506201" cy="6629399"/>
        </p:xfrm>
        <a:graphic>
          <a:graphicData uri="http://schemas.openxmlformats.org/drawingml/2006/table">
            <a:tbl>
              <a:tblPr firstRow="1" bandRow="1">
                <a:tableStyleId>{69012ECD-51FC-41F1-AA8D-1B2483CD663E}</a:tableStyleId>
              </a:tblPr>
              <a:tblGrid>
                <a:gridCol w="2018631">
                  <a:extLst>
                    <a:ext uri="{9D8B030D-6E8A-4147-A177-3AD203B41FA5}">
                      <a16:colId xmlns:a16="http://schemas.microsoft.com/office/drawing/2014/main" val="20000"/>
                    </a:ext>
                  </a:extLst>
                </a:gridCol>
                <a:gridCol w="1070995">
                  <a:extLst>
                    <a:ext uri="{9D8B030D-6E8A-4147-A177-3AD203B41FA5}">
                      <a16:colId xmlns:a16="http://schemas.microsoft.com/office/drawing/2014/main" val="20001"/>
                    </a:ext>
                  </a:extLst>
                </a:gridCol>
                <a:gridCol w="3874653">
                  <a:extLst>
                    <a:ext uri="{9D8B030D-6E8A-4147-A177-3AD203B41FA5}">
                      <a16:colId xmlns:a16="http://schemas.microsoft.com/office/drawing/2014/main" val="20002"/>
                    </a:ext>
                  </a:extLst>
                </a:gridCol>
                <a:gridCol w="4541922">
                  <a:extLst>
                    <a:ext uri="{9D8B030D-6E8A-4147-A177-3AD203B41FA5}">
                      <a16:colId xmlns:a16="http://schemas.microsoft.com/office/drawing/2014/main" val="20003"/>
                    </a:ext>
                  </a:extLst>
                </a:gridCol>
              </a:tblGrid>
              <a:tr h="2364632">
                <a:tc>
                  <a:txBody>
                    <a:bodyPr/>
                    <a:lstStyle/>
                    <a:p>
                      <a:pPr algn="ctr"/>
                      <a:endParaRPr lang="en-US" sz="2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l">
                        <a:lnSpc>
                          <a:spcPct val="100000"/>
                        </a:lnSpc>
                      </a:pPr>
                      <a:r>
                        <a:rPr lang="en-US" sz="2800" dirty="0">
                          <a:solidFill>
                            <a:srgbClr val="FFFF00"/>
                          </a:solidFill>
                          <a:latin typeface="Times New Roman" panose="02020603050405020304" pitchFamily="18" charset="0"/>
                          <a:cs typeface="Times New Roman" panose="02020603050405020304" pitchFamily="18" charset="0"/>
                        </a:rPr>
                        <a:t>Shri Shivaji Vidya Prasarak Sanstha’s  </a:t>
                      </a:r>
                    </a:p>
                    <a:p>
                      <a:pPr algn="l">
                        <a:lnSpc>
                          <a:spcPct val="100000"/>
                        </a:lnSpc>
                      </a:pPr>
                      <a:r>
                        <a:rPr lang="en-US" sz="2800" dirty="0">
                          <a:solidFill>
                            <a:srgbClr val="FFFF00"/>
                          </a:solidFill>
                          <a:latin typeface="Times New Roman" panose="02020603050405020304" pitchFamily="18" charset="0"/>
                          <a:cs typeface="Times New Roman" panose="02020603050405020304" pitchFamily="18" charset="0"/>
                        </a:rPr>
                        <a:t>Bapusaheb Shivajirao </a:t>
                      </a:r>
                      <a:r>
                        <a:rPr lang="en-US" sz="2800" baseline="0" dirty="0">
                          <a:solidFill>
                            <a:srgbClr val="FFFF00"/>
                          </a:solidFill>
                          <a:latin typeface="Times New Roman" panose="02020603050405020304" pitchFamily="18" charset="0"/>
                          <a:cs typeface="Times New Roman" panose="02020603050405020304" pitchFamily="18" charset="0"/>
                        </a:rPr>
                        <a:t>Deore Polytechnic, Dhule</a:t>
                      </a:r>
                      <a:endParaRPr lang="en-US" sz="3200" baseline="0" dirty="0">
                        <a:solidFill>
                          <a:srgbClr val="FFFF00"/>
                        </a:solidFill>
                        <a:latin typeface="Times New Roman" panose="02020603050405020304" pitchFamily="18" charset="0"/>
                        <a:cs typeface="Times New Roman" panose="02020603050405020304" pitchFamily="18" charset="0"/>
                      </a:endParaRPr>
                    </a:p>
                    <a:p>
                      <a:pPr algn="l">
                        <a:lnSpc>
                          <a:spcPct val="100000"/>
                        </a:lnSpc>
                      </a:pPr>
                      <a:r>
                        <a:rPr lang="en-US" sz="2400" baseline="0" dirty="0">
                          <a:latin typeface="Times New Roman" panose="02020603050405020304" pitchFamily="18" charset="0"/>
                          <a:cs typeface="Times New Roman" panose="02020603050405020304" pitchFamily="18" charset="0"/>
                        </a:rPr>
                        <a:t>Academic Year : 2023 – 2024</a:t>
                      </a:r>
                    </a:p>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solidFill>
                            <a:srgbClr val="FFFF00"/>
                          </a:solidFill>
                          <a:latin typeface="Times New Roman" panose="02020603050405020304" pitchFamily="18" charset="0"/>
                          <a:cs typeface="Times New Roman" panose="02020603050405020304" pitchFamily="18" charset="0"/>
                        </a:rPr>
                        <a:t>Department of Computer Engineering</a:t>
                      </a:r>
                      <a:endParaRPr lang="en-US" sz="2400" baseline="0" dirty="0">
                        <a:solidFill>
                          <a:srgbClr val="FFFF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200" dirty="0"/>
                    </a:p>
                  </a:txBody>
                  <a:tcPr/>
                </a:tc>
                <a:tc hMerge="1">
                  <a:txBody>
                    <a:bodyPr/>
                    <a:lstStyle/>
                    <a:p>
                      <a:endParaRPr lang="en-US"/>
                    </a:p>
                  </a:txBody>
                  <a:tcPr/>
                </a:tc>
                <a:extLst>
                  <a:ext uri="{0D108BD9-81ED-4DB2-BD59-A6C34878D82A}">
                    <a16:rowId xmlns:a16="http://schemas.microsoft.com/office/drawing/2014/main" val="10000"/>
                  </a:ext>
                </a:extLst>
              </a:tr>
              <a:tr h="630444">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A seminar on </a:t>
                      </a:r>
                      <a:r>
                        <a:rPr lang="en-US" sz="2800" b="1" dirty="0">
                          <a:latin typeface="Times New Roman" panose="02020603050405020304" pitchFamily="18" charset="0"/>
                          <a:cs typeface="Times New Roman" panose="02020603050405020304" pitchFamily="18" charset="0"/>
                        </a:rPr>
                        <a:t>Capstone</a:t>
                      </a:r>
                      <a:r>
                        <a:rPr lang="en-US" sz="2800" b="1" baseline="0" dirty="0">
                          <a:latin typeface="Times New Roman" panose="02020603050405020304" pitchFamily="18" charset="0"/>
                          <a:cs typeface="Times New Roman" panose="02020603050405020304" pitchFamily="18" charset="0"/>
                        </a:rPr>
                        <a:t> Project Proposal (CPP-22058)</a:t>
                      </a:r>
                      <a:endParaRPr lang="en-US" sz="2200" b="1" dirty="0">
                        <a:latin typeface="Times New Roman" panose="02020603050405020304" pitchFamily="18" charset="0"/>
                        <a:cs typeface="Times New Roman" panose="02020603050405020304" pitchFamily="18" charset="0"/>
                      </a:endParaRPr>
                    </a:p>
                  </a:txBody>
                  <a:tcPr>
                    <a:lnL w="9525" cap="flat" cmpd="sng" algn="ctr">
                      <a:noFill/>
                      <a:prstDash val="solid"/>
                    </a:lnL>
                    <a:lnR w="9525" cap="flat" cmpd="sng" algn="ctr">
                      <a:noFill/>
                      <a:prstDash val="soli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2200" dirty="0"/>
                    </a:p>
                  </a:txBody>
                  <a:tcPr/>
                </a:tc>
                <a:tc hMerge="1">
                  <a:txBody>
                    <a:bodyPr/>
                    <a:lstStyle/>
                    <a:p>
                      <a:endParaRPr lang="en-US"/>
                    </a:p>
                  </a:txBody>
                  <a:tcPr/>
                </a:tc>
                <a:extLst>
                  <a:ext uri="{0D108BD9-81ED-4DB2-BD59-A6C34878D82A}">
                    <a16:rowId xmlns:a16="http://schemas.microsoft.com/office/drawing/2014/main" val="10001"/>
                  </a:ext>
                </a:extLst>
              </a:tr>
              <a:tr h="519189">
                <a:tc gridSpan="2">
                  <a:txBody>
                    <a:bodyPr/>
                    <a:lstStyle/>
                    <a:p>
                      <a:r>
                        <a:rPr lang="en-US" sz="2200" dirty="0">
                          <a:latin typeface="Times New Roman" panose="02020603050405020304" pitchFamily="18" charset="0"/>
                          <a:cs typeface="Times New Roman" panose="02020603050405020304" pitchFamily="18" charset="0"/>
                        </a:rPr>
                        <a:t>Topic</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gridSpan="2">
                  <a:txBody>
                    <a:bodyPr/>
                    <a:lstStyle/>
                    <a:p>
                      <a:r>
                        <a:rPr lang="en-US" sz="2200" dirty="0">
                          <a:solidFill>
                            <a:schemeClr val="tx1"/>
                          </a:solidFill>
                          <a:latin typeface="Times New Roman" panose="02020603050405020304" pitchFamily="18" charset="0"/>
                          <a:cs typeface="Times New Roman" panose="02020603050405020304" pitchFamily="18" charset="0"/>
                        </a:rPr>
                        <a:t>Student Academic Progress Management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2"/>
                  </a:ext>
                </a:extLst>
              </a:tr>
              <a:tr h="519189">
                <a:tc rowSpan="4" gridSpan="2">
                  <a:txBody>
                    <a:bodyPr/>
                    <a:lstStyle/>
                    <a:p>
                      <a:r>
                        <a:rPr lang="en-US" sz="2200" dirty="0">
                          <a:latin typeface="Times New Roman" panose="02020603050405020304" pitchFamily="18" charset="0"/>
                          <a:cs typeface="Times New Roman" panose="02020603050405020304" pitchFamily="18" charset="0"/>
                        </a:rPr>
                        <a:t>Presented</a:t>
                      </a:r>
                      <a:r>
                        <a:rPr lang="en-US" sz="2200" baseline="0" dirty="0">
                          <a:latin typeface="Times New Roman" panose="02020603050405020304" pitchFamily="18" charset="0"/>
                          <a:cs typeface="Times New Roman" panose="02020603050405020304" pitchFamily="18" charset="0"/>
                        </a:rPr>
                        <a:t> by </a:t>
                      </a: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rowSpan="4" h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1.Badgujar Mohit Hemant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2.Bhat Atharva Yogesh</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4"/>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3.Deore Samarthya Ravindra</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5"/>
                  </a:ext>
                </a:extLst>
              </a:tr>
              <a:tr h="519189">
                <a:tc gridSpan="2" vMerge="1">
                  <a:txBody>
                    <a:bodyPr/>
                    <a:lstStyle/>
                    <a:p>
                      <a:endParaRPr lang="en-US" sz="2200" dirty="0"/>
                    </a:p>
                  </a:txBody>
                  <a:tcPr/>
                </a:tc>
                <a:tc hMerge="1" v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4.Makhija Dhruv Harish</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6"/>
                  </a:ext>
                </a:extLst>
              </a:tr>
              <a:tr h="519189">
                <a:tc gridSpan="2">
                  <a:txBody>
                    <a:bodyPr/>
                    <a:lstStyle/>
                    <a:p>
                      <a:r>
                        <a:rPr lang="en-US" sz="2200" dirty="0">
                          <a:latin typeface="Times New Roman" panose="02020603050405020304" pitchFamily="18" charset="0"/>
                          <a:cs typeface="Times New Roman" panose="02020603050405020304" pitchFamily="18" charset="0"/>
                        </a:rPr>
                        <a:t>Guided by</a:t>
                      </a:r>
                      <a:r>
                        <a:rPr lang="en-US" sz="2200" baseline="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gridSpan="2">
                  <a:txBody>
                    <a:bodyPr/>
                    <a:lstStyle/>
                    <a:p>
                      <a:r>
                        <a:rPr lang="en-US" sz="2200" dirty="0">
                          <a:latin typeface="Times New Roman" panose="02020603050405020304" pitchFamily="18" charset="0"/>
                          <a:cs typeface="Times New Roman" panose="02020603050405020304" pitchFamily="18" charset="0"/>
                        </a:rPr>
                        <a:t>Mr. C. P. Bhamare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7"/>
                  </a:ext>
                </a:extLst>
              </a:tr>
              <a:tr h="519189">
                <a:tc gridSpan="2">
                  <a:txBody>
                    <a:bodyPr/>
                    <a:lstStyle/>
                    <a:p>
                      <a:r>
                        <a:rPr lang="en-US" sz="2200" b="1" dirty="0">
                          <a:latin typeface="Times New Roman" panose="02020603050405020304" pitchFamily="18" charset="0"/>
                          <a:cs typeface="Times New Roman" panose="02020603050405020304" pitchFamily="18" charset="0"/>
                        </a:rPr>
                        <a:t>Semester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tcPr>
                </a:tc>
                <a:tc hMerge="1">
                  <a:txBody>
                    <a:bodyPr/>
                    <a:lstStyle/>
                    <a:p>
                      <a:endParaRPr lang="en-US"/>
                    </a:p>
                  </a:txBody>
                  <a:tcPr/>
                </a:tc>
                <a:tc>
                  <a:txBody>
                    <a:bodyPr/>
                    <a:lstStyle/>
                    <a:p>
                      <a:r>
                        <a:rPr lang="en-US" sz="2400" b="1" dirty="0">
                          <a:latin typeface="Times New Roman" panose="02020603050405020304" pitchFamily="18" charset="0"/>
                          <a:cs typeface="Times New Roman" panose="02020603050405020304" pitchFamily="18" charset="0"/>
                        </a:rPr>
                        <a:t>5 I</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200" b="1" dirty="0">
                          <a:latin typeface="Times New Roman" panose="02020603050405020304" pitchFamily="18" charset="0"/>
                          <a:cs typeface="Times New Roman" panose="02020603050405020304" pitchFamily="18" charset="0"/>
                        </a:rPr>
                        <a:t>Date</a:t>
                      </a:r>
                      <a:r>
                        <a:rPr lang="en-US" sz="2200" baseline="0" dirty="0">
                          <a:latin typeface="Times New Roman" panose="02020603050405020304" pitchFamily="18" charset="0"/>
                          <a:cs typeface="Times New Roman" panose="02020603050405020304" pitchFamily="18" charset="0"/>
                        </a:rPr>
                        <a:t> </a:t>
                      </a:r>
                      <a:r>
                        <a:rPr lang="en-US" sz="2200" b="1" baseline="0" dirty="0">
                          <a:latin typeface="Times New Roman" panose="02020603050405020304" pitchFamily="18" charset="0"/>
                          <a:cs typeface="Times New Roman" panose="02020603050405020304" pitchFamily="18" charset="0"/>
                        </a:rPr>
                        <a:t> : 14 / 11 / 2023</a:t>
                      </a:r>
                      <a:endParaRPr lang="en-US" sz="2200" b="1" dirty="0">
                        <a:latin typeface="Times New Roman" panose="02020603050405020304" pitchFamily="18" charset="0"/>
                        <a:cs typeface="Times New Roman" panose="02020603050405020304" pitchFamily="18"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pic>
        <p:nvPicPr>
          <p:cNvPr id="16" name="Picture 15" descr="ssvpslogo.png"/>
          <p:cNvPicPr>
            <a:picLocks noChangeAspect="1"/>
          </p:cNvPicPr>
          <p:nvPr/>
        </p:nvPicPr>
        <p:blipFill>
          <a:blip r:embed="rId2"/>
          <a:stretch>
            <a:fillRect/>
          </a:stretch>
        </p:blipFill>
        <p:spPr>
          <a:xfrm>
            <a:off x="762000" y="228600"/>
            <a:ext cx="1370220" cy="182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677A-6918-7776-3E38-62AD2DC2E505}"/>
              </a:ext>
            </a:extLst>
          </p:cNvPr>
          <p:cNvSpPr>
            <a:spLocks noGrp="1"/>
          </p:cNvSpPr>
          <p:nvPr>
            <p:ph type="title"/>
          </p:nvPr>
        </p:nvSpPr>
        <p:spPr>
          <a:xfrm>
            <a:off x="304800" y="137319"/>
            <a:ext cx="11506200"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p>
        </p:txBody>
      </p:sp>
      <p:sp>
        <p:nvSpPr>
          <p:cNvPr id="3" name="Content Placeholder 2">
            <a:extLst>
              <a:ext uri="{FF2B5EF4-FFF2-40B4-BE49-F238E27FC236}">
                <a16:creationId xmlns:a16="http://schemas.microsoft.com/office/drawing/2014/main" id="{0E92DC2C-DA6F-DE15-A6AA-D177B00A4E14}"/>
              </a:ext>
            </a:extLst>
          </p:cNvPr>
          <p:cNvSpPr>
            <a:spLocks noGrp="1"/>
          </p:cNvSpPr>
          <p:nvPr>
            <p:ph idx="1"/>
          </p:nvPr>
        </p:nvSpPr>
        <p:spPr>
          <a:xfrm>
            <a:off x="381000" y="1371600"/>
            <a:ext cx="11430000" cy="48768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4.1 User Requirements</a:t>
            </a:r>
          </a:p>
          <a:p>
            <a:pPr>
              <a:lnSpc>
                <a:spcPct val="115000"/>
              </a:lnSpc>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View: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Attendance (Number of Lectures Attended)</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Submissions (Assignments and Practical)</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Syllabus</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Timetable</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3000" dirty="0">
                <a:latin typeface="Times New Roman" panose="02020603050405020304" pitchFamily="18" charset="0"/>
                <a:ea typeface="Calibri" panose="020F0502020204030204" pitchFamily="34" charset="0"/>
                <a:cs typeface="Times New Roman" panose="02020603050405020304" pitchFamily="18" charset="0"/>
              </a:rPr>
              <a:t>Class Test Marks (1</a:t>
            </a:r>
            <a:r>
              <a:rPr lang="en-US" sz="30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3000" dirty="0">
                <a:latin typeface="Times New Roman" panose="02020603050405020304" pitchFamily="18" charset="0"/>
                <a:ea typeface="Calibri" panose="020F0502020204030204" pitchFamily="34" charset="0"/>
                <a:cs typeface="Times New Roman" panose="02020603050405020304" pitchFamily="18" charset="0"/>
              </a:rPr>
              <a:t> and 2</a:t>
            </a:r>
            <a:r>
              <a:rPr lang="en-US" sz="30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3000" dirty="0">
                <a:latin typeface="Times New Roman" panose="02020603050405020304" pitchFamily="18" charset="0"/>
                <a:ea typeface="Calibri" panose="020F0502020204030204" pitchFamily="34" charset="0"/>
                <a:cs typeface="Times New Roman" panose="02020603050405020304" pitchFamily="18" charset="0"/>
              </a:rPr>
              <a:t>)</a:t>
            </a:r>
            <a:endParaRPr lang="en-IN" sz="3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1127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0814-62F7-A527-D489-0796309BBAB2}"/>
              </a:ext>
            </a:extLst>
          </p:cNvPr>
          <p:cNvSpPr>
            <a:spLocks noGrp="1"/>
          </p:cNvSpPr>
          <p:nvPr>
            <p:ph type="title"/>
          </p:nvPr>
        </p:nvSpPr>
        <p:spPr>
          <a:xfrm>
            <a:off x="397212" y="173477"/>
            <a:ext cx="11489987"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endParaRPr lang="en-IN" dirty="0"/>
          </a:p>
        </p:txBody>
      </p:sp>
      <p:sp>
        <p:nvSpPr>
          <p:cNvPr id="3" name="Content Placeholder 2">
            <a:extLst>
              <a:ext uri="{FF2B5EF4-FFF2-40B4-BE49-F238E27FC236}">
                <a16:creationId xmlns:a16="http://schemas.microsoft.com/office/drawing/2014/main" id="{5BB25D84-73B2-7079-1FFB-2073CDD10A6B}"/>
              </a:ext>
            </a:extLst>
          </p:cNvPr>
          <p:cNvSpPr>
            <a:spLocks noGrp="1"/>
          </p:cNvSpPr>
          <p:nvPr>
            <p:ph idx="1"/>
          </p:nvPr>
        </p:nvSpPr>
        <p:spPr>
          <a:xfrm>
            <a:off x="397211" y="1371600"/>
            <a:ext cx="11489987" cy="5334000"/>
          </a:xfrm>
        </p:spPr>
        <p:txBody>
          <a:bodyPr>
            <a:normAutofit fontScale="25000" lnSpcReduction="20000"/>
          </a:bodyPr>
          <a:lstStyle/>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Feedback of teachers teaching and facilities provided to them</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Submission Report (No dues)</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Notes shared by teachers</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Letter to HOD for personal or emergency reasons</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nSpc>
                <a:spcPct val="115000"/>
              </a:lnSpc>
              <a:buFont typeface="+mj-lt"/>
              <a:buAutoNum type="arabicPeriod" startAt="2"/>
            </a:pPr>
            <a:r>
              <a:rPr lang="en-US" sz="11200" dirty="0">
                <a:latin typeface="Times New Roman" panose="02020603050405020304" pitchFamily="18" charset="0"/>
                <a:ea typeface="Calibri" panose="020F0502020204030204" pitchFamily="34" charset="0"/>
                <a:cs typeface="Times New Roman" panose="02020603050405020304" pitchFamily="18" charset="0"/>
              </a:rPr>
              <a:t>Overall Report:</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11200" dirty="0">
                <a:latin typeface="Times New Roman" panose="02020603050405020304" pitchFamily="18" charset="0"/>
                <a:ea typeface="Calibri" panose="020F0502020204030204" pitchFamily="34" charset="0"/>
                <a:cs typeface="Times New Roman" panose="02020603050405020304" pitchFamily="18" charset="0"/>
              </a:rPr>
              <a:t>Total percentage of attendance</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11200" dirty="0">
                <a:latin typeface="Times New Roman" panose="02020603050405020304" pitchFamily="18" charset="0"/>
                <a:ea typeface="Calibri" panose="020F0502020204030204" pitchFamily="34" charset="0"/>
                <a:cs typeface="Times New Roman" panose="02020603050405020304" pitchFamily="18" charset="0"/>
              </a:rPr>
              <a:t>Marks obtained by student in Class Test 1 and 2</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buFont typeface="Symbol" panose="05050102010706020507" pitchFamily="18" charset="2"/>
              <a:buChar char=""/>
            </a:pPr>
            <a:r>
              <a:rPr lang="en-US" sz="11200" dirty="0">
                <a:latin typeface="Times New Roman" panose="02020603050405020304" pitchFamily="18" charset="0"/>
                <a:ea typeface="Calibri" panose="020F0502020204030204" pitchFamily="34" charset="0"/>
                <a:cs typeface="Times New Roman" panose="02020603050405020304" pitchFamily="18" charset="0"/>
              </a:rPr>
              <a:t>Submissions Report (No dues, Assignment, Practical)</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15000"/>
              </a:lnSpc>
              <a:spcAft>
                <a:spcPts val="1000"/>
              </a:spcAft>
              <a:buFont typeface="Symbol" panose="05050102010706020507" pitchFamily="18" charset="2"/>
              <a:buChar char=""/>
            </a:pPr>
            <a:r>
              <a:rPr lang="en-US" sz="11200" dirty="0">
                <a:latin typeface="Times New Roman" panose="02020603050405020304" pitchFamily="18" charset="0"/>
                <a:ea typeface="Calibri" panose="020F0502020204030204" pitchFamily="34" charset="0"/>
                <a:cs typeface="Times New Roman" panose="02020603050405020304" pitchFamily="18" charset="0"/>
              </a:rPr>
              <a:t>Teachers Remark </a:t>
            </a:r>
            <a:endParaRPr lang="en-IN" sz="112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489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7B8A-5CA4-C5A4-79F4-002D96C911B2}"/>
              </a:ext>
            </a:extLst>
          </p:cNvPr>
          <p:cNvSpPr>
            <a:spLocks noGrp="1"/>
          </p:cNvSpPr>
          <p:nvPr>
            <p:ph type="title"/>
          </p:nvPr>
        </p:nvSpPr>
        <p:spPr>
          <a:xfrm>
            <a:off x="304800" y="274638"/>
            <a:ext cx="11582400" cy="944562"/>
          </a:xfrm>
        </p:spPr>
        <p:txBody>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Specification </a:t>
            </a:r>
            <a:endParaRPr lang="en-IN" dirty="0"/>
          </a:p>
        </p:txBody>
      </p:sp>
      <p:sp>
        <p:nvSpPr>
          <p:cNvPr id="3" name="Content Placeholder 2">
            <a:extLst>
              <a:ext uri="{FF2B5EF4-FFF2-40B4-BE49-F238E27FC236}">
                <a16:creationId xmlns:a16="http://schemas.microsoft.com/office/drawing/2014/main" id="{CD709424-EB94-0F3E-8D3C-4D0D77456CC1}"/>
              </a:ext>
            </a:extLst>
          </p:cNvPr>
          <p:cNvSpPr>
            <a:spLocks noGrp="1"/>
          </p:cNvSpPr>
          <p:nvPr>
            <p:ph idx="1"/>
          </p:nvPr>
        </p:nvSpPr>
        <p:spPr>
          <a:xfrm>
            <a:off x="304800" y="1447800"/>
            <a:ext cx="11582400" cy="4876800"/>
          </a:xfrm>
        </p:spPr>
        <p:txBody>
          <a:bodyPr>
            <a:normAutofit/>
          </a:bodyPr>
          <a:lstStyle/>
          <a:p>
            <a:pPr marL="0" indent="0">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4.2 System Requirements:</a:t>
            </a:r>
          </a:p>
          <a:p>
            <a:pPr marL="0" indent="0">
              <a:buNone/>
            </a:pP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Windows OS </a:t>
            </a:r>
          </a:p>
          <a:p>
            <a:pPr lvl="1">
              <a:lnSpc>
                <a:spcPct val="115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RAM: 2 GB(Min)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Processor: Intel Core i3</a:t>
            </a:r>
          </a:p>
          <a:p>
            <a:pPr marL="0" lvl="1" indent="0">
              <a:lnSpc>
                <a:spcPct val="115000"/>
              </a:lnSpc>
              <a:spcAft>
                <a:spcPts val="1000"/>
              </a:spcAft>
              <a:buNone/>
            </a:pP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979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1315-4547-781F-E758-25260A3249CA}"/>
              </a:ext>
            </a:extLst>
          </p:cNvPr>
          <p:cNvSpPr>
            <a:spLocks noGrp="1"/>
          </p:cNvSpPr>
          <p:nvPr>
            <p:ph type="title"/>
          </p:nvPr>
        </p:nvSpPr>
        <p:spPr>
          <a:xfrm>
            <a:off x="304800" y="6626"/>
            <a:ext cx="11582400" cy="944562"/>
          </a:xfrm>
        </p:spPr>
        <p:txBody>
          <a:bodyPr/>
          <a:lstStyle/>
          <a:p>
            <a:r>
              <a:rPr lang="en-US" b="1" dirty="0">
                <a:latin typeface="Times New Roman" panose="02020603050405020304" pitchFamily="18" charset="0"/>
                <a:cs typeface="Times New Roman" panose="02020603050405020304" pitchFamily="18" charset="0"/>
              </a:rPr>
              <a:t>5.1 </a:t>
            </a:r>
            <a:r>
              <a:rPr lang="en-US" dirty="0">
                <a:latin typeface="Times New Roman" panose="02020603050405020304" pitchFamily="18" charset="0"/>
                <a:cs typeface="Times New Roman" panose="02020603050405020304" pitchFamily="18" charset="0"/>
              </a:rPr>
              <a:t>Proposed work</a:t>
            </a:r>
            <a:endParaRPr lang="en-IN" dirty="0"/>
          </a:p>
        </p:txBody>
      </p:sp>
      <p:pic>
        <p:nvPicPr>
          <p:cNvPr id="15" name="Content Placeholder 14">
            <a:extLst>
              <a:ext uri="{FF2B5EF4-FFF2-40B4-BE49-F238E27FC236}">
                <a16:creationId xmlns:a16="http://schemas.microsoft.com/office/drawing/2014/main" id="{72958107-ED2C-4540-A0B3-0A36B017D261}"/>
              </a:ext>
            </a:extLst>
          </p:cNvPr>
          <p:cNvPicPr>
            <a:picLocks noGrp="1" noChangeAspect="1"/>
          </p:cNvPicPr>
          <p:nvPr>
            <p:ph idx="1"/>
          </p:nvPr>
        </p:nvPicPr>
        <p:blipFill>
          <a:blip r:embed="rId2"/>
          <a:stretch>
            <a:fillRect/>
          </a:stretch>
        </p:blipFill>
        <p:spPr>
          <a:xfrm>
            <a:off x="304800" y="1066800"/>
            <a:ext cx="11582400" cy="5715000"/>
          </a:xfrm>
        </p:spPr>
      </p:pic>
    </p:spTree>
    <p:extLst>
      <p:ext uri="{BB962C8B-B14F-4D97-AF65-F5344CB8AC3E}">
        <p14:creationId xmlns:p14="http://schemas.microsoft.com/office/powerpoint/2010/main" val="352737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2E1F-C5EB-320A-1381-CA6A741BD093}"/>
              </a:ext>
            </a:extLst>
          </p:cNvPr>
          <p:cNvSpPr>
            <a:spLocks noGrp="1"/>
          </p:cNvSpPr>
          <p:nvPr>
            <p:ph type="title"/>
          </p:nvPr>
        </p:nvSpPr>
        <p:spPr>
          <a:xfrm>
            <a:off x="381000" y="228600"/>
            <a:ext cx="11506200" cy="944562"/>
          </a:xfrm>
        </p:spPr>
        <p:txBody>
          <a:bodyPr>
            <a:normAutofit/>
          </a:bodyPr>
          <a:lstStyle/>
          <a:p>
            <a:r>
              <a:rPr lang="en-US" sz="3600" b="1" dirty="0">
                <a:latin typeface="Times New Roman" panose="02020603050405020304" pitchFamily="18" charset="0"/>
                <a:cs typeface="Times New Roman" panose="02020603050405020304" pitchFamily="18" charset="0"/>
              </a:rPr>
              <a:t>5.2 </a:t>
            </a:r>
            <a:r>
              <a:rPr lang="en-US" sz="3600" dirty="0">
                <a:latin typeface="Times New Roman" panose="02020603050405020304" pitchFamily="18" charset="0"/>
                <a:cs typeface="Times New Roman" panose="02020603050405020304" pitchFamily="18" charset="0"/>
              </a:rPr>
              <a:t>Proposed Design</a:t>
            </a:r>
            <a:endParaRPr lang="en-IN" sz="3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58222EF-FC80-2CA4-FB9A-47766C67C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95400"/>
            <a:ext cx="7620000" cy="5562600"/>
          </a:xfrm>
          <a:prstGeom prst="rect">
            <a:avLst/>
          </a:prstGeom>
        </p:spPr>
      </p:pic>
    </p:spTree>
    <p:extLst>
      <p:ext uri="{BB962C8B-B14F-4D97-AF65-F5344CB8AC3E}">
        <p14:creationId xmlns:p14="http://schemas.microsoft.com/office/powerpoint/2010/main" val="226950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D16B-792B-A93A-F44D-3041EACCD529}"/>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5.2 </a:t>
            </a:r>
            <a:r>
              <a:rPr lang="en-US" sz="4000" dirty="0">
                <a:latin typeface="Times New Roman" panose="02020603050405020304" pitchFamily="18" charset="0"/>
                <a:cs typeface="Times New Roman" panose="02020603050405020304" pitchFamily="18" charset="0"/>
              </a:rPr>
              <a:t>Proposed Design</a:t>
            </a:r>
            <a:endParaRPr lang="en-IN" dirty="0"/>
          </a:p>
        </p:txBody>
      </p:sp>
      <p:pic>
        <p:nvPicPr>
          <p:cNvPr id="5" name="Content Placeholder 4">
            <a:extLst>
              <a:ext uri="{FF2B5EF4-FFF2-40B4-BE49-F238E27FC236}">
                <a16:creationId xmlns:a16="http://schemas.microsoft.com/office/drawing/2014/main" id="{AE5B98B7-F572-229E-EFFB-856D470A1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10972800" cy="5211762"/>
          </a:xfrm>
        </p:spPr>
      </p:pic>
    </p:spTree>
    <p:extLst>
      <p:ext uri="{BB962C8B-B14F-4D97-AF65-F5344CB8AC3E}">
        <p14:creationId xmlns:p14="http://schemas.microsoft.com/office/powerpoint/2010/main" val="362982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B696-54A7-56BE-91EA-E6BA0B3CA73F}"/>
              </a:ext>
            </a:extLst>
          </p:cNvPr>
          <p:cNvSpPr>
            <a:spLocks noGrp="1"/>
          </p:cNvSpPr>
          <p:nvPr>
            <p:ph type="title"/>
          </p:nvPr>
        </p:nvSpPr>
        <p:spPr>
          <a:xfrm>
            <a:off x="381000" y="274638"/>
            <a:ext cx="11506200" cy="944562"/>
          </a:xfrm>
        </p:spPr>
        <p:txBody>
          <a:bodyPr>
            <a:noAutofit/>
          </a:bodyPr>
          <a:lstStyle/>
          <a:p>
            <a:r>
              <a:rPr lang="en-US" sz="3200" b="1" dirty="0">
                <a:latin typeface="Times New Roman" panose="02020603050405020304" pitchFamily="18" charset="0"/>
                <a:cs typeface="Times New Roman" panose="02020603050405020304" pitchFamily="18" charset="0"/>
              </a:rPr>
              <a:t>6</a:t>
            </a:r>
            <a:r>
              <a:rPr lang="en-US" sz="3200" dirty="0">
                <a:latin typeface="Times New Roman" panose="02020603050405020304" pitchFamily="18" charset="0"/>
                <a:cs typeface="Times New Roman" panose="02020603050405020304" pitchFamily="18" charset="0"/>
              </a:rPr>
              <a:t>. Week wise Action Plan – </a:t>
            </a:r>
            <a:r>
              <a:rPr lang="en-US" sz="3200" b="1" dirty="0">
                <a:latin typeface="Times New Roman" panose="02020603050405020304" pitchFamily="18" charset="0"/>
                <a:cs typeface="Times New Roman" panose="02020603050405020304" pitchFamily="18" charset="0"/>
              </a:rPr>
              <a:t>for Sixth semester</a:t>
            </a:r>
            <a:endParaRPr lang="en-IN" sz="32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5505ED3-B813-1ECE-65B2-A9C8D202BA47}"/>
              </a:ext>
            </a:extLst>
          </p:cNvPr>
          <p:cNvSpPr/>
          <p:nvPr/>
        </p:nvSpPr>
        <p:spPr>
          <a:xfrm>
            <a:off x="381000" y="1493838"/>
            <a:ext cx="11506200" cy="521176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ontent Placeholder 3">
            <a:extLst>
              <a:ext uri="{FF2B5EF4-FFF2-40B4-BE49-F238E27FC236}">
                <a16:creationId xmlns:a16="http://schemas.microsoft.com/office/drawing/2014/main" id="{10393FBE-4C41-CF5D-BF72-D06B81509F2E}"/>
              </a:ext>
            </a:extLst>
          </p:cNvPr>
          <p:cNvGraphicFramePr>
            <a:graphicFrameLocks noGrp="1"/>
          </p:cNvGraphicFramePr>
          <p:nvPr>
            <p:ph idx="1"/>
            <p:extLst>
              <p:ext uri="{D42A27DB-BD31-4B8C-83A1-F6EECF244321}">
                <p14:modId xmlns:p14="http://schemas.microsoft.com/office/powerpoint/2010/main" val="3260731332"/>
              </p:ext>
            </p:extLst>
          </p:nvPr>
        </p:nvGraphicFramePr>
        <p:xfrm>
          <a:off x="609600" y="1676401"/>
          <a:ext cx="10972801" cy="4800603"/>
        </p:xfrm>
        <a:graphic>
          <a:graphicData uri="http://schemas.openxmlformats.org/drawingml/2006/table">
            <a:tbl>
              <a:tblPr firstRow="1" firstCol="1" lastRow="1" lastCol="1" bandRow="1" bandCol="1">
                <a:tableStyleId>{2D5ABB26-0587-4C30-8999-92F81FD0307C}</a:tableStyleId>
              </a:tblPr>
              <a:tblGrid>
                <a:gridCol w="633046">
                  <a:extLst>
                    <a:ext uri="{9D8B030D-6E8A-4147-A177-3AD203B41FA5}">
                      <a16:colId xmlns:a16="http://schemas.microsoft.com/office/drawing/2014/main" val="46263940"/>
                    </a:ext>
                  </a:extLst>
                </a:gridCol>
                <a:gridCol w="5659345">
                  <a:extLst>
                    <a:ext uri="{9D8B030D-6E8A-4147-A177-3AD203B41FA5}">
                      <a16:colId xmlns:a16="http://schemas.microsoft.com/office/drawing/2014/main" val="3763698053"/>
                    </a:ext>
                  </a:extLst>
                </a:gridCol>
                <a:gridCol w="2340205">
                  <a:extLst>
                    <a:ext uri="{9D8B030D-6E8A-4147-A177-3AD203B41FA5}">
                      <a16:colId xmlns:a16="http://schemas.microsoft.com/office/drawing/2014/main" val="832470370"/>
                    </a:ext>
                  </a:extLst>
                </a:gridCol>
                <a:gridCol w="2340205">
                  <a:extLst>
                    <a:ext uri="{9D8B030D-6E8A-4147-A177-3AD203B41FA5}">
                      <a16:colId xmlns:a16="http://schemas.microsoft.com/office/drawing/2014/main" val="2720912329"/>
                    </a:ext>
                  </a:extLst>
                </a:gridCol>
              </a:tblGrid>
              <a:tr h="512255">
                <a:tc>
                  <a:txBody>
                    <a:bodyPr/>
                    <a:lstStyle/>
                    <a:p>
                      <a:pPr marL="93980" algn="ctr">
                        <a:lnSpc>
                          <a:spcPts val="1610"/>
                        </a:lnSpc>
                        <a:spcBef>
                          <a:spcPts val="180"/>
                        </a:spcBef>
                        <a:spcAft>
                          <a:spcPts val="0"/>
                        </a:spcAft>
                      </a:pPr>
                      <a:r>
                        <a:rPr lang="en-US" sz="1600" b="1" dirty="0">
                          <a:effectLst/>
                          <a:latin typeface="Times New Roman" panose="02020603050405020304" pitchFamily="18" charset="0"/>
                          <a:cs typeface="Times New Roman" panose="02020603050405020304" pitchFamily="18" charset="0"/>
                        </a:rPr>
                        <a:t>Sr.</a:t>
                      </a:r>
                      <a:endParaRPr lang="en-IN" sz="1200" b="1" dirty="0">
                        <a:effectLst/>
                        <a:latin typeface="Times New Roman" panose="02020603050405020304" pitchFamily="18" charset="0"/>
                        <a:cs typeface="Times New Roman" panose="02020603050405020304" pitchFamily="18" charset="0"/>
                      </a:endParaRPr>
                    </a:p>
                    <a:p>
                      <a:pPr marL="73025" algn="ctr"/>
                      <a:r>
                        <a:rPr lang="en-US" sz="1600" b="1" dirty="0">
                          <a:effectLst/>
                          <a:latin typeface="Times New Roman" panose="02020603050405020304" pitchFamily="18" charset="0"/>
                          <a:cs typeface="Times New Roman" panose="02020603050405020304" pitchFamily="18" charset="0"/>
                        </a:rPr>
                        <a:t>No.</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92810" algn="ctr">
                        <a:spcBef>
                          <a:spcPts val="995"/>
                        </a:spcBef>
                        <a:spcAft>
                          <a:spcPts val="0"/>
                        </a:spcAft>
                      </a:pPr>
                      <a:r>
                        <a:rPr lang="en-US" sz="1600" b="1" dirty="0">
                          <a:effectLst/>
                          <a:latin typeface="Times New Roman" panose="02020603050405020304" pitchFamily="18" charset="0"/>
                          <a:cs typeface="Times New Roman" panose="02020603050405020304" pitchFamily="18" charset="0"/>
                        </a:rPr>
                        <a:t>List</a:t>
                      </a:r>
                      <a:r>
                        <a:rPr lang="en-US" sz="1600" b="1" spc="-20"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of</a:t>
                      </a:r>
                      <a:r>
                        <a:rPr lang="en-US" sz="1600" b="1" spc="-5"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Activities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4160" algn="ctr">
                        <a:spcBef>
                          <a:spcPts val="995"/>
                        </a:spcBef>
                        <a:spcAft>
                          <a:spcPts val="0"/>
                        </a:spcAft>
                      </a:pPr>
                      <a:r>
                        <a:rPr lang="en-US" sz="1600" b="1">
                          <a:effectLst/>
                          <a:latin typeface="Times New Roman" panose="02020603050405020304" pitchFamily="18" charset="0"/>
                          <a:cs typeface="Times New Roman" panose="02020603050405020304" pitchFamily="18" charset="0"/>
                        </a:rPr>
                        <a:t>Week</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92125" marR="493395" algn="ctr">
                        <a:spcBef>
                          <a:spcPts val="995"/>
                        </a:spcBef>
                        <a:spcAft>
                          <a:spcPts val="0"/>
                        </a:spcAft>
                      </a:pPr>
                      <a:r>
                        <a:rPr lang="en-US" sz="1600" b="1" dirty="0">
                          <a:effectLst/>
                          <a:latin typeface="Times New Roman" panose="02020603050405020304" pitchFamily="18" charset="0"/>
                          <a:cs typeface="Times New Roman" panose="02020603050405020304" pitchFamily="18" charset="0"/>
                        </a:rPr>
                        <a:t>Dates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525366"/>
                  </a:ext>
                </a:extLst>
              </a:tr>
              <a:tr h="410374">
                <a:tc>
                  <a:txBody>
                    <a:bodyPr/>
                    <a:lstStyle/>
                    <a:p>
                      <a:pPr marL="8255"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1</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25"/>
                        </a:spcBef>
                        <a:spcAft>
                          <a:spcPts val="0"/>
                        </a:spcAft>
                      </a:pPr>
                      <a:r>
                        <a:rPr lang="en-US" sz="1400" b="0" dirty="0">
                          <a:effectLst/>
                          <a:latin typeface="Times New Roman" panose="02020603050405020304" pitchFamily="18" charset="0"/>
                          <a:cs typeface="Times New Roman" panose="02020603050405020304" pitchFamily="18" charset="0"/>
                        </a:rPr>
                        <a:t>Design</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User</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Interface</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a:effectLst/>
                          <a:latin typeface="Times New Roman" panose="02020603050405020304" pitchFamily="18" charset="0"/>
                          <a:cs typeface="Times New Roman" panose="02020603050405020304" pitchFamily="18" charset="0"/>
                        </a:rPr>
                        <a:t>Week 1</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r>
                        <a:rPr lang="en-US" sz="1400" b="0">
                          <a:effectLst/>
                          <a:latin typeface="Times New Roman" panose="02020603050405020304" pitchFamily="18" charset="0"/>
                          <a:cs typeface="Times New Roman" panose="02020603050405020304" pitchFamily="18" charset="0"/>
                        </a:rPr>
                        <a:t>01/01/2024</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to</a:t>
                      </a:r>
                      <a:endParaRPr lang="en-IN" sz="1200" b="0">
                        <a:effectLst/>
                        <a:latin typeface="Times New Roman" panose="02020603050405020304" pitchFamily="18" charset="0"/>
                        <a:cs typeface="Times New Roman" panose="02020603050405020304" pitchFamily="18" charset="0"/>
                      </a:endParaRPr>
                    </a:p>
                    <a:p>
                      <a:pPr marL="371475">
                        <a:lnSpc>
                          <a:spcPts val="1375"/>
                        </a:lnSpc>
                      </a:pPr>
                      <a:r>
                        <a:rPr lang="en-US" sz="1400" b="0">
                          <a:effectLst/>
                          <a:latin typeface="Times New Roman" panose="02020603050405020304" pitchFamily="18" charset="0"/>
                          <a:cs typeface="Times New Roman" panose="02020603050405020304" pitchFamily="18" charset="0"/>
                        </a:rPr>
                        <a:t>06/01/2024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284483"/>
                  </a:ext>
                </a:extLst>
              </a:tr>
              <a:tr h="429460">
                <a:tc>
                  <a:txBody>
                    <a:bodyPr/>
                    <a:lstStyle/>
                    <a:p>
                      <a:pPr marL="8255" algn="ctr">
                        <a:spcBef>
                          <a:spcPts val="725"/>
                        </a:spcBef>
                        <a:spcAft>
                          <a:spcPts val="0"/>
                        </a:spcAft>
                      </a:pPr>
                      <a:r>
                        <a:rPr lang="en-US" sz="1400" b="0">
                          <a:effectLst/>
                          <a:latin typeface="Times New Roman" panose="02020603050405020304" pitchFamily="18" charset="0"/>
                          <a:cs typeface="Times New Roman" panose="02020603050405020304" pitchFamily="18" charset="0"/>
                        </a:rPr>
                        <a:t>2</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marR="1355090">
                        <a:lnSpc>
                          <a:spcPct val="98000"/>
                        </a:lnSpc>
                        <a:spcBef>
                          <a:spcPts val="40"/>
                        </a:spcBef>
                        <a:spcAft>
                          <a:spcPts val="0"/>
                        </a:spcAft>
                      </a:pPr>
                      <a:r>
                        <a:rPr lang="en-US" sz="1400" b="0" dirty="0">
                          <a:effectLst/>
                          <a:latin typeface="Times New Roman" panose="02020603050405020304" pitchFamily="18" charset="0"/>
                          <a:cs typeface="Times New Roman" panose="02020603050405020304" pitchFamily="18" charset="0"/>
                        </a:rPr>
                        <a:t>Design</a:t>
                      </a:r>
                      <a:r>
                        <a:rPr lang="en-US" sz="1400" b="0" spc="-5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database</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structure,</a:t>
                      </a:r>
                      <a:r>
                        <a:rPr lang="en-US" sz="1400" b="0" spc="-28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create database</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a:effectLst/>
                          <a:latin typeface="Times New Roman" panose="02020603050405020304" pitchFamily="18" charset="0"/>
                          <a:cs typeface="Times New Roman" panose="02020603050405020304" pitchFamily="18" charset="0"/>
                        </a:rPr>
                        <a:t>Week 2</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r>
                        <a:rPr lang="en-US" sz="1400" b="0" dirty="0">
                          <a:effectLst/>
                          <a:latin typeface="Times New Roman" panose="02020603050405020304" pitchFamily="18" charset="0"/>
                          <a:cs typeface="Times New Roman" panose="02020603050405020304" pitchFamily="18" charset="0"/>
                        </a:rPr>
                        <a:t>07/01/2024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lnSpc>
                          <a:spcPts val="1375"/>
                        </a:lnSpc>
                      </a:pPr>
                      <a:r>
                        <a:rPr lang="en-US" sz="1400" b="0" dirty="0">
                          <a:effectLst/>
                          <a:latin typeface="Times New Roman" panose="02020603050405020304" pitchFamily="18" charset="0"/>
                          <a:cs typeface="Times New Roman" panose="02020603050405020304" pitchFamily="18" charset="0"/>
                        </a:rPr>
                        <a:t>13/01/2024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678844"/>
                  </a:ext>
                </a:extLst>
              </a:tr>
              <a:tr h="409663">
                <a:tc>
                  <a:txBody>
                    <a:bodyPr/>
                    <a:lstStyle/>
                    <a:p>
                      <a:pPr marL="8255" algn="ctr">
                        <a:spcBef>
                          <a:spcPts val="725"/>
                        </a:spcBef>
                        <a:spcAft>
                          <a:spcPts val="0"/>
                        </a:spcAft>
                      </a:pPr>
                      <a:r>
                        <a:rPr lang="en-US" sz="1400" b="0">
                          <a:effectLst/>
                          <a:latin typeface="Times New Roman" panose="02020603050405020304" pitchFamily="18" charset="0"/>
                          <a:cs typeface="Times New Roman" panose="02020603050405020304" pitchFamily="18" charset="0"/>
                        </a:rPr>
                        <a:t>3</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25"/>
                        </a:spcBef>
                        <a:spcAft>
                          <a:spcPts val="0"/>
                        </a:spcAft>
                      </a:pPr>
                      <a:r>
                        <a:rPr lang="en-US" sz="1400" b="0" dirty="0">
                          <a:effectLst/>
                          <a:latin typeface="Times New Roman" panose="02020603050405020304" pitchFamily="18" charset="0"/>
                          <a:cs typeface="Times New Roman" panose="02020603050405020304" pitchFamily="18" charset="0"/>
                        </a:rPr>
                        <a:t>Develop</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GUI</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and</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various</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Interfaces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Week 3</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r>
                        <a:rPr lang="en-US" sz="1400" b="0">
                          <a:effectLst/>
                          <a:latin typeface="Times New Roman" panose="02020603050405020304" pitchFamily="18" charset="0"/>
                          <a:cs typeface="Times New Roman" panose="02020603050405020304" pitchFamily="18" charset="0"/>
                        </a:rPr>
                        <a:t>14/01/2024</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to</a:t>
                      </a:r>
                      <a:endParaRPr lang="en-IN" sz="1200" b="0">
                        <a:effectLst/>
                        <a:latin typeface="Times New Roman" panose="02020603050405020304" pitchFamily="18" charset="0"/>
                        <a:cs typeface="Times New Roman" panose="02020603050405020304" pitchFamily="18" charset="0"/>
                      </a:endParaRPr>
                    </a:p>
                    <a:p>
                      <a:pPr marL="371475">
                        <a:lnSpc>
                          <a:spcPts val="1375"/>
                        </a:lnSpc>
                      </a:pPr>
                      <a:r>
                        <a:rPr lang="en-US" sz="1400" b="0">
                          <a:effectLst/>
                          <a:latin typeface="Times New Roman" panose="02020603050405020304" pitchFamily="18" charset="0"/>
                          <a:cs typeface="Times New Roman" panose="02020603050405020304" pitchFamily="18" charset="0"/>
                        </a:rPr>
                        <a:t>20/01/2024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137317"/>
                  </a:ext>
                </a:extLst>
              </a:tr>
              <a:tr h="438198">
                <a:tc rowSpan="2">
                  <a:txBody>
                    <a:bodyPr/>
                    <a:lstStyle/>
                    <a:p>
                      <a:pPr>
                        <a:spcBef>
                          <a:spcPts val="5"/>
                        </a:spcBef>
                      </a:pPr>
                      <a:r>
                        <a:rPr lang="en-US" sz="2000" b="0">
                          <a:effectLst/>
                          <a:latin typeface="Times New Roman" panose="02020603050405020304" pitchFamily="18" charset="0"/>
                          <a:cs typeface="Times New Roman" panose="02020603050405020304" pitchFamily="18" charset="0"/>
                        </a:rPr>
                        <a:t> </a:t>
                      </a:r>
                      <a:endParaRPr lang="en-IN" sz="1200" b="0">
                        <a:effectLst/>
                        <a:latin typeface="Times New Roman" panose="02020603050405020304" pitchFamily="18" charset="0"/>
                        <a:cs typeface="Times New Roman" panose="02020603050405020304" pitchFamily="18" charset="0"/>
                      </a:endParaRPr>
                    </a:p>
                    <a:p>
                      <a:pPr marL="8255" algn="ctr"/>
                      <a:r>
                        <a:rPr lang="en-US" sz="1400" b="0">
                          <a:effectLst/>
                          <a:latin typeface="Times New Roman" panose="02020603050405020304" pitchFamily="18" charset="0"/>
                          <a:cs typeface="Times New Roman" panose="02020603050405020304" pitchFamily="18" charset="0"/>
                        </a:rPr>
                        <a:t>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14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66675" marR="934085">
                        <a:lnSpc>
                          <a:spcPct val="100000"/>
                        </a:lnSpc>
                        <a:spcAft>
                          <a:spcPts val="0"/>
                        </a:spcAft>
                      </a:pPr>
                      <a:r>
                        <a:rPr lang="en-US" sz="1400" b="0" dirty="0">
                          <a:effectLst/>
                          <a:latin typeface="Times New Roman" panose="02020603050405020304" pitchFamily="18" charset="0"/>
                          <a:cs typeface="Times New Roman" panose="02020603050405020304" pitchFamily="18" charset="0"/>
                        </a:rPr>
                        <a:t>Programming</a:t>
                      </a:r>
                      <a:r>
                        <a:rPr lang="en-US" sz="1400" b="0" spc="3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t>
                      </a:r>
                      <a:r>
                        <a:rPr lang="en-US" sz="1400" b="0" spc="4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coding</a:t>
                      </a:r>
                      <a:r>
                        <a:rPr lang="en-US" sz="1400" b="0" spc="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database</a:t>
                      </a:r>
                      <a:r>
                        <a:rPr lang="en-US" sz="1400" b="0" spc="-4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connectivity,</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if</a:t>
                      </a:r>
                      <a:r>
                        <a:rPr lang="en-US" sz="1400" b="0" spc="-4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required</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25"/>
                        </a:spcBef>
                        <a:spcAft>
                          <a:spcPts val="0"/>
                        </a:spcAft>
                      </a:pPr>
                      <a:r>
                        <a:rPr lang="en-US" sz="1400" b="0" dirty="0">
                          <a:effectLst/>
                          <a:latin typeface="Times New Roman" panose="02020603050405020304" pitchFamily="18" charset="0"/>
                          <a:cs typeface="Times New Roman" panose="02020603050405020304" pitchFamily="18" charset="0"/>
                        </a:rPr>
                        <a:t>Week 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30"/>
                        </a:spcBef>
                        <a:spcAft>
                          <a:spcPts val="0"/>
                        </a:spcAft>
                      </a:pPr>
                      <a:r>
                        <a:rPr lang="en-US" sz="1400" b="0" dirty="0">
                          <a:effectLst/>
                          <a:latin typeface="Times New Roman" panose="02020603050405020304" pitchFamily="18" charset="0"/>
                          <a:cs typeface="Times New Roman" panose="02020603050405020304" pitchFamily="18" charset="0"/>
                        </a:rPr>
                        <a:t>21/01/2024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spcBef>
                          <a:spcPts val="15"/>
                        </a:spcBef>
                        <a:spcAft>
                          <a:spcPts val="0"/>
                        </a:spcAft>
                      </a:pPr>
                      <a:r>
                        <a:rPr lang="en-US" sz="1400" b="0" dirty="0">
                          <a:effectLst/>
                          <a:latin typeface="Times New Roman" panose="02020603050405020304" pitchFamily="18" charset="0"/>
                          <a:cs typeface="Times New Roman" panose="02020603050405020304" pitchFamily="18" charset="0"/>
                        </a:rPr>
                        <a:t>27/01/2024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1808203"/>
                  </a:ext>
                </a:extLst>
              </a:tr>
              <a:tr h="438198">
                <a:tc vMerge="1">
                  <a:txBody>
                    <a:bodyPr/>
                    <a:lstStyle/>
                    <a:p>
                      <a:endParaRPr lang="en-IN"/>
                    </a:p>
                  </a:txBody>
                  <a:tcPr/>
                </a:tc>
                <a:tc vMerge="1">
                  <a:txBody>
                    <a:bodyPr/>
                    <a:lstStyle/>
                    <a:p>
                      <a:endParaRPr lang="en-IN"/>
                    </a:p>
                  </a:txBody>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5</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a:effectLst/>
                          <a:latin typeface="Times New Roman" panose="02020603050405020304" pitchFamily="18" charset="0"/>
                          <a:cs typeface="Times New Roman" panose="02020603050405020304" pitchFamily="18" charset="0"/>
                        </a:rPr>
                        <a:t>28/01/2024</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to</a:t>
                      </a:r>
                      <a:endParaRPr lang="en-IN" sz="1200" b="0">
                        <a:effectLst/>
                        <a:latin typeface="Times New Roman" panose="02020603050405020304" pitchFamily="18" charset="0"/>
                        <a:cs typeface="Times New Roman" panose="02020603050405020304" pitchFamily="18" charset="0"/>
                      </a:endParaRPr>
                    </a:p>
                    <a:p>
                      <a:pPr marL="371475">
                        <a:spcBef>
                          <a:spcPts val="10"/>
                        </a:spcBef>
                        <a:spcAft>
                          <a:spcPts val="0"/>
                        </a:spcAft>
                      </a:pPr>
                      <a:r>
                        <a:rPr lang="en-US" sz="1400" b="0">
                          <a:effectLst/>
                          <a:latin typeface="Times New Roman" panose="02020603050405020304" pitchFamily="18" charset="0"/>
                          <a:cs typeface="Times New Roman" panose="02020603050405020304" pitchFamily="18" charset="0"/>
                        </a:rPr>
                        <a:t>03/02/2024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698411"/>
                  </a:ext>
                </a:extLst>
              </a:tr>
              <a:tr h="438198">
                <a:tc>
                  <a:txBody>
                    <a:bodyPr/>
                    <a:lstStyle/>
                    <a:p>
                      <a:pPr marL="8255"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5</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marR="1558925">
                        <a:lnSpc>
                          <a:spcPts val="1390"/>
                        </a:lnSpc>
                        <a:spcAft>
                          <a:spcPts val="0"/>
                        </a:spcAft>
                      </a:pPr>
                      <a:r>
                        <a:rPr lang="en-US" sz="1400" b="0" dirty="0">
                          <a:effectLst/>
                          <a:latin typeface="Times New Roman" panose="02020603050405020304" pitchFamily="18" charset="0"/>
                          <a:cs typeface="Times New Roman" panose="02020603050405020304" pitchFamily="18" charset="0"/>
                        </a:rPr>
                        <a:t>Installation</a:t>
                      </a:r>
                      <a:r>
                        <a:rPr lang="en-US" sz="1400" b="0" spc="-2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of</a:t>
                      </a:r>
                      <a:r>
                        <a:rPr lang="en-US" sz="1400" b="0" spc="26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Project,</a:t>
                      </a:r>
                      <a:r>
                        <a:rPr lang="en-US" sz="1400" b="0" spc="-28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Dummy</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Entry</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6</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a:effectLst/>
                          <a:latin typeface="Times New Roman" panose="02020603050405020304" pitchFamily="18" charset="0"/>
                          <a:cs typeface="Times New Roman" panose="02020603050405020304" pitchFamily="18" charset="0"/>
                        </a:rPr>
                        <a:t>04/02/2024</a:t>
                      </a:r>
                      <a:r>
                        <a:rPr lang="en-US" sz="1400" b="0" spc="-1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to</a:t>
                      </a:r>
                      <a:endParaRPr lang="en-IN" sz="1200" b="0">
                        <a:effectLst/>
                        <a:latin typeface="Times New Roman" panose="02020603050405020304" pitchFamily="18" charset="0"/>
                        <a:cs typeface="Times New Roman" panose="02020603050405020304" pitchFamily="18" charset="0"/>
                      </a:endParaRPr>
                    </a:p>
                    <a:p>
                      <a:pPr marL="371475">
                        <a:spcBef>
                          <a:spcPts val="10"/>
                        </a:spcBef>
                        <a:spcAft>
                          <a:spcPts val="0"/>
                        </a:spcAft>
                      </a:pPr>
                      <a:r>
                        <a:rPr lang="en-US" sz="1400" b="0">
                          <a:effectLst/>
                          <a:latin typeface="Times New Roman" panose="02020603050405020304" pitchFamily="18" charset="0"/>
                          <a:cs typeface="Times New Roman" panose="02020603050405020304" pitchFamily="18" charset="0"/>
                        </a:rPr>
                        <a:t>10/02/2024</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0841051"/>
                  </a:ext>
                </a:extLst>
              </a:tr>
              <a:tr h="438198">
                <a:tc>
                  <a:txBody>
                    <a:bodyPr/>
                    <a:lstStyle/>
                    <a:p>
                      <a:pPr marL="8255" algn="ctr">
                        <a:spcBef>
                          <a:spcPts val="705"/>
                        </a:spcBef>
                        <a:spcAft>
                          <a:spcPts val="0"/>
                        </a:spcAft>
                      </a:pPr>
                      <a:r>
                        <a:rPr lang="en-US" sz="1400" b="0">
                          <a:effectLst/>
                          <a:latin typeface="Times New Roman" panose="02020603050405020304" pitchFamily="18" charset="0"/>
                          <a:cs typeface="Times New Roman" panose="02020603050405020304" pitchFamily="18" charset="0"/>
                        </a:rPr>
                        <a:t>6</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5"/>
                        </a:spcBef>
                        <a:spcAft>
                          <a:spcPts val="0"/>
                        </a:spcAft>
                      </a:pPr>
                      <a:r>
                        <a:rPr lang="en-US" sz="1400" b="0">
                          <a:effectLst/>
                          <a:latin typeface="Times New Roman" panose="02020603050405020304" pitchFamily="18" charset="0"/>
                          <a:cs typeface="Times New Roman" panose="02020603050405020304" pitchFamily="18" charset="0"/>
                        </a:rPr>
                        <a:t>Testing</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5"/>
                        </a:spcBef>
                        <a:spcAft>
                          <a:spcPts val="0"/>
                        </a:spcAft>
                      </a:pPr>
                      <a:r>
                        <a:rPr lang="en-US" sz="1400" b="0" dirty="0">
                          <a:effectLst/>
                          <a:latin typeface="Times New Roman" panose="02020603050405020304" pitchFamily="18" charset="0"/>
                          <a:cs typeface="Times New Roman" panose="02020603050405020304" pitchFamily="18" charset="0"/>
                        </a:rPr>
                        <a:t>Week 7</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11/02/2024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spcBef>
                          <a:spcPts val="15"/>
                        </a:spcBef>
                        <a:spcAft>
                          <a:spcPts val="0"/>
                        </a:spcAft>
                      </a:pPr>
                      <a:r>
                        <a:rPr lang="en-US" sz="1400" b="0" dirty="0">
                          <a:effectLst/>
                          <a:latin typeface="Times New Roman" panose="02020603050405020304" pitchFamily="18" charset="0"/>
                          <a:cs typeface="Times New Roman" panose="02020603050405020304" pitchFamily="18" charset="0"/>
                        </a:rPr>
                        <a:t>17/02/2024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6604892"/>
                  </a:ext>
                </a:extLst>
              </a:tr>
              <a:tr h="438198">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7</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dirty="0">
                          <a:effectLst/>
                          <a:latin typeface="Times New Roman" panose="02020603050405020304" pitchFamily="18" charset="0"/>
                          <a:cs typeface="Times New Roman" panose="02020603050405020304" pitchFamily="18" charset="0"/>
                        </a:rPr>
                        <a:t>Modifications</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(if</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any</a:t>
                      </a:r>
                      <a:r>
                        <a:rPr lang="en-US" sz="1400" b="0" spc="-5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required)</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8</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18/02/2024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spcBef>
                          <a:spcPts val="10"/>
                        </a:spcBef>
                        <a:spcAft>
                          <a:spcPts val="0"/>
                        </a:spcAft>
                      </a:pPr>
                      <a:r>
                        <a:rPr lang="en-US" sz="1400" b="0" dirty="0">
                          <a:effectLst/>
                          <a:latin typeface="Times New Roman" panose="02020603050405020304" pitchFamily="18" charset="0"/>
                          <a:cs typeface="Times New Roman" panose="02020603050405020304" pitchFamily="18" charset="0"/>
                        </a:rPr>
                        <a:t>24/02/2024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058962"/>
                  </a:ext>
                </a:extLst>
              </a:tr>
              <a:tr h="438198">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8</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a:effectLst/>
                          <a:latin typeface="Times New Roman" panose="02020603050405020304" pitchFamily="18" charset="0"/>
                          <a:cs typeface="Times New Roman" panose="02020603050405020304" pitchFamily="18" charset="0"/>
                        </a:rPr>
                        <a:t>Project</a:t>
                      </a:r>
                      <a:r>
                        <a:rPr lang="en-US" sz="1400" b="0" spc="-1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Report</a:t>
                      </a:r>
                      <a:r>
                        <a:rPr lang="en-US" sz="1400" b="0" spc="-1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Writing</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8920" algn="ctr">
                        <a:spcBef>
                          <a:spcPts val="700"/>
                        </a:spcBef>
                        <a:spcAft>
                          <a:spcPts val="0"/>
                        </a:spcAft>
                      </a:pPr>
                      <a:r>
                        <a:rPr lang="en-US" sz="1400" b="0">
                          <a:effectLst/>
                          <a:latin typeface="Times New Roman" panose="02020603050405020304" pitchFamily="18" charset="0"/>
                          <a:cs typeface="Times New Roman" panose="02020603050405020304" pitchFamily="18" charset="0"/>
                        </a:rPr>
                        <a:t>Week 9</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spcBef>
                          <a:spcPts val="5"/>
                        </a:spcBef>
                        <a:spcAft>
                          <a:spcPts val="0"/>
                        </a:spcAft>
                      </a:pPr>
                      <a:r>
                        <a:rPr lang="en-US" sz="1400" b="0" dirty="0">
                          <a:effectLst/>
                          <a:latin typeface="Times New Roman" panose="02020603050405020304" pitchFamily="18" charset="0"/>
                          <a:cs typeface="Times New Roman" panose="02020603050405020304" pitchFamily="18" charset="0"/>
                        </a:rPr>
                        <a:t>25/02/2024</a:t>
                      </a:r>
                      <a:r>
                        <a:rPr lang="en-US" sz="1400" b="0" spc="-1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spcBef>
                          <a:spcPts val="10"/>
                        </a:spcBef>
                        <a:spcAft>
                          <a:spcPts val="0"/>
                        </a:spcAft>
                      </a:pPr>
                      <a:r>
                        <a:rPr lang="en-US" sz="1400" b="0" dirty="0">
                          <a:effectLst/>
                          <a:latin typeface="Times New Roman" panose="02020603050405020304" pitchFamily="18" charset="0"/>
                          <a:cs typeface="Times New Roman" panose="02020603050405020304" pitchFamily="18" charset="0"/>
                        </a:rPr>
                        <a:t>02/03/2024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093078"/>
                  </a:ext>
                </a:extLst>
              </a:tr>
              <a:tr h="409663">
                <a:tc>
                  <a:txBody>
                    <a:bodyPr/>
                    <a:lstStyle/>
                    <a:p>
                      <a:pPr marL="8255" algn="ctr">
                        <a:spcBef>
                          <a:spcPts val="700"/>
                        </a:spcBef>
                        <a:spcAft>
                          <a:spcPts val="0"/>
                        </a:spcAft>
                      </a:pPr>
                      <a:r>
                        <a:rPr lang="en-US" sz="1400" b="0">
                          <a:effectLst/>
                          <a:latin typeface="Times New Roman" panose="02020603050405020304" pitchFamily="18" charset="0"/>
                          <a:cs typeface="Times New Roman" panose="02020603050405020304" pitchFamily="18" charset="0"/>
                        </a:rPr>
                        <a:t>9</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675">
                        <a:spcBef>
                          <a:spcPts val="700"/>
                        </a:spcBef>
                        <a:spcAft>
                          <a:spcPts val="0"/>
                        </a:spcAft>
                      </a:pPr>
                      <a:r>
                        <a:rPr lang="en-US" sz="1400" b="0" dirty="0">
                          <a:effectLst/>
                          <a:latin typeface="Times New Roman" panose="02020603050405020304" pitchFamily="18" charset="0"/>
                          <a:cs typeface="Times New Roman" panose="02020603050405020304" pitchFamily="18" charset="0"/>
                        </a:rPr>
                        <a:t>Submission</a:t>
                      </a:r>
                      <a:r>
                        <a:rPr lang="en-US" sz="1400" b="0" spc="-3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of</a:t>
                      </a:r>
                      <a:r>
                        <a:rPr lang="en-US" sz="1400" b="0" spc="-3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project</a:t>
                      </a:r>
                      <a:r>
                        <a:rPr lang="en-US" sz="1400" b="0" spc="2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report</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09550" algn="ctr">
                        <a:spcBef>
                          <a:spcPts val="700"/>
                        </a:spcBef>
                        <a:spcAft>
                          <a:spcPts val="0"/>
                        </a:spcAft>
                      </a:pPr>
                      <a:r>
                        <a:rPr lang="en-US" sz="1400" b="0" dirty="0">
                          <a:effectLst/>
                          <a:latin typeface="Times New Roman" panose="02020603050405020304" pitchFamily="18" charset="0"/>
                          <a:cs typeface="Times New Roman" panose="02020603050405020304" pitchFamily="18" charset="0"/>
                        </a:rPr>
                        <a:t>Week 10</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92100">
                        <a:lnSpc>
                          <a:spcPts val="1375"/>
                        </a:lnSpc>
                        <a:spcBef>
                          <a:spcPts val="30"/>
                        </a:spcBef>
                        <a:spcAft>
                          <a:spcPts val="0"/>
                        </a:spcAft>
                      </a:pPr>
                      <a:r>
                        <a:rPr lang="en-US" sz="1400" b="0" dirty="0">
                          <a:effectLst/>
                          <a:latin typeface="Times New Roman" panose="02020603050405020304" pitchFamily="18" charset="0"/>
                          <a:cs typeface="Times New Roman" panose="02020603050405020304" pitchFamily="18" charset="0"/>
                        </a:rPr>
                        <a:t>03/03/2024</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endParaRPr lang="en-IN" sz="1200" b="0" dirty="0">
                        <a:effectLst/>
                        <a:latin typeface="Times New Roman" panose="02020603050405020304" pitchFamily="18" charset="0"/>
                        <a:cs typeface="Times New Roman" panose="02020603050405020304" pitchFamily="18" charset="0"/>
                      </a:endParaRPr>
                    </a:p>
                    <a:p>
                      <a:pPr marL="371475">
                        <a:lnSpc>
                          <a:spcPts val="1375"/>
                        </a:lnSpc>
                      </a:pPr>
                      <a:r>
                        <a:rPr lang="en-US" sz="1400" b="0" dirty="0">
                          <a:effectLst/>
                          <a:latin typeface="Times New Roman" panose="02020603050405020304" pitchFamily="18" charset="0"/>
                          <a:cs typeface="Times New Roman" panose="02020603050405020304" pitchFamily="18" charset="0"/>
                        </a:rPr>
                        <a:t>09/03/2024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204881"/>
                  </a:ext>
                </a:extLst>
              </a:tr>
            </a:tbl>
          </a:graphicData>
        </a:graphic>
      </p:graphicFrame>
    </p:spTree>
    <p:extLst>
      <p:ext uri="{BB962C8B-B14F-4D97-AF65-F5344CB8AC3E}">
        <p14:creationId xmlns:p14="http://schemas.microsoft.com/office/powerpoint/2010/main" val="23063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7281-C496-6E71-EFF5-B4BF11F9B650}"/>
              </a:ext>
            </a:extLst>
          </p:cNvPr>
          <p:cNvSpPr>
            <a:spLocks noGrp="1"/>
          </p:cNvSpPr>
          <p:nvPr>
            <p:ph type="title"/>
          </p:nvPr>
        </p:nvSpPr>
        <p:spPr>
          <a:xfrm>
            <a:off x="381000" y="274638"/>
            <a:ext cx="11430000" cy="944562"/>
          </a:xfrm>
        </p:spPr>
        <p:txBody>
          <a:bodyPr/>
          <a:lstStyle/>
          <a:p>
            <a:r>
              <a:rPr lang="en-US" b="1"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References and Bibliography</a:t>
            </a:r>
            <a:endParaRPr lang="en-IN" dirty="0"/>
          </a:p>
        </p:txBody>
      </p:sp>
      <p:sp>
        <p:nvSpPr>
          <p:cNvPr id="3" name="Content Placeholder 2">
            <a:extLst>
              <a:ext uri="{FF2B5EF4-FFF2-40B4-BE49-F238E27FC236}">
                <a16:creationId xmlns:a16="http://schemas.microsoft.com/office/drawing/2014/main" id="{B9E00C73-219E-4E58-C994-FF2AA533C20B}"/>
              </a:ext>
            </a:extLst>
          </p:cNvPr>
          <p:cNvSpPr>
            <a:spLocks noGrp="1"/>
          </p:cNvSpPr>
          <p:nvPr>
            <p:ph idx="1"/>
          </p:nvPr>
        </p:nvSpPr>
        <p:spPr>
          <a:xfrm>
            <a:off x="381000" y="1524000"/>
            <a:ext cx="11430000" cy="4876800"/>
          </a:xfrm>
        </p:spPr>
        <p:txBody>
          <a:bodyPr>
            <a:normAutofit/>
          </a:bodyPr>
          <a:lstStyle/>
          <a:p>
            <a:pPr marL="0" indent="0">
              <a:buNone/>
            </a:pPr>
            <a:r>
              <a:rPr lang="en-GB" sz="2800" dirty="0">
                <a:latin typeface="Times New Roman" panose="02020603050405020304" pitchFamily="18" charset="0"/>
                <a:cs typeface="Times New Roman" panose="02020603050405020304" pitchFamily="18" charset="0"/>
              </a:rPr>
              <a:t>The Academic Portfolio System (APS) Usage Intention of Senior High ...</a:t>
            </a:r>
          </a:p>
          <a:p>
            <a:pPr marL="0" indent="0">
              <a:buNone/>
            </a:pPr>
            <a:r>
              <a:rPr lang="en-GB" sz="2800" dirty="0">
                <a:latin typeface="Times New Roman" panose="02020603050405020304" pitchFamily="18" charset="0"/>
                <a:cs typeface="Times New Roman" panose="02020603050405020304" pitchFamily="18" charset="0"/>
                <a:hlinkClick r:id="rId2"/>
              </a:rPr>
              <a:t>https://www.mdpi.com/2071-1050/13/15/8394</a:t>
            </a:r>
            <a:endParaRPr lang="en-GB" sz="2800" dirty="0">
              <a:latin typeface="Times New Roman" panose="02020603050405020304" pitchFamily="18" charset="0"/>
              <a:cs typeface="Times New Roman" panose="02020603050405020304" pitchFamily="18" charset="0"/>
            </a:endParaRPr>
          </a:p>
          <a:p>
            <a:pPr marL="0" indent="0">
              <a:buNone/>
            </a:pPr>
            <a:r>
              <a:rPr lang="en-GB" sz="2800" dirty="0">
                <a:latin typeface="Times New Roman" panose="02020603050405020304" pitchFamily="18" charset="0"/>
                <a:cs typeface="Times New Roman" panose="02020603050405020304" pitchFamily="18" charset="0"/>
              </a:rPr>
              <a:t>The Use of Student's Performance - ERIC </a:t>
            </a:r>
            <a:r>
              <a:rPr lang="en-GB" sz="2800" dirty="0">
                <a:latin typeface="Times New Roman" panose="02020603050405020304" pitchFamily="18" charset="0"/>
                <a:cs typeface="Times New Roman" panose="02020603050405020304" pitchFamily="18" charset="0"/>
                <a:hlinkClick r:id="rId3"/>
              </a:rPr>
              <a:t>https://files.eric.ed.gov/fulltext/ED504219.pdf-</a:t>
            </a:r>
            <a:endParaRPr lang="en-GB" sz="2800" dirty="0">
              <a:latin typeface="Times New Roman" panose="02020603050405020304" pitchFamily="18" charset="0"/>
              <a:cs typeface="Times New Roman" panose="02020603050405020304" pitchFamily="18" charset="0"/>
            </a:endParaRPr>
          </a:p>
          <a:p>
            <a:pPr marL="0" indent="0">
              <a:buNone/>
            </a:pPr>
            <a:r>
              <a:rPr lang="en-GB" sz="2800" dirty="0">
                <a:latin typeface="Times New Roman" panose="02020603050405020304" pitchFamily="18" charset="0"/>
                <a:cs typeface="Times New Roman" panose="02020603050405020304" pitchFamily="18" charset="0"/>
              </a:rPr>
              <a:t>GitHub Repository:- </a:t>
            </a:r>
          </a:p>
          <a:p>
            <a:pPr marL="0" indent="0">
              <a:buNone/>
            </a:pPr>
            <a:r>
              <a:rPr lang="en-GB" sz="2800" dirty="0">
                <a:latin typeface="Times New Roman" panose="02020603050405020304" pitchFamily="18" charset="0"/>
                <a:cs typeface="Times New Roman" panose="02020603050405020304" pitchFamily="18" charset="0"/>
                <a:hlinkClick r:id="rId4"/>
              </a:rPr>
              <a:t>https://docs.github.com/en/get-started/quickstart/create-a-repo</a:t>
            </a:r>
            <a:endParaRPr lang="en-GB"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2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45E959-8ACF-AF63-13C3-D61549541009}"/>
              </a:ext>
            </a:extLst>
          </p:cNvPr>
          <p:cNvSpPr>
            <a:spLocks noGrp="1"/>
          </p:cNvSpPr>
          <p:nvPr>
            <p:ph type="title"/>
          </p:nvPr>
        </p:nvSpPr>
        <p:spPr>
          <a:xfrm>
            <a:off x="381000" y="152400"/>
            <a:ext cx="11506200" cy="6477000"/>
          </a:xfrm>
        </p:spPr>
        <p:txBody>
          <a:bodyPr>
            <a:norm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6121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11506200" cy="914400"/>
          </a:xfrm>
        </p:spPr>
        <p:txBody>
          <a:bodyPr>
            <a:normAutofit/>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381000" y="1199745"/>
            <a:ext cx="11506200" cy="5486400"/>
          </a:xfrm>
        </p:spPr>
        <p:txBody>
          <a:bodyPr>
            <a:noAutofit/>
          </a:bodyPr>
          <a:lstStyle/>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Abstract</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Introduction and Background of the Industry</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Literature Survey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3.1 </a:t>
            </a:r>
            <a:r>
              <a:rPr lang="en-US" sz="2000" dirty="0">
                <a:latin typeface="Times New Roman" panose="02020603050405020304" pitchFamily="18" charset="0"/>
                <a:cs typeface="Times New Roman" panose="02020603050405020304" pitchFamily="18" charset="0"/>
              </a:rPr>
              <a:t>Study of existing system / Review of Research Papers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3.2 </a:t>
            </a:r>
            <a:r>
              <a:rPr lang="en-US" sz="2000" dirty="0">
                <a:latin typeface="Times New Roman" panose="02020603050405020304" pitchFamily="18" charset="0"/>
                <a:cs typeface="Times New Roman" panose="02020603050405020304" pitchFamily="18" charset="0"/>
              </a:rPr>
              <a:t>Limitations of existing system / Problems discussed in research papers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3.3 </a:t>
            </a:r>
            <a:r>
              <a:rPr lang="en-US" sz="2000" dirty="0">
                <a:latin typeface="Times New Roman" panose="02020603050405020304" pitchFamily="18" charset="0"/>
                <a:cs typeface="Times New Roman" panose="02020603050405020304" pitchFamily="18" charset="0"/>
              </a:rPr>
              <a:t>Problem Identification /need of a system</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3.4 </a:t>
            </a:r>
            <a:r>
              <a:rPr lang="en-US" sz="2000" dirty="0">
                <a:latin typeface="Times New Roman" panose="02020603050405020304" pitchFamily="18" charset="0"/>
                <a:cs typeface="Times New Roman" panose="02020603050405020304" pitchFamily="18" charset="0"/>
              </a:rPr>
              <a:t>Problem Definition</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Specifications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4.1 </a:t>
            </a:r>
            <a:r>
              <a:rPr lang="en-US" sz="2000" dirty="0">
                <a:latin typeface="Times New Roman" panose="02020603050405020304" pitchFamily="18" charset="0"/>
                <a:cs typeface="Times New Roman" panose="02020603050405020304" pitchFamily="18" charset="0"/>
              </a:rPr>
              <a:t>User Requirements</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4.2 </a:t>
            </a:r>
            <a:r>
              <a:rPr lang="en-US" sz="2000" dirty="0">
                <a:latin typeface="Times New Roman" panose="02020603050405020304" pitchFamily="18" charset="0"/>
                <a:cs typeface="Times New Roman" panose="02020603050405020304" pitchFamily="18" charset="0"/>
              </a:rPr>
              <a:t>System Requirements</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Proposed Detailed Methodology of solving indentified problem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5.1 </a:t>
            </a:r>
            <a:r>
              <a:rPr lang="en-US" sz="2000" dirty="0">
                <a:latin typeface="Times New Roman" panose="02020603050405020304" pitchFamily="18" charset="0"/>
                <a:cs typeface="Times New Roman" panose="02020603050405020304" pitchFamily="18" charset="0"/>
              </a:rPr>
              <a:t>Proposed work </a:t>
            </a:r>
          </a:p>
          <a:p>
            <a:pPr marL="457200" indent="-457200">
              <a:lnSpc>
                <a:spcPct val="11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5.2 </a:t>
            </a:r>
            <a:r>
              <a:rPr lang="en-US" sz="2000" dirty="0">
                <a:latin typeface="Times New Roman" panose="02020603050405020304" pitchFamily="18" charset="0"/>
                <a:cs typeface="Times New Roman" panose="02020603050405020304" pitchFamily="18" charset="0"/>
              </a:rPr>
              <a:t>Proposed Design </a:t>
            </a: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Week wise Action Plan – </a:t>
            </a:r>
            <a:r>
              <a:rPr lang="en-US" sz="2000" b="1" dirty="0">
                <a:latin typeface="Times New Roman" panose="02020603050405020304" pitchFamily="18" charset="0"/>
                <a:cs typeface="Times New Roman" panose="02020603050405020304" pitchFamily="18" charset="0"/>
              </a:rPr>
              <a:t>for Sixth semester</a:t>
            </a:r>
            <a:endParaRPr lang="en-US" sz="2000" dirty="0">
              <a:latin typeface="Times New Roman" panose="02020603050405020304" pitchFamily="18" charset="0"/>
              <a:cs typeface="Times New Roman" panose="02020603050405020304" pitchFamily="18" charset="0"/>
            </a:endParaRPr>
          </a:p>
          <a:p>
            <a:pPr marL="457200" indent="-457200">
              <a:lnSpc>
                <a:spcPct val="110000"/>
              </a:lnSpc>
              <a:spcBef>
                <a:spcPts val="0"/>
              </a:spcBef>
              <a:buNone/>
            </a:pPr>
            <a:r>
              <a:rPr lang="en-US" sz="2000" b="1"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References and Bibliography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11430000" cy="944562"/>
          </a:xfrm>
        </p:spPr>
        <p:txBody>
          <a:bodyPr/>
          <a:lstStyle/>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381000" y="1447800"/>
            <a:ext cx="11430000" cy="4876800"/>
          </a:xfrm>
        </p:spPr>
        <p:txBody>
          <a:bodyPr>
            <a:normAutofit lnSpcReduction="10000"/>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Educational institutions are facing challenges in managing student data, such as Attendance, Submissions(</a:t>
            </a:r>
            <a:r>
              <a:rPr lang="en-IN" sz="2800" dirty="0">
                <a:latin typeface="Times New Roman" panose="02020603050405020304" pitchFamily="18" charset="0"/>
                <a:cs typeface="Times New Roman" panose="02020603050405020304" pitchFamily="18" charset="0"/>
              </a:rPr>
              <a:t>Assignments and Practical)</a:t>
            </a:r>
            <a:r>
              <a:rPr lang="en-US" sz="2800" dirty="0">
                <a:latin typeface="Times New Roman" panose="02020603050405020304" pitchFamily="18" charset="0"/>
                <a:cs typeface="Times New Roman" panose="02020603050405020304" pitchFamily="18" charset="0"/>
              </a:rPr>
              <a:t>, class-test marks, </a:t>
            </a:r>
            <a:r>
              <a:rPr lang="en-IN" sz="2800" dirty="0">
                <a:latin typeface="Times New Roman" panose="02020603050405020304" pitchFamily="18" charset="0"/>
                <a:cs typeface="Times New Roman" panose="02020603050405020304" pitchFamily="18" charset="0"/>
              </a:rPr>
              <a:t>Timetable and Submission Report</a:t>
            </a:r>
            <a:r>
              <a:rPr lang="en-US" sz="2800" dirty="0">
                <a:latin typeface="Times New Roman" panose="02020603050405020304" pitchFamily="18" charset="0"/>
                <a:cs typeface="Times New Roman" panose="02020603050405020304" pitchFamily="18" charset="0"/>
              </a:rPr>
              <a:t>. Manual data entry and processing can be time-consuming, error-prone, and inefficient.</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We  will  design our </a:t>
            </a:r>
            <a:r>
              <a:rPr lang="en-IN" sz="2800" dirty="0">
                <a:latin typeface="Times New Roman" panose="02020603050405020304" pitchFamily="18" charset="0"/>
                <a:cs typeface="Times New Roman" panose="02020603050405020304" pitchFamily="18" charset="0"/>
              </a:rPr>
              <a:t>website</a:t>
            </a:r>
            <a:r>
              <a:rPr lang="en-US" sz="2800" dirty="0">
                <a:latin typeface="Times New Roman" panose="02020603050405020304" pitchFamily="18" charset="0"/>
                <a:cs typeface="Times New Roman" panose="02020603050405020304" pitchFamily="18" charset="0"/>
              </a:rPr>
              <a:t> to address the administrative and data management needs of educational institutions. It computerize and automates student data management including Attendance, Submissions(</a:t>
            </a:r>
            <a:r>
              <a:rPr lang="en-IN" sz="2800" dirty="0">
                <a:latin typeface="Times New Roman" panose="02020603050405020304" pitchFamily="18" charset="0"/>
                <a:cs typeface="Times New Roman" panose="02020603050405020304" pitchFamily="18" charset="0"/>
              </a:rPr>
              <a:t>Assignments and Practical)</a:t>
            </a:r>
            <a:r>
              <a:rPr lang="en-US" sz="2800" dirty="0">
                <a:latin typeface="Times New Roman" panose="02020603050405020304" pitchFamily="18" charset="0"/>
                <a:cs typeface="Times New Roman" panose="02020603050405020304" pitchFamily="18" charset="0"/>
              </a:rPr>
              <a:t>, class-test marks</a:t>
            </a:r>
            <a:r>
              <a:rPr lang="en-IN" sz="2800" dirty="0">
                <a:latin typeface="Times New Roman" panose="02020603050405020304" pitchFamily="18" charset="0"/>
                <a:cs typeface="Times New Roman" panose="02020603050405020304" pitchFamily="18" charset="0"/>
              </a:rPr>
              <a:t>, Timetable and Submission Report</a:t>
            </a:r>
            <a:r>
              <a:rPr lang="en-US" sz="2800" dirty="0">
                <a:latin typeface="Times New Roman" panose="02020603050405020304" pitchFamily="18" charset="0"/>
                <a:cs typeface="Times New Roman" panose="02020603050405020304" pitchFamily="18" charset="0"/>
              </a:rPr>
              <a:t> reducing manual workloads and errors. </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7054"/>
            <a:ext cx="11582400" cy="962146"/>
          </a:xfrm>
        </p:spPr>
        <p:txBody>
          <a:bodyPr/>
          <a:lstStyle/>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381000" y="1524000"/>
            <a:ext cx="11582400" cy="4876800"/>
          </a:xfrm>
        </p:spPr>
        <p:txBody>
          <a:bodyPr>
            <a:normAutofit/>
          </a:bodyPr>
          <a:lstStyle/>
          <a:p>
            <a:pPr algn="just"/>
            <a:r>
              <a:rPr lang="en-IN" sz="2800" dirty="0">
                <a:latin typeface="Times New Roman" panose="02020603050405020304" pitchFamily="18" charset="0"/>
                <a:cs typeface="Times New Roman" panose="02020603050405020304" pitchFamily="18" charset="0"/>
              </a:rPr>
              <a:t>Attendance, Class-test Marks, Submission Report, Timetable, Assignments And Practical Submissions plays an important role to manage student record.</a:t>
            </a:r>
          </a:p>
          <a:p>
            <a:pPr algn="just"/>
            <a:r>
              <a:rPr lang="en-IN" sz="2800" dirty="0">
                <a:latin typeface="Times New Roman" panose="02020603050405020304" pitchFamily="18" charset="0"/>
                <a:cs typeface="Times New Roman" panose="02020603050405020304" pitchFamily="18" charset="0"/>
              </a:rPr>
              <a:t>To manage and store these record manually is difficult, time consuming and causes lack of accuracy and data loss.</a:t>
            </a:r>
          </a:p>
          <a:p>
            <a:pPr algn="just"/>
            <a:r>
              <a:rPr lang="en-IN" sz="2800" dirty="0">
                <a:latin typeface="Times New Roman" panose="02020603050405020304" pitchFamily="18" charset="0"/>
                <a:cs typeface="Times New Roman" panose="02020603050405020304" pitchFamily="18" charset="0"/>
              </a:rPr>
              <a:t>To overcome these problems, we aim to </a:t>
            </a:r>
            <a:r>
              <a:rPr lang="en-US" sz="2800" dirty="0">
                <a:latin typeface="Times New Roman" panose="02020603050405020304" pitchFamily="18" charset="0"/>
                <a:cs typeface="Times New Roman" panose="02020603050405020304" pitchFamily="18" charset="0"/>
              </a:rPr>
              <a:t>computerize</a:t>
            </a:r>
            <a:r>
              <a:rPr lang="en-IN" sz="2800" dirty="0">
                <a:latin typeface="Times New Roman" panose="02020603050405020304" pitchFamily="18" charset="0"/>
                <a:cs typeface="Times New Roman" panose="02020603050405020304" pitchFamily="18" charset="0"/>
              </a:rPr>
              <a:t> all the student record and make it easy for college faculty to manage and keep backup of these data. </a:t>
            </a:r>
          </a:p>
          <a:p>
            <a:pPr algn="just"/>
            <a:r>
              <a:rPr lang="en-IN" sz="2800" dirty="0">
                <a:latin typeface="Times New Roman" panose="02020603050405020304" pitchFamily="18" charset="0"/>
                <a:cs typeface="Times New Roman" panose="02020603050405020304" pitchFamily="18" charset="0"/>
              </a:rPr>
              <a:t>Where as for students, they can view there attendance, class-test marks, class wise timetable, submission report, assignments and practical submissions.</a:t>
            </a:r>
            <a:endParaRPr 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11506200" cy="5410200"/>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 3.1 Study of existing system / Review of Research Papers</a:t>
            </a:r>
          </a:p>
          <a:p>
            <a:pPr marL="0" indent="0">
              <a:buNone/>
            </a:pPr>
            <a:endParaRPr lang="en-GB" sz="24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Our college take attendance by calling roll no. and fills up the presenty in the muster table, which is time consuming.</a:t>
            </a:r>
            <a:r>
              <a:rPr lang="en-IN" sz="2800" b="1"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Assignment details are managed by filling up the submission muster which may cause mistakes in it.</a:t>
            </a:r>
          </a:p>
          <a:p>
            <a:r>
              <a:rPr lang="en-IN" sz="2800" dirty="0">
                <a:latin typeface="Times New Roman" panose="02020603050405020304" pitchFamily="18" charset="0"/>
                <a:cs typeface="Times New Roman" panose="02020603050405020304" pitchFamily="18" charset="0"/>
              </a:rPr>
              <a:t>The marks of the conducted class test’s are filled up in the muster, which may consume time and is less efficient. </a:t>
            </a:r>
          </a:p>
          <a:p>
            <a:r>
              <a:rPr lang="en-IN" sz="2800" dirty="0">
                <a:latin typeface="Times New Roman" panose="02020603050405020304" pitchFamily="18" charset="0"/>
                <a:cs typeface="Times New Roman" panose="02020603050405020304" pitchFamily="18" charset="0"/>
              </a:rPr>
              <a:t>Recording the submission report is very time consuming and exhausting for student, because student has to gather the signature of faculty for approval. </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A88C479-A52C-2028-083C-B839922EFCBB}"/>
              </a:ext>
            </a:extLst>
          </p:cNvPr>
          <p:cNvSpPr>
            <a:spLocks noGrp="1"/>
          </p:cNvSpPr>
          <p:nvPr>
            <p:ph type="title"/>
          </p:nvPr>
        </p:nvSpPr>
        <p:spPr>
          <a:xfrm>
            <a:off x="381000" y="152400"/>
            <a:ext cx="11506200" cy="944562"/>
          </a:xfrm>
        </p:spPr>
        <p:txBody>
          <a:bodyPr/>
          <a:lstStyle/>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0708-6360-5DBE-F604-B0B556671466}"/>
              </a:ext>
            </a:extLst>
          </p:cNvPr>
          <p:cNvSpPr>
            <a:spLocks noGrp="1"/>
          </p:cNvSpPr>
          <p:nvPr>
            <p:ph type="title"/>
          </p:nvPr>
        </p:nvSpPr>
        <p:spPr>
          <a:xfrm>
            <a:off x="381000" y="122238"/>
            <a:ext cx="11430000" cy="944562"/>
          </a:xfrm>
        </p:spPr>
        <p:txBody>
          <a:bodyPr/>
          <a:lstStyle/>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EEA2D5BB-A5D0-C8C4-941F-2C4AF20F2FCB}"/>
              </a:ext>
            </a:extLst>
          </p:cNvPr>
          <p:cNvSpPr>
            <a:spLocks noGrp="1"/>
          </p:cNvSpPr>
          <p:nvPr>
            <p:ph idx="1"/>
          </p:nvPr>
        </p:nvSpPr>
        <p:spPr>
          <a:xfrm>
            <a:off x="381000" y="1295400"/>
            <a:ext cx="11430000" cy="5410200"/>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3.2 Limitations of existing system / Problems discussed in research papers</a:t>
            </a:r>
          </a:p>
          <a:p>
            <a:pPr marL="0" indent="0">
              <a:buNone/>
            </a:pPr>
            <a:endParaRPr lang="en-US" sz="2800" b="1"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Lack of real-time attendance tracking, leading to potential inaccuracies and delays in updating attendance records.</a:t>
            </a:r>
          </a:p>
          <a:p>
            <a:endParaRPr lang="en-GB"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Inefficiencies in handling timetable changes, such as manual adjustments or difficulties in accommodating conflicting schedules.</a:t>
            </a:r>
          </a:p>
          <a:p>
            <a:endParaRPr lang="en-GB"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Challenges in tracking and managing the submission of assignments, including a lack of automated reminders or notifications for both students and faculty.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28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2F95-FF0D-7AE7-D8D4-E34B00673FA3}"/>
              </a:ext>
            </a:extLst>
          </p:cNvPr>
          <p:cNvSpPr>
            <a:spLocks noGrp="1"/>
          </p:cNvSpPr>
          <p:nvPr>
            <p:ph type="title"/>
          </p:nvPr>
        </p:nvSpPr>
        <p:spPr>
          <a:xfrm>
            <a:off x="381000" y="76200"/>
            <a:ext cx="11430001" cy="914400"/>
          </a:xfrm>
        </p:spPr>
        <p:txBody>
          <a:bodyPr>
            <a:noAutofit/>
          </a:bodyPr>
          <a:lstStyle/>
          <a:p>
            <a:br>
              <a:rPr lang="en-US" b="1" dirty="0">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13EB431-C430-A595-415E-E85B881F951B}"/>
              </a:ext>
            </a:extLst>
          </p:cNvPr>
          <p:cNvSpPr>
            <a:spLocks noGrp="1"/>
          </p:cNvSpPr>
          <p:nvPr>
            <p:ph idx="1"/>
          </p:nvPr>
        </p:nvSpPr>
        <p:spPr>
          <a:xfrm>
            <a:off x="380999" y="1219200"/>
            <a:ext cx="11430002" cy="5486400"/>
          </a:xfrm>
        </p:spPr>
        <p:txBody>
          <a:bodyPr>
            <a:noAutofit/>
          </a:bodyPr>
          <a:lstStyle/>
          <a:p>
            <a:pPr marL="0" indent="0">
              <a:buNone/>
            </a:pPr>
            <a:r>
              <a:rPr lang="en-US" sz="2800" b="1" dirty="0">
                <a:solidFill>
                  <a:srgbClr val="000000"/>
                </a:solidFill>
                <a:latin typeface="Times New Roman" panose="02020603050405020304" pitchFamily="18" charset="0"/>
                <a:ea typeface="+mj-ea"/>
                <a:cs typeface="Times New Roman" panose="02020603050405020304" pitchFamily="18" charset="0"/>
              </a:rPr>
              <a:t>3.3 Problem Identification /need of a system</a:t>
            </a:r>
          </a:p>
          <a:p>
            <a:pPr marL="0" indent="0">
              <a:buNone/>
            </a:pPr>
            <a:endParaRPr lang="en-GB"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Many Educational Institutions uses paper-sheets musters to keep records of students which makes it difficult and problematic to handle.</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Keepings records of student in paper-sheets files with less accuracy resulting in misplaced of files, damaged files or even results in data loss. Such records are hard to retrieve, and are Time consuming. Also when in emergencies.</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If there’s no security then any anonymous person can modify records.</a:t>
            </a: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81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E3AD-F78F-6CA8-79AA-D98316704ED0}"/>
              </a:ext>
            </a:extLst>
          </p:cNvPr>
          <p:cNvSpPr>
            <a:spLocks noGrp="1"/>
          </p:cNvSpPr>
          <p:nvPr>
            <p:ph type="title"/>
          </p:nvPr>
        </p:nvSpPr>
        <p:spPr>
          <a:xfrm>
            <a:off x="609600" y="228600"/>
            <a:ext cx="10972800" cy="944562"/>
          </a:xfrm>
        </p:spPr>
        <p:txBody>
          <a:bodyPr>
            <a:noAutofit/>
          </a:bodyPr>
          <a:lstStyle/>
          <a:p>
            <a:br>
              <a:rPr lang="en-US" b="1" dirty="0">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41D942-E180-B479-88D9-BB3EB94A4DA9}"/>
              </a:ext>
            </a:extLst>
          </p:cNvPr>
          <p:cNvSpPr>
            <a:spLocks noGrp="1"/>
          </p:cNvSpPr>
          <p:nvPr>
            <p:ph idx="1"/>
          </p:nvPr>
        </p:nvSpPr>
        <p:spPr>
          <a:xfrm>
            <a:off x="609600" y="1447800"/>
            <a:ext cx="10972800" cy="4876800"/>
          </a:xfrm>
        </p:spPr>
        <p:txBody>
          <a:bodyPr>
            <a:normAutofit/>
          </a:bodyPr>
          <a:lstStyle/>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As manually keeping records of students Attendance, test marks, practical marks which are on papers, musters does not have any backups causes it to have big loss of data in any circumstances or disaster </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To Overcome the problem of student data management regarding student attendance, Assignment &amp; Practical submissions, class Test marks, </a:t>
            </a:r>
            <a:r>
              <a:rPr lang="en-IN" sz="2800" dirty="0">
                <a:latin typeface="Times New Roman" panose="02020603050405020304" pitchFamily="18" charset="0"/>
                <a:cs typeface="Times New Roman" panose="02020603050405020304" pitchFamily="18" charset="0"/>
              </a:rPr>
              <a:t>Timetable</a:t>
            </a:r>
            <a:r>
              <a:rPr lang="en-GB"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16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604C-8771-C36F-6637-F806013D4343}"/>
              </a:ext>
            </a:extLst>
          </p:cNvPr>
          <p:cNvSpPr>
            <a:spLocks noGrp="1"/>
          </p:cNvSpPr>
          <p:nvPr>
            <p:ph type="title"/>
          </p:nvPr>
        </p:nvSpPr>
        <p:spPr>
          <a:xfrm>
            <a:off x="304800" y="274638"/>
            <a:ext cx="11582400" cy="944562"/>
          </a:xfrm>
        </p:spPr>
        <p:txBody>
          <a:bodyPr>
            <a:noAutofit/>
          </a:bodyPr>
          <a:lstStyle/>
          <a:p>
            <a:br>
              <a:rPr lang="en-US" b="1" dirty="0">
                <a:solidFill>
                  <a:srgbClr val="000000"/>
                </a:solidFill>
                <a:latin typeface="Times New Roman" panose="02020603050405020304" pitchFamily="18" charset="0"/>
                <a:cs typeface="Times New Roman" panose="02020603050405020304" pitchFamily="18" charset="0"/>
              </a:rPr>
            </a:br>
            <a:br>
              <a:rPr lang="en-US" b="1" dirty="0">
                <a:solidFill>
                  <a:srgbClr val="000000"/>
                </a:solidFill>
                <a:latin typeface="Times New Roman" panose="02020603050405020304" pitchFamily="18" charset="0"/>
                <a:cs typeface="Times New Roman" panose="02020603050405020304" pitchFamily="18" charset="0"/>
              </a:rPr>
            </a:br>
            <a:r>
              <a:rPr lang="en-US" b="1" dirty="0">
                <a:solidFill>
                  <a:srgbClr val="000000"/>
                </a:solidFill>
                <a:latin typeface="Times New Roman" panose="02020603050405020304" pitchFamily="18" charset="0"/>
                <a:cs typeface="Times New Roman" panose="02020603050405020304" pitchFamily="18" charset="0"/>
              </a:rPr>
              <a:t>3. </a:t>
            </a:r>
            <a:r>
              <a:rPr lang="en-US" dirty="0">
                <a:solidFill>
                  <a:srgbClr val="000000"/>
                </a:solidFill>
                <a:latin typeface="Times New Roman" panose="02020603050405020304" pitchFamily="18" charset="0"/>
                <a:cs typeface="Times New Roman" panose="02020603050405020304" pitchFamily="18" charset="0"/>
              </a:rPr>
              <a:t>Literature Survey</a:t>
            </a:r>
            <a:br>
              <a:rPr lang="en-US" dirty="0">
                <a:solidFill>
                  <a:srgbClr val="000000"/>
                </a:solidFill>
                <a:latin typeface="Times New Roman" panose="02020603050405020304" pitchFamily="18" charset="0"/>
                <a:cs typeface="Times New Roman" panose="02020603050405020304" pitchFamily="18" charset="0"/>
              </a:rPr>
            </a:br>
            <a:endParaRPr lang="en-IN" sz="7200" dirty="0"/>
          </a:p>
        </p:txBody>
      </p:sp>
      <p:sp>
        <p:nvSpPr>
          <p:cNvPr id="3" name="Content Placeholder 2">
            <a:extLst>
              <a:ext uri="{FF2B5EF4-FFF2-40B4-BE49-F238E27FC236}">
                <a16:creationId xmlns:a16="http://schemas.microsoft.com/office/drawing/2014/main" id="{5F0B3CCC-3B6D-AA9E-AC03-8CED2446579B}"/>
              </a:ext>
            </a:extLst>
          </p:cNvPr>
          <p:cNvSpPr>
            <a:spLocks noGrp="1"/>
          </p:cNvSpPr>
          <p:nvPr>
            <p:ph idx="1"/>
          </p:nvPr>
        </p:nvSpPr>
        <p:spPr>
          <a:xfrm>
            <a:off x="304800" y="1371600"/>
            <a:ext cx="11582400" cy="5257800"/>
          </a:xfrm>
        </p:spPr>
        <p:txBody>
          <a:bodyPr>
            <a:normAutofit/>
          </a:bodyPr>
          <a:lstStyle/>
          <a:p>
            <a:pPr marL="0" indent="0">
              <a:buNone/>
            </a:pPr>
            <a:r>
              <a:rPr lang="en-US" sz="3000" b="1" dirty="0">
                <a:solidFill>
                  <a:srgbClr val="000000"/>
                </a:solidFill>
                <a:latin typeface="Times New Roman" panose="02020603050405020304" pitchFamily="18" charset="0"/>
                <a:cs typeface="Times New Roman" panose="02020603050405020304" pitchFamily="18" charset="0"/>
              </a:rPr>
              <a:t>3.4 Problem Definition</a:t>
            </a:r>
            <a:endParaRPr lang="en-GB" sz="3000" b="1"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In educational institutions, managing and maintaining student records is a complex and time-consuming task. </a:t>
            </a:r>
          </a:p>
          <a:p>
            <a:r>
              <a:rPr lang="en-GB" sz="2800" dirty="0">
                <a:latin typeface="Times New Roman" panose="02020603050405020304" pitchFamily="18" charset="0"/>
                <a:cs typeface="Times New Roman" panose="02020603050405020304" pitchFamily="18" charset="0"/>
              </a:rPr>
              <a:t>Some issues in Attendance like difficulties in managing student attendance, which may involve manual entry or reliance or outdated systems. </a:t>
            </a:r>
          </a:p>
          <a:p>
            <a:r>
              <a:rPr lang="en-GB" sz="2800" dirty="0">
                <a:latin typeface="Times New Roman" panose="02020603050405020304" pitchFamily="18" charset="0"/>
                <a:cs typeface="Times New Roman" panose="02020603050405020304" pitchFamily="18" charset="0"/>
              </a:rPr>
              <a:t>Challenges in efficiently recording and calculating student marks, as well as generating reports and transcripts. </a:t>
            </a:r>
          </a:p>
          <a:p>
            <a:r>
              <a:rPr lang="en-GB" sz="2800" dirty="0">
                <a:latin typeface="Times New Roman" panose="02020603050405020304" pitchFamily="18" charset="0"/>
                <a:cs typeface="Times New Roman" panose="02020603050405020304" pitchFamily="18" charset="0"/>
              </a:rPr>
              <a:t>Issues with creating and managing class schedules, including conflicts, changes, and ensuring proper allocation of resources, also the problems with handling and tracking the submission of assignments, projects, and other coursework.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35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1967</TotalTime>
  <Words>1124</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Times New Roman</vt:lpstr>
      <vt:lpstr>Office Theme</vt:lpstr>
      <vt:lpstr>PowerPoint Presentation</vt:lpstr>
      <vt:lpstr>Content</vt:lpstr>
      <vt:lpstr>1. Abstract</vt:lpstr>
      <vt:lpstr>2. Introduction  </vt:lpstr>
      <vt:lpstr>3. Literature Survey</vt:lpstr>
      <vt:lpstr>3. Literature Survey</vt:lpstr>
      <vt:lpstr> 3. Literature Survey </vt:lpstr>
      <vt:lpstr> 3. Literature Survey </vt:lpstr>
      <vt:lpstr>  3. Literature Survey </vt:lpstr>
      <vt:lpstr>4. Specification </vt:lpstr>
      <vt:lpstr>4. Specification </vt:lpstr>
      <vt:lpstr>4. Specification </vt:lpstr>
      <vt:lpstr>5.1 Proposed work</vt:lpstr>
      <vt:lpstr>5.2 Proposed Design</vt:lpstr>
      <vt:lpstr>5.2 Proposed Design</vt:lpstr>
      <vt:lpstr>6. Week wise Action Plan – for Sixth semester</vt:lpstr>
      <vt:lpstr>7. References and 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ssvps</dc:creator>
  <cp:lastModifiedBy>Dhruv Makhija</cp:lastModifiedBy>
  <cp:revision>95</cp:revision>
  <dcterms:created xsi:type="dcterms:W3CDTF">2015-09-18T08:45:14Z</dcterms:created>
  <dcterms:modified xsi:type="dcterms:W3CDTF">2023-10-14T07:53:20Z</dcterms:modified>
</cp:coreProperties>
</file>