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3" r:id="rId6"/>
    <p:sldId id="290" r:id="rId7"/>
    <p:sldId id="287" r:id="rId8"/>
    <p:sldId id="292" r:id="rId9"/>
    <p:sldId id="289" r:id="rId10"/>
    <p:sldId id="278" r:id="rId11"/>
    <p:sldId id="279" r:id="rId12"/>
    <p:sldId id="280" r:id="rId13"/>
    <p:sldId id="294" r:id="rId14"/>
    <p:sldId id="295" r:id="rId15"/>
    <p:sldId id="277" r:id="rId16"/>
    <p:sldId id="296" r:id="rId17"/>
    <p:sldId id="272" r:id="rId18"/>
    <p:sldId id="291" r:id="rId19"/>
    <p:sldId id="281" r:id="rId20"/>
    <p:sldId id="274"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03" autoAdjust="0"/>
    <p:restoredTop sz="94660"/>
  </p:normalViewPr>
  <p:slideViewPr>
    <p:cSldViewPr>
      <p:cViewPr varScale="1">
        <p:scale>
          <a:sx n="82" d="100"/>
          <a:sy n="82" d="100"/>
        </p:scale>
        <p:origin x="490"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193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09600" y="1371600"/>
            <a:ext cx="109728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DE000-C496-41A1-958C-EFC7B8DE4DA8}" type="datetimeFigureOut">
              <a:rPr lang="en-US" smtClean="0"/>
              <a:pPr/>
              <a:t>11/24/2023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1F8D0-972F-472E-AFE5-1F27E299DB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iles.eric.ed.gov/fulltext/ED504219.pdf-" TargetMode="External"/><Relationship Id="rId2" Type="http://schemas.openxmlformats.org/officeDocument/2006/relationships/hyperlink" Target="https://www.mdpi.com/2071-1050/13/15/8394" TargetMode="External"/><Relationship Id="rId1" Type="http://schemas.openxmlformats.org/officeDocument/2006/relationships/slideLayout" Target="../slideLayouts/slideLayout2.xml"/><Relationship Id="rId4" Type="http://schemas.openxmlformats.org/officeDocument/2006/relationships/hyperlink" Target="https://docs.github.com/en/get-started/quickstart/create-a-rep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1223884"/>
              </p:ext>
            </p:extLst>
          </p:nvPr>
        </p:nvGraphicFramePr>
        <p:xfrm>
          <a:off x="381000" y="76200"/>
          <a:ext cx="11506201" cy="6629399"/>
        </p:xfrm>
        <a:graphic>
          <a:graphicData uri="http://schemas.openxmlformats.org/drawingml/2006/table">
            <a:tbl>
              <a:tblPr firstRow="1" bandRow="1">
                <a:tableStyleId>{69012ECD-51FC-41F1-AA8D-1B2483CD663E}</a:tableStyleId>
              </a:tblPr>
              <a:tblGrid>
                <a:gridCol w="2018631">
                  <a:extLst>
                    <a:ext uri="{9D8B030D-6E8A-4147-A177-3AD203B41FA5}">
                      <a16:colId xmlns:a16="http://schemas.microsoft.com/office/drawing/2014/main" val="20000"/>
                    </a:ext>
                  </a:extLst>
                </a:gridCol>
                <a:gridCol w="1070995">
                  <a:extLst>
                    <a:ext uri="{9D8B030D-6E8A-4147-A177-3AD203B41FA5}">
                      <a16:colId xmlns:a16="http://schemas.microsoft.com/office/drawing/2014/main" val="20001"/>
                    </a:ext>
                  </a:extLst>
                </a:gridCol>
                <a:gridCol w="3874653">
                  <a:extLst>
                    <a:ext uri="{9D8B030D-6E8A-4147-A177-3AD203B41FA5}">
                      <a16:colId xmlns:a16="http://schemas.microsoft.com/office/drawing/2014/main" val="20002"/>
                    </a:ext>
                  </a:extLst>
                </a:gridCol>
                <a:gridCol w="4541922">
                  <a:extLst>
                    <a:ext uri="{9D8B030D-6E8A-4147-A177-3AD203B41FA5}">
                      <a16:colId xmlns:a16="http://schemas.microsoft.com/office/drawing/2014/main" val="20003"/>
                    </a:ext>
                  </a:extLst>
                </a:gridCol>
              </a:tblGrid>
              <a:tr h="2364632">
                <a:tc>
                  <a:txBody>
                    <a:bodyPr/>
                    <a:lstStyle/>
                    <a:p>
                      <a:pPr algn="ctr"/>
                      <a:endParaRPr lang="en-US" sz="2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l">
                        <a:lnSpc>
                          <a:spcPct val="100000"/>
                        </a:lnSpc>
                      </a:pPr>
                      <a:r>
                        <a:rPr lang="en-US" sz="2800" dirty="0">
                          <a:solidFill>
                            <a:srgbClr val="FFFF00"/>
                          </a:solidFill>
                          <a:latin typeface="Times New Roman" panose="02020603050405020304" pitchFamily="18" charset="0"/>
                          <a:cs typeface="Times New Roman" panose="02020603050405020304" pitchFamily="18" charset="0"/>
                        </a:rPr>
                        <a:t>Shri Shivaji Vidya Prasarak Sanstha’s  </a:t>
                      </a:r>
                    </a:p>
                    <a:p>
                      <a:pPr algn="l">
                        <a:lnSpc>
                          <a:spcPct val="100000"/>
                        </a:lnSpc>
                      </a:pPr>
                      <a:r>
                        <a:rPr lang="en-US" sz="2800" dirty="0">
                          <a:solidFill>
                            <a:srgbClr val="FFFF00"/>
                          </a:solidFill>
                          <a:latin typeface="Times New Roman" panose="02020603050405020304" pitchFamily="18" charset="0"/>
                          <a:cs typeface="Times New Roman" panose="02020603050405020304" pitchFamily="18" charset="0"/>
                        </a:rPr>
                        <a:t>Bapusaheb Shivajirao </a:t>
                      </a:r>
                      <a:r>
                        <a:rPr lang="en-US" sz="2800" baseline="0" dirty="0">
                          <a:solidFill>
                            <a:srgbClr val="FFFF00"/>
                          </a:solidFill>
                          <a:latin typeface="Times New Roman" panose="02020603050405020304" pitchFamily="18" charset="0"/>
                          <a:cs typeface="Times New Roman" panose="02020603050405020304" pitchFamily="18" charset="0"/>
                        </a:rPr>
                        <a:t>Deore Polytechnic, Dhule</a:t>
                      </a:r>
                      <a:endParaRPr lang="en-US" sz="3200" baseline="0" dirty="0">
                        <a:solidFill>
                          <a:srgbClr val="FFFF00"/>
                        </a:solidFill>
                        <a:latin typeface="Times New Roman" panose="02020603050405020304" pitchFamily="18" charset="0"/>
                        <a:cs typeface="Times New Roman" panose="02020603050405020304" pitchFamily="18" charset="0"/>
                      </a:endParaRPr>
                    </a:p>
                    <a:p>
                      <a:pPr algn="l">
                        <a:lnSpc>
                          <a:spcPct val="100000"/>
                        </a:lnSpc>
                      </a:pPr>
                      <a:r>
                        <a:rPr lang="en-US" sz="2400" baseline="0" dirty="0">
                          <a:latin typeface="Times New Roman" panose="02020603050405020304" pitchFamily="18" charset="0"/>
                          <a:cs typeface="Times New Roman" panose="02020603050405020304" pitchFamily="18" charset="0"/>
                        </a:rPr>
                        <a:t>Academic Year : 2023 – 2024</a:t>
                      </a:r>
                    </a:p>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FFFF00"/>
                          </a:solidFill>
                          <a:latin typeface="Times New Roman" panose="02020603050405020304" pitchFamily="18" charset="0"/>
                          <a:cs typeface="Times New Roman" panose="02020603050405020304" pitchFamily="18" charset="0"/>
                        </a:rPr>
                        <a:t>Department of Computer Engineering</a:t>
                      </a:r>
                      <a:endParaRPr lang="en-US" sz="2400" baseline="0" dirty="0">
                        <a:solidFill>
                          <a:srgbClr val="FFFF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200" dirty="0"/>
                    </a:p>
                  </a:txBody>
                  <a:tcPr/>
                </a:tc>
                <a:tc hMerge="1">
                  <a:txBody>
                    <a:bodyPr/>
                    <a:lstStyle/>
                    <a:p>
                      <a:endParaRPr lang="en-US"/>
                    </a:p>
                  </a:txBody>
                  <a:tcPr/>
                </a:tc>
                <a:extLst>
                  <a:ext uri="{0D108BD9-81ED-4DB2-BD59-A6C34878D82A}">
                    <a16:rowId xmlns:a16="http://schemas.microsoft.com/office/drawing/2014/main" val="10000"/>
                  </a:ext>
                </a:extLst>
              </a:tr>
              <a:tr h="630444">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A seminar on </a:t>
                      </a:r>
                      <a:r>
                        <a:rPr lang="en-US" sz="2800" b="1" dirty="0">
                          <a:latin typeface="Times New Roman" panose="02020603050405020304" pitchFamily="18" charset="0"/>
                          <a:cs typeface="Times New Roman" panose="02020603050405020304" pitchFamily="18" charset="0"/>
                        </a:rPr>
                        <a:t>Capstone</a:t>
                      </a:r>
                      <a:r>
                        <a:rPr lang="en-US" sz="2800" b="1" baseline="0" dirty="0">
                          <a:latin typeface="Times New Roman" panose="02020603050405020304" pitchFamily="18" charset="0"/>
                          <a:cs typeface="Times New Roman" panose="02020603050405020304" pitchFamily="18" charset="0"/>
                        </a:rPr>
                        <a:t> Project Proposal (CPP-22058)</a:t>
                      </a:r>
                      <a:endParaRPr lang="en-US" sz="2200" b="1" dirty="0">
                        <a:latin typeface="Times New Roman" panose="02020603050405020304" pitchFamily="18" charset="0"/>
                        <a:cs typeface="Times New Roman" panose="02020603050405020304" pitchFamily="18" charset="0"/>
                      </a:endParaRPr>
                    </a:p>
                  </a:txBody>
                  <a:tcPr>
                    <a:lnL w="9525" cap="flat" cmpd="sng" algn="ctr">
                      <a:noFill/>
                      <a:prstDash val="solid"/>
                    </a:lnL>
                    <a:lnR w="9525" cap="flat" cmpd="sng" algn="ctr">
                      <a:noFill/>
                      <a:prstDash val="soli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2200" dirty="0"/>
                    </a:p>
                  </a:txBody>
                  <a:tcPr/>
                </a:tc>
                <a:tc hMerge="1">
                  <a:txBody>
                    <a:bodyPr/>
                    <a:lstStyle/>
                    <a:p>
                      <a:endParaRPr lang="en-US"/>
                    </a:p>
                  </a:txBody>
                  <a:tcPr/>
                </a:tc>
                <a:extLst>
                  <a:ext uri="{0D108BD9-81ED-4DB2-BD59-A6C34878D82A}">
                    <a16:rowId xmlns:a16="http://schemas.microsoft.com/office/drawing/2014/main" val="10001"/>
                  </a:ext>
                </a:extLst>
              </a:tr>
              <a:tr h="519189">
                <a:tc gridSpan="2">
                  <a:txBody>
                    <a:bodyPr/>
                    <a:lstStyle/>
                    <a:p>
                      <a:r>
                        <a:rPr lang="en-US" sz="2200" dirty="0">
                          <a:latin typeface="Times New Roman" panose="02020603050405020304" pitchFamily="18" charset="0"/>
                          <a:cs typeface="Times New Roman" panose="02020603050405020304" pitchFamily="18" charset="0"/>
                        </a:rPr>
                        <a:t>Topic</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gridSpan="2">
                  <a:txBody>
                    <a:bodyPr/>
                    <a:lstStyle/>
                    <a:p>
                      <a:r>
                        <a:rPr lang="en-US" sz="2200" dirty="0">
                          <a:solidFill>
                            <a:schemeClr val="tx1"/>
                          </a:solidFill>
                          <a:latin typeface="Times New Roman" panose="02020603050405020304" pitchFamily="18" charset="0"/>
                          <a:cs typeface="Times New Roman" panose="02020603050405020304" pitchFamily="18" charset="0"/>
                        </a:rPr>
                        <a:t>Student Academic Progress Management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2"/>
                  </a:ext>
                </a:extLst>
              </a:tr>
              <a:tr h="519189">
                <a:tc rowSpan="4" gridSpan="2">
                  <a:txBody>
                    <a:bodyPr/>
                    <a:lstStyle/>
                    <a:p>
                      <a:r>
                        <a:rPr lang="en-US" sz="2200" dirty="0">
                          <a:latin typeface="Times New Roman" panose="02020603050405020304" pitchFamily="18" charset="0"/>
                          <a:cs typeface="Times New Roman" panose="02020603050405020304" pitchFamily="18" charset="0"/>
                        </a:rPr>
                        <a:t>Presented</a:t>
                      </a:r>
                      <a:r>
                        <a:rPr lang="en-US" sz="2200" baseline="0" dirty="0">
                          <a:latin typeface="Times New Roman" panose="02020603050405020304" pitchFamily="18" charset="0"/>
                          <a:cs typeface="Times New Roman" panose="02020603050405020304" pitchFamily="18" charset="0"/>
                        </a:rPr>
                        <a:t> by </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rowSpan="4" h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1.Badgujar Mohit Hemant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2.Bhat Atharva Yogesh</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4"/>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3.Deore Samarthya Ravindra</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4.Makhija Dhruv Harish</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6"/>
                  </a:ext>
                </a:extLst>
              </a:tr>
              <a:tr h="519189">
                <a:tc gridSpan="2">
                  <a:txBody>
                    <a:bodyPr/>
                    <a:lstStyle/>
                    <a:p>
                      <a:r>
                        <a:rPr lang="en-US" sz="2200" dirty="0">
                          <a:latin typeface="Times New Roman" panose="02020603050405020304" pitchFamily="18" charset="0"/>
                          <a:cs typeface="Times New Roman" panose="02020603050405020304" pitchFamily="18" charset="0"/>
                        </a:rPr>
                        <a:t>Guided by</a:t>
                      </a:r>
                      <a:r>
                        <a:rPr lang="en-US" sz="2200" baseline="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Mr. C. P. Bhamare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7"/>
                  </a:ext>
                </a:extLst>
              </a:tr>
              <a:tr h="519189">
                <a:tc gridSpan="2">
                  <a:txBody>
                    <a:bodyPr/>
                    <a:lstStyle/>
                    <a:p>
                      <a:r>
                        <a:rPr lang="en-US" sz="2200" b="1" dirty="0">
                          <a:latin typeface="Times New Roman" panose="02020603050405020304" pitchFamily="18" charset="0"/>
                          <a:cs typeface="Times New Roman" panose="02020603050405020304" pitchFamily="18" charset="0"/>
                        </a:rPr>
                        <a:t>Semester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a:txBody>
                    <a:bodyPr/>
                    <a:lstStyle/>
                    <a:p>
                      <a:r>
                        <a:rPr lang="en-US" sz="2400" b="1" dirty="0">
                          <a:latin typeface="Times New Roman" panose="02020603050405020304" pitchFamily="18" charset="0"/>
                          <a:cs typeface="Times New Roman" panose="02020603050405020304" pitchFamily="18" charset="0"/>
                        </a:rPr>
                        <a:t>5 I</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200" b="1" dirty="0">
                          <a:latin typeface="Times New Roman" panose="02020603050405020304" pitchFamily="18" charset="0"/>
                          <a:cs typeface="Times New Roman" panose="02020603050405020304" pitchFamily="18" charset="0"/>
                        </a:rPr>
                        <a:t>Date</a:t>
                      </a:r>
                      <a:r>
                        <a:rPr lang="en-US" sz="2200" baseline="0" dirty="0">
                          <a:latin typeface="Times New Roman" panose="02020603050405020304" pitchFamily="18" charset="0"/>
                          <a:cs typeface="Times New Roman" panose="02020603050405020304" pitchFamily="18" charset="0"/>
                        </a:rPr>
                        <a:t> </a:t>
                      </a:r>
                      <a:r>
                        <a:rPr lang="en-US" sz="2200" b="1" baseline="0" dirty="0">
                          <a:latin typeface="Times New Roman" panose="02020603050405020304" pitchFamily="18" charset="0"/>
                          <a:cs typeface="Times New Roman" panose="02020603050405020304" pitchFamily="18" charset="0"/>
                        </a:rPr>
                        <a:t> : 14 / 11 / 2023</a:t>
                      </a:r>
                      <a:endParaRPr lang="en-US" sz="2200" b="1"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pic>
        <p:nvPicPr>
          <p:cNvPr id="16" name="Picture 15" descr="ssvpslogo.png"/>
          <p:cNvPicPr>
            <a:picLocks noChangeAspect="1"/>
          </p:cNvPicPr>
          <p:nvPr/>
        </p:nvPicPr>
        <p:blipFill>
          <a:blip r:embed="rId2"/>
          <a:stretch>
            <a:fillRect/>
          </a:stretch>
        </p:blipFill>
        <p:spPr>
          <a:xfrm>
            <a:off x="762000" y="228600"/>
            <a:ext cx="137022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677A-6918-7776-3E38-62AD2DC2E505}"/>
              </a:ext>
            </a:extLst>
          </p:cNvPr>
          <p:cNvSpPr>
            <a:spLocks noGrp="1"/>
          </p:cNvSpPr>
          <p:nvPr>
            <p:ph type="title"/>
          </p:nvPr>
        </p:nvSpPr>
        <p:spPr>
          <a:xfrm>
            <a:off x="304800" y="137319"/>
            <a:ext cx="115062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p>
        </p:txBody>
      </p:sp>
      <p:sp>
        <p:nvSpPr>
          <p:cNvPr id="3" name="Content Placeholder 2">
            <a:extLst>
              <a:ext uri="{FF2B5EF4-FFF2-40B4-BE49-F238E27FC236}">
                <a16:creationId xmlns:a16="http://schemas.microsoft.com/office/drawing/2014/main" id="{0E92DC2C-DA6F-DE15-A6AA-D177B00A4E14}"/>
              </a:ext>
            </a:extLst>
          </p:cNvPr>
          <p:cNvSpPr>
            <a:spLocks noGrp="1"/>
          </p:cNvSpPr>
          <p:nvPr>
            <p:ph idx="1"/>
          </p:nvPr>
        </p:nvSpPr>
        <p:spPr>
          <a:xfrm>
            <a:off x="381000" y="1371600"/>
            <a:ext cx="11430000" cy="48768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4.1 User Requirements</a:t>
            </a:r>
          </a:p>
          <a:p>
            <a:pPr>
              <a:lnSpc>
                <a:spcPct val="115000"/>
              </a:lnSpc>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View: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Attendance (Number of Lectures Attended)</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Submissions (Assignments and Practical)</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Syllabus</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Timetable</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Class Test Marks (1</a:t>
            </a:r>
            <a:r>
              <a:rPr lang="en-US" sz="30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3000" dirty="0">
                <a:latin typeface="Times New Roman" panose="02020603050405020304" pitchFamily="18" charset="0"/>
                <a:ea typeface="Calibri" panose="020F0502020204030204" pitchFamily="34" charset="0"/>
                <a:cs typeface="Times New Roman" panose="02020603050405020304" pitchFamily="18" charset="0"/>
              </a:rPr>
              <a:t> and 2</a:t>
            </a:r>
            <a:r>
              <a:rPr lang="en-US" sz="30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3000" dirty="0">
                <a:latin typeface="Times New Roman" panose="02020603050405020304" pitchFamily="18" charset="0"/>
                <a:ea typeface="Calibri" panose="020F0502020204030204" pitchFamily="34" charset="0"/>
                <a:cs typeface="Times New Roman" panose="02020603050405020304" pitchFamily="18" charset="0"/>
              </a:rPr>
              <a:t>)</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1127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0814-62F7-A527-D489-0796309BBAB2}"/>
              </a:ext>
            </a:extLst>
          </p:cNvPr>
          <p:cNvSpPr>
            <a:spLocks noGrp="1"/>
          </p:cNvSpPr>
          <p:nvPr>
            <p:ph type="title"/>
          </p:nvPr>
        </p:nvSpPr>
        <p:spPr>
          <a:xfrm>
            <a:off x="397212" y="173477"/>
            <a:ext cx="11489987"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5BB25D84-73B2-7079-1FFB-2073CDD10A6B}"/>
              </a:ext>
            </a:extLst>
          </p:cNvPr>
          <p:cNvSpPr>
            <a:spLocks noGrp="1"/>
          </p:cNvSpPr>
          <p:nvPr>
            <p:ph idx="1"/>
          </p:nvPr>
        </p:nvSpPr>
        <p:spPr>
          <a:xfrm>
            <a:off x="397211" y="1371600"/>
            <a:ext cx="11489987" cy="5334000"/>
          </a:xfrm>
        </p:spPr>
        <p:txBody>
          <a:bodyPr>
            <a:normAutofit fontScale="25000" lnSpcReduction="20000"/>
          </a:bodyPr>
          <a:lstStyle/>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Feedback of teachers teaching and facilities provided to them</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Submission Report (No dues)</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Notes shared by teachers</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Letter to HOD for personal or emergency reasons</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Overall Report:</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Total percentage of attendance</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Marks obtained by student in Class Test 1 and 2</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Submissions Report (No dues, Assignment, Practical)</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spcAft>
                <a:spcPts val="1000"/>
              </a:spcAft>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Teachers Remark </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489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7B8A-5CA4-C5A4-79F4-002D96C911B2}"/>
              </a:ext>
            </a:extLst>
          </p:cNvPr>
          <p:cNvSpPr>
            <a:spLocks noGrp="1"/>
          </p:cNvSpPr>
          <p:nvPr>
            <p:ph type="title"/>
          </p:nvPr>
        </p:nvSpPr>
        <p:spPr>
          <a:xfrm>
            <a:off x="304800" y="274638"/>
            <a:ext cx="115824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CD709424-EB94-0F3E-8D3C-4D0D77456CC1}"/>
              </a:ext>
            </a:extLst>
          </p:cNvPr>
          <p:cNvSpPr>
            <a:spLocks noGrp="1"/>
          </p:cNvSpPr>
          <p:nvPr>
            <p:ph idx="1"/>
          </p:nvPr>
        </p:nvSpPr>
        <p:spPr>
          <a:xfrm>
            <a:off x="304800" y="1447800"/>
            <a:ext cx="11582400" cy="4876800"/>
          </a:xfrm>
        </p:spPr>
        <p:txBody>
          <a:bodyPr>
            <a:normAutofit/>
          </a:bodyPr>
          <a:lstStyle/>
          <a:p>
            <a:pPr marL="0" indent="0">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4.2 System Requirements:</a:t>
            </a:r>
          </a:p>
          <a:p>
            <a:pPr marL="0" indent="0">
              <a:buNone/>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OS </a:t>
            </a:r>
          </a:p>
          <a:p>
            <a:pPr lvl="1">
              <a:lnSpc>
                <a:spcPct val="115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RAM: 2 GB(Min)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Processor: Intel Core i3</a:t>
            </a:r>
          </a:p>
          <a:p>
            <a:pPr marL="0" lvl="1" indent="0">
              <a:lnSpc>
                <a:spcPct val="115000"/>
              </a:lnSpc>
              <a:spcAft>
                <a:spcPts val="1000"/>
              </a:spcAft>
              <a:buNone/>
            </a:pP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979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ECB2-9861-49AB-BAB7-03C5618FEFC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5.2 Proposed Design (Student flow)</a:t>
            </a:r>
            <a:endParaRPr lang="en-US" dirty="0"/>
          </a:p>
        </p:txBody>
      </p:sp>
      <p:sp>
        <p:nvSpPr>
          <p:cNvPr id="3" name="Content Placeholder 2">
            <a:extLst>
              <a:ext uri="{FF2B5EF4-FFF2-40B4-BE49-F238E27FC236}">
                <a16:creationId xmlns:a16="http://schemas.microsoft.com/office/drawing/2014/main" id="{6DE0FC25-3CEB-4A23-BEAB-32A3D9D2A9BA}"/>
              </a:ext>
            </a:extLst>
          </p:cNvPr>
          <p:cNvSpPr>
            <a:spLocks noGrp="1"/>
          </p:cNvSpPr>
          <p:nvPr>
            <p:ph idx="1"/>
          </p:nvPr>
        </p:nvSpPr>
        <p:spPr>
          <a:xfrm>
            <a:off x="609600" y="1469812"/>
            <a:ext cx="10972800" cy="4876800"/>
          </a:xfrm>
        </p:spPr>
        <p:txBody>
          <a:bodyPr/>
          <a:lstStyle/>
          <a:p>
            <a:pPr marL="0" indent="0">
              <a:buNone/>
            </a:pPr>
            <a:r>
              <a:rPr lang="en-US" dirty="0"/>
              <a:t> </a:t>
            </a:r>
          </a:p>
        </p:txBody>
      </p:sp>
      <p:sp>
        <p:nvSpPr>
          <p:cNvPr id="11" name="Rectangle 10">
            <a:extLst>
              <a:ext uri="{FF2B5EF4-FFF2-40B4-BE49-F238E27FC236}">
                <a16:creationId xmlns:a16="http://schemas.microsoft.com/office/drawing/2014/main" id="{7E472245-B215-49E2-8806-8AA4A25D528D}"/>
              </a:ext>
            </a:extLst>
          </p:cNvPr>
          <p:cNvSpPr/>
          <p:nvPr/>
        </p:nvSpPr>
        <p:spPr>
          <a:xfrm>
            <a:off x="922868" y="1629974"/>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3" name="Rectangle 12">
            <a:extLst>
              <a:ext uri="{FF2B5EF4-FFF2-40B4-BE49-F238E27FC236}">
                <a16:creationId xmlns:a16="http://schemas.microsoft.com/office/drawing/2014/main" id="{CB30976B-7BED-4E0B-9F26-F87B7CFE15C3}"/>
              </a:ext>
            </a:extLst>
          </p:cNvPr>
          <p:cNvSpPr/>
          <p:nvPr/>
        </p:nvSpPr>
        <p:spPr>
          <a:xfrm>
            <a:off x="3533460" y="1629974"/>
            <a:ext cx="1904999"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5" name="Rectangle 14">
            <a:extLst>
              <a:ext uri="{FF2B5EF4-FFF2-40B4-BE49-F238E27FC236}">
                <a16:creationId xmlns:a16="http://schemas.microsoft.com/office/drawing/2014/main" id="{CAA0DBD1-FAF7-4183-8E66-5DF6854D0224}"/>
              </a:ext>
            </a:extLst>
          </p:cNvPr>
          <p:cNvSpPr/>
          <p:nvPr/>
        </p:nvSpPr>
        <p:spPr>
          <a:xfrm>
            <a:off x="6448741" y="1629974"/>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division wise time table</a:t>
            </a:r>
          </a:p>
        </p:txBody>
      </p:sp>
      <p:sp>
        <p:nvSpPr>
          <p:cNvPr id="16" name="Rectangle 15">
            <a:extLst>
              <a:ext uri="{FF2B5EF4-FFF2-40B4-BE49-F238E27FC236}">
                <a16:creationId xmlns:a16="http://schemas.microsoft.com/office/drawing/2014/main" id="{D7DE33AA-4EBC-4BE4-90A3-1B8EC7619630}"/>
              </a:ext>
            </a:extLst>
          </p:cNvPr>
          <p:cNvSpPr/>
          <p:nvPr/>
        </p:nvSpPr>
        <p:spPr>
          <a:xfrm>
            <a:off x="9067800" y="1629974"/>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Syllabus </a:t>
            </a:r>
          </a:p>
        </p:txBody>
      </p:sp>
      <p:sp>
        <p:nvSpPr>
          <p:cNvPr id="17" name="Rectangle 16">
            <a:extLst>
              <a:ext uri="{FF2B5EF4-FFF2-40B4-BE49-F238E27FC236}">
                <a16:creationId xmlns:a16="http://schemas.microsoft.com/office/drawing/2014/main" id="{EFF0809A-1A60-43A5-82DC-89191E862E7D}"/>
              </a:ext>
            </a:extLst>
          </p:cNvPr>
          <p:cNvSpPr/>
          <p:nvPr/>
        </p:nvSpPr>
        <p:spPr>
          <a:xfrm>
            <a:off x="3533459" y="2910840"/>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Attendance</a:t>
            </a:r>
          </a:p>
        </p:txBody>
      </p:sp>
      <p:sp>
        <p:nvSpPr>
          <p:cNvPr id="18" name="Rectangle 17">
            <a:extLst>
              <a:ext uri="{FF2B5EF4-FFF2-40B4-BE49-F238E27FC236}">
                <a16:creationId xmlns:a16="http://schemas.microsoft.com/office/drawing/2014/main" id="{4022D008-7C64-4382-B040-1E8C26A6F6DC}"/>
              </a:ext>
            </a:extLst>
          </p:cNvPr>
          <p:cNvSpPr/>
          <p:nvPr/>
        </p:nvSpPr>
        <p:spPr>
          <a:xfrm>
            <a:off x="3574364" y="4162213"/>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Cass test marks</a:t>
            </a:r>
          </a:p>
        </p:txBody>
      </p:sp>
      <p:sp>
        <p:nvSpPr>
          <p:cNvPr id="19" name="Rectangle 18">
            <a:extLst>
              <a:ext uri="{FF2B5EF4-FFF2-40B4-BE49-F238E27FC236}">
                <a16:creationId xmlns:a16="http://schemas.microsoft.com/office/drawing/2014/main" id="{AF0C0514-3049-45CC-9BC2-0DA2DEA21D47}"/>
              </a:ext>
            </a:extLst>
          </p:cNvPr>
          <p:cNvSpPr/>
          <p:nvPr/>
        </p:nvSpPr>
        <p:spPr>
          <a:xfrm>
            <a:off x="921493" y="2919307"/>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Notice </a:t>
            </a:r>
          </a:p>
        </p:txBody>
      </p:sp>
      <p:sp>
        <p:nvSpPr>
          <p:cNvPr id="20" name="Rectangle 19">
            <a:extLst>
              <a:ext uri="{FF2B5EF4-FFF2-40B4-BE49-F238E27FC236}">
                <a16:creationId xmlns:a16="http://schemas.microsoft.com/office/drawing/2014/main" id="{20DEAA35-F19D-41DC-9113-5AA17CA24E7B}"/>
              </a:ext>
            </a:extLst>
          </p:cNvPr>
          <p:cNvSpPr/>
          <p:nvPr/>
        </p:nvSpPr>
        <p:spPr>
          <a:xfrm>
            <a:off x="6455834" y="2919307"/>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Subject wise batch</a:t>
            </a:r>
          </a:p>
        </p:txBody>
      </p:sp>
      <p:sp>
        <p:nvSpPr>
          <p:cNvPr id="21" name="Rectangle 20">
            <a:extLst>
              <a:ext uri="{FF2B5EF4-FFF2-40B4-BE49-F238E27FC236}">
                <a16:creationId xmlns:a16="http://schemas.microsoft.com/office/drawing/2014/main" id="{A5F79344-4453-4DA1-8594-3CC6D2750B0F}"/>
              </a:ext>
            </a:extLst>
          </p:cNvPr>
          <p:cNvSpPr/>
          <p:nvPr/>
        </p:nvSpPr>
        <p:spPr>
          <a:xfrm>
            <a:off x="9067800" y="2910840"/>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Assessment </a:t>
            </a:r>
          </a:p>
        </p:txBody>
      </p:sp>
      <p:sp>
        <p:nvSpPr>
          <p:cNvPr id="22" name="Rectangle 21">
            <a:extLst>
              <a:ext uri="{FF2B5EF4-FFF2-40B4-BE49-F238E27FC236}">
                <a16:creationId xmlns:a16="http://schemas.microsoft.com/office/drawing/2014/main" id="{E9C99F32-A7E5-494C-A041-FFC0E5941BF7}"/>
              </a:ext>
            </a:extLst>
          </p:cNvPr>
          <p:cNvSpPr/>
          <p:nvPr/>
        </p:nvSpPr>
        <p:spPr>
          <a:xfrm>
            <a:off x="938427" y="4161190"/>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Submission</a:t>
            </a:r>
          </a:p>
        </p:txBody>
      </p:sp>
      <p:sp>
        <p:nvSpPr>
          <p:cNvPr id="26" name="Rectangle 25">
            <a:extLst>
              <a:ext uri="{FF2B5EF4-FFF2-40B4-BE49-F238E27FC236}">
                <a16:creationId xmlns:a16="http://schemas.microsoft.com/office/drawing/2014/main" id="{D4C6006D-8799-4BB5-BD1F-43AA686544F8}"/>
              </a:ext>
            </a:extLst>
          </p:cNvPr>
          <p:cNvSpPr/>
          <p:nvPr/>
        </p:nvSpPr>
        <p:spPr>
          <a:xfrm>
            <a:off x="9067800" y="4166306"/>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Submission Report</a:t>
            </a:r>
          </a:p>
        </p:txBody>
      </p:sp>
      <p:sp>
        <p:nvSpPr>
          <p:cNvPr id="27" name="Rectangle 26">
            <a:extLst>
              <a:ext uri="{FF2B5EF4-FFF2-40B4-BE49-F238E27FC236}">
                <a16:creationId xmlns:a16="http://schemas.microsoft.com/office/drawing/2014/main" id="{99D6D429-61A9-4E60-A120-C31FA79AC029}"/>
              </a:ext>
            </a:extLst>
          </p:cNvPr>
          <p:cNvSpPr/>
          <p:nvPr/>
        </p:nvSpPr>
        <p:spPr>
          <a:xfrm>
            <a:off x="6448741" y="4161190"/>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Practical marks</a:t>
            </a:r>
          </a:p>
        </p:txBody>
      </p:sp>
      <p:cxnSp>
        <p:nvCxnSpPr>
          <p:cNvPr id="29" name="Straight Arrow Connector 28">
            <a:extLst>
              <a:ext uri="{FF2B5EF4-FFF2-40B4-BE49-F238E27FC236}">
                <a16:creationId xmlns:a16="http://schemas.microsoft.com/office/drawing/2014/main" id="{8E0B3611-3ABC-4F61-8E79-AD0550C72864}"/>
              </a:ext>
            </a:extLst>
          </p:cNvPr>
          <p:cNvCxnSpPr>
            <a:stCxn id="11" idx="3"/>
            <a:endCxn id="13" idx="1"/>
          </p:cNvCxnSpPr>
          <p:nvPr/>
        </p:nvCxnSpPr>
        <p:spPr>
          <a:xfrm>
            <a:off x="2827868" y="2041454"/>
            <a:ext cx="7055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77A0A0E-E43F-4973-AD43-C7F8198460FB}"/>
              </a:ext>
            </a:extLst>
          </p:cNvPr>
          <p:cNvCxnSpPr>
            <a:stCxn id="13" idx="3"/>
            <a:endCxn id="15" idx="1"/>
          </p:cNvCxnSpPr>
          <p:nvPr/>
        </p:nvCxnSpPr>
        <p:spPr>
          <a:xfrm>
            <a:off x="5438459" y="2041454"/>
            <a:ext cx="101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3053E-2825-4CB4-A7F0-59265D13F4B5}"/>
              </a:ext>
            </a:extLst>
          </p:cNvPr>
          <p:cNvCxnSpPr>
            <a:stCxn id="15" idx="3"/>
          </p:cNvCxnSpPr>
          <p:nvPr/>
        </p:nvCxnSpPr>
        <p:spPr>
          <a:xfrm>
            <a:off x="8353740" y="2041454"/>
            <a:ext cx="7315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0296E93-6FE0-4778-9D0A-636BD4593E4C}"/>
              </a:ext>
            </a:extLst>
          </p:cNvPr>
          <p:cNvCxnSpPr>
            <a:stCxn id="16" idx="2"/>
            <a:endCxn id="19" idx="0"/>
          </p:cNvCxnSpPr>
          <p:nvPr/>
        </p:nvCxnSpPr>
        <p:spPr>
          <a:xfrm rot="5400000">
            <a:off x="5713961" y="-1387033"/>
            <a:ext cx="466373" cy="814630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447C68-7C94-46EF-8DC5-DA63D3F29C24}"/>
              </a:ext>
            </a:extLst>
          </p:cNvPr>
          <p:cNvCxnSpPr>
            <a:stCxn id="19" idx="3"/>
            <a:endCxn id="17" idx="1"/>
          </p:cNvCxnSpPr>
          <p:nvPr/>
        </p:nvCxnSpPr>
        <p:spPr>
          <a:xfrm flipV="1">
            <a:off x="2826493" y="3322320"/>
            <a:ext cx="706966" cy="8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0DA9DC8-8C47-4F63-AAA7-7B27D3A20BF1}"/>
              </a:ext>
            </a:extLst>
          </p:cNvPr>
          <p:cNvCxnSpPr>
            <a:stCxn id="17" idx="3"/>
            <a:endCxn id="20" idx="1"/>
          </p:cNvCxnSpPr>
          <p:nvPr/>
        </p:nvCxnSpPr>
        <p:spPr>
          <a:xfrm>
            <a:off x="5438459" y="3322320"/>
            <a:ext cx="1017375" cy="8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323474-2F34-4B74-BD16-60CC3CE49EDD}"/>
              </a:ext>
            </a:extLst>
          </p:cNvPr>
          <p:cNvCxnSpPr>
            <a:stCxn id="20" idx="3"/>
            <a:endCxn id="21" idx="1"/>
          </p:cNvCxnSpPr>
          <p:nvPr/>
        </p:nvCxnSpPr>
        <p:spPr>
          <a:xfrm flipV="1">
            <a:off x="8360834" y="3322320"/>
            <a:ext cx="706966" cy="8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E0E1C3E-8D3A-4647-B970-D36903DBF846}"/>
              </a:ext>
            </a:extLst>
          </p:cNvPr>
          <p:cNvCxnSpPr>
            <a:stCxn id="22" idx="3"/>
            <a:endCxn id="18" idx="1"/>
          </p:cNvCxnSpPr>
          <p:nvPr/>
        </p:nvCxnSpPr>
        <p:spPr>
          <a:xfrm>
            <a:off x="2843427" y="4572670"/>
            <a:ext cx="730937" cy="10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C0B84CE-9769-4910-8A0B-933FFC60EE21}"/>
              </a:ext>
            </a:extLst>
          </p:cNvPr>
          <p:cNvCxnSpPr>
            <a:stCxn id="18" idx="3"/>
            <a:endCxn id="27" idx="1"/>
          </p:cNvCxnSpPr>
          <p:nvPr/>
        </p:nvCxnSpPr>
        <p:spPr>
          <a:xfrm flipV="1">
            <a:off x="5479364" y="4572670"/>
            <a:ext cx="969377" cy="10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A4C72BF-99A0-4798-B487-797CF50C08E4}"/>
              </a:ext>
            </a:extLst>
          </p:cNvPr>
          <p:cNvCxnSpPr>
            <a:stCxn id="27" idx="3"/>
            <a:endCxn id="26" idx="1"/>
          </p:cNvCxnSpPr>
          <p:nvPr/>
        </p:nvCxnSpPr>
        <p:spPr>
          <a:xfrm>
            <a:off x="8353741" y="4572670"/>
            <a:ext cx="714059" cy="51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79F7B625-AE07-424C-873A-38ECE5EB426E}"/>
              </a:ext>
            </a:extLst>
          </p:cNvPr>
          <p:cNvCxnSpPr>
            <a:stCxn id="21" idx="2"/>
            <a:endCxn id="22" idx="0"/>
          </p:cNvCxnSpPr>
          <p:nvPr/>
        </p:nvCxnSpPr>
        <p:spPr>
          <a:xfrm rot="5400000">
            <a:off x="5741919" y="-117191"/>
            <a:ext cx="427390" cy="812937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CB38BA49-6809-479F-B667-85BFD5E0E73B}"/>
              </a:ext>
            </a:extLst>
          </p:cNvPr>
          <p:cNvSpPr/>
          <p:nvPr/>
        </p:nvSpPr>
        <p:spPr>
          <a:xfrm>
            <a:off x="938427" y="5370159"/>
            <a:ext cx="190500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88" name="Connector: Elbow 87">
            <a:extLst>
              <a:ext uri="{FF2B5EF4-FFF2-40B4-BE49-F238E27FC236}">
                <a16:creationId xmlns:a16="http://schemas.microsoft.com/office/drawing/2014/main" id="{CDBAFBC2-CB8E-4F6B-8DC7-70F32E59348B}"/>
              </a:ext>
            </a:extLst>
          </p:cNvPr>
          <p:cNvCxnSpPr>
            <a:stCxn id="26" idx="2"/>
            <a:endCxn id="86" idx="0"/>
          </p:cNvCxnSpPr>
          <p:nvPr/>
        </p:nvCxnSpPr>
        <p:spPr>
          <a:xfrm rot="5400000">
            <a:off x="5765168" y="1115026"/>
            <a:ext cx="380893" cy="812937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35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6B65-DCE4-4F83-BB2D-7629FED08F3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5.2 Proposed Design (HOD’s Flow)</a:t>
            </a:r>
            <a:endParaRPr lang="en-US" dirty="0"/>
          </a:p>
        </p:txBody>
      </p:sp>
      <p:sp>
        <p:nvSpPr>
          <p:cNvPr id="3" name="Content Placeholder 2">
            <a:extLst>
              <a:ext uri="{FF2B5EF4-FFF2-40B4-BE49-F238E27FC236}">
                <a16:creationId xmlns:a16="http://schemas.microsoft.com/office/drawing/2014/main" id="{EA80EC1E-EA59-4175-8963-4A5B7219F9C4}"/>
              </a:ext>
            </a:extLst>
          </p:cNvPr>
          <p:cNvSpPr>
            <a:spLocks noGrp="1"/>
          </p:cNvSpPr>
          <p:nvPr>
            <p:ph idx="1"/>
          </p:nvPr>
        </p:nvSpPr>
        <p:spPr/>
        <p:txBody>
          <a:bodyPr/>
          <a:lstStyle/>
          <a:p>
            <a:pPr marL="0" indent="0">
              <a:buNone/>
            </a:pPr>
            <a:r>
              <a:rPr lang="en-US" dirty="0"/>
              <a:t> </a:t>
            </a:r>
          </a:p>
        </p:txBody>
      </p:sp>
      <p:sp>
        <p:nvSpPr>
          <p:cNvPr id="9" name="Rectangle 8">
            <a:extLst>
              <a:ext uri="{FF2B5EF4-FFF2-40B4-BE49-F238E27FC236}">
                <a16:creationId xmlns:a16="http://schemas.microsoft.com/office/drawing/2014/main" id="{5283ED7F-ED8C-4EF3-89CE-7EB5263F76F7}"/>
              </a:ext>
            </a:extLst>
          </p:cNvPr>
          <p:cNvSpPr/>
          <p:nvPr/>
        </p:nvSpPr>
        <p:spPr>
          <a:xfrm>
            <a:off x="990600" y="1676400"/>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1" name="Rectangle 10">
            <a:extLst>
              <a:ext uri="{FF2B5EF4-FFF2-40B4-BE49-F238E27FC236}">
                <a16:creationId xmlns:a16="http://schemas.microsoft.com/office/drawing/2014/main" id="{8D206B81-FA0E-4B4F-98B1-18DF0B381D1B}"/>
              </a:ext>
            </a:extLst>
          </p:cNvPr>
          <p:cNvSpPr/>
          <p:nvPr/>
        </p:nvSpPr>
        <p:spPr>
          <a:xfrm>
            <a:off x="4572000" y="1676400"/>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2" name="Rectangle 11">
            <a:extLst>
              <a:ext uri="{FF2B5EF4-FFF2-40B4-BE49-F238E27FC236}">
                <a16:creationId xmlns:a16="http://schemas.microsoft.com/office/drawing/2014/main" id="{AABD5D42-D076-45BB-884E-782FB167DFF4}"/>
              </a:ext>
            </a:extLst>
          </p:cNvPr>
          <p:cNvSpPr/>
          <p:nvPr/>
        </p:nvSpPr>
        <p:spPr>
          <a:xfrm>
            <a:off x="8229600" y="1676400"/>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Time Table</a:t>
            </a:r>
          </a:p>
        </p:txBody>
      </p:sp>
      <p:sp>
        <p:nvSpPr>
          <p:cNvPr id="15" name="Rectangle 14">
            <a:extLst>
              <a:ext uri="{FF2B5EF4-FFF2-40B4-BE49-F238E27FC236}">
                <a16:creationId xmlns:a16="http://schemas.microsoft.com/office/drawing/2014/main" id="{AC647886-6C52-4FB6-AC1E-C0E006AF4635}"/>
              </a:ext>
            </a:extLst>
          </p:cNvPr>
          <p:cNvSpPr/>
          <p:nvPr/>
        </p:nvSpPr>
        <p:spPr>
          <a:xfrm>
            <a:off x="990600" y="3312160"/>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Approve  submission Report</a:t>
            </a:r>
          </a:p>
        </p:txBody>
      </p:sp>
      <p:sp>
        <p:nvSpPr>
          <p:cNvPr id="16" name="Rectangle 15">
            <a:extLst>
              <a:ext uri="{FF2B5EF4-FFF2-40B4-BE49-F238E27FC236}">
                <a16:creationId xmlns:a16="http://schemas.microsoft.com/office/drawing/2014/main" id="{3AE614F0-821E-4B8F-B56F-1D9D5B293ACD}"/>
              </a:ext>
            </a:extLst>
          </p:cNvPr>
          <p:cNvSpPr/>
          <p:nvPr/>
        </p:nvSpPr>
        <p:spPr>
          <a:xfrm>
            <a:off x="4572000" y="3312160"/>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Progress of Students</a:t>
            </a:r>
          </a:p>
        </p:txBody>
      </p:sp>
      <p:sp>
        <p:nvSpPr>
          <p:cNvPr id="17" name="Rectangle 16">
            <a:extLst>
              <a:ext uri="{FF2B5EF4-FFF2-40B4-BE49-F238E27FC236}">
                <a16:creationId xmlns:a16="http://schemas.microsoft.com/office/drawing/2014/main" id="{FCBA32D7-BFE8-475F-8971-39110746C089}"/>
              </a:ext>
            </a:extLst>
          </p:cNvPr>
          <p:cNvSpPr/>
          <p:nvPr/>
        </p:nvSpPr>
        <p:spPr>
          <a:xfrm>
            <a:off x="990600" y="4947920"/>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18" name="Rectangle 17">
            <a:extLst>
              <a:ext uri="{FF2B5EF4-FFF2-40B4-BE49-F238E27FC236}">
                <a16:creationId xmlns:a16="http://schemas.microsoft.com/office/drawing/2014/main" id="{429B088B-A138-4F4A-BD2E-2D3A11758385}"/>
              </a:ext>
            </a:extLst>
          </p:cNvPr>
          <p:cNvSpPr/>
          <p:nvPr/>
        </p:nvSpPr>
        <p:spPr>
          <a:xfrm>
            <a:off x="8229600" y="3303693"/>
            <a:ext cx="2377440"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a:t>
            </a:r>
            <a:r>
              <a:rPr lang="en-US" dirty="0" err="1"/>
              <a:t>Notic</a:t>
            </a:r>
            <a:endParaRPr lang="en-US" dirty="0"/>
          </a:p>
          <a:p>
            <a:pPr algn="ctr"/>
            <a:endParaRPr lang="en-US" dirty="0"/>
          </a:p>
        </p:txBody>
      </p:sp>
      <p:cxnSp>
        <p:nvCxnSpPr>
          <p:cNvPr id="22" name="Straight Arrow Connector 21">
            <a:extLst>
              <a:ext uri="{FF2B5EF4-FFF2-40B4-BE49-F238E27FC236}">
                <a16:creationId xmlns:a16="http://schemas.microsoft.com/office/drawing/2014/main" id="{287C40B4-6B0C-4A40-99F7-84CE773E75DC}"/>
              </a:ext>
            </a:extLst>
          </p:cNvPr>
          <p:cNvCxnSpPr>
            <a:stCxn id="9" idx="3"/>
          </p:cNvCxnSpPr>
          <p:nvPr/>
        </p:nvCxnSpPr>
        <p:spPr>
          <a:xfrm>
            <a:off x="3368040" y="2270760"/>
            <a:ext cx="12039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9F24193-6609-4AD3-ADA2-C4E5722FC263}"/>
              </a:ext>
            </a:extLst>
          </p:cNvPr>
          <p:cNvCxnSpPr>
            <a:stCxn id="11" idx="3"/>
            <a:endCxn id="12" idx="1"/>
          </p:cNvCxnSpPr>
          <p:nvPr/>
        </p:nvCxnSpPr>
        <p:spPr>
          <a:xfrm>
            <a:off x="6949440" y="2270760"/>
            <a:ext cx="12801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A80AAA-A2D4-42F8-9CA0-990268149825}"/>
              </a:ext>
            </a:extLst>
          </p:cNvPr>
          <p:cNvCxnSpPr>
            <a:stCxn id="15" idx="3"/>
          </p:cNvCxnSpPr>
          <p:nvPr/>
        </p:nvCxnSpPr>
        <p:spPr>
          <a:xfrm>
            <a:off x="3368040" y="3906520"/>
            <a:ext cx="12039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513009-8639-448F-BBA9-E9F18826CBE8}"/>
              </a:ext>
            </a:extLst>
          </p:cNvPr>
          <p:cNvCxnSpPr>
            <a:stCxn id="16" idx="3"/>
          </p:cNvCxnSpPr>
          <p:nvPr/>
        </p:nvCxnSpPr>
        <p:spPr>
          <a:xfrm>
            <a:off x="6949440" y="3906520"/>
            <a:ext cx="12801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ACB04E1-8F95-4E28-896A-9F4A685F1D0D}"/>
              </a:ext>
            </a:extLst>
          </p:cNvPr>
          <p:cNvCxnSpPr>
            <a:stCxn id="12" idx="2"/>
            <a:endCxn id="15" idx="0"/>
          </p:cNvCxnSpPr>
          <p:nvPr/>
        </p:nvCxnSpPr>
        <p:spPr>
          <a:xfrm rot="5400000">
            <a:off x="5575300" y="-530860"/>
            <a:ext cx="447040" cy="723900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4760E7F-C31E-4E7D-98AD-9B4ACC2C195B}"/>
              </a:ext>
            </a:extLst>
          </p:cNvPr>
          <p:cNvCxnSpPr>
            <a:stCxn id="18" idx="2"/>
            <a:endCxn id="17" idx="0"/>
          </p:cNvCxnSpPr>
          <p:nvPr/>
        </p:nvCxnSpPr>
        <p:spPr>
          <a:xfrm rot="5400000">
            <a:off x="5571067" y="1100666"/>
            <a:ext cx="455507" cy="723900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45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1315-4547-781F-E758-25260A3249CA}"/>
              </a:ext>
            </a:extLst>
          </p:cNvPr>
          <p:cNvSpPr>
            <a:spLocks noGrp="1"/>
          </p:cNvSpPr>
          <p:nvPr>
            <p:ph type="title"/>
          </p:nvPr>
        </p:nvSpPr>
        <p:spPr>
          <a:xfrm>
            <a:off x="304800" y="6626"/>
            <a:ext cx="11582400" cy="944562"/>
          </a:xfrm>
        </p:spPr>
        <p:txBody>
          <a:bodyPr/>
          <a:lstStyle/>
          <a:p>
            <a:r>
              <a:rPr lang="en-US" b="1" dirty="0">
                <a:latin typeface="Times New Roman" panose="02020603050405020304" pitchFamily="18" charset="0"/>
                <a:cs typeface="Times New Roman" panose="02020603050405020304" pitchFamily="18" charset="0"/>
              </a:rPr>
              <a:t>5.1 </a:t>
            </a:r>
            <a:r>
              <a:rPr lang="en-US" dirty="0">
                <a:latin typeface="Times New Roman" panose="02020603050405020304" pitchFamily="18" charset="0"/>
                <a:cs typeface="Times New Roman" panose="02020603050405020304" pitchFamily="18" charset="0"/>
              </a:rPr>
              <a:t>Proposed work</a:t>
            </a:r>
            <a:endParaRPr lang="en-IN" dirty="0"/>
          </a:p>
        </p:txBody>
      </p:sp>
      <p:pic>
        <p:nvPicPr>
          <p:cNvPr id="15" name="Content Placeholder 14">
            <a:extLst>
              <a:ext uri="{FF2B5EF4-FFF2-40B4-BE49-F238E27FC236}">
                <a16:creationId xmlns:a16="http://schemas.microsoft.com/office/drawing/2014/main" id="{72958107-ED2C-4540-A0B3-0A36B017D261}"/>
              </a:ext>
            </a:extLst>
          </p:cNvPr>
          <p:cNvPicPr>
            <a:picLocks noGrp="1" noChangeAspect="1"/>
          </p:cNvPicPr>
          <p:nvPr>
            <p:ph idx="1"/>
          </p:nvPr>
        </p:nvPicPr>
        <p:blipFill>
          <a:blip r:embed="rId2"/>
          <a:stretch>
            <a:fillRect/>
          </a:stretch>
        </p:blipFill>
        <p:spPr>
          <a:xfrm>
            <a:off x="304800" y="1066800"/>
            <a:ext cx="11582400" cy="5715000"/>
          </a:xfrm>
        </p:spPr>
      </p:pic>
    </p:spTree>
    <p:extLst>
      <p:ext uri="{BB962C8B-B14F-4D97-AF65-F5344CB8AC3E}">
        <p14:creationId xmlns:p14="http://schemas.microsoft.com/office/powerpoint/2010/main" val="352737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04DA1-6485-4D81-9A0E-9E6F2DD223C2}"/>
              </a:ext>
            </a:extLst>
          </p:cNvPr>
          <p:cNvSpPr>
            <a:spLocks noGrp="1"/>
          </p:cNvSpPr>
          <p:nvPr>
            <p:ph idx="1"/>
          </p:nvPr>
        </p:nvSpPr>
        <p:spPr>
          <a:xfrm>
            <a:off x="609600" y="1333500"/>
            <a:ext cx="10972800" cy="4876800"/>
          </a:xfrm>
        </p:spPr>
        <p:txBody>
          <a:bodyPr/>
          <a:lstStyle/>
          <a:p>
            <a:pPr marL="0" indent="0">
              <a:buNone/>
            </a:pPr>
            <a:r>
              <a:rPr lang="en-US" dirty="0"/>
              <a:t>  </a:t>
            </a:r>
          </a:p>
        </p:txBody>
      </p:sp>
      <p:sp>
        <p:nvSpPr>
          <p:cNvPr id="2" name="Title 1">
            <a:extLst>
              <a:ext uri="{FF2B5EF4-FFF2-40B4-BE49-F238E27FC236}">
                <a16:creationId xmlns:a16="http://schemas.microsoft.com/office/drawing/2014/main" id="{7274E94B-789C-4E14-9D9E-B69D7A5B77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5.1 </a:t>
            </a:r>
            <a:r>
              <a:rPr lang="en-US" dirty="0">
                <a:latin typeface="Times New Roman" panose="02020603050405020304" pitchFamily="18" charset="0"/>
                <a:cs typeface="Times New Roman" panose="02020603050405020304" pitchFamily="18" charset="0"/>
              </a:rPr>
              <a:t>Proposed work(Attendance)</a:t>
            </a:r>
            <a:endParaRPr lang="en-US" dirty="0"/>
          </a:p>
        </p:txBody>
      </p:sp>
      <p:pic>
        <p:nvPicPr>
          <p:cNvPr id="7" name="Picture 6">
            <a:extLst>
              <a:ext uri="{FF2B5EF4-FFF2-40B4-BE49-F238E27FC236}">
                <a16:creationId xmlns:a16="http://schemas.microsoft.com/office/drawing/2014/main" id="{2102AE33-94AE-44AE-91AE-295DF991FF43}"/>
              </a:ext>
            </a:extLst>
          </p:cNvPr>
          <p:cNvPicPr>
            <a:picLocks noChangeAspect="1"/>
          </p:cNvPicPr>
          <p:nvPr/>
        </p:nvPicPr>
        <p:blipFill>
          <a:blip r:embed="rId2"/>
          <a:stretch>
            <a:fillRect/>
          </a:stretch>
        </p:blipFill>
        <p:spPr>
          <a:xfrm>
            <a:off x="1623045" y="1447800"/>
            <a:ext cx="5715000" cy="4648200"/>
          </a:xfrm>
          <a:prstGeom prst="rect">
            <a:avLst/>
          </a:prstGeom>
        </p:spPr>
      </p:pic>
      <p:cxnSp>
        <p:nvCxnSpPr>
          <p:cNvPr id="10" name="Straight Arrow Connector 9">
            <a:extLst>
              <a:ext uri="{FF2B5EF4-FFF2-40B4-BE49-F238E27FC236}">
                <a16:creationId xmlns:a16="http://schemas.microsoft.com/office/drawing/2014/main" id="{B4B40DA1-09B9-4A38-90F8-FDFF237694B4}"/>
              </a:ext>
            </a:extLst>
          </p:cNvPr>
          <p:cNvCxnSpPr>
            <a:cxnSpLocks/>
          </p:cNvCxnSpPr>
          <p:nvPr/>
        </p:nvCxnSpPr>
        <p:spPr>
          <a:xfrm flipH="1">
            <a:off x="3288023" y="2492437"/>
            <a:ext cx="4648200" cy="6474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CAF6D44-7CF9-4C72-A613-E273A024733A}"/>
              </a:ext>
            </a:extLst>
          </p:cNvPr>
          <p:cNvSpPr txBox="1"/>
          <p:nvPr/>
        </p:nvSpPr>
        <p:spPr>
          <a:xfrm>
            <a:off x="7923522" y="2239829"/>
            <a:ext cx="1219200" cy="369332"/>
          </a:xfrm>
          <a:prstGeom prst="rect">
            <a:avLst/>
          </a:prstGeom>
          <a:noFill/>
        </p:spPr>
        <p:txBody>
          <a:bodyPr wrap="square" rtlCol="0">
            <a:spAutoFit/>
          </a:bodyPr>
          <a:lstStyle/>
          <a:p>
            <a:r>
              <a:rPr lang="en-US" b="1" dirty="0"/>
              <a:t>Clicked</a:t>
            </a:r>
            <a:endParaRPr lang="en-US" dirty="0"/>
          </a:p>
        </p:txBody>
      </p:sp>
      <p:pic>
        <p:nvPicPr>
          <p:cNvPr id="15" name="Picture 14">
            <a:extLst>
              <a:ext uri="{FF2B5EF4-FFF2-40B4-BE49-F238E27FC236}">
                <a16:creationId xmlns:a16="http://schemas.microsoft.com/office/drawing/2014/main" id="{D7F97672-5AB9-48E8-80EA-14A3485BD457}"/>
              </a:ext>
            </a:extLst>
          </p:cNvPr>
          <p:cNvPicPr>
            <a:picLocks noChangeAspect="1"/>
          </p:cNvPicPr>
          <p:nvPr/>
        </p:nvPicPr>
        <p:blipFill>
          <a:blip r:embed="rId3"/>
          <a:stretch>
            <a:fillRect/>
          </a:stretch>
        </p:blipFill>
        <p:spPr>
          <a:xfrm>
            <a:off x="3074772" y="3035827"/>
            <a:ext cx="182906" cy="266700"/>
          </a:xfrm>
          <a:prstGeom prst="rect">
            <a:avLst/>
          </a:prstGeom>
        </p:spPr>
      </p:pic>
      <p:cxnSp>
        <p:nvCxnSpPr>
          <p:cNvPr id="19" name="Straight Arrow Connector 18">
            <a:extLst>
              <a:ext uri="{FF2B5EF4-FFF2-40B4-BE49-F238E27FC236}">
                <a16:creationId xmlns:a16="http://schemas.microsoft.com/office/drawing/2014/main" id="{C5A8422F-1120-4BC5-807C-FF12CB6BF2DB}"/>
              </a:ext>
            </a:extLst>
          </p:cNvPr>
          <p:cNvCxnSpPr>
            <a:cxnSpLocks/>
          </p:cNvCxnSpPr>
          <p:nvPr/>
        </p:nvCxnSpPr>
        <p:spPr>
          <a:xfrm>
            <a:off x="8533122" y="2549985"/>
            <a:ext cx="306078" cy="42181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117B613D-98A3-47BD-8957-CCBABA7A1F37}"/>
              </a:ext>
            </a:extLst>
          </p:cNvPr>
          <p:cNvPicPr>
            <a:picLocks noChangeAspect="1"/>
          </p:cNvPicPr>
          <p:nvPr/>
        </p:nvPicPr>
        <p:blipFill>
          <a:blip r:embed="rId4"/>
          <a:stretch>
            <a:fillRect/>
          </a:stretch>
        </p:blipFill>
        <p:spPr>
          <a:xfrm>
            <a:off x="7510918" y="3035827"/>
            <a:ext cx="2557708" cy="3060173"/>
          </a:xfrm>
          <a:prstGeom prst="rect">
            <a:avLst/>
          </a:prstGeom>
        </p:spPr>
      </p:pic>
    </p:spTree>
    <p:extLst>
      <p:ext uri="{BB962C8B-B14F-4D97-AF65-F5344CB8AC3E}">
        <p14:creationId xmlns:p14="http://schemas.microsoft.com/office/powerpoint/2010/main" val="151376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2E1F-C5EB-320A-1381-CA6A741BD093}"/>
              </a:ext>
            </a:extLst>
          </p:cNvPr>
          <p:cNvSpPr>
            <a:spLocks noGrp="1"/>
          </p:cNvSpPr>
          <p:nvPr>
            <p:ph type="title"/>
          </p:nvPr>
        </p:nvSpPr>
        <p:spPr>
          <a:xfrm>
            <a:off x="381000" y="228600"/>
            <a:ext cx="11506200" cy="944562"/>
          </a:xfrm>
        </p:spPr>
        <p:txBody>
          <a:bodyPr>
            <a:normAutofit/>
          </a:bodyPr>
          <a:lstStyle/>
          <a:p>
            <a:r>
              <a:rPr lang="en-US" sz="3600" b="1" dirty="0">
                <a:latin typeface="Times New Roman" panose="02020603050405020304" pitchFamily="18" charset="0"/>
                <a:cs typeface="Times New Roman" panose="02020603050405020304" pitchFamily="18" charset="0"/>
              </a:rPr>
              <a:t>5.2 </a:t>
            </a:r>
            <a:r>
              <a:rPr lang="en-US" sz="3600" dirty="0">
                <a:latin typeface="Times New Roman" panose="02020603050405020304" pitchFamily="18" charset="0"/>
                <a:cs typeface="Times New Roman" panose="02020603050405020304" pitchFamily="18" charset="0"/>
              </a:rPr>
              <a:t>Proposed Design</a:t>
            </a:r>
            <a:endParaRPr lang="en-IN"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58222EF-FC80-2CA4-FB9A-47766C67C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95400"/>
            <a:ext cx="7620000" cy="5562600"/>
          </a:xfrm>
          <a:prstGeom prst="rect">
            <a:avLst/>
          </a:prstGeom>
        </p:spPr>
      </p:pic>
    </p:spTree>
    <p:extLst>
      <p:ext uri="{BB962C8B-B14F-4D97-AF65-F5344CB8AC3E}">
        <p14:creationId xmlns:p14="http://schemas.microsoft.com/office/powerpoint/2010/main" val="226950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D16B-792B-A93A-F44D-3041EACCD529}"/>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5.2 </a:t>
            </a:r>
            <a:r>
              <a:rPr lang="en-US" sz="4000" dirty="0">
                <a:latin typeface="Times New Roman" panose="02020603050405020304" pitchFamily="18" charset="0"/>
                <a:cs typeface="Times New Roman" panose="02020603050405020304" pitchFamily="18" charset="0"/>
              </a:rPr>
              <a:t>Proposed Design</a:t>
            </a:r>
            <a:endParaRPr lang="en-IN" dirty="0"/>
          </a:p>
        </p:txBody>
      </p:sp>
      <p:pic>
        <p:nvPicPr>
          <p:cNvPr id="5" name="Content Placeholder 4">
            <a:extLst>
              <a:ext uri="{FF2B5EF4-FFF2-40B4-BE49-F238E27FC236}">
                <a16:creationId xmlns:a16="http://schemas.microsoft.com/office/drawing/2014/main" id="{AE5B98B7-F572-229E-EFFB-856D470A1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5211762"/>
          </a:xfrm>
        </p:spPr>
      </p:pic>
    </p:spTree>
    <p:extLst>
      <p:ext uri="{BB962C8B-B14F-4D97-AF65-F5344CB8AC3E}">
        <p14:creationId xmlns:p14="http://schemas.microsoft.com/office/powerpoint/2010/main" val="362982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B696-54A7-56BE-91EA-E6BA0B3CA73F}"/>
              </a:ext>
            </a:extLst>
          </p:cNvPr>
          <p:cNvSpPr>
            <a:spLocks noGrp="1"/>
          </p:cNvSpPr>
          <p:nvPr>
            <p:ph type="title"/>
          </p:nvPr>
        </p:nvSpPr>
        <p:spPr>
          <a:xfrm>
            <a:off x="381000" y="274638"/>
            <a:ext cx="11506200" cy="944562"/>
          </a:xfrm>
        </p:spPr>
        <p:txBody>
          <a:bodyPr>
            <a:noAutofit/>
          </a:bodyPr>
          <a:lstStyle/>
          <a:p>
            <a:r>
              <a:rPr lang="en-US" sz="3200" b="1" dirty="0">
                <a:latin typeface="Times New Roman" panose="02020603050405020304" pitchFamily="18" charset="0"/>
                <a:cs typeface="Times New Roman" panose="02020603050405020304" pitchFamily="18" charset="0"/>
              </a:rPr>
              <a:t>6</a:t>
            </a:r>
            <a:r>
              <a:rPr lang="en-US" sz="3200" dirty="0">
                <a:latin typeface="Times New Roman" panose="02020603050405020304" pitchFamily="18" charset="0"/>
                <a:cs typeface="Times New Roman" panose="02020603050405020304" pitchFamily="18" charset="0"/>
              </a:rPr>
              <a:t>. Week wise Action Plan – </a:t>
            </a:r>
            <a:r>
              <a:rPr lang="en-US" sz="3200" b="1" dirty="0">
                <a:latin typeface="Times New Roman" panose="02020603050405020304" pitchFamily="18" charset="0"/>
                <a:cs typeface="Times New Roman" panose="02020603050405020304" pitchFamily="18" charset="0"/>
              </a:rPr>
              <a:t>for Sixth semester</a:t>
            </a:r>
            <a:endParaRPr lang="en-IN"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5505ED3-B813-1ECE-65B2-A9C8D202BA47}"/>
              </a:ext>
            </a:extLst>
          </p:cNvPr>
          <p:cNvSpPr/>
          <p:nvPr/>
        </p:nvSpPr>
        <p:spPr>
          <a:xfrm>
            <a:off x="381000" y="1493838"/>
            <a:ext cx="11506200" cy="521176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ontent Placeholder 3">
            <a:extLst>
              <a:ext uri="{FF2B5EF4-FFF2-40B4-BE49-F238E27FC236}">
                <a16:creationId xmlns:a16="http://schemas.microsoft.com/office/drawing/2014/main" id="{10393FBE-4C41-CF5D-BF72-D06B81509F2E}"/>
              </a:ext>
            </a:extLst>
          </p:cNvPr>
          <p:cNvGraphicFramePr>
            <a:graphicFrameLocks noGrp="1"/>
          </p:cNvGraphicFramePr>
          <p:nvPr>
            <p:ph idx="1"/>
            <p:extLst>
              <p:ext uri="{D42A27DB-BD31-4B8C-83A1-F6EECF244321}">
                <p14:modId xmlns:p14="http://schemas.microsoft.com/office/powerpoint/2010/main" val="3260731332"/>
              </p:ext>
            </p:extLst>
          </p:nvPr>
        </p:nvGraphicFramePr>
        <p:xfrm>
          <a:off x="609600" y="1676401"/>
          <a:ext cx="10972801" cy="4800603"/>
        </p:xfrm>
        <a:graphic>
          <a:graphicData uri="http://schemas.openxmlformats.org/drawingml/2006/table">
            <a:tbl>
              <a:tblPr firstRow="1" firstCol="1" lastRow="1" lastCol="1" bandRow="1" bandCol="1">
                <a:tableStyleId>{2D5ABB26-0587-4C30-8999-92F81FD0307C}</a:tableStyleId>
              </a:tblPr>
              <a:tblGrid>
                <a:gridCol w="633046">
                  <a:extLst>
                    <a:ext uri="{9D8B030D-6E8A-4147-A177-3AD203B41FA5}">
                      <a16:colId xmlns:a16="http://schemas.microsoft.com/office/drawing/2014/main" val="46263940"/>
                    </a:ext>
                  </a:extLst>
                </a:gridCol>
                <a:gridCol w="5659345">
                  <a:extLst>
                    <a:ext uri="{9D8B030D-6E8A-4147-A177-3AD203B41FA5}">
                      <a16:colId xmlns:a16="http://schemas.microsoft.com/office/drawing/2014/main" val="3763698053"/>
                    </a:ext>
                  </a:extLst>
                </a:gridCol>
                <a:gridCol w="2340205">
                  <a:extLst>
                    <a:ext uri="{9D8B030D-6E8A-4147-A177-3AD203B41FA5}">
                      <a16:colId xmlns:a16="http://schemas.microsoft.com/office/drawing/2014/main" val="832470370"/>
                    </a:ext>
                  </a:extLst>
                </a:gridCol>
                <a:gridCol w="2340205">
                  <a:extLst>
                    <a:ext uri="{9D8B030D-6E8A-4147-A177-3AD203B41FA5}">
                      <a16:colId xmlns:a16="http://schemas.microsoft.com/office/drawing/2014/main" val="2720912329"/>
                    </a:ext>
                  </a:extLst>
                </a:gridCol>
              </a:tblGrid>
              <a:tr h="512255">
                <a:tc>
                  <a:txBody>
                    <a:bodyPr/>
                    <a:lstStyle/>
                    <a:p>
                      <a:pPr marL="93980" algn="ctr">
                        <a:lnSpc>
                          <a:spcPts val="1610"/>
                        </a:lnSpc>
                        <a:spcBef>
                          <a:spcPts val="180"/>
                        </a:spcBef>
                        <a:spcAft>
                          <a:spcPts val="0"/>
                        </a:spcAft>
                      </a:pPr>
                      <a:r>
                        <a:rPr lang="en-US" sz="1600" b="1" dirty="0">
                          <a:effectLst/>
                          <a:latin typeface="Times New Roman" panose="02020603050405020304" pitchFamily="18" charset="0"/>
                          <a:cs typeface="Times New Roman" panose="02020603050405020304" pitchFamily="18" charset="0"/>
                        </a:rPr>
                        <a:t>Sr.</a:t>
                      </a:r>
                      <a:endParaRPr lang="en-IN" sz="1200" b="1" dirty="0">
                        <a:effectLst/>
                        <a:latin typeface="Times New Roman" panose="02020603050405020304" pitchFamily="18" charset="0"/>
                        <a:cs typeface="Times New Roman" panose="02020603050405020304" pitchFamily="18" charset="0"/>
                      </a:endParaRPr>
                    </a:p>
                    <a:p>
                      <a:pPr marL="73025" algn="ctr"/>
                      <a:r>
                        <a:rPr lang="en-US" sz="1600" b="1" dirty="0">
                          <a:effectLst/>
                          <a:latin typeface="Times New Roman" panose="02020603050405020304" pitchFamily="18" charset="0"/>
                          <a:cs typeface="Times New Roman" panose="02020603050405020304" pitchFamily="18" charset="0"/>
                        </a:rPr>
                        <a:t>No.</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92810"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List</a:t>
                      </a:r>
                      <a:r>
                        <a:rPr lang="en-US" sz="1600" b="1" spc="-20"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of</a:t>
                      </a:r>
                      <a:r>
                        <a:rPr lang="en-US" sz="1600" b="1" spc="-5"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Activities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4160" algn="ctr">
                        <a:spcBef>
                          <a:spcPts val="995"/>
                        </a:spcBef>
                        <a:spcAft>
                          <a:spcPts val="0"/>
                        </a:spcAft>
                      </a:pPr>
                      <a:r>
                        <a:rPr lang="en-US" sz="1600" b="1">
                          <a:effectLst/>
                          <a:latin typeface="Times New Roman" panose="02020603050405020304" pitchFamily="18" charset="0"/>
                          <a:cs typeface="Times New Roman" panose="02020603050405020304" pitchFamily="18" charset="0"/>
                        </a:rPr>
                        <a:t>Week</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2125" marR="493395"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Dates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25366"/>
                  </a:ext>
                </a:extLst>
              </a:tr>
              <a:tr h="410374">
                <a:tc>
                  <a:txBody>
                    <a:bodyPr/>
                    <a:lstStyle/>
                    <a:p>
                      <a:pPr marL="8255"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1</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25"/>
                        </a:spcBef>
                        <a:spcAft>
                          <a:spcPts val="0"/>
                        </a:spcAft>
                      </a:pPr>
                      <a:r>
                        <a:rPr lang="en-US" sz="1400" b="0" dirty="0">
                          <a:effectLst/>
                          <a:latin typeface="Times New Roman" panose="02020603050405020304" pitchFamily="18" charset="0"/>
                          <a:cs typeface="Times New Roman" panose="02020603050405020304" pitchFamily="18" charset="0"/>
                        </a:rPr>
                        <a:t>Design</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User</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Interface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a:effectLst/>
                          <a:latin typeface="Times New Roman" panose="02020603050405020304" pitchFamily="18" charset="0"/>
                          <a:cs typeface="Times New Roman" panose="02020603050405020304" pitchFamily="18" charset="0"/>
                        </a:rPr>
                        <a:t>Week 1</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a:effectLst/>
                          <a:latin typeface="Times New Roman" panose="02020603050405020304" pitchFamily="18" charset="0"/>
                          <a:cs typeface="Times New Roman" panose="02020603050405020304" pitchFamily="18" charset="0"/>
                        </a:rPr>
                        <a:t>01/01/2024</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lnSpc>
                          <a:spcPts val="1375"/>
                        </a:lnSpc>
                      </a:pPr>
                      <a:r>
                        <a:rPr lang="en-US" sz="1400" b="0">
                          <a:effectLst/>
                          <a:latin typeface="Times New Roman" panose="02020603050405020304" pitchFamily="18" charset="0"/>
                          <a:cs typeface="Times New Roman" panose="02020603050405020304" pitchFamily="18" charset="0"/>
                        </a:rPr>
                        <a:t>06/01/2024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284483"/>
                  </a:ext>
                </a:extLst>
              </a:tr>
              <a:tr h="429460">
                <a:tc>
                  <a:txBody>
                    <a:bodyPr/>
                    <a:lstStyle/>
                    <a:p>
                      <a:pPr marL="8255" algn="ctr">
                        <a:spcBef>
                          <a:spcPts val="725"/>
                        </a:spcBef>
                        <a:spcAft>
                          <a:spcPts val="0"/>
                        </a:spcAft>
                      </a:pPr>
                      <a:r>
                        <a:rPr lang="en-US" sz="1400" b="0">
                          <a:effectLst/>
                          <a:latin typeface="Times New Roman" panose="02020603050405020304" pitchFamily="18" charset="0"/>
                          <a:cs typeface="Times New Roman" panose="02020603050405020304" pitchFamily="18" charset="0"/>
                        </a:rPr>
                        <a:t>2</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marR="1355090">
                        <a:lnSpc>
                          <a:spcPct val="98000"/>
                        </a:lnSpc>
                        <a:spcBef>
                          <a:spcPts val="40"/>
                        </a:spcBef>
                        <a:spcAft>
                          <a:spcPts val="0"/>
                        </a:spcAft>
                      </a:pPr>
                      <a:r>
                        <a:rPr lang="en-US" sz="1400" b="0" dirty="0">
                          <a:effectLst/>
                          <a:latin typeface="Times New Roman" panose="02020603050405020304" pitchFamily="18" charset="0"/>
                          <a:cs typeface="Times New Roman" panose="02020603050405020304" pitchFamily="18" charset="0"/>
                        </a:rPr>
                        <a:t>Design</a:t>
                      </a:r>
                      <a:r>
                        <a:rPr lang="en-US" sz="1400" b="0" spc="-5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database</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structure,</a:t>
                      </a:r>
                      <a:r>
                        <a:rPr lang="en-US" sz="1400" b="0" spc="-28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create database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a:effectLst/>
                          <a:latin typeface="Times New Roman" panose="02020603050405020304" pitchFamily="18" charset="0"/>
                          <a:cs typeface="Times New Roman" panose="02020603050405020304" pitchFamily="18" charset="0"/>
                        </a:rPr>
                        <a:t>Week 2</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07/01/2024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lnSpc>
                          <a:spcPts val="1375"/>
                        </a:lnSpc>
                      </a:pPr>
                      <a:r>
                        <a:rPr lang="en-US" sz="1400" b="0" dirty="0">
                          <a:effectLst/>
                          <a:latin typeface="Times New Roman" panose="02020603050405020304" pitchFamily="18" charset="0"/>
                          <a:cs typeface="Times New Roman" panose="02020603050405020304" pitchFamily="18" charset="0"/>
                        </a:rPr>
                        <a:t>13/01/2024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78844"/>
                  </a:ext>
                </a:extLst>
              </a:tr>
              <a:tr h="409663">
                <a:tc>
                  <a:txBody>
                    <a:bodyPr/>
                    <a:lstStyle/>
                    <a:p>
                      <a:pPr marL="8255" algn="ctr">
                        <a:spcBef>
                          <a:spcPts val="725"/>
                        </a:spcBef>
                        <a:spcAft>
                          <a:spcPts val="0"/>
                        </a:spcAft>
                      </a:pPr>
                      <a:r>
                        <a:rPr lang="en-US" sz="1400" b="0">
                          <a:effectLst/>
                          <a:latin typeface="Times New Roman" panose="02020603050405020304" pitchFamily="18" charset="0"/>
                          <a:cs typeface="Times New Roman" panose="02020603050405020304" pitchFamily="18" charset="0"/>
                        </a:rPr>
                        <a:t>3</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25"/>
                        </a:spcBef>
                        <a:spcAft>
                          <a:spcPts val="0"/>
                        </a:spcAft>
                      </a:pPr>
                      <a:r>
                        <a:rPr lang="en-US" sz="1400" b="0" dirty="0">
                          <a:effectLst/>
                          <a:latin typeface="Times New Roman" panose="02020603050405020304" pitchFamily="18" charset="0"/>
                          <a:cs typeface="Times New Roman" panose="02020603050405020304" pitchFamily="18" charset="0"/>
                        </a:rPr>
                        <a:t>Develop</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GUI</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and</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various</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Interfaces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3</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a:effectLst/>
                          <a:latin typeface="Times New Roman" panose="02020603050405020304" pitchFamily="18" charset="0"/>
                          <a:cs typeface="Times New Roman" panose="02020603050405020304" pitchFamily="18" charset="0"/>
                        </a:rPr>
                        <a:t>14/01/2024</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lnSpc>
                          <a:spcPts val="1375"/>
                        </a:lnSpc>
                      </a:pPr>
                      <a:r>
                        <a:rPr lang="en-US" sz="1400" b="0">
                          <a:effectLst/>
                          <a:latin typeface="Times New Roman" panose="02020603050405020304" pitchFamily="18" charset="0"/>
                          <a:cs typeface="Times New Roman" panose="02020603050405020304" pitchFamily="18" charset="0"/>
                        </a:rPr>
                        <a:t>20/01/2024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137317"/>
                  </a:ext>
                </a:extLst>
              </a:tr>
              <a:tr h="438198">
                <a:tc rowSpan="2">
                  <a:txBody>
                    <a:bodyPr/>
                    <a:lstStyle/>
                    <a:p>
                      <a:pPr>
                        <a:spcBef>
                          <a:spcPts val="5"/>
                        </a:spcBef>
                      </a:pPr>
                      <a:r>
                        <a:rPr lang="en-US" sz="2000" b="0">
                          <a:effectLst/>
                          <a:latin typeface="Times New Roman" panose="02020603050405020304" pitchFamily="18" charset="0"/>
                          <a:cs typeface="Times New Roman" panose="02020603050405020304" pitchFamily="18" charset="0"/>
                        </a:rPr>
                        <a:t> </a:t>
                      </a:r>
                      <a:endParaRPr lang="en-IN" sz="1200" b="0">
                        <a:effectLst/>
                        <a:latin typeface="Times New Roman" panose="02020603050405020304" pitchFamily="18" charset="0"/>
                        <a:cs typeface="Times New Roman" panose="02020603050405020304" pitchFamily="18" charset="0"/>
                      </a:endParaRPr>
                    </a:p>
                    <a:p>
                      <a:pPr marL="8255" algn="ctr"/>
                      <a:r>
                        <a:rPr lang="en-US" sz="1400" b="0">
                          <a:effectLst/>
                          <a:latin typeface="Times New Roman" panose="02020603050405020304" pitchFamily="18" charset="0"/>
                          <a:cs typeface="Times New Roman" panose="02020603050405020304" pitchFamily="18" charset="0"/>
                        </a:rPr>
                        <a:t>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4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66675" marR="934085">
                        <a:lnSpc>
                          <a:spcPct val="100000"/>
                        </a:lnSpc>
                        <a:spcAft>
                          <a:spcPts val="0"/>
                        </a:spcAft>
                      </a:pPr>
                      <a:r>
                        <a:rPr lang="en-US" sz="1400" b="0" dirty="0">
                          <a:effectLst/>
                          <a:latin typeface="Times New Roman" panose="02020603050405020304" pitchFamily="18" charset="0"/>
                          <a:cs typeface="Times New Roman" panose="02020603050405020304" pitchFamily="18" charset="0"/>
                        </a:rPr>
                        <a:t>Programming</a:t>
                      </a:r>
                      <a:r>
                        <a:rPr lang="en-US" sz="1400" b="0" spc="3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t>
                      </a:r>
                      <a:r>
                        <a:rPr lang="en-US" sz="1400" b="0" spc="4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coding</a:t>
                      </a:r>
                      <a:r>
                        <a:rPr lang="en-US" sz="1400" b="0" spc="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database</a:t>
                      </a:r>
                      <a:r>
                        <a:rPr lang="en-US" sz="1400" b="0" spc="-4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connectivity,</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if</a:t>
                      </a:r>
                      <a:r>
                        <a:rPr lang="en-US" sz="1400" b="0" spc="-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required</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30"/>
                        </a:spcBef>
                        <a:spcAft>
                          <a:spcPts val="0"/>
                        </a:spcAft>
                      </a:pPr>
                      <a:r>
                        <a:rPr lang="en-US" sz="1400" b="0" dirty="0">
                          <a:effectLst/>
                          <a:latin typeface="Times New Roman" panose="02020603050405020304" pitchFamily="18" charset="0"/>
                          <a:cs typeface="Times New Roman" panose="02020603050405020304" pitchFamily="18" charset="0"/>
                        </a:rPr>
                        <a:t>21/01/2024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5"/>
                        </a:spcBef>
                        <a:spcAft>
                          <a:spcPts val="0"/>
                        </a:spcAft>
                      </a:pPr>
                      <a:r>
                        <a:rPr lang="en-US" sz="1400" b="0" dirty="0">
                          <a:effectLst/>
                          <a:latin typeface="Times New Roman" panose="02020603050405020304" pitchFamily="18" charset="0"/>
                          <a:cs typeface="Times New Roman" panose="02020603050405020304" pitchFamily="18" charset="0"/>
                        </a:rPr>
                        <a:t>27/01/2024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808203"/>
                  </a:ext>
                </a:extLst>
              </a:tr>
              <a:tr h="438198">
                <a:tc vMerge="1">
                  <a:txBody>
                    <a:bodyPr/>
                    <a:lstStyle/>
                    <a:p>
                      <a:endParaRPr lang="en-IN"/>
                    </a:p>
                  </a:txBody>
                  <a:tcPr/>
                </a:tc>
                <a:tc vMerge="1">
                  <a:txBody>
                    <a:bodyPr/>
                    <a:lstStyle/>
                    <a:p>
                      <a:endParaRPr lang="en-IN"/>
                    </a:p>
                  </a:txBody>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a:effectLst/>
                          <a:latin typeface="Times New Roman" panose="02020603050405020304" pitchFamily="18" charset="0"/>
                          <a:cs typeface="Times New Roman" panose="02020603050405020304" pitchFamily="18" charset="0"/>
                        </a:rPr>
                        <a:t>28/01/2024</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a:effectLst/>
                          <a:latin typeface="Times New Roman" panose="02020603050405020304" pitchFamily="18" charset="0"/>
                          <a:cs typeface="Times New Roman" panose="02020603050405020304" pitchFamily="18" charset="0"/>
                        </a:rPr>
                        <a:t>03/02/2024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698411"/>
                  </a:ext>
                </a:extLst>
              </a:tr>
              <a:tr h="438198">
                <a:tc>
                  <a:txBody>
                    <a:bodyPr/>
                    <a:lstStyle/>
                    <a:p>
                      <a:pPr marL="8255"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marR="1558925">
                        <a:lnSpc>
                          <a:spcPts val="1390"/>
                        </a:lnSpc>
                        <a:spcAft>
                          <a:spcPts val="0"/>
                        </a:spcAft>
                      </a:pPr>
                      <a:r>
                        <a:rPr lang="en-US" sz="1400" b="0" dirty="0">
                          <a:effectLst/>
                          <a:latin typeface="Times New Roman" panose="02020603050405020304" pitchFamily="18" charset="0"/>
                          <a:cs typeface="Times New Roman" panose="02020603050405020304" pitchFamily="18" charset="0"/>
                        </a:rPr>
                        <a:t>Installation</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a:t>
                      </a:r>
                      <a:r>
                        <a:rPr lang="en-US" sz="1400" b="0" spc="26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Project,</a:t>
                      </a:r>
                      <a:r>
                        <a:rPr lang="en-US" sz="1400" b="0" spc="-28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Dummy</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Entry</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6</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a:effectLst/>
                          <a:latin typeface="Times New Roman" panose="02020603050405020304" pitchFamily="18" charset="0"/>
                          <a:cs typeface="Times New Roman" panose="02020603050405020304" pitchFamily="18" charset="0"/>
                        </a:rPr>
                        <a:t>04/02/2024</a:t>
                      </a:r>
                      <a:r>
                        <a:rPr lang="en-US" sz="1400" b="0" spc="-1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a:effectLst/>
                          <a:latin typeface="Times New Roman" panose="02020603050405020304" pitchFamily="18" charset="0"/>
                          <a:cs typeface="Times New Roman" panose="02020603050405020304" pitchFamily="18" charset="0"/>
                        </a:rPr>
                        <a:t>10/02/2024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841051"/>
                  </a:ext>
                </a:extLst>
              </a:tr>
              <a:tr h="438198">
                <a:tc>
                  <a:txBody>
                    <a:bodyPr/>
                    <a:lstStyle/>
                    <a:p>
                      <a:pPr marL="8255" algn="ctr">
                        <a:spcBef>
                          <a:spcPts val="705"/>
                        </a:spcBef>
                        <a:spcAft>
                          <a:spcPts val="0"/>
                        </a:spcAft>
                      </a:pPr>
                      <a:r>
                        <a:rPr lang="en-US" sz="1400" b="0">
                          <a:effectLst/>
                          <a:latin typeface="Times New Roman" panose="02020603050405020304" pitchFamily="18" charset="0"/>
                          <a:cs typeface="Times New Roman" panose="02020603050405020304" pitchFamily="18" charset="0"/>
                        </a:rPr>
                        <a:t>6</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5"/>
                        </a:spcBef>
                        <a:spcAft>
                          <a:spcPts val="0"/>
                        </a:spcAft>
                      </a:pPr>
                      <a:r>
                        <a:rPr lang="en-US" sz="1400" b="0">
                          <a:effectLst/>
                          <a:latin typeface="Times New Roman" panose="02020603050405020304" pitchFamily="18" charset="0"/>
                          <a:cs typeface="Times New Roman" panose="02020603050405020304" pitchFamily="18" charset="0"/>
                        </a:rPr>
                        <a:t>Testing</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5"/>
                        </a:spcBef>
                        <a:spcAft>
                          <a:spcPts val="0"/>
                        </a:spcAft>
                      </a:pPr>
                      <a:r>
                        <a:rPr lang="en-US" sz="1400" b="0" dirty="0">
                          <a:effectLst/>
                          <a:latin typeface="Times New Roman" panose="02020603050405020304" pitchFamily="18" charset="0"/>
                          <a:cs typeface="Times New Roman" panose="02020603050405020304" pitchFamily="18" charset="0"/>
                        </a:rPr>
                        <a:t>Week 7</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11/02/2024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5"/>
                        </a:spcBef>
                        <a:spcAft>
                          <a:spcPts val="0"/>
                        </a:spcAft>
                      </a:pPr>
                      <a:r>
                        <a:rPr lang="en-US" sz="1400" b="0" dirty="0">
                          <a:effectLst/>
                          <a:latin typeface="Times New Roman" panose="02020603050405020304" pitchFamily="18" charset="0"/>
                          <a:cs typeface="Times New Roman" panose="02020603050405020304" pitchFamily="18" charset="0"/>
                        </a:rPr>
                        <a:t>17/02/2024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6604892"/>
                  </a:ext>
                </a:extLst>
              </a:tr>
              <a:tr h="438198">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7</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dirty="0">
                          <a:effectLst/>
                          <a:latin typeface="Times New Roman" panose="02020603050405020304" pitchFamily="18" charset="0"/>
                          <a:cs typeface="Times New Roman" panose="02020603050405020304" pitchFamily="18" charset="0"/>
                        </a:rPr>
                        <a:t>Modifications</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(if</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any</a:t>
                      </a:r>
                      <a:r>
                        <a:rPr lang="en-US" sz="1400" b="0" spc="-5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required)</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8</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18/02/2024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dirty="0">
                          <a:effectLst/>
                          <a:latin typeface="Times New Roman" panose="02020603050405020304" pitchFamily="18" charset="0"/>
                          <a:cs typeface="Times New Roman" panose="02020603050405020304" pitchFamily="18" charset="0"/>
                        </a:rPr>
                        <a:t>24/02/2024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058962"/>
                  </a:ext>
                </a:extLst>
              </a:tr>
              <a:tr h="438198">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8</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a:effectLst/>
                          <a:latin typeface="Times New Roman" panose="02020603050405020304" pitchFamily="18" charset="0"/>
                          <a:cs typeface="Times New Roman" panose="02020603050405020304" pitchFamily="18" charset="0"/>
                        </a:rPr>
                        <a:t>Project</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Report</a:t>
                      </a:r>
                      <a:r>
                        <a:rPr lang="en-US" sz="1400" b="0" spc="-1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Writing</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a:effectLst/>
                          <a:latin typeface="Times New Roman" panose="02020603050405020304" pitchFamily="18" charset="0"/>
                          <a:cs typeface="Times New Roman" panose="02020603050405020304" pitchFamily="18" charset="0"/>
                        </a:rPr>
                        <a:t>Week 9</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25/02/2024</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dirty="0">
                          <a:effectLst/>
                          <a:latin typeface="Times New Roman" panose="02020603050405020304" pitchFamily="18" charset="0"/>
                          <a:cs typeface="Times New Roman" panose="02020603050405020304" pitchFamily="18" charset="0"/>
                        </a:rPr>
                        <a:t>02/03/2024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093078"/>
                  </a:ext>
                </a:extLst>
              </a:tr>
              <a:tr h="409663">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9</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dirty="0">
                          <a:effectLst/>
                          <a:latin typeface="Times New Roman" panose="02020603050405020304" pitchFamily="18" charset="0"/>
                          <a:cs typeface="Times New Roman" panose="02020603050405020304" pitchFamily="18" charset="0"/>
                        </a:rPr>
                        <a:t>Submission</a:t>
                      </a:r>
                      <a:r>
                        <a:rPr lang="en-US" sz="1400" b="0" spc="-3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project</a:t>
                      </a:r>
                      <a:r>
                        <a:rPr lang="en-US" sz="1400" b="0" spc="2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report</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0955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10</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03/03/2024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lnSpc>
                          <a:spcPts val="1375"/>
                        </a:lnSpc>
                      </a:pPr>
                      <a:r>
                        <a:rPr lang="en-US" sz="1400" b="0" dirty="0">
                          <a:effectLst/>
                          <a:latin typeface="Times New Roman" panose="02020603050405020304" pitchFamily="18" charset="0"/>
                          <a:cs typeface="Times New Roman" panose="02020603050405020304" pitchFamily="18" charset="0"/>
                        </a:rPr>
                        <a:t>09/03/2024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204881"/>
                  </a:ext>
                </a:extLst>
              </a:tr>
            </a:tbl>
          </a:graphicData>
        </a:graphic>
      </p:graphicFrame>
    </p:spTree>
    <p:extLst>
      <p:ext uri="{BB962C8B-B14F-4D97-AF65-F5344CB8AC3E}">
        <p14:creationId xmlns:p14="http://schemas.microsoft.com/office/powerpoint/2010/main" val="23063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506200" cy="914400"/>
          </a:xfrm>
        </p:spPr>
        <p:txBody>
          <a:bodyPr>
            <a:normAutofit/>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381000" y="1199745"/>
            <a:ext cx="11506200" cy="5486400"/>
          </a:xfrm>
        </p:spPr>
        <p:txBody>
          <a:bodyPr>
            <a:noAutofit/>
          </a:bodyPr>
          <a:lstStyle/>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Abstract</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Introduction and Background of the Industry</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Literature Survey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3.1 </a:t>
            </a:r>
            <a:r>
              <a:rPr lang="en-US" sz="2000" dirty="0">
                <a:latin typeface="Times New Roman" panose="02020603050405020304" pitchFamily="18" charset="0"/>
                <a:cs typeface="Times New Roman" panose="02020603050405020304" pitchFamily="18" charset="0"/>
              </a:rPr>
              <a:t>Study of existing system / Review of Research Papers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3.2 </a:t>
            </a:r>
            <a:r>
              <a:rPr lang="en-US" sz="2000" dirty="0">
                <a:latin typeface="Times New Roman" panose="02020603050405020304" pitchFamily="18" charset="0"/>
                <a:cs typeface="Times New Roman" panose="02020603050405020304" pitchFamily="18" charset="0"/>
              </a:rPr>
              <a:t>Limitations of existing system / Problems discussed in research papers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3.3 </a:t>
            </a:r>
            <a:r>
              <a:rPr lang="en-US" sz="2000" dirty="0">
                <a:latin typeface="Times New Roman" panose="02020603050405020304" pitchFamily="18" charset="0"/>
                <a:cs typeface="Times New Roman" panose="02020603050405020304" pitchFamily="18" charset="0"/>
              </a:rPr>
              <a:t>Problem Identification /need of a system</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3.4 </a:t>
            </a:r>
            <a:r>
              <a:rPr lang="en-US" sz="2000" dirty="0">
                <a:latin typeface="Times New Roman" panose="02020603050405020304" pitchFamily="18" charset="0"/>
                <a:cs typeface="Times New Roman" panose="02020603050405020304" pitchFamily="18" charset="0"/>
              </a:rPr>
              <a:t>Problem Definition</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Specifications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4.1 </a:t>
            </a:r>
            <a:r>
              <a:rPr lang="en-US" sz="2000" dirty="0">
                <a:latin typeface="Times New Roman" panose="02020603050405020304" pitchFamily="18" charset="0"/>
                <a:cs typeface="Times New Roman" panose="02020603050405020304" pitchFamily="18" charset="0"/>
              </a:rPr>
              <a:t>User Requirements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4.2 </a:t>
            </a:r>
            <a:r>
              <a:rPr lang="en-US" sz="2000" dirty="0">
                <a:latin typeface="Times New Roman" panose="02020603050405020304" pitchFamily="18" charset="0"/>
                <a:cs typeface="Times New Roman" panose="02020603050405020304" pitchFamily="18" charset="0"/>
              </a:rPr>
              <a:t>System Requirements</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Proposed Detailed Methodology of solving indentified problem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5.1 </a:t>
            </a:r>
            <a:r>
              <a:rPr lang="en-US" sz="2000" dirty="0">
                <a:latin typeface="Times New Roman" panose="02020603050405020304" pitchFamily="18" charset="0"/>
                <a:cs typeface="Times New Roman" panose="02020603050405020304" pitchFamily="18" charset="0"/>
              </a:rPr>
              <a:t>Proposed work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5.2 </a:t>
            </a:r>
            <a:r>
              <a:rPr lang="en-US" sz="2000" dirty="0">
                <a:latin typeface="Times New Roman" panose="02020603050405020304" pitchFamily="18" charset="0"/>
                <a:cs typeface="Times New Roman" panose="02020603050405020304" pitchFamily="18" charset="0"/>
              </a:rPr>
              <a:t>Proposed Design </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Week wise Action Plan – </a:t>
            </a:r>
            <a:r>
              <a:rPr lang="en-US" sz="2000" b="1" dirty="0">
                <a:latin typeface="Times New Roman" panose="02020603050405020304" pitchFamily="18" charset="0"/>
                <a:cs typeface="Times New Roman" panose="02020603050405020304" pitchFamily="18" charset="0"/>
              </a:rPr>
              <a:t>for Sixth semester</a:t>
            </a:r>
            <a:endParaRPr lang="en-US" sz="2000" dirty="0">
              <a:latin typeface="Times New Roman" panose="02020603050405020304" pitchFamily="18" charset="0"/>
              <a:cs typeface="Times New Roman" panose="02020603050405020304" pitchFamily="18" charset="0"/>
            </a:endParaRP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References and Bibliography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7281-C496-6E71-EFF5-B4BF11F9B650}"/>
              </a:ext>
            </a:extLst>
          </p:cNvPr>
          <p:cNvSpPr>
            <a:spLocks noGrp="1"/>
          </p:cNvSpPr>
          <p:nvPr>
            <p:ph type="title"/>
          </p:nvPr>
        </p:nvSpPr>
        <p:spPr>
          <a:xfrm>
            <a:off x="381000" y="274638"/>
            <a:ext cx="11430000" cy="944562"/>
          </a:xfrm>
        </p:spPr>
        <p:txBody>
          <a:bodyPr/>
          <a:lstStyle/>
          <a:p>
            <a:r>
              <a:rPr lang="en-US" b="1"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References and Bibliography</a:t>
            </a:r>
            <a:endParaRPr lang="en-IN" dirty="0"/>
          </a:p>
        </p:txBody>
      </p:sp>
      <p:sp>
        <p:nvSpPr>
          <p:cNvPr id="3" name="Content Placeholder 2">
            <a:extLst>
              <a:ext uri="{FF2B5EF4-FFF2-40B4-BE49-F238E27FC236}">
                <a16:creationId xmlns:a16="http://schemas.microsoft.com/office/drawing/2014/main" id="{B9E00C73-219E-4E58-C994-FF2AA533C20B}"/>
              </a:ext>
            </a:extLst>
          </p:cNvPr>
          <p:cNvSpPr>
            <a:spLocks noGrp="1"/>
          </p:cNvSpPr>
          <p:nvPr>
            <p:ph idx="1"/>
          </p:nvPr>
        </p:nvSpPr>
        <p:spPr>
          <a:xfrm>
            <a:off x="381000" y="1524000"/>
            <a:ext cx="11430000" cy="4876800"/>
          </a:xfrm>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The Academic Portfolio System (APS) Usage Intention of Senior High ...</a:t>
            </a:r>
          </a:p>
          <a:p>
            <a:pPr marL="0" indent="0">
              <a:buNone/>
            </a:pPr>
            <a:r>
              <a:rPr lang="en-GB" sz="2800" dirty="0">
                <a:latin typeface="Times New Roman" panose="02020603050405020304" pitchFamily="18" charset="0"/>
                <a:cs typeface="Times New Roman" panose="02020603050405020304" pitchFamily="18" charset="0"/>
                <a:hlinkClick r:id="rId2"/>
              </a:rPr>
              <a:t>https://www.mdpi.com/2071-1050/13/15/8394</a:t>
            </a:r>
            <a:endParaRPr lang="en-GB" sz="2800" dirty="0">
              <a:latin typeface="Times New Roman" panose="02020603050405020304" pitchFamily="18" charset="0"/>
              <a:cs typeface="Times New Roman" panose="02020603050405020304" pitchFamily="18" charset="0"/>
            </a:endParaRPr>
          </a:p>
          <a:p>
            <a:pPr marL="0" indent="0">
              <a:buNone/>
            </a:pPr>
            <a:r>
              <a:rPr lang="en-GB" sz="2800" dirty="0">
                <a:latin typeface="Times New Roman" panose="02020603050405020304" pitchFamily="18" charset="0"/>
                <a:cs typeface="Times New Roman" panose="02020603050405020304" pitchFamily="18" charset="0"/>
              </a:rPr>
              <a:t>The Use of Student's Performance - ERIC </a:t>
            </a:r>
            <a:r>
              <a:rPr lang="en-GB" sz="2800" dirty="0">
                <a:latin typeface="Times New Roman" panose="02020603050405020304" pitchFamily="18" charset="0"/>
                <a:cs typeface="Times New Roman" panose="02020603050405020304" pitchFamily="18" charset="0"/>
                <a:hlinkClick r:id="rId3"/>
              </a:rPr>
              <a:t>https://files.eric.ed.gov/fulltext/ED504219.pdf-</a:t>
            </a:r>
            <a:endParaRPr lang="en-GB" sz="2800" dirty="0">
              <a:latin typeface="Times New Roman" panose="02020603050405020304" pitchFamily="18" charset="0"/>
              <a:cs typeface="Times New Roman" panose="02020603050405020304" pitchFamily="18" charset="0"/>
            </a:endParaRPr>
          </a:p>
          <a:p>
            <a:pPr marL="0" indent="0">
              <a:buNone/>
            </a:pPr>
            <a:r>
              <a:rPr lang="en-GB" sz="2800" dirty="0">
                <a:latin typeface="Times New Roman" panose="02020603050405020304" pitchFamily="18" charset="0"/>
                <a:cs typeface="Times New Roman" panose="02020603050405020304" pitchFamily="18" charset="0"/>
              </a:rPr>
              <a:t>GitHub Repository:- </a:t>
            </a:r>
          </a:p>
          <a:p>
            <a:pPr marL="0" indent="0">
              <a:buNone/>
            </a:pPr>
            <a:r>
              <a:rPr lang="en-GB" sz="2800" dirty="0">
                <a:latin typeface="Times New Roman" panose="02020603050405020304" pitchFamily="18" charset="0"/>
                <a:cs typeface="Times New Roman" panose="02020603050405020304" pitchFamily="18" charset="0"/>
                <a:hlinkClick r:id="rId4"/>
              </a:rPr>
              <a:t>https://docs.github.com/en/get-started/quickstart/create-a-repo</a:t>
            </a:r>
            <a:endParaRPr lang="en-GB"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22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5E959-8ACF-AF63-13C3-D61549541009}"/>
              </a:ext>
            </a:extLst>
          </p:cNvPr>
          <p:cNvSpPr>
            <a:spLocks noGrp="1"/>
          </p:cNvSpPr>
          <p:nvPr>
            <p:ph type="title"/>
          </p:nvPr>
        </p:nvSpPr>
        <p:spPr>
          <a:xfrm>
            <a:off x="381000" y="152400"/>
            <a:ext cx="11506200" cy="6477000"/>
          </a:xfrm>
        </p:spPr>
        <p:txBody>
          <a:bodyPr>
            <a:norm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121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11430000" cy="944562"/>
          </a:xfrm>
        </p:spPr>
        <p:txBody>
          <a:bodyPr/>
          <a:lstStyle/>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81000" y="1447800"/>
            <a:ext cx="11430000" cy="4876800"/>
          </a:xfrm>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proposed system – “</a:t>
            </a:r>
            <a:r>
              <a:rPr lang="en-US" sz="2800" dirty="0">
                <a:solidFill>
                  <a:schemeClr val="tx1"/>
                </a:solidFill>
                <a:latin typeface="Times New Roman" panose="02020603050405020304" pitchFamily="18" charset="0"/>
                <a:cs typeface="Times New Roman" panose="02020603050405020304" pitchFamily="18" charset="0"/>
              </a:rPr>
              <a:t>Student Academic Progress Management</a:t>
            </a:r>
            <a:r>
              <a:rPr lang="en-US" sz="2800" dirty="0">
                <a:latin typeface="Times New Roman" panose="02020603050405020304" pitchFamily="18" charset="0"/>
                <a:cs typeface="Times New Roman" panose="02020603050405020304" pitchFamily="18" charset="0"/>
              </a:rPr>
              <a:t>” will help students in monitoring the progress of teaching. </a:t>
            </a:r>
          </a:p>
          <a:p>
            <a:pPr marL="0" indent="0" algn="just">
              <a:buNone/>
            </a:pPr>
            <a:r>
              <a:rPr lang="en-US" sz="2800" dirty="0">
                <a:latin typeface="Times New Roman" panose="02020603050405020304" pitchFamily="18" charset="0"/>
                <a:cs typeface="Times New Roman" panose="02020603050405020304" pitchFamily="18" charset="0"/>
              </a:rPr>
              <a:t>This system will –</a:t>
            </a:r>
          </a:p>
          <a:p>
            <a:pPr algn="just">
              <a:buFont typeface="+mj-lt"/>
              <a:buAutoNum type="alphaLcParenR"/>
            </a:pPr>
            <a:r>
              <a:rPr lang="en-US" sz="2800" dirty="0">
                <a:latin typeface="Times New Roman" panose="02020603050405020304" pitchFamily="18" charset="0"/>
                <a:cs typeface="Times New Roman" panose="02020603050405020304" pitchFamily="18" charset="0"/>
              </a:rPr>
              <a:t>Helps student to see Timetable, Syllabus, Attendance, and Submissions. </a:t>
            </a:r>
          </a:p>
          <a:p>
            <a:pPr algn="just">
              <a:buFont typeface="+mj-lt"/>
              <a:buAutoNum type="alphaLcParenR"/>
            </a:pPr>
            <a:r>
              <a:rPr lang="en-US" sz="2800" dirty="0">
                <a:latin typeface="Times New Roman" panose="02020603050405020304" pitchFamily="18" charset="0"/>
                <a:cs typeface="Times New Roman" panose="02020603050405020304" pitchFamily="18" charset="0"/>
              </a:rPr>
              <a:t>Provide a facility to Store Student Information regarding Submissions, Attendance(Lecture/Practical).</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7054"/>
            <a:ext cx="11582400" cy="962146"/>
          </a:xfrm>
        </p:spPr>
        <p:txBody>
          <a:bodyPr/>
          <a:lstStyle/>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381000" y="1524000"/>
            <a:ext cx="11582400" cy="4876800"/>
          </a:xfrm>
        </p:spPr>
        <p:txBody>
          <a:bodyPr>
            <a:normAutofit/>
          </a:bodyPr>
          <a:lstStyle/>
          <a:p>
            <a:pPr algn="just"/>
            <a:r>
              <a:rPr lang="en-IN" sz="2800" dirty="0">
                <a:latin typeface="Times New Roman" panose="02020603050405020304" pitchFamily="18" charset="0"/>
                <a:cs typeface="Times New Roman" panose="02020603050405020304" pitchFamily="18" charset="0"/>
              </a:rPr>
              <a:t>Attendance, Class-test Marks, Submission Report, Timetable, Assignments And Practical Submissions plays an important role to manage student record.</a:t>
            </a:r>
          </a:p>
          <a:p>
            <a:pPr algn="just"/>
            <a:r>
              <a:rPr lang="en-IN" sz="2800" dirty="0">
                <a:latin typeface="Times New Roman" panose="02020603050405020304" pitchFamily="18" charset="0"/>
                <a:cs typeface="Times New Roman" panose="02020603050405020304" pitchFamily="18" charset="0"/>
              </a:rPr>
              <a:t>To manage the records manually is difficult, time consuming and causes lack of accuracy and data loss.</a:t>
            </a:r>
          </a:p>
          <a:p>
            <a:pPr algn="just"/>
            <a:r>
              <a:rPr lang="en-IN" sz="2800" dirty="0">
                <a:latin typeface="Times New Roman" panose="02020603050405020304" pitchFamily="18" charset="0"/>
                <a:cs typeface="Times New Roman" panose="02020603050405020304" pitchFamily="18" charset="0"/>
              </a:rPr>
              <a:t>To overcome these problems, we aim to </a:t>
            </a:r>
            <a:r>
              <a:rPr lang="en-US" sz="2800" dirty="0">
                <a:latin typeface="Times New Roman" panose="02020603050405020304" pitchFamily="18" charset="0"/>
                <a:cs typeface="Times New Roman" panose="02020603050405020304" pitchFamily="18" charset="0"/>
              </a:rPr>
              <a:t>computerize</a:t>
            </a:r>
            <a:r>
              <a:rPr lang="en-IN" sz="2800" dirty="0">
                <a:latin typeface="Times New Roman" panose="02020603050405020304" pitchFamily="18" charset="0"/>
                <a:cs typeface="Times New Roman" panose="02020603050405020304" pitchFamily="18" charset="0"/>
              </a:rPr>
              <a:t> all the student record and make it easy for college faculty to manage and keep backup of these data. </a:t>
            </a:r>
          </a:p>
          <a:p>
            <a:pPr algn="just"/>
            <a:r>
              <a:rPr lang="en-IN" sz="2800" dirty="0">
                <a:latin typeface="Times New Roman" panose="02020603050405020304" pitchFamily="18" charset="0"/>
                <a:cs typeface="Times New Roman" panose="02020603050405020304" pitchFamily="18" charset="0"/>
              </a:rPr>
              <a:t>Where as for students, they can view there attendance(theory and practical), class-test marks, class wise timetable, submission report, assignments and practical submissions.</a:t>
            </a: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11506200" cy="54102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 3.1 Study of existing system / Review of Research Papers</a:t>
            </a:r>
          </a:p>
          <a:p>
            <a:pPr marL="0" indent="0">
              <a:buNone/>
            </a:pPr>
            <a:endParaRPr lang="en-GB" sz="24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In our college attendance is taken by calling roll no. and fills up the presenty in the muster table, which is time consuming.</a:t>
            </a:r>
            <a:r>
              <a:rPr lang="en-IN" sz="2800" b="1"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Assignment details are managed by filling up the submission muster which make it hard to gather the details.</a:t>
            </a:r>
          </a:p>
          <a:p>
            <a:r>
              <a:rPr lang="en-IN" sz="2800" dirty="0">
                <a:latin typeface="Times New Roman" panose="02020603050405020304" pitchFamily="18" charset="0"/>
                <a:cs typeface="Times New Roman" panose="02020603050405020304" pitchFamily="18" charset="0"/>
              </a:rPr>
              <a:t>The marks of the conducted class test’s are filled up in the muster, which may consume time and also makes hard to access the marks when needed  . </a:t>
            </a:r>
          </a:p>
          <a:p>
            <a:r>
              <a:rPr lang="en-US" sz="2800" dirty="0">
                <a:latin typeface="Times New Roman" panose="02020603050405020304" pitchFamily="18" charset="0"/>
                <a:cs typeface="Times New Roman" panose="02020603050405020304" pitchFamily="18" charset="0"/>
              </a:rPr>
              <a:t>Creating the submission report can be a time-consuming and tiring task for students, as they are required to collect faculty signatures for approval.</a:t>
            </a:r>
            <a:endParaRPr lang="en-IN" sz="2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A88C479-A52C-2028-083C-B839922EFCBB}"/>
              </a:ext>
            </a:extLst>
          </p:cNvPr>
          <p:cNvSpPr>
            <a:spLocks noGrp="1"/>
          </p:cNvSpPr>
          <p:nvPr>
            <p:ph type="title"/>
          </p:nvPr>
        </p:nvSpPr>
        <p:spPr>
          <a:xfrm>
            <a:off x="381000" y="152400"/>
            <a:ext cx="115062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0708-6360-5DBE-F604-B0B556671466}"/>
              </a:ext>
            </a:extLst>
          </p:cNvPr>
          <p:cNvSpPr>
            <a:spLocks noGrp="1"/>
          </p:cNvSpPr>
          <p:nvPr>
            <p:ph type="title"/>
          </p:nvPr>
        </p:nvSpPr>
        <p:spPr>
          <a:xfrm>
            <a:off x="381000" y="122238"/>
            <a:ext cx="114300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EEA2D5BB-A5D0-C8C4-941F-2C4AF20F2FCB}"/>
              </a:ext>
            </a:extLst>
          </p:cNvPr>
          <p:cNvSpPr>
            <a:spLocks noGrp="1"/>
          </p:cNvSpPr>
          <p:nvPr>
            <p:ph idx="1"/>
          </p:nvPr>
        </p:nvSpPr>
        <p:spPr>
          <a:xfrm>
            <a:off x="381000" y="1295400"/>
            <a:ext cx="11430000" cy="54102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3.2 Limitations of existing system / Problems discussed in research papers</a:t>
            </a:r>
          </a:p>
          <a:p>
            <a:pPr marL="0" indent="0">
              <a:buNone/>
            </a:pPr>
            <a:endParaRPr lang="en-US" sz="2800" b="1"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Lack of real-time attendance tracking, leading to potential inaccuracies and delays in updating attendance records.</a:t>
            </a:r>
          </a:p>
          <a:p>
            <a:endParaRPr lang="en-GB" sz="2600" dirty="0">
              <a:latin typeface="Times New Roman" panose="02020603050405020304" pitchFamily="18" charset="0"/>
              <a:cs typeface="Times New Roman" panose="02020603050405020304" pitchFamily="18" charset="0"/>
            </a:endParaRPr>
          </a:p>
          <a:p>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Challenges in tracking and managing the submission of assignments , practical, including  lack of traceability and may cause error.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8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2F95-FF0D-7AE7-D8D4-E34B00673FA3}"/>
              </a:ext>
            </a:extLst>
          </p:cNvPr>
          <p:cNvSpPr>
            <a:spLocks noGrp="1"/>
          </p:cNvSpPr>
          <p:nvPr>
            <p:ph type="title"/>
          </p:nvPr>
        </p:nvSpPr>
        <p:spPr>
          <a:xfrm>
            <a:off x="381000" y="76200"/>
            <a:ext cx="11430001" cy="914400"/>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3EB431-C430-A595-415E-E85B881F951B}"/>
              </a:ext>
            </a:extLst>
          </p:cNvPr>
          <p:cNvSpPr>
            <a:spLocks noGrp="1"/>
          </p:cNvSpPr>
          <p:nvPr>
            <p:ph idx="1"/>
          </p:nvPr>
        </p:nvSpPr>
        <p:spPr>
          <a:xfrm>
            <a:off x="380999" y="1219200"/>
            <a:ext cx="11430002" cy="5486400"/>
          </a:xfrm>
        </p:spPr>
        <p:txBody>
          <a:bodyPr>
            <a:noAutofit/>
          </a:bodyPr>
          <a:lstStyle/>
          <a:p>
            <a:pPr marL="0" indent="0">
              <a:buNone/>
            </a:pPr>
            <a:r>
              <a:rPr lang="en-US" sz="2800" b="1" dirty="0">
                <a:solidFill>
                  <a:srgbClr val="000000"/>
                </a:solidFill>
                <a:latin typeface="Times New Roman" panose="02020603050405020304" pitchFamily="18" charset="0"/>
                <a:ea typeface="+mj-ea"/>
                <a:cs typeface="Times New Roman" panose="02020603050405020304" pitchFamily="18" charset="0"/>
              </a:rPr>
              <a:t>3.3 Problem Identification /need of a system</a:t>
            </a:r>
          </a:p>
          <a:p>
            <a:pPr marL="0" indent="0">
              <a:buNone/>
            </a:pPr>
            <a:endParaRPr lang="en-GB"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the current system, the use of paper-based attendance sheets is done to maintain student records, leading to difficulties and issues in management. </a:t>
            </a:r>
          </a:p>
          <a:p>
            <a:pPr marL="0" indent="0">
              <a:buNone/>
            </a:pP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Keepings records of student in paper-sheets files with less accuracy resulting in misplaced of files, damaged files or even results in data loss. Such records are hard to retrieve, and are Time consuming. Also when in emergencies.</a:t>
            </a:r>
          </a:p>
          <a:p>
            <a:endParaRPr lang="en-GB"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81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E3AD-F78F-6CA8-79AA-D98316704ED0}"/>
              </a:ext>
            </a:extLst>
          </p:cNvPr>
          <p:cNvSpPr>
            <a:spLocks noGrp="1"/>
          </p:cNvSpPr>
          <p:nvPr>
            <p:ph type="title"/>
          </p:nvPr>
        </p:nvSpPr>
        <p:spPr>
          <a:xfrm>
            <a:off x="609600" y="228600"/>
            <a:ext cx="10972800" cy="944562"/>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41D942-E180-B479-88D9-BB3EB94A4DA9}"/>
              </a:ext>
            </a:extLst>
          </p:cNvPr>
          <p:cNvSpPr>
            <a:spLocks noGrp="1"/>
          </p:cNvSpPr>
          <p:nvPr>
            <p:ph idx="1"/>
          </p:nvPr>
        </p:nvSpPr>
        <p:spPr>
          <a:xfrm>
            <a:off x="609600" y="1447800"/>
            <a:ext cx="10972800" cy="4876800"/>
          </a:xfrm>
        </p:spPr>
        <p:txBody>
          <a:bodyPr>
            <a:normAutofit/>
          </a:bodyPr>
          <a:lstStyle/>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As manually keeping records of students Attendance, test marks, practical marks which are on papers, musters does not have any backups causes it to have big loss of data in any circumstances</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To Overcome the problem of student data management regarding student attendance, Assignment &amp; Practical submissions, class Test marks, </a:t>
            </a:r>
            <a:r>
              <a:rPr lang="en-IN" sz="2800" dirty="0">
                <a:latin typeface="Times New Roman" panose="02020603050405020304" pitchFamily="18" charset="0"/>
                <a:cs typeface="Times New Roman" panose="02020603050405020304" pitchFamily="18" charset="0"/>
              </a:rPr>
              <a:t>Timetable</a:t>
            </a:r>
            <a:r>
              <a:rPr lang="en-GB"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16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604C-8771-C36F-6637-F806013D4343}"/>
              </a:ext>
            </a:extLst>
          </p:cNvPr>
          <p:cNvSpPr>
            <a:spLocks noGrp="1"/>
          </p:cNvSpPr>
          <p:nvPr>
            <p:ph type="title"/>
          </p:nvPr>
        </p:nvSpPr>
        <p:spPr>
          <a:xfrm>
            <a:off x="304800" y="274638"/>
            <a:ext cx="11582400" cy="944562"/>
          </a:xfrm>
        </p:spPr>
        <p:txBody>
          <a:bodyPr>
            <a:noAutofit/>
          </a:bodyPr>
          <a:lstStyle/>
          <a:p>
            <a:br>
              <a:rPr lang="en-US" b="1" dirty="0">
                <a:solidFill>
                  <a:srgbClr val="000000"/>
                </a:solidFill>
                <a:latin typeface="Times New Roman" panose="02020603050405020304" pitchFamily="18" charset="0"/>
                <a:cs typeface="Times New Roman" panose="02020603050405020304" pitchFamily="18" charset="0"/>
              </a:rPr>
            </a:b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solidFill>
                  <a:srgbClr val="000000"/>
                </a:solidFill>
                <a:latin typeface="Times New Roman" panose="02020603050405020304" pitchFamily="18" charset="0"/>
                <a:cs typeface="Times New Roman" panose="02020603050405020304" pitchFamily="18" charset="0"/>
              </a:rPr>
            </a:br>
            <a:endParaRPr lang="en-IN" sz="7200" dirty="0"/>
          </a:p>
        </p:txBody>
      </p:sp>
      <p:sp>
        <p:nvSpPr>
          <p:cNvPr id="3" name="Content Placeholder 2">
            <a:extLst>
              <a:ext uri="{FF2B5EF4-FFF2-40B4-BE49-F238E27FC236}">
                <a16:creationId xmlns:a16="http://schemas.microsoft.com/office/drawing/2014/main" id="{5F0B3CCC-3B6D-AA9E-AC03-8CED2446579B}"/>
              </a:ext>
            </a:extLst>
          </p:cNvPr>
          <p:cNvSpPr>
            <a:spLocks noGrp="1"/>
          </p:cNvSpPr>
          <p:nvPr>
            <p:ph idx="1"/>
          </p:nvPr>
        </p:nvSpPr>
        <p:spPr>
          <a:xfrm>
            <a:off x="304800" y="1371600"/>
            <a:ext cx="11582400" cy="5257800"/>
          </a:xfrm>
        </p:spPr>
        <p:txBody>
          <a:bodyPr>
            <a:normAutofit/>
          </a:bodyPr>
          <a:lstStyle/>
          <a:p>
            <a:pPr marL="0" indent="0">
              <a:buNone/>
            </a:pPr>
            <a:r>
              <a:rPr lang="en-US" sz="3000" b="1" dirty="0">
                <a:solidFill>
                  <a:srgbClr val="000000"/>
                </a:solidFill>
                <a:latin typeface="Times New Roman" panose="02020603050405020304" pitchFamily="18" charset="0"/>
                <a:cs typeface="Times New Roman" panose="02020603050405020304" pitchFamily="18" charset="0"/>
              </a:rPr>
              <a:t>3.4 Problem Definition</a:t>
            </a:r>
          </a:p>
          <a:p>
            <a:pPr marL="0" indent="0">
              <a:buNone/>
            </a:pPr>
            <a:r>
              <a:rPr lang="en-US" sz="3000" dirty="0">
                <a:solidFill>
                  <a:srgbClr val="000000"/>
                </a:solidFill>
                <a:latin typeface="Times New Roman" panose="02020603050405020304" pitchFamily="18" charset="0"/>
                <a:cs typeface="Times New Roman" panose="02020603050405020304" pitchFamily="18" charset="0"/>
              </a:rPr>
              <a:t>Proposed system is a web application which will be developed for managing  student attendance (</a:t>
            </a:r>
            <a:r>
              <a:rPr lang="en-IN" sz="3200" dirty="0">
                <a:latin typeface="Times New Roman" panose="02020603050405020304" pitchFamily="18" charset="0"/>
                <a:cs typeface="Times New Roman" panose="02020603050405020304" pitchFamily="18" charset="0"/>
              </a:rPr>
              <a:t>theory and practical</a:t>
            </a:r>
            <a:r>
              <a:rPr lang="en-US" sz="3000">
                <a:solidFill>
                  <a:srgbClr val="000000"/>
                </a:solidFill>
                <a:latin typeface="Times New Roman" panose="02020603050405020304" pitchFamily="18" charset="0"/>
                <a:cs typeface="Times New Roman" panose="02020603050405020304" pitchFamily="18" charset="0"/>
              </a:rPr>
              <a:t>), </a:t>
            </a:r>
            <a:r>
              <a:rPr lang="en-US" sz="3000" dirty="0">
                <a:solidFill>
                  <a:srgbClr val="000000"/>
                </a:solidFill>
                <a:latin typeface="Times New Roman" panose="02020603050405020304" pitchFamily="18" charset="0"/>
                <a:cs typeface="Times New Roman" panose="02020603050405020304" pitchFamily="18" charset="0"/>
              </a:rPr>
              <a:t>test record, submission record(assignment and practical), </a:t>
            </a:r>
            <a:r>
              <a:rPr lang="en-US" sz="3000">
                <a:solidFill>
                  <a:srgbClr val="000000"/>
                </a:solidFill>
                <a:latin typeface="Times New Roman" panose="02020603050405020304" pitchFamily="18" charset="0"/>
                <a:cs typeface="Times New Roman" panose="02020603050405020304" pitchFamily="18" charset="0"/>
              </a:rPr>
              <a:t>microproject marks. </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35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2283</TotalTime>
  <Words>1081</Words>
  <Application>Microsoft Office PowerPoint</Application>
  <PresentationFormat>Widescreen</PresentationFormat>
  <Paragraphs>192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Symbol</vt:lpstr>
      <vt:lpstr>Times New Roman</vt:lpstr>
      <vt:lpstr>Office Theme</vt:lpstr>
      <vt:lpstr>PowerPoint Presentation</vt:lpstr>
      <vt:lpstr>Content</vt:lpstr>
      <vt:lpstr>1. Abstract</vt:lpstr>
      <vt:lpstr>2. Introduction  </vt:lpstr>
      <vt:lpstr>3. Literature Survey</vt:lpstr>
      <vt:lpstr>3. Literature Survey</vt:lpstr>
      <vt:lpstr> 3. Literature Survey </vt:lpstr>
      <vt:lpstr> 3. Literature Survey </vt:lpstr>
      <vt:lpstr>  3. Literature Survey </vt:lpstr>
      <vt:lpstr>4. Specification </vt:lpstr>
      <vt:lpstr>4. Specification </vt:lpstr>
      <vt:lpstr>4. Specification </vt:lpstr>
      <vt:lpstr>5.2 Proposed Design (Student flow)</vt:lpstr>
      <vt:lpstr>5.2 Proposed Design (HOD’s Flow)</vt:lpstr>
      <vt:lpstr>5.1 Proposed work</vt:lpstr>
      <vt:lpstr>5.1 Proposed work(Attendance)</vt:lpstr>
      <vt:lpstr>5.2 Proposed Design</vt:lpstr>
      <vt:lpstr>5.2 Proposed Design</vt:lpstr>
      <vt:lpstr>6. Week wise Action Plan – for Sixth semester</vt:lpstr>
      <vt:lpstr>7. References and 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ssvps</dc:creator>
  <cp:lastModifiedBy>Dhruv Makhija</cp:lastModifiedBy>
  <cp:revision>124</cp:revision>
  <dcterms:created xsi:type="dcterms:W3CDTF">2015-09-18T08:45:14Z</dcterms:created>
  <dcterms:modified xsi:type="dcterms:W3CDTF">2023-11-24T04:26:32Z</dcterms:modified>
</cp:coreProperties>
</file>