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3" r:id="rId6"/>
    <p:sldId id="295" r:id="rId7"/>
    <p:sldId id="290" r:id="rId8"/>
    <p:sldId id="287" r:id="rId9"/>
    <p:sldId id="292" r:id="rId10"/>
    <p:sldId id="289" r:id="rId11"/>
    <p:sldId id="278" r:id="rId12"/>
    <p:sldId id="279" r:id="rId13"/>
    <p:sldId id="294" r:id="rId14"/>
    <p:sldId id="280" r:id="rId15"/>
    <p:sldId id="277" r:id="rId16"/>
    <p:sldId id="293" r:id="rId17"/>
    <p:sldId id="272" r:id="rId18"/>
    <p:sldId id="291" r:id="rId19"/>
    <p:sldId id="281" r:id="rId20"/>
    <p:sldId id="274"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3" autoAdjust="0"/>
    <p:restoredTop sz="94660"/>
  </p:normalViewPr>
  <p:slideViewPr>
    <p:cSldViewPr>
      <p:cViewPr varScale="1">
        <p:scale>
          <a:sx n="79" d="100"/>
          <a:sy n="79" d="100"/>
        </p:scale>
        <p:origin x="619"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193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09600" y="1371600"/>
            <a:ext cx="109728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DE000-C496-41A1-958C-EFC7B8DE4DA8}" type="datetimeFigureOut">
              <a:rPr lang="en-US" smtClean="0"/>
              <a:pPr/>
              <a:t>10/23/2023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1F8D0-972F-472E-AFE5-1F27E299DB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amp/s/www.softwaresuggest.com/blog/student-record-management-system/amp/" TargetMode="External"/><Relationship Id="rId2" Type="http://schemas.openxmlformats.org/officeDocument/2006/relationships/hyperlink" Target="https://www.iitms.co.in/blog/student-record-management-system.html" TargetMode="External"/><Relationship Id="rId1" Type="http://schemas.openxmlformats.org/officeDocument/2006/relationships/slideLayout" Target="../slideLayouts/slideLayout2.xml"/><Relationship Id="rId4" Type="http://schemas.openxmlformats.org/officeDocument/2006/relationships/hyperlink" Target="https://github.com/kishanrajput23/Student-Information-Syste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84471306"/>
              </p:ext>
            </p:extLst>
          </p:nvPr>
        </p:nvGraphicFramePr>
        <p:xfrm>
          <a:off x="381000" y="76200"/>
          <a:ext cx="11506201" cy="6629399"/>
        </p:xfrm>
        <a:graphic>
          <a:graphicData uri="http://schemas.openxmlformats.org/drawingml/2006/table">
            <a:tbl>
              <a:tblPr firstRow="1" bandRow="1">
                <a:tableStyleId>{69012ECD-51FC-41F1-AA8D-1B2483CD663E}</a:tableStyleId>
              </a:tblPr>
              <a:tblGrid>
                <a:gridCol w="2018631">
                  <a:extLst>
                    <a:ext uri="{9D8B030D-6E8A-4147-A177-3AD203B41FA5}">
                      <a16:colId xmlns:a16="http://schemas.microsoft.com/office/drawing/2014/main" val="20000"/>
                    </a:ext>
                  </a:extLst>
                </a:gridCol>
                <a:gridCol w="1070995">
                  <a:extLst>
                    <a:ext uri="{9D8B030D-6E8A-4147-A177-3AD203B41FA5}">
                      <a16:colId xmlns:a16="http://schemas.microsoft.com/office/drawing/2014/main" val="20001"/>
                    </a:ext>
                  </a:extLst>
                </a:gridCol>
                <a:gridCol w="3874653">
                  <a:extLst>
                    <a:ext uri="{9D8B030D-6E8A-4147-A177-3AD203B41FA5}">
                      <a16:colId xmlns:a16="http://schemas.microsoft.com/office/drawing/2014/main" val="20002"/>
                    </a:ext>
                  </a:extLst>
                </a:gridCol>
                <a:gridCol w="4541922">
                  <a:extLst>
                    <a:ext uri="{9D8B030D-6E8A-4147-A177-3AD203B41FA5}">
                      <a16:colId xmlns:a16="http://schemas.microsoft.com/office/drawing/2014/main" val="20003"/>
                    </a:ext>
                  </a:extLst>
                </a:gridCol>
              </a:tblGrid>
              <a:tr h="2364632">
                <a:tc>
                  <a:txBody>
                    <a:bodyPr/>
                    <a:lstStyle/>
                    <a:p>
                      <a:pPr algn="ctr"/>
                      <a:endParaRPr lang="en-US" sz="2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Shri Shivaji Vidya Prasarak Sanstha’s  </a:t>
                      </a:r>
                    </a:p>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Bapusaheb Shivajirao </a:t>
                      </a:r>
                      <a:r>
                        <a:rPr lang="en-US" sz="2800" baseline="0" dirty="0">
                          <a:solidFill>
                            <a:srgbClr val="FFFF00"/>
                          </a:solidFill>
                          <a:latin typeface="Times New Roman" panose="02020603050405020304" pitchFamily="18" charset="0"/>
                          <a:cs typeface="Times New Roman" panose="02020603050405020304" pitchFamily="18" charset="0"/>
                        </a:rPr>
                        <a:t>Deore Polytechnic, Dhule</a:t>
                      </a:r>
                      <a:endParaRPr lang="en-US" sz="3200" baseline="0" dirty="0">
                        <a:solidFill>
                          <a:srgbClr val="FFFF00"/>
                        </a:solidFill>
                        <a:latin typeface="Times New Roman" panose="02020603050405020304" pitchFamily="18" charset="0"/>
                        <a:cs typeface="Times New Roman" panose="02020603050405020304" pitchFamily="18" charset="0"/>
                      </a:endParaRPr>
                    </a:p>
                    <a:p>
                      <a:pPr algn="l">
                        <a:lnSpc>
                          <a:spcPct val="100000"/>
                        </a:lnSpc>
                      </a:pPr>
                      <a:r>
                        <a:rPr lang="en-US" sz="2400" baseline="0" dirty="0">
                          <a:latin typeface="Times New Roman" panose="02020603050405020304" pitchFamily="18" charset="0"/>
                          <a:cs typeface="Times New Roman" panose="02020603050405020304" pitchFamily="18" charset="0"/>
                        </a:rPr>
                        <a:t>Academic Year : 2023 – 2024</a:t>
                      </a:r>
                    </a:p>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FFFF00"/>
                          </a:solidFill>
                          <a:latin typeface="Times New Roman" panose="02020603050405020304" pitchFamily="18" charset="0"/>
                          <a:cs typeface="Times New Roman" panose="02020603050405020304" pitchFamily="18" charset="0"/>
                        </a:rPr>
                        <a:t>Department of Computer Engineering</a:t>
                      </a:r>
                      <a:endParaRPr lang="en-US" sz="2400" baseline="0" dirty="0">
                        <a:solidFill>
                          <a:srgbClr val="FFFF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0"/>
                  </a:ext>
                </a:extLst>
              </a:tr>
              <a:tr h="630444">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 seminar on </a:t>
                      </a:r>
                      <a:r>
                        <a:rPr lang="en-US" sz="2800" b="1" dirty="0">
                          <a:latin typeface="Times New Roman" panose="02020603050405020304" pitchFamily="18" charset="0"/>
                          <a:cs typeface="Times New Roman" panose="02020603050405020304" pitchFamily="18" charset="0"/>
                        </a:rPr>
                        <a:t>Capstone</a:t>
                      </a:r>
                      <a:r>
                        <a:rPr lang="en-US" sz="2800" b="1" baseline="0" dirty="0">
                          <a:latin typeface="Times New Roman" panose="02020603050405020304" pitchFamily="18" charset="0"/>
                          <a:cs typeface="Times New Roman" panose="02020603050405020304" pitchFamily="18" charset="0"/>
                        </a:rPr>
                        <a:t> Project Proposal (CPP-22058)</a:t>
                      </a:r>
                      <a:endParaRPr lang="en-US" sz="2200" b="1" dirty="0">
                        <a:latin typeface="Times New Roman" panose="02020603050405020304" pitchFamily="18" charset="0"/>
                        <a:cs typeface="Times New Roman" panose="02020603050405020304" pitchFamily="18" charset="0"/>
                      </a:endParaRPr>
                    </a:p>
                  </a:txBody>
                  <a:tcPr>
                    <a:lnL w="9525" cap="flat" cmpd="sng" algn="ctr">
                      <a:noFill/>
                      <a:prstDash val="solid"/>
                    </a:lnL>
                    <a:lnR w="9525" cap="flat" cmpd="sng" algn="ctr">
                      <a:noFill/>
                      <a:prstDash val="soli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1"/>
                  </a:ext>
                </a:extLst>
              </a:tr>
              <a:tr h="519189">
                <a:tc gridSpan="2">
                  <a:txBody>
                    <a:bodyPr/>
                    <a:lstStyle/>
                    <a:p>
                      <a:r>
                        <a:rPr lang="en-US" sz="2200" dirty="0">
                          <a:latin typeface="Times New Roman" panose="02020603050405020304" pitchFamily="18" charset="0"/>
                          <a:cs typeface="Times New Roman" panose="02020603050405020304" pitchFamily="18" charset="0"/>
                        </a:rPr>
                        <a:t>Topic</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solidFill>
                            <a:schemeClr val="tx1"/>
                          </a:solidFill>
                          <a:latin typeface="Times New Roman" panose="02020603050405020304" pitchFamily="18" charset="0"/>
                          <a:cs typeface="Times New Roman" panose="02020603050405020304" pitchFamily="18" charset="0"/>
                        </a:rPr>
                        <a:t>Student Academic Progress Management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2"/>
                  </a:ext>
                </a:extLst>
              </a:tr>
              <a:tr h="519189">
                <a:tc rowSpan="4" gridSpan="2">
                  <a:txBody>
                    <a:bodyPr/>
                    <a:lstStyle/>
                    <a:p>
                      <a:r>
                        <a:rPr lang="en-US" sz="2200" dirty="0">
                          <a:latin typeface="Times New Roman" panose="02020603050405020304" pitchFamily="18" charset="0"/>
                          <a:cs typeface="Times New Roman" panose="02020603050405020304" pitchFamily="18" charset="0"/>
                        </a:rPr>
                        <a:t>Presented</a:t>
                      </a:r>
                      <a:r>
                        <a:rPr lang="en-US" sz="2200" baseline="0" dirty="0">
                          <a:latin typeface="Times New Roman" panose="02020603050405020304" pitchFamily="18" charset="0"/>
                          <a:cs typeface="Times New Roman" panose="02020603050405020304" pitchFamily="18" charset="0"/>
                        </a:rPr>
                        <a:t> by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rowSpan="4"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1.Badgujar Mohit Hemant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2.Bhat Atharva Yogesh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4"/>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3.Deore Samarthya Ravindra</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4.Makhija Dhruv Harish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6"/>
                  </a:ext>
                </a:extLst>
              </a:tr>
              <a:tr h="519189">
                <a:tc gridSpan="2">
                  <a:txBody>
                    <a:bodyPr/>
                    <a:lstStyle/>
                    <a:p>
                      <a:r>
                        <a:rPr lang="en-US" sz="2200" dirty="0">
                          <a:latin typeface="Times New Roman" panose="02020603050405020304" pitchFamily="18" charset="0"/>
                          <a:cs typeface="Times New Roman" panose="02020603050405020304" pitchFamily="18" charset="0"/>
                        </a:rPr>
                        <a:t>Guided by</a:t>
                      </a:r>
                      <a:r>
                        <a:rPr lang="en-US" sz="2200" baseline="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Mr. C. P. Bhamare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7"/>
                  </a:ext>
                </a:extLst>
              </a:tr>
              <a:tr h="519189">
                <a:tc gridSpan="2">
                  <a:txBody>
                    <a:bodyPr/>
                    <a:lstStyle/>
                    <a:p>
                      <a:r>
                        <a:rPr lang="en-US" sz="2200" b="1" dirty="0">
                          <a:latin typeface="Times New Roman" panose="02020603050405020304" pitchFamily="18" charset="0"/>
                          <a:cs typeface="Times New Roman" panose="02020603050405020304" pitchFamily="18" charset="0"/>
                        </a:rPr>
                        <a:t>Semester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a:txBody>
                    <a:bodyPr/>
                    <a:lstStyle/>
                    <a:p>
                      <a:r>
                        <a:rPr lang="en-US" sz="2400" b="1" dirty="0">
                          <a:latin typeface="Times New Roman" panose="02020603050405020304" pitchFamily="18" charset="0"/>
                          <a:cs typeface="Times New Roman" panose="02020603050405020304" pitchFamily="18" charset="0"/>
                        </a:rPr>
                        <a:t>5 I</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200" b="1" dirty="0">
                          <a:latin typeface="Times New Roman" panose="02020603050405020304" pitchFamily="18" charset="0"/>
                          <a:cs typeface="Times New Roman" panose="02020603050405020304" pitchFamily="18" charset="0"/>
                        </a:rPr>
                        <a:t>Date</a:t>
                      </a:r>
                      <a:r>
                        <a:rPr lang="en-US" sz="2200" baseline="0" dirty="0">
                          <a:latin typeface="Times New Roman" panose="02020603050405020304" pitchFamily="18" charset="0"/>
                          <a:cs typeface="Times New Roman" panose="02020603050405020304" pitchFamily="18" charset="0"/>
                        </a:rPr>
                        <a:t> </a:t>
                      </a:r>
                      <a:r>
                        <a:rPr lang="en-US" sz="2200" b="1" baseline="0" dirty="0">
                          <a:latin typeface="Times New Roman" panose="02020603050405020304" pitchFamily="18" charset="0"/>
                          <a:cs typeface="Times New Roman" panose="02020603050405020304" pitchFamily="18" charset="0"/>
                        </a:rPr>
                        <a:t> : 14 / 10 / 2023</a:t>
                      </a:r>
                      <a:endParaRPr lang="en-US" sz="2200" b="1"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pic>
        <p:nvPicPr>
          <p:cNvPr id="16" name="Picture 15" descr="ssvpslogo.png"/>
          <p:cNvPicPr>
            <a:picLocks noChangeAspect="1"/>
          </p:cNvPicPr>
          <p:nvPr/>
        </p:nvPicPr>
        <p:blipFill>
          <a:blip r:embed="rId2"/>
          <a:stretch>
            <a:fillRect/>
          </a:stretch>
        </p:blipFill>
        <p:spPr>
          <a:xfrm>
            <a:off x="762000" y="228600"/>
            <a:ext cx="137022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604C-8771-C36F-6637-F806013D4343}"/>
              </a:ext>
            </a:extLst>
          </p:cNvPr>
          <p:cNvSpPr>
            <a:spLocks noGrp="1"/>
          </p:cNvSpPr>
          <p:nvPr>
            <p:ph type="title"/>
          </p:nvPr>
        </p:nvSpPr>
        <p:spPr>
          <a:xfrm>
            <a:off x="304800" y="274638"/>
            <a:ext cx="11582400" cy="944562"/>
          </a:xfrm>
        </p:spPr>
        <p:txBody>
          <a:bodyPr>
            <a:noAutofit/>
          </a:bodyPr>
          <a:lstStyle/>
          <a:p>
            <a:br>
              <a:rPr lang="en-US" b="1" dirty="0">
                <a:solidFill>
                  <a:srgbClr val="000000"/>
                </a:solidFill>
                <a:latin typeface="Times New Roman" panose="02020603050405020304" pitchFamily="18" charset="0"/>
                <a:cs typeface="Times New Roman" panose="02020603050405020304" pitchFamily="18" charset="0"/>
              </a:rPr>
            </a:b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solidFill>
                  <a:srgbClr val="000000"/>
                </a:solidFill>
                <a:latin typeface="Times New Roman" panose="02020603050405020304" pitchFamily="18" charset="0"/>
                <a:cs typeface="Times New Roman" panose="02020603050405020304" pitchFamily="18" charset="0"/>
              </a:rPr>
            </a:br>
            <a:endParaRPr lang="en-IN" sz="7200" dirty="0"/>
          </a:p>
        </p:txBody>
      </p:sp>
      <p:sp>
        <p:nvSpPr>
          <p:cNvPr id="3" name="Content Placeholder 2">
            <a:extLst>
              <a:ext uri="{FF2B5EF4-FFF2-40B4-BE49-F238E27FC236}">
                <a16:creationId xmlns:a16="http://schemas.microsoft.com/office/drawing/2014/main" id="{5F0B3CCC-3B6D-AA9E-AC03-8CED2446579B}"/>
              </a:ext>
            </a:extLst>
          </p:cNvPr>
          <p:cNvSpPr>
            <a:spLocks noGrp="1"/>
          </p:cNvSpPr>
          <p:nvPr>
            <p:ph idx="1"/>
          </p:nvPr>
        </p:nvSpPr>
        <p:spPr>
          <a:xfrm>
            <a:off x="304800" y="1371600"/>
            <a:ext cx="11582400" cy="5257800"/>
          </a:xfrm>
        </p:spPr>
        <p:txBody>
          <a:bodyPr>
            <a:normAutofit/>
          </a:bodyPr>
          <a:lstStyle/>
          <a:p>
            <a:pPr marL="0" indent="0">
              <a:buNone/>
            </a:pPr>
            <a:r>
              <a:rPr lang="en-US" sz="3600" b="1" dirty="0">
                <a:solidFill>
                  <a:srgbClr val="000000"/>
                </a:solidFill>
                <a:latin typeface="Times New Roman" panose="02020603050405020304" pitchFamily="18" charset="0"/>
                <a:cs typeface="Times New Roman" panose="02020603050405020304" pitchFamily="18" charset="0"/>
              </a:rPr>
              <a:t>3.4 Problem Definition</a:t>
            </a:r>
          </a:p>
          <a:p>
            <a:pPr marL="0" indent="0">
              <a:buNone/>
            </a:pPr>
            <a:r>
              <a:rPr lang="en-US" sz="3000" b="1" dirty="0">
                <a:solidFill>
                  <a:srgbClr val="000000"/>
                </a:solidFill>
                <a:latin typeface="Times New Roman" panose="02020603050405020304" pitchFamily="18" charset="0"/>
                <a:cs typeface="Times New Roman" panose="02020603050405020304" pitchFamily="18" charset="0"/>
              </a:rPr>
              <a:t> </a:t>
            </a:r>
          </a:p>
          <a:p>
            <a:pPr marL="400050" lvl="1" indent="0" algn="just">
              <a:buNone/>
            </a:pPr>
            <a:r>
              <a:rPr lang="en-US" sz="3200" dirty="0">
                <a:solidFill>
                  <a:srgbClr val="000000"/>
                </a:solidFill>
                <a:latin typeface="Times New Roman" panose="02020603050405020304" pitchFamily="18" charset="0"/>
                <a:cs typeface="Times New Roman" panose="02020603050405020304" pitchFamily="18" charset="0"/>
              </a:rPr>
              <a:t>The Proposed system is a web application which will be design for managing  student attendance (</a:t>
            </a:r>
            <a:r>
              <a:rPr lang="en-IN" sz="3200" dirty="0">
                <a:latin typeface="Times New Roman" panose="02020603050405020304" pitchFamily="18" charset="0"/>
                <a:cs typeface="Times New Roman" panose="02020603050405020304" pitchFamily="18" charset="0"/>
              </a:rPr>
              <a:t>theory and practical</a:t>
            </a:r>
            <a:r>
              <a:rPr lang="en-US" sz="3200" dirty="0">
                <a:solidFill>
                  <a:srgbClr val="000000"/>
                </a:solidFill>
                <a:latin typeface="Times New Roman" panose="02020603050405020304" pitchFamily="18" charset="0"/>
                <a:cs typeface="Times New Roman" panose="02020603050405020304" pitchFamily="18" charset="0"/>
              </a:rPr>
              <a:t>), test record(Class test 1 and 2), submission record(assignment and practical). To make the Student Record management easy.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35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677A-6918-7776-3E38-62AD2DC2E505}"/>
              </a:ext>
            </a:extLst>
          </p:cNvPr>
          <p:cNvSpPr>
            <a:spLocks noGrp="1"/>
          </p:cNvSpPr>
          <p:nvPr>
            <p:ph type="title"/>
          </p:nvPr>
        </p:nvSpPr>
        <p:spPr>
          <a:xfrm>
            <a:off x="304800" y="137319"/>
            <a:ext cx="115062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p>
        </p:txBody>
      </p:sp>
      <p:sp>
        <p:nvSpPr>
          <p:cNvPr id="3" name="Content Placeholder 2">
            <a:extLst>
              <a:ext uri="{FF2B5EF4-FFF2-40B4-BE49-F238E27FC236}">
                <a16:creationId xmlns:a16="http://schemas.microsoft.com/office/drawing/2014/main" id="{0E92DC2C-DA6F-DE15-A6AA-D177B00A4E14}"/>
              </a:ext>
            </a:extLst>
          </p:cNvPr>
          <p:cNvSpPr>
            <a:spLocks noGrp="1"/>
          </p:cNvSpPr>
          <p:nvPr>
            <p:ph idx="1"/>
          </p:nvPr>
        </p:nvSpPr>
        <p:spPr>
          <a:xfrm>
            <a:off x="304800" y="1371600"/>
            <a:ext cx="11506200" cy="5349081"/>
          </a:xfrm>
        </p:spPr>
        <p:txBody>
          <a:bodyPr>
            <a:normAutofit/>
          </a:bodyPr>
          <a:lstStyle/>
          <a:p>
            <a:pPr marL="0" indent="0" algn="just">
              <a:buNone/>
            </a:pPr>
            <a:r>
              <a:rPr lang="en-US" sz="3600" b="1" dirty="0">
                <a:latin typeface="Times New Roman" panose="02020603050405020304" pitchFamily="18" charset="0"/>
                <a:cs typeface="Times New Roman" panose="02020603050405020304" pitchFamily="18" charset="0"/>
              </a:rPr>
              <a:t>4.1 User Requirements :</a:t>
            </a:r>
          </a:p>
          <a:p>
            <a:pPr marL="0" indent="0" algn="just">
              <a:buNone/>
            </a:pPr>
            <a:r>
              <a:rPr lang="en-US" sz="3600" b="1" dirty="0">
                <a:latin typeface="Times New Roman" panose="02020603050405020304" pitchFamily="18" charset="0"/>
                <a:cs typeface="Times New Roman" panose="02020603050405020304" pitchFamily="18" charset="0"/>
              </a:rPr>
              <a:t>    Student: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514350" algn="just">
              <a:lnSpc>
                <a:spcPct val="115000"/>
              </a:lnSpc>
              <a:buFont typeface="+mj-lt"/>
              <a:buAutoNum type="arabicPeriod"/>
            </a:pPr>
            <a:r>
              <a:rPr lang="en-US" sz="3200" dirty="0">
                <a:latin typeface="Times New Roman" panose="02020603050405020304" pitchFamily="18" charset="0"/>
                <a:ea typeface="Calibri" panose="020F0502020204030204" pitchFamily="34" charset="0"/>
                <a:cs typeface="Times New Roman" panose="02020603050405020304" pitchFamily="18" charset="0"/>
              </a:rPr>
              <a:t>Attendance (Number of Lectures Attended): </a:t>
            </a:r>
            <a:r>
              <a:rPr lang="en-GB" sz="3200" dirty="0">
                <a:latin typeface="Times New Roman" panose="02020603050405020304" pitchFamily="18" charset="0"/>
                <a:ea typeface="Calibri" panose="020F0502020204030204" pitchFamily="34" charset="0"/>
                <a:cs typeface="Times New Roman" panose="02020603050405020304" pitchFamily="18" charset="0"/>
              </a:rPr>
              <a:t>Keeping a record of the number of lectures and Practical a student has attended.</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914400" lvl="1" indent="-514350" algn="just">
              <a:lnSpc>
                <a:spcPct val="115000"/>
              </a:lnSpc>
              <a:buFont typeface="+mj-lt"/>
              <a:buAutoNum type="arabicPeriod"/>
            </a:pPr>
            <a:r>
              <a:rPr lang="en-US" sz="3200" dirty="0">
                <a:latin typeface="Times New Roman" panose="02020603050405020304" pitchFamily="18" charset="0"/>
                <a:ea typeface="Calibri" panose="020F0502020204030204" pitchFamily="34" charset="0"/>
                <a:cs typeface="Times New Roman" panose="02020603050405020304" pitchFamily="18" charset="0"/>
              </a:rPr>
              <a:t>Submissions (Assignments and Practical): </a:t>
            </a:r>
            <a:r>
              <a:rPr lang="en-GB" sz="3200" dirty="0">
                <a:latin typeface="Times New Roman" panose="02020603050405020304" pitchFamily="18" charset="0"/>
                <a:ea typeface="Calibri" panose="020F0502020204030204" pitchFamily="34" charset="0"/>
                <a:cs typeface="Times New Roman" panose="02020603050405020304" pitchFamily="18" charset="0"/>
              </a:rPr>
              <a:t>Tracking the submission of assignments and practical work by students.</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914400" lvl="1" indent="-514350" algn="just">
              <a:lnSpc>
                <a:spcPct val="115000"/>
              </a:lnSpc>
              <a:buFont typeface="+mj-lt"/>
              <a:buAutoNum type="arabicPeriod"/>
            </a:pPr>
            <a:r>
              <a:rPr lang="en-US" sz="3200" dirty="0">
                <a:latin typeface="Times New Roman" panose="02020603050405020304" pitchFamily="18" charset="0"/>
                <a:ea typeface="Calibri" panose="020F0502020204030204" pitchFamily="34" charset="0"/>
                <a:cs typeface="Times New Roman" panose="02020603050405020304" pitchFamily="18" charset="0"/>
              </a:rPr>
              <a:t>Timetable: </a:t>
            </a:r>
            <a:r>
              <a:rPr lang="en-GB" sz="3200" dirty="0">
                <a:latin typeface="Times New Roman" panose="02020603050405020304" pitchFamily="18" charset="0"/>
                <a:ea typeface="Calibri" panose="020F0502020204030204" pitchFamily="34" charset="0"/>
                <a:cs typeface="Times New Roman" panose="02020603050405020304" pitchFamily="18" charset="0"/>
              </a:rPr>
              <a:t>A schedule showing when classes, lectures and other educational activities take place.</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01127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0814-62F7-A527-D489-0796309BBAB2}"/>
              </a:ext>
            </a:extLst>
          </p:cNvPr>
          <p:cNvSpPr>
            <a:spLocks noGrp="1"/>
          </p:cNvSpPr>
          <p:nvPr>
            <p:ph type="title"/>
          </p:nvPr>
        </p:nvSpPr>
        <p:spPr>
          <a:xfrm>
            <a:off x="397212" y="173477"/>
            <a:ext cx="11489987"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5BB25D84-73B2-7079-1FFB-2073CDD10A6B}"/>
              </a:ext>
            </a:extLst>
          </p:cNvPr>
          <p:cNvSpPr>
            <a:spLocks noGrp="1"/>
          </p:cNvSpPr>
          <p:nvPr>
            <p:ph idx="1"/>
          </p:nvPr>
        </p:nvSpPr>
        <p:spPr>
          <a:xfrm>
            <a:off x="397211" y="1371600"/>
            <a:ext cx="11489987" cy="5334000"/>
          </a:xfrm>
        </p:spPr>
        <p:txBody>
          <a:bodyPr>
            <a:normAutofit/>
          </a:bodyPr>
          <a:lstStyle/>
          <a:p>
            <a:pPr marL="514350" indent="-514350" algn="just">
              <a:buFont typeface="+mj-lt"/>
              <a:buAutoNum type="arabicPeriod" startAt="5"/>
            </a:pPr>
            <a:r>
              <a:rPr lang="en-US" sz="3200" dirty="0">
                <a:latin typeface="Times New Roman" panose="02020603050405020304" pitchFamily="18" charset="0"/>
                <a:ea typeface="Calibri" panose="020F0502020204030204" pitchFamily="34" charset="0"/>
                <a:cs typeface="Times New Roman" panose="02020603050405020304" pitchFamily="18" charset="0"/>
              </a:rPr>
              <a:t>Class Test Marks (1</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3200" dirty="0">
                <a:latin typeface="Times New Roman" panose="02020603050405020304" pitchFamily="18" charset="0"/>
                <a:ea typeface="Calibri" panose="020F0502020204030204" pitchFamily="34" charset="0"/>
                <a:cs typeface="Times New Roman" panose="02020603050405020304" pitchFamily="18" charset="0"/>
              </a:rPr>
              <a:t> and 2</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GB" sz="3200" dirty="0">
                <a:latin typeface="Times New Roman" panose="02020603050405020304" pitchFamily="18" charset="0"/>
                <a:ea typeface="Calibri" panose="020F0502020204030204" pitchFamily="34" charset="0"/>
                <a:cs typeface="Times New Roman" panose="02020603050405020304" pitchFamily="18" charset="0"/>
              </a:rPr>
              <a:t>Recording the marks obtained by a student in class tests.</a:t>
            </a:r>
            <a:endParaRPr lang="en-GB" dirty="0">
              <a:latin typeface="Times New Roman" panose="02020603050405020304" pitchFamily="18" charset="0"/>
              <a:cs typeface="Times New Roman" panose="02020603050405020304" pitchFamily="18" charset="0"/>
            </a:endParaRPr>
          </a:p>
          <a:p>
            <a:pPr marL="514350" indent="-514350" algn="just">
              <a:buFont typeface="+mj-lt"/>
              <a:buAutoNum type="arabicPeriod" startAt="5"/>
            </a:pPr>
            <a:r>
              <a:rPr lang="en-GB" dirty="0">
                <a:latin typeface="Times New Roman" panose="02020603050405020304" pitchFamily="18" charset="0"/>
                <a:cs typeface="Times New Roman" panose="02020603050405020304" pitchFamily="18" charset="0"/>
              </a:rPr>
              <a:t>Gathering feedback from students on the quality of teaching and the facilities available for their education.</a:t>
            </a:r>
          </a:p>
          <a:p>
            <a:pPr marL="514350" indent="-514350" algn="just">
              <a:lnSpc>
                <a:spcPct val="150000"/>
              </a:lnSpc>
              <a:buFont typeface="+mj-lt"/>
              <a:buAutoNum type="arabicPeriod" startAt="5"/>
            </a:pPr>
            <a:r>
              <a:rPr lang="en-US" dirty="0">
                <a:latin typeface="Times New Roman" panose="02020603050405020304" pitchFamily="18" charset="0"/>
                <a:cs typeface="Times New Roman" panose="02020603050405020304" pitchFamily="18" charset="0"/>
              </a:rPr>
              <a:t>Submission Report (No dues).</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startAt="5"/>
            </a:pPr>
            <a:r>
              <a:rPr lang="en-GB" dirty="0">
                <a:latin typeface="Times New Roman" panose="02020603050405020304" pitchFamily="18" charset="0"/>
                <a:cs typeface="Times New Roman" panose="02020603050405020304" pitchFamily="18" charset="0"/>
              </a:rPr>
              <a:t>Notes or resources shared by teachers to assist students in their learning.</a:t>
            </a:r>
          </a:p>
          <a:p>
            <a:pPr marL="514350" indent="-514350" algn="just">
              <a:lnSpc>
                <a:spcPct val="150000"/>
              </a:lnSpc>
              <a:buFont typeface="+mj-lt"/>
              <a:buAutoNum type="arabicPeriod" startAt="5"/>
            </a:pPr>
            <a:r>
              <a:rPr lang="en-US" dirty="0">
                <a:latin typeface="Times New Roman" panose="02020603050405020304" pitchFamily="18" charset="0"/>
                <a:cs typeface="Times New Roman" panose="02020603050405020304" pitchFamily="18" charset="0"/>
              </a:rPr>
              <a:t> Letter to HOD for personal or emergency reasons.</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72489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E3C3-8EDB-C0C1-BED0-7E5B2D9EE4E3}"/>
              </a:ext>
            </a:extLst>
          </p:cNvPr>
          <p:cNvSpPr>
            <a:spLocks noGrp="1"/>
          </p:cNvSpPr>
          <p:nvPr>
            <p:ph type="title"/>
          </p:nvPr>
        </p:nvSpPr>
        <p:spPr>
          <a:xfrm>
            <a:off x="304800" y="274638"/>
            <a:ext cx="115824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244EDCC8-9B49-2031-B8F9-5F2CB9A2D053}"/>
              </a:ext>
            </a:extLst>
          </p:cNvPr>
          <p:cNvSpPr>
            <a:spLocks noGrp="1"/>
          </p:cNvSpPr>
          <p:nvPr>
            <p:ph idx="1"/>
          </p:nvPr>
        </p:nvSpPr>
        <p:spPr>
          <a:xfrm>
            <a:off x="304800" y="1371600"/>
            <a:ext cx="11582400" cy="5334000"/>
          </a:xfrm>
        </p:spPr>
        <p:txBody>
          <a:bodyPr>
            <a:normAutofit/>
          </a:bodyPr>
          <a:lstStyle/>
          <a:p>
            <a:pPr marL="514350" indent="-514350" algn="just">
              <a:lnSpc>
                <a:spcPct val="115000"/>
              </a:lnSpc>
              <a:buFont typeface="+mj-lt"/>
              <a:buAutoNum type="arabicPeriod" startAt="10"/>
            </a:pPr>
            <a:r>
              <a:rPr lang="en-US" dirty="0">
                <a:latin typeface="Times New Roman" panose="02020603050405020304" pitchFamily="18" charset="0"/>
                <a:ea typeface="Calibri" panose="020F0502020204030204" pitchFamily="34" charset="0"/>
                <a:cs typeface="Times New Roman" panose="02020603050405020304" pitchFamily="18" charset="0"/>
              </a:rPr>
              <a:t>Overall Report: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Total percentage of attendance: </a:t>
            </a:r>
            <a:r>
              <a:rPr lang="en-GB" dirty="0">
                <a:latin typeface="Times New Roman" panose="02020603050405020304" pitchFamily="18" charset="0"/>
                <a:ea typeface="Calibri" panose="020F0502020204030204" pitchFamily="34" charset="0"/>
                <a:cs typeface="Times New Roman" panose="02020603050405020304" pitchFamily="18" charset="0"/>
              </a:rPr>
              <a:t>Calculating the overall percentage of lectures and Practical attended by a student.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200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Marks obtained by student in Class Test 1 and 2.</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200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Submissions Report (No dues, Assignment, Practical).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0000"/>
              </a:lnSpc>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Teachers Remark: </a:t>
            </a:r>
            <a:r>
              <a:rPr lang="en-GB" dirty="0">
                <a:latin typeface="Times New Roman" panose="02020603050405020304" pitchFamily="18" charset="0"/>
                <a:ea typeface="Calibri" panose="020F0502020204030204" pitchFamily="34" charset="0"/>
                <a:cs typeface="Times New Roman" panose="02020603050405020304" pitchFamily="18" charset="0"/>
              </a:rPr>
              <a:t>Comments or feedback provided by teachers regarding a student's performance or behaviour in class.</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58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7B8A-5CA4-C5A4-79F4-002D96C911B2}"/>
              </a:ext>
            </a:extLst>
          </p:cNvPr>
          <p:cNvSpPr>
            <a:spLocks noGrp="1"/>
          </p:cNvSpPr>
          <p:nvPr>
            <p:ph type="title"/>
          </p:nvPr>
        </p:nvSpPr>
        <p:spPr>
          <a:xfrm>
            <a:off x="304800" y="274638"/>
            <a:ext cx="115824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CD709424-EB94-0F3E-8D3C-4D0D77456CC1}"/>
              </a:ext>
            </a:extLst>
          </p:cNvPr>
          <p:cNvSpPr>
            <a:spLocks noGrp="1"/>
          </p:cNvSpPr>
          <p:nvPr>
            <p:ph idx="1"/>
          </p:nvPr>
        </p:nvSpPr>
        <p:spPr>
          <a:xfrm>
            <a:off x="304800" y="1447800"/>
            <a:ext cx="11582400" cy="5257800"/>
          </a:xfrm>
        </p:spPr>
        <p:txBody>
          <a:bodyPr>
            <a:normAutofit lnSpcReduction="10000"/>
          </a:bodyPr>
          <a:lstStyle/>
          <a:p>
            <a:pPr marL="0" indent="0" algn="just">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4.2 System Requirements:</a:t>
            </a:r>
          </a:p>
          <a:p>
            <a:pPr marL="0" indent="0" algn="just">
              <a:buNone/>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OS </a:t>
            </a:r>
          </a:p>
          <a:p>
            <a:pPr lvl="1" algn="just">
              <a:lnSpc>
                <a:spcPct val="115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RAM: 2 GB(Min)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Processor: Intel Core i3</a:t>
            </a:r>
          </a:p>
          <a:p>
            <a:pPr lvl="1"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Platform: </a:t>
            </a:r>
            <a:r>
              <a:rPr lang="en-IN" dirty="0">
                <a:latin typeface="Times New Roman" panose="02020603050405020304" pitchFamily="18" charset="0"/>
                <a:ea typeface="Calibri" panose="020F0502020204030204" pitchFamily="34" charset="0"/>
                <a:cs typeface="Times New Roman" panose="02020603050405020304" pitchFamily="18" charset="0"/>
              </a:rPr>
              <a:t>Visual Studio Code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Programming </a:t>
            </a:r>
            <a:r>
              <a:rPr lang="en-IN" dirty="0">
                <a:latin typeface="Times New Roman" panose="02020603050405020304" pitchFamily="18" charset="0"/>
                <a:ea typeface="Calibri" panose="020F0502020204030204" pitchFamily="34" charset="0"/>
                <a:cs typeface="Times New Roman" panose="02020603050405020304" pitchFamily="18" charset="0"/>
              </a:rPr>
              <a:t>Language: HTML, CSS, JavaScript, Php</a:t>
            </a:r>
          </a:p>
          <a:p>
            <a:pPr lvl="1" algn="just">
              <a:lnSpc>
                <a:spcPct val="115000"/>
              </a:lnSpc>
              <a:spcAft>
                <a:spcPts val="10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Framework: Bootstrap</a:t>
            </a:r>
          </a:p>
          <a:p>
            <a:pPr lvl="1" algn="just">
              <a:lnSpc>
                <a:spcPct val="115000"/>
              </a:lnSpc>
              <a:spcAft>
                <a:spcPts val="10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Database: XAMPP(</a:t>
            </a:r>
            <a:r>
              <a:rPr lang="en-IN" dirty="0" err="1">
                <a:latin typeface="Times New Roman" panose="02020603050405020304" pitchFamily="18" charset="0"/>
                <a:ea typeface="Calibri" panose="020F0502020204030204" pitchFamily="34" charset="0"/>
                <a:cs typeface="Times New Roman" panose="02020603050405020304" pitchFamily="18" charset="0"/>
              </a:rPr>
              <a:t>MySql</a:t>
            </a:r>
            <a:r>
              <a:rPr lang="en-IN" dirty="0">
                <a:latin typeface="Times New Roman" panose="02020603050405020304" pitchFamily="18" charset="0"/>
                <a:ea typeface="Calibri" panose="020F0502020204030204" pitchFamily="34" charset="0"/>
                <a:cs typeface="Times New Roman" panose="02020603050405020304" pitchFamily="18" charset="0"/>
              </a:rPr>
              <a:t>, Apache)			 </a:t>
            </a:r>
          </a:p>
          <a:p>
            <a:pPr lvl="1" algn="just">
              <a:lnSpc>
                <a:spcPct val="115000"/>
              </a:lnSpc>
              <a:spcAft>
                <a:spcPts val="10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1" indent="0" algn="just">
              <a:lnSpc>
                <a:spcPct val="115000"/>
              </a:lnSpc>
              <a:spcAft>
                <a:spcPts val="1000"/>
              </a:spcAft>
              <a:buNone/>
            </a:pP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79791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1315-4547-781F-E758-25260A3249CA}"/>
              </a:ext>
            </a:extLst>
          </p:cNvPr>
          <p:cNvSpPr>
            <a:spLocks noGrp="1"/>
          </p:cNvSpPr>
          <p:nvPr>
            <p:ph type="title"/>
          </p:nvPr>
        </p:nvSpPr>
        <p:spPr>
          <a:xfrm>
            <a:off x="304800" y="6626"/>
            <a:ext cx="11582400" cy="944562"/>
          </a:xfrm>
        </p:spPr>
        <p:txBody>
          <a:bodyPr/>
          <a:lstStyle/>
          <a:p>
            <a:r>
              <a:rPr lang="en-US" b="1" dirty="0">
                <a:latin typeface="Times New Roman" panose="02020603050405020304" pitchFamily="18" charset="0"/>
                <a:cs typeface="Times New Roman" panose="02020603050405020304" pitchFamily="18" charset="0"/>
              </a:rPr>
              <a:t>5.1 </a:t>
            </a:r>
            <a:r>
              <a:rPr lang="en-US" dirty="0">
                <a:latin typeface="Times New Roman" panose="02020603050405020304" pitchFamily="18" charset="0"/>
                <a:cs typeface="Times New Roman" panose="02020603050405020304" pitchFamily="18" charset="0"/>
              </a:rPr>
              <a:t>Proposed work</a:t>
            </a:r>
            <a:endParaRPr lang="en-IN" dirty="0"/>
          </a:p>
        </p:txBody>
      </p:sp>
      <p:pic>
        <p:nvPicPr>
          <p:cNvPr id="41" name="Content Placeholder 40">
            <a:extLst>
              <a:ext uri="{FF2B5EF4-FFF2-40B4-BE49-F238E27FC236}">
                <a16:creationId xmlns:a16="http://schemas.microsoft.com/office/drawing/2014/main" id="{F8652745-0981-4588-123E-920C9413A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11582400" cy="5410200"/>
          </a:xfrm>
        </p:spPr>
      </p:pic>
    </p:spTree>
    <p:extLst>
      <p:ext uri="{BB962C8B-B14F-4D97-AF65-F5344CB8AC3E}">
        <p14:creationId xmlns:p14="http://schemas.microsoft.com/office/powerpoint/2010/main" val="352737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1315-4547-781F-E758-25260A3249CA}"/>
              </a:ext>
            </a:extLst>
          </p:cNvPr>
          <p:cNvSpPr>
            <a:spLocks noGrp="1"/>
          </p:cNvSpPr>
          <p:nvPr>
            <p:ph type="title"/>
          </p:nvPr>
        </p:nvSpPr>
        <p:spPr>
          <a:xfrm>
            <a:off x="304800" y="152400"/>
            <a:ext cx="11582400" cy="944562"/>
          </a:xfrm>
        </p:spPr>
        <p:txBody>
          <a:bodyPr/>
          <a:lstStyle/>
          <a:p>
            <a:r>
              <a:rPr lang="en-US" b="1" dirty="0">
                <a:latin typeface="Times New Roman" panose="02020603050405020304" pitchFamily="18" charset="0"/>
                <a:cs typeface="Times New Roman" panose="02020603050405020304" pitchFamily="18" charset="0"/>
              </a:rPr>
              <a:t>5.1 </a:t>
            </a:r>
            <a:r>
              <a:rPr lang="en-US" dirty="0">
                <a:latin typeface="Times New Roman" panose="02020603050405020304" pitchFamily="18" charset="0"/>
                <a:cs typeface="Times New Roman" panose="02020603050405020304" pitchFamily="18" charset="0"/>
              </a:rPr>
              <a:t>Proposed work(Attendance Database Design)</a:t>
            </a:r>
            <a:endParaRPr lang="en-IN" dirty="0"/>
          </a:p>
        </p:txBody>
      </p:sp>
      <p:pic>
        <p:nvPicPr>
          <p:cNvPr id="6" name="Content Placeholder 5">
            <a:extLst>
              <a:ext uri="{FF2B5EF4-FFF2-40B4-BE49-F238E27FC236}">
                <a16:creationId xmlns:a16="http://schemas.microsoft.com/office/drawing/2014/main" id="{3C35B006-87A1-93AD-A959-FDD287F4B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11582400" cy="5334000"/>
          </a:xfrm>
        </p:spPr>
      </p:pic>
    </p:spTree>
    <p:extLst>
      <p:ext uri="{BB962C8B-B14F-4D97-AF65-F5344CB8AC3E}">
        <p14:creationId xmlns:p14="http://schemas.microsoft.com/office/powerpoint/2010/main" val="29860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2E1F-C5EB-320A-1381-CA6A741BD093}"/>
              </a:ext>
            </a:extLst>
          </p:cNvPr>
          <p:cNvSpPr>
            <a:spLocks noGrp="1"/>
          </p:cNvSpPr>
          <p:nvPr>
            <p:ph type="title"/>
          </p:nvPr>
        </p:nvSpPr>
        <p:spPr>
          <a:xfrm>
            <a:off x="381000" y="179962"/>
            <a:ext cx="11506200" cy="944562"/>
          </a:xfrm>
        </p:spPr>
        <p:txBody>
          <a:bodyPr>
            <a:normAutofit/>
          </a:bodyPr>
          <a:lstStyle/>
          <a:p>
            <a:r>
              <a:rPr lang="en-US" sz="3600" b="1" dirty="0">
                <a:latin typeface="Times New Roman" panose="02020603050405020304" pitchFamily="18" charset="0"/>
                <a:cs typeface="Times New Roman" panose="02020603050405020304" pitchFamily="18" charset="0"/>
              </a:rPr>
              <a:t>5.2 </a:t>
            </a:r>
            <a:r>
              <a:rPr lang="en-US" sz="3600" dirty="0">
                <a:latin typeface="Times New Roman" panose="02020603050405020304" pitchFamily="18" charset="0"/>
                <a:cs typeface="Times New Roman" panose="02020603050405020304" pitchFamily="18" charset="0"/>
              </a:rPr>
              <a:t>Proposed Design(Use-Case Diagram)</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8D6C53-6DE5-56BF-4027-CD55F348B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845" y="1124524"/>
            <a:ext cx="7755155" cy="5733476"/>
          </a:xfrm>
          <a:prstGeom prst="rect">
            <a:avLst/>
          </a:prstGeom>
        </p:spPr>
      </p:pic>
    </p:spTree>
    <p:extLst>
      <p:ext uri="{BB962C8B-B14F-4D97-AF65-F5344CB8AC3E}">
        <p14:creationId xmlns:p14="http://schemas.microsoft.com/office/powerpoint/2010/main" val="226950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16B-792B-A93A-F44D-3041EACCD529}"/>
              </a:ext>
            </a:extLst>
          </p:cNvPr>
          <p:cNvSpPr>
            <a:spLocks noGrp="1"/>
          </p:cNvSpPr>
          <p:nvPr>
            <p:ph type="title"/>
          </p:nvPr>
        </p:nvSpPr>
        <p:spPr>
          <a:xfrm>
            <a:off x="609600" y="226000"/>
            <a:ext cx="10972800" cy="944562"/>
          </a:xfrm>
        </p:spPr>
        <p:txBody>
          <a:bodyPr/>
          <a:lstStyle/>
          <a:p>
            <a:r>
              <a:rPr lang="en-US" sz="4000" b="1" dirty="0">
                <a:latin typeface="Times New Roman" panose="02020603050405020304" pitchFamily="18" charset="0"/>
                <a:cs typeface="Times New Roman" panose="02020603050405020304" pitchFamily="18" charset="0"/>
              </a:rPr>
              <a:t>5.2 </a:t>
            </a:r>
            <a:r>
              <a:rPr lang="en-US" sz="4000" dirty="0">
                <a:latin typeface="Times New Roman" panose="02020603050405020304" pitchFamily="18" charset="0"/>
                <a:cs typeface="Times New Roman" panose="02020603050405020304" pitchFamily="18" charset="0"/>
              </a:rPr>
              <a:t>Proposed Design(Entity </a:t>
            </a:r>
            <a:r>
              <a:rPr lang="en-IN" sz="4000" dirty="0">
                <a:latin typeface="Times New Roman" panose="02020603050405020304" pitchFamily="18" charset="0"/>
                <a:cs typeface="Times New Roman" panose="02020603050405020304" pitchFamily="18" charset="0"/>
              </a:rPr>
              <a:t>Relationship</a:t>
            </a:r>
            <a:r>
              <a:rPr lang="en-US" sz="4000" dirty="0">
                <a:latin typeface="Times New Roman" panose="02020603050405020304" pitchFamily="18" charset="0"/>
                <a:cs typeface="Times New Roman" panose="02020603050405020304" pitchFamily="18" charset="0"/>
              </a:rPr>
              <a:t> Diagram)</a:t>
            </a:r>
            <a:endParaRPr lang="en-IN" dirty="0"/>
          </a:p>
        </p:txBody>
      </p:sp>
      <p:pic>
        <p:nvPicPr>
          <p:cNvPr id="11" name="Content Placeholder 10">
            <a:extLst>
              <a:ext uri="{FF2B5EF4-FFF2-40B4-BE49-F238E27FC236}">
                <a16:creationId xmlns:a16="http://schemas.microsoft.com/office/drawing/2014/main" id="{72836FB8-F77B-1F3F-F7E6-113B6529B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4876800"/>
          </a:xfrm>
        </p:spPr>
      </p:pic>
    </p:spTree>
    <p:extLst>
      <p:ext uri="{BB962C8B-B14F-4D97-AF65-F5344CB8AC3E}">
        <p14:creationId xmlns:p14="http://schemas.microsoft.com/office/powerpoint/2010/main" val="362982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B696-54A7-56BE-91EA-E6BA0B3CA73F}"/>
              </a:ext>
            </a:extLst>
          </p:cNvPr>
          <p:cNvSpPr>
            <a:spLocks noGrp="1"/>
          </p:cNvSpPr>
          <p:nvPr>
            <p:ph type="title"/>
          </p:nvPr>
        </p:nvSpPr>
        <p:spPr>
          <a:xfrm>
            <a:off x="381000" y="274638"/>
            <a:ext cx="11506200" cy="944562"/>
          </a:xfrm>
        </p:spPr>
        <p:txBody>
          <a:bodyPr>
            <a:noAutofit/>
          </a:bodyPr>
          <a:lstStyle/>
          <a:p>
            <a:r>
              <a:rPr lang="en-US" sz="3200" b="1"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Week wise Action Plan – </a:t>
            </a:r>
            <a:r>
              <a:rPr lang="en-US" sz="3200" b="1" dirty="0">
                <a:latin typeface="Times New Roman" panose="02020603050405020304" pitchFamily="18" charset="0"/>
                <a:cs typeface="Times New Roman" panose="02020603050405020304" pitchFamily="18" charset="0"/>
              </a:rPr>
              <a:t>for Sixth semester</a:t>
            </a:r>
            <a:endParaRPr lang="en-IN"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5505ED3-B813-1ECE-65B2-A9C8D202BA47}"/>
              </a:ext>
            </a:extLst>
          </p:cNvPr>
          <p:cNvSpPr/>
          <p:nvPr/>
        </p:nvSpPr>
        <p:spPr>
          <a:xfrm>
            <a:off x="381000" y="1493838"/>
            <a:ext cx="11506200" cy="521176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3">
            <a:extLst>
              <a:ext uri="{FF2B5EF4-FFF2-40B4-BE49-F238E27FC236}">
                <a16:creationId xmlns:a16="http://schemas.microsoft.com/office/drawing/2014/main" id="{10393FBE-4C41-CF5D-BF72-D06B81509F2E}"/>
              </a:ext>
            </a:extLst>
          </p:cNvPr>
          <p:cNvGraphicFramePr>
            <a:graphicFrameLocks noGrp="1"/>
          </p:cNvGraphicFramePr>
          <p:nvPr>
            <p:ph idx="1"/>
            <p:extLst>
              <p:ext uri="{D42A27DB-BD31-4B8C-83A1-F6EECF244321}">
                <p14:modId xmlns:p14="http://schemas.microsoft.com/office/powerpoint/2010/main" val="1739405605"/>
              </p:ext>
            </p:extLst>
          </p:nvPr>
        </p:nvGraphicFramePr>
        <p:xfrm>
          <a:off x="609600" y="1676401"/>
          <a:ext cx="10972801" cy="4800603"/>
        </p:xfrm>
        <a:graphic>
          <a:graphicData uri="http://schemas.openxmlformats.org/drawingml/2006/table">
            <a:tbl>
              <a:tblPr firstRow="1" firstCol="1" lastRow="1" lastCol="1" bandRow="1" bandCol="1">
                <a:tableStyleId>{2D5ABB26-0587-4C30-8999-92F81FD0307C}</a:tableStyleId>
              </a:tblPr>
              <a:tblGrid>
                <a:gridCol w="633046">
                  <a:extLst>
                    <a:ext uri="{9D8B030D-6E8A-4147-A177-3AD203B41FA5}">
                      <a16:colId xmlns:a16="http://schemas.microsoft.com/office/drawing/2014/main" val="46263940"/>
                    </a:ext>
                  </a:extLst>
                </a:gridCol>
                <a:gridCol w="5659345">
                  <a:extLst>
                    <a:ext uri="{9D8B030D-6E8A-4147-A177-3AD203B41FA5}">
                      <a16:colId xmlns:a16="http://schemas.microsoft.com/office/drawing/2014/main" val="3763698053"/>
                    </a:ext>
                  </a:extLst>
                </a:gridCol>
                <a:gridCol w="2340205">
                  <a:extLst>
                    <a:ext uri="{9D8B030D-6E8A-4147-A177-3AD203B41FA5}">
                      <a16:colId xmlns:a16="http://schemas.microsoft.com/office/drawing/2014/main" val="832470370"/>
                    </a:ext>
                  </a:extLst>
                </a:gridCol>
                <a:gridCol w="2340205">
                  <a:extLst>
                    <a:ext uri="{9D8B030D-6E8A-4147-A177-3AD203B41FA5}">
                      <a16:colId xmlns:a16="http://schemas.microsoft.com/office/drawing/2014/main" val="2720912329"/>
                    </a:ext>
                  </a:extLst>
                </a:gridCol>
              </a:tblGrid>
              <a:tr h="512255">
                <a:tc>
                  <a:txBody>
                    <a:bodyPr/>
                    <a:lstStyle/>
                    <a:p>
                      <a:pPr marL="93980" algn="ctr">
                        <a:lnSpc>
                          <a:spcPts val="1610"/>
                        </a:lnSpc>
                        <a:spcBef>
                          <a:spcPts val="180"/>
                        </a:spcBef>
                        <a:spcAft>
                          <a:spcPts val="0"/>
                        </a:spcAft>
                      </a:pPr>
                      <a:r>
                        <a:rPr lang="en-US" sz="1600" b="1" dirty="0">
                          <a:effectLst/>
                          <a:latin typeface="Times New Roman" panose="02020603050405020304" pitchFamily="18" charset="0"/>
                          <a:cs typeface="Times New Roman" panose="02020603050405020304" pitchFamily="18" charset="0"/>
                        </a:rPr>
                        <a:t>Sr.</a:t>
                      </a:r>
                      <a:endParaRPr lang="en-IN" sz="1200" b="1" dirty="0">
                        <a:effectLst/>
                        <a:latin typeface="Times New Roman" panose="02020603050405020304" pitchFamily="18" charset="0"/>
                        <a:cs typeface="Times New Roman" panose="02020603050405020304" pitchFamily="18" charset="0"/>
                      </a:endParaRPr>
                    </a:p>
                    <a:p>
                      <a:pPr marL="73025" algn="ctr"/>
                      <a:r>
                        <a:rPr lang="en-US" sz="1600" b="1" dirty="0">
                          <a:effectLst/>
                          <a:latin typeface="Times New Roman" panose="02020603050405020304" pitchFamily="18" charset="0"/>
                          <a:cs typeface="Times New Roman" panose="02020603050405020304" pitchFamily="18" charset="0"/>
                        </a:rPr>
                        <a:t>No.</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92810"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List</a:t>
                      </a:r>
                      <a:r>
                        <a:rPr lang="en-US" sz="1600" b="1" spc="-2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of</a:t>
                      </a:r>
                      <a:r>
                        <a:rPr lang="en-US" sz="1600" b="1" spc="-5"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Activities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4160"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Week</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2125" marR="493395"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Dates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25366"/>
                  </a:ext>
                </a:extLst>
              </a:tr>
              <a:tr h="410374">
                <a:tc>
                  <a:txBody>
                    <a:bodyPr/>
                    <a:lstStyle/>
                    <a:p>
                      <a:pPr marL="8255"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1</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User</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a:effectLst/>
                          <a:latin typeface="Times New Roman" panose="02020603050405020304" pitchFamily="18" charset="0"/>
                          <a:cs typeface="Times New Roman" panose="02020603050405020304" pitchFamily="18" charset="0"/>
                        </a:rPr>
                        <a:t>Week 1</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gn="just">
                        <a:lnSpc>
                          <a:spcPts val="1375"/>
                        </a:lnSpc>
                        <a:spcBef>
                          <a:spcPts val="30"/>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lgn="just">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01/01/2024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r>
                        <a:rPr lang="en-IN" sz="1200" b="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06/01/2024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284483"/>
                  </a:ext>
                </a:extLst>
              </a:tr>
              <a:tr h="429460">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2</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355090">
                        <a:lnSpc>
                          <a:spcPct val="98000"/>
                        </a:lnSpc>
                        <a:spcBef>
                          <a:spcPts val="40"/>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structure,</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create database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2</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07/01/2024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r>
                        <a:rPr lang="en-IN" sz="1200" b="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13/01/2024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78844"/>
                  </a:ext>
                </a:extLst>
              </a:tr>
              <a:tr h="409663">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3</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Develop</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GUI</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and</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various</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3</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14/01/2024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20/01/2024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137317"/>
                  </a:ext>
                </a:extLst>
              </a:tr>
              <a:tr h="438198">
                <a:tc rowSpan="2">
                  <a:txBody>
                    <a:bodyPr/>
                    <a:lstStyle/>
                    <a:p>
                      <a:pPr>
                        <a:spcBef>
                          <a:spcPts val="5"/>
                        </a:spcBef>
                      </a:pPr>
                      <a:r>
                        <a:rPr lang="en-US" sz="2000" b="0">
                          <a:effectLst/>
                          <a:latin typeface="Times New Roman" panose="02020603050405020304" pitchFamily="18" charset="0"/>
                          <a:cs typeface="Times New Roman" panose="02020603050405020304" pitchFamily="18" charset="0"/>
                        </a:rPr>
                        <a:t> </a:t>
                      </a:r>
                      <a:endParaRPr lang="en-IN" sz="1200" b="0">
                        <a:effectLst/>
                        <a:latin typeface="Times New Roman" panose="02020603050405020304" pitchFamily="18" charset="0"/>
                        <a:cs typeface="Times New Roman" panose="02020603050405020304" pitchFamily="18" charset="0"/>
                      </a:endParaRPr>
                    </a:p>
                    <a:p>
                      <a:pPr marL="8255" algn="ctr"/>
                      <a:r>
                        <a:rPr lang="en-US" sz="1400" b="0">
                          <a:effectLst/>
                          <a:latin typeface="Times New Roman" panose="02020603050405020304" pitchFamily="18" charset="0"/>
                          <a:cs typeface="Times New Roman" panose="02020603050405020304" pitchFamily="18" charset="0"/>
                        </a:rPr>
                        <a:t>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4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66675" marR="934085">
                        <a:lnSpc>
                          <a:spcPct val="100000"/>
                        </a:lnSpc>
                        <a:spcAft>
                          <a:spcPts val="0"/>
                        </a:spcAft>
                      </a:pPr>
                      <a:r>
                        <a:rPr lang="en-US" sz="1400" b="0" dirty="0">
                          <a:effectLst/>
                          <a:latin typeface="Times New Roman" panose="02020603050405020304" pitchFamily="18" charset="0"/>
                          <a:cs typeface="Times New Roman" panose="02020603050405020304" pitchFamily="18" charset="0"/>
                        </a:rPr>
                        <a:t>Programming</a:t>
                      </a:r>
                      <a:r>
                        <a:rPr lang="en-US" sz="1400" b="0" spc="3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coding</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connectivity,</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30"/>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30"/>
                        </a:spcBef>
                        <a:spcAft>
                          <a:spcPts val="0"/>
                        </a:spcAft>
                      </a:pPr>
                      <a:r>
                        <a:rPr lang="en-US" sz="1400" b="0" dirty="0">
                          <a:effectLst/>
                          <a:latin typeface="Times New Roman" panose="02020603050405020304" pitchFamily="18" charset="0"/>
                          <a:cs typeface="Times New Roman" panose="02020603050405020304" pitchFamily="18" charset="0"/>
                        </a:rPr>
                        <a:t>21/01/2024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27/01/2024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808203"/>
                  </a:ext>
                </a:extLst>
              </a:tr>
              <a:tr h="438198">
                <a:tc vMerge="1">
                  <a:txBody>
                    <a:bodyPr/>
                    <a:lstStyle/>
                    <a:p>
                      <a:endParaRPr lang="en-IN"/>
                    </a:p>
                  </a:txBody>
                  <a:tcPr/>
                </a:tc>
                <a:tc vMerge="1">
                  <a:txBody>
                    <a:bodyPr/>
                    <a:lstStyle/>
                    <a:p>
                      <a:endParaRPr lang="en-IN"/>
                    </a:p>
                  </a:txBody>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28/01/2024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03/02/2024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698411"/>
                  </a:ext>
                </a:extLst>
              </a:tr>
              <a:tr h="438198">
                <a:tc>
                  <a:txBody>
                    <a:bodyPr/>
                    <a:lstStyle/>
                    <a:p>
                      <a:pPr marL="8255"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558925">
                        <a:lnSpc>
                          <a:spcPts val="1390"/>
                        </a:lnSpc>
                        <a:spcAft>
                          <a:spcPts val="0"/>
                        </a:spcAft>
                      </a:pPr>
                      <a:r>
                        <a:rPr lang="en-US" sz="1400" b="0" dirty="0">
                          <a:effectLst/>
                          <a:latin typeface="Times New Roman" panose="02020603050405020304" pitchFamily="18" charset="0"/>
                          <a:cs typeface="Times New Roman" panose="02020603050405020304" pitchFamily="18" charset="0"/>
                        </a:rPr>
                        <a:t>Installation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26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Dummy</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Entry</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6</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04/02/2024</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10/02/2024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841051"/>
                  </a:ext>
                </a:extLst>
              </a:tr>
              <a:tr h="438198">
                <a:tc>
                  <a:txBody>
                    <a:bodyPr/>
                    <a:lstStyle/>
                    <a:p>
                      <a:pPr marL="8255" algn="ctr">
                        <a:spcBef>
                          <a:spcPts val="705"/>
                        </a:spcBef>
                        <a:spcAft>
                          <a:spcPts val="0"/>
                        </a:spcAft>
                      </a:pPr>
                      <a:r>
                        <a:rPr lang="en-US" sz="1400" b="0">
                          <a:effectLst/>
                          <a:latin typeface="Times New Roman" panose="02020603050405020304" pitchFamily="18" charset="0"/>
                          <a:cs typeface="Times New Roman" panose="02020603050405020304" pitchFamily="18" charset="0"/>
                        </a:rPr>
                        <a:t>6</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5"/>
                        </a:spcBef>
                        <a:spcAft>
                          <a:spcPts val="0"/>
                        </a:spcAft>
                      </a:pPr>
                      <a:r>
                        <a:rPr lang="en-US" sz="1400" b="0">
                          <a:effectLst/>
                          <a:latin typeface="Times New Roman" panose="02020603050405020304" pitchFamily="18" charset="0"/>
                          <a:cs typeface="Times New Roman" panose="02020603050405020304" pitchFamily="18" charset="0"/>
                        </a:rPr>
                        <a:t>Testing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5"/>
                        </a:spcBef>
                        <a:spcAft>
                          <a:spcPts val="0"/>
                        </a:spcAft>
                      </a:pPr>
                      <a:r>
                        <a:rPr lang="en-US" sz="1400" b="0" dirty="0">
                          <a:effectLst/>
                          <a:latin typeface="Times New Roman" panose="02020603050405020304" pitchFamily="18" charset="0"/>
                          <a:cs typeface="Times New Roman" panose="02020603050405020304" pitchFamily="18" charset="0"/>
                        </a:rPr>
                        <a:t>Week 7</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11/02/2024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17/02/2024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660489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7</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Modifications</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any</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8</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18/02/2024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24/02/2024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05896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8</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a:effectLst/>
                          <a:latin typeface="Times New Roman" panose="02020603050405020304" pitchFamily="18" charset="0"/>
                          <a:cs typeface="Times New Roman" panose="02020603050405020304" pitchFamily="18" charset="0"/>
                        </a:rPr>
                        <a:t>Project</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Report</a:t>
                      </a:r>
                      <a:r>
                        <a:rPr lang="en-US" sz="1400" b="0" spc="-1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Writing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9</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25/02/2024</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02/03/2024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093078"/>
                  </a:ext>
                </a:extLst>
              </a:tr>
              <a:tr h="409663">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9</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Submission</a:t>
                      </a:r>
                      <a:r>
                        <a:rPr lang="en-US" sz="1400" b="0" spc="-3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report</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0955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10</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endParaRPr lang="en-US" sz="1400" b="0" dirty="0">
                        <a:effectLst/>
                        <a:latin typeface="Times New Roman" panose="02020603050405020304" pitchFamily="18" charset="0"/>
                        <a:cs typeface="Times New Roman" panose="02020603050405020304" pitchFamily="18" charset="0"/>
                      </a:endParaRPr>
                    </a:p>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03/03/2024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 09/03/2024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204881"/>
                  </a:ext>
                </a:extLst>
              </a:tr>
            </a:tbl>
          </a:graphicData>
        </a:graphic>
      </p:graphicFrame>
    </p:spTree>
    <p:extLst>
      <p:ext uri="{BB962C8B-B14F-4D97-AF65-F5344CB8AC3E}">
        <p14:creationId xmlns:p14="http://schemas.microsoft.com/office/powerpoint/2010/main" val="23063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506200" cy="914400"/>
          </a:xfrm>
        </p:spPr>
        <p:txBody>
          <a:bodyPr>
            <a:normAutofit/>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381000" y="1199745"/>
            <a:ext cx="11506200" cy="5486400"/>
          </a:xfrm>
        </p:spPr>
        <p:txBody>
          <a:bodyPr>
            <a:noAutofit/>
          </a:bodyPr>
          <a:lstStyle/>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Abstract</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Introduction and Background of the Industry</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Literature Survey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3.1 </a:t>
            </a:r>
            <a:r>
              <a:rPr lang="en-US" sz="2000" dirty="0">
                <a:latin typeface="Times New Roman" panose="02020603050405020304" pitchFamily="18" charset="0"/>
                <a:cs typeface="Times New Roman" panose="02020603050405020304" pitchFamily="18" charset="0"/>
              </a:rPr>
              <a:t>Study of existing system / Review of Research Papers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3.2 </a:t>
            </a:r>
            <a:r>
              <a:rPr lang="en-US" sz="2000" dirty="0">
                <a:latin typeface="Times New Roman" panose="02020603050405020304" pitchFamily="18" charset="0"/>
                <a:cs typeface="Times New Roman" panose="02020603050405020304" pitchFamily="18" charset="0"/>
              </a:rPr>
              <a:t>Limitations of existing system / Problems discussed in research papers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3.3 </a:t>
            </a:r>
            <a:r>
              <a:rPr lang="en-US" sz="2000" dirty="0">
                <a:latin typeface="Times New Roman" panose="02020603050405020304" pitchFamily="18" charset="0"/>
                <a:cs typeface="Times New Roman" panose="02020603050405020304" pitchFamily="18" charset="0"/>
              </a:rPr>
              <a:t>Problem Identification /need of a system</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3.4 </a:t>
            </a:r>
            <a:r>
              <a:rPr lang="en-US" sz="2000" dirty="0">
                <a:latin typeface="Times New Roman" panose="02020603050405020304" pitchFamily="18" charset="0"/>
                <a:cs typeface="Times New Roman" panose="02020603050405020304" pitchFamily="18" charset="0"/>
              </a:rPr>
              <a:t>Problem Definition</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Specifications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4.1 </a:t>
            </a:r>
            <a:r>
              <a:rPr lang="en-US" sz="2000" dirty="0">
                <a:latin typeface="Times New Roman" panose="02020603050405020304" pitchFamily="18" charset="0"/>
                <a:cs typeface="Times New Roman" panose="02020603050405020304" pitchFamily="18" charset="0"/>
              </a:rPr>
              <a:t>User Requirements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4.2 </a:t>
            </a:r>
            <a:r>
              <a:rPr lang="en-US" sz="2000" dirty="0">
                <a:latin typeface="Times New Roman" panose="02020603050405020304" pitchFamily="18" charset="0"/>
                <a:cs typeface="Times New Roman" panose="02020603050405020304" pitchFamily="18" charset="0"/>
              </a:rPr>
              <a:t>System Requirements</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Proposed Detailed Methodology of solving indentified problem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5.1 </a:t>
            </a:r>
            <a:r>
              <a:rPr lang="en-US" sz="2000" dirty="0">
                <a:latin typeface="Times New Roman" panose="02020603050405020304" pitchFamily="18" charset="0"/>
                <a:cs typeface="Times New Roman" panose="02020603050405020304" pitchFamily="18" charset="0"/>
              </a:rPr>
              <a:t>Proposed work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5.2 </a:t>
            </a:r>
            <a:r>
              <a:rPr lang="en-US" sz="2000" dirty="0">
                <a:latin typeface="Times New Roman" panose="02020603050405020304" pitchFamily="18" charset="0"/>
                <a:cs typeface="Times New Roman" panose="02020603050405020304" pitchFamily="18" charset="0"/>
              </a:rPr>
              <a:t>Proposed Design </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Week wise Action Plan – </a:t>
            </a:r>
            <a:r>
              <a:rPr lang="en-US" sz="2000" b="1" dirty="0">
                <a:latin typeface="Times New Roman" panose="02020603050405020304" pitchFamily="18" charset="0"/>
                <a:cs typeface="Times New Roman" panose="02020603050405020304" pitchFamily="18" charset="0"/>
              </a:rPr>
              <a:t>for Sixth semester</a:t>
            </a:r>
            <a:endParaRPr lang="en-US" sz="2000" dirty="0">
              <a:latin typeface="Times New Roman" panose="02020603050405020304" pitchFamily="18" charset="0"/>
              <a:cs typeface="Times New Roman" panose="02020603050405020304" pitchFamily="18" charset="0"/>
            </a:endParaRP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References and Bibliography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7281-C496-6E71-EFF5-B4BF11F9B650}"/>
              </a:ext>
            </a:extLst>
          </p:cNvPr>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References and Bibliography</a:t>
            </a:r>
            <a:endParaRPr lang="en-IN" dirty="0"/>
          </a:p>
        </p:txBody>
      </p:sp>
      <p:sp>
        <p:nvSpPr>
          <p:cNvPr id="3" name="Content Placeholder 2">
            <a:extLst>
              <a:ext uri="{FF2B5EF4-FFF2-40B4-BE49-F238E27FC236}">
                <a16:creationId xmlns:a16="http://schemas.microsoft.com/office/drawing/2014/main" id="{B9E00C73-219E-4E58-C994-FF2AA533C20B}"/>
              </a:ext>
            </a:extLst>
          </p:cNvPr>
          <p:cNvSpPr>
            <a:spLocks noGrp="1"/>
          </p:cNvSpPr>
          <p:nvPr>
            <p:ph idx="1"/>
          </p:nvPr>
        </p:nvSpPr>
        <p:spPr>
          <a:xfrm>
            <a:off x="381000" y="1524000"/>
            <a:ext cx="11430000" cy="4876800"/>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Student record management system:</a:t>
            </a:r>
            <a:endParaRPr lang="en-GB" dirty="0">
              <a:latin typeface="Times New Roman" panose="02020603050405020304" pitchFamily="18" charset="0"/>
              <a:cs typeface="Times New Roman" panose="02020603050405020304" pitchFamily="18" charset="0"/>
              <a:hlinkClick r:id="rId2"/>
            </a:endParaRPr>
          </a:p>
          <a:p>
            <a:pPr marL="0" indent="0">
              <a:buNone/>
            </a:pPr>
            <a:r>
              <a:rPr lang="en-GB" dirty="0">
                <a:latin typeface="Times New Roman" panose="02020603050405020304" pitchFamily="18" charset="0"/>
                <a:cs typeface="Times New Roman" panose="02020603050405020304" pitchFamily="18" charset="0"/>
                <a:hlinkClick r:id="rId2"/>
              </a:rPr>
              <a:t>https://www.iitms.co.in/blog/student-record-management-system.html</a:t>
            </a: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The Use of  existing systems Student record management:</a:t>
            </a:r>
          </a:p>
          <a:p>
            <a:pPr marL="0" indent="0">
              <a:buNone/>
            </a:pPr>
            <a:r>
              <a:rPr lang="en-GB" dirty="0">
                <a:latin typeface="Times New Roman" panose="02020603050405020304" pitchFamily="18" charset="0"/>
                <a:cs typeface="Times New Roman" panose="02020603050405020304" pitchFamily="18" charset="0"/>
                <a:hlinkClick r:id="rId3"/>
              </a:rPr>
              <a:t>https://www.google.com/amp/s/www.softwaresuggest.com/blog/student-record-management-system/amp/</a:t>
            </a: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GitHub Repository:</a:t>
            </a:r>
          </a:p>
          <a:p>
            <a:pPr marL="0" indent="0">
              <a:buNone/>
            </a:pPr>
            <a:r>
              <a:rPr lang="en-IN" dirty="0">
                <a:latin typeface="Times New Roman" panose="02020603050405020304" pitchFamily="18" charset="0"/>
                <a:cs typeface="Times New Roman" panose="02020603050405020304" pitchFamily="18" charset="0"/>
                <a:hlinkClick r:id="rId4"/>
              </a:rPr>
              <a:t>https://github.com/kishanrajput23/Student-Information-System</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822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5E959-8ACF-AF63-13C3-D61549541009}"/>
              </a:ext>
            </a:extLst>
          </p:cNvPr>
          <p:cNvSpPr>
            <a:spLocks noGrp="1"/>
          </p:cNvSpPr>
          <p:nvPr>
            <p:ph type="title"/>
          </p:nvPr>
        </p:nvSpPr>
        <p:spPr>
          <a:xfrm>
            <a:off x="381000" y="103762"/>
            <a:ext cx="11506200" cy="6477000"/>
          </a:xfrm>
        </p:spPr>
        <p:txBody>
          <a:bodyPr>
            <a:normAutofit/>
          </a:bodyPr>
          <a:lstStyle/>
          <a:p>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121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81000" y="1447800"/>
            <a:ext cx="11430000" cy="4876800"/>
          </a:xfrm>
        </p:spPr>
        <p:txBody>
          <a:bodyPr>
            <a:normAutofit fontScale="92500" lnSpcReduction="10000"/>
          </a:bodyPr>
          <a:lstStyle/>
          <a:p>
            <a:pPr algn="just"/>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Educational institutions are facing challenges in managing student data, such as Attendance, Submissions(</a:t>
            </a:r>
            <a:r>
              <a:rPr lang="en-IN" dirty="0">
                <a:latin typeface="Times New Roman" panose="02020603050405020304" pitchFamily="18" charset="0"/>
                <a:cs typeface="Times New Roman" panose="02020603050405020304" pitchFamily="18" charset="0"/>
              </a:rPr>
              <a:t>Assignments and Practical)</a:t>
            </a:r>
            <a:r>
              <a:rPr lang="en-US" dirty="0">
                <a:latin typeface="Times New Roman" panose="02020603050405020304" pitchFamily="18" charset="0"/>
                <a:cs typeface="Times New Roman" panose="02020603050405020304" pitchFamily="18" charset="0"/>
              </a:rPr>
              <a:t>, class-test marks, </a:t>
            </a:r>
            <a:r>
              <a:rPr lang="en-IN" dirty="0">
                <a:latin typeface="Times New Roman" panose="02020603050405020304" pitchFamily="18" charset="0"/>
                <a:cs typeface="Times New Roman" panose="02020603050405020304" pitchFamily="18" charset="0"/>
              </a:rPr>
              <a:t>Timetable and Submission Report</a:t>
            </a:r>
            <a:r>
              <a:rPr lang="en-US" dirty="0">
                <a:latin typeface="Times New Roman" panose="02020603050405020304" pitchFamily="18" charset="0"/>
                <a:cs typeface="Times New Roman" panose="02020603050405020304" pitchFamily="18" charset="0"/>
              </a:rPr>
              <a:t>. Manual data entry and processing can be time-consuming, error-prone, and inefficient.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design our </a:t>
            </a:r>
            <a:r>
              <a:rPr lang="en-IN" dirty="0">
                <a:latin typeface="Times New Roman" panose="02020603050405020304" pitchFamily="18" charset="0"/>
                <a:cs typeface="Times New Roman" panose="02020603050405020304" pitchFamily="18" charset="0"/>
              </a:rPr>
              <a:t>website</a:t>
            </a:r>
            <a:r>
              <a:rPr lang="en-US" dirty="0">
                <a:latin typeface="Times New Roman" panose="02020603050405020304" pitchFamily="18" charset="0"/>
                <a:cs typeface="Times New Roman" panose="02020603050405020304" pitchFamily="18" charset="0"/>
              </a:rPr>
              <a:t> to address the administrative and data management needs of educational institutions. It computerize student data including Attendance, Submissions(</a:t>
            </a:r>
            <a:r>
              <a:rPr lang="en-IN" dirty="0">
                <a:latin typeface="Times New Roman" panose="02020603050405020304" pitchFamily="18" charset="0"/>
                <a:cs typeface="Times New Roman" panose="02020603050405020304" pitchFamily="18" charset="0"/>
              </a:rPr>
              <a:t>Assignments and Practical)</a:t>
            </a:r>
            <a:r>
              <a:rPr lang="en-US" dirty="0">
                <a:latin typeface="Times New Roman" panose="02020603050405020304" pitchFamily="18" charset="0"/>
                <a:cs typeface="Times New Roman" panose="02020603050405020304" pitchFamily="18" charset="0"/>
              </a:rPr>
              <a:t>, class-test marks</a:t>
            </a:r>
            <a:r>
              <a:rPr lang="en-IN" dirty="0">
                <a:latin typeface="Times New Roman" panose="02020603050405020304" pitchFamily="18" charset="0"/>
                <a:cs typeface="Times New Roman" panose="02020603050405020304" pitchFamily="18" charset="0"/>
              </a:rPr>
              <a:t>, Timetable and Submission Report</a:t>
            </a:r>
            <a:r>
              <a:rPr lang="en-US" dirty="0">
                <a:latin typeface="Times New Roman" panose="02020603050405020304" pitchFamily="18" charset="0"/>
                <a:cs typeface="Times New Roman" panose="02020603050405020304" pitchFamily="18" charset="0"/>
              </a:rPr>
              <a:t> reducing manual workloads and errors.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7054"/>
            <a:ext cx="11582400" cy="962146"/>
          </a:xfrm>
        </p:spPr>
        <p:txBody>
          <a:bodyPr/>
          <a:lstStyle/>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381000" y="1524000"/>
            <a:ext cx="11582400" cy="4876800"/>
          </a:xfrm>
        </p:spPr>
        <p:txBody>
          <a:bodyPr>
            <a:normAutofit/>
          </a:bodyPr>
          <a:lstStyle/>
          <a:p>
            <a:pPr algn="just"/>
            <a:r>
              <a:rPr lang="en-IN" sz="2800" dirty="0">
                <a:latin typeface="Times New Roman" panose="02020603050405020304" pitchFamily="18" charset="0"/>
                <a:cs typeface="Times New Roman" panose="02020603050405020304" pitchFamily="18" charset="0"/>
              </a:rPr>
              <a:t>Attendance, Class-test Marks, Submission Report, Timetable, Assignments And Practical Submissions plays an important role to manage student record.</a:t>
            </a:r>
          </a:p>
          <a:p>
            <a:pPr algn="just"/>
            <a:r>
              <a:rPr lang="en-IN" sz="2800" dirty="0">
                <a:latin typeface="Times New Roman" panose="02020603050405020304" pitchFamily="18" charset="0"/>
                <a:cs typeface="Times New Roman" panose="02020603050405020304" pitchFamily="18" charset="0"/>
              </a:rPr>
              <a:t>To manage the records manually is difficult, time consuming and causes lack of accuracy and data loss.</a:t>
            </a:r>
          </a:p>
          <a:p>
            <a:pPr algn="just"/>
            <a:r>
              <a:rPr lang="en-IN" sz="2800" dirty="0">
                <a:latin typeface="Times New Roman" panose="02020603050405020304" pitchFamily="18" charset="0"/>
                <a:cs typeface="Times New Roman" panose="02020603050405020304" pitchFamily="18" charset="0"/>
              </a:rPr>
              <a:t>To overcome these problems, we aim to </a:t>
            </a:r>
            <a:r>
              <a:rPr lang="en-US" sz="2800" dirty="0">
                <a:latin typeface="Times New Roman" panose="02020603050405020304" pitchFamily="18" charset="0"/>
                <a:cs typeface="Times New Roman" panose="02020603050405020304" pitchFamily="18" charset="0"/>
              </a:rPr>
              <a:t>computerize</a:t>
            </a:r>
            <a:r>
              <a:rPr lang="en-IN" sz="2800" dirty="0">
                <a:latin typeface="Times New Roman" panose="02020603050405020304" pitchFamily="18" charset="0"/>
                <a:cs typeface="Times New Roman" panose="02020603050405020304" pitchFamily="18" charset="0"/>
              </a:rPr>
              <a:t> all the student record and make it easy for college faculty to manage and keep backup of these data. </a:t>
            </a:r>
          </a:p>
          <a:p>
            <a:pPr algn="just"/>
            <a:r>
              <a:rPr lang="en-IN" sz="2800" dirty="0">
                <a:latin typeface="Times New Roman" panose="02020603050405020304" pitchFamily="18" charset="0"/>
                <a:cs typeface="Times New Roman" panose="02020603050405020304" pitchFamily="18" charset="0"/>
              </a:rPr>
              <a:t>Where as for students, they can view there attendance(theory and practical), class-test marks, class wise timetable, submission report, assignments and practical submissions.</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11506200" cy="5410200"/>
          </a:xfrm>
        </p:spPr>
        <p:txBody>
          <a:bodyPr>
            <a:normAutofit/>
          </a:bodyPr>
          <a:lstStyle/>
          <a:p>
            <a:pPr marL="0" indent="0" algn="just">
              <a:buNone/>
            </a:pPr>
            <a:r>
              <a:rPr lang="en-US" sz="3600" b="1" dirty="0">
                <a:latin typeface="Times New Roman" panose="02020603050405020304" pitchFamily="18" charset="0"/>
                <a:cs typeface="Times New Roman" panose="02020603050405020304" pitchFamily="18" charset="0"/>
              </a:rPr>
              <a:t> 3.1 Study of existing system / Review of Research Papers</a:t>
            </a:r>
          </a:p>
          <a:p>
            <a:pPr marL="0" indent="0" algn="just">
              <a:buNone/>
            </a:pPr>
            <a:endParaRPr lang="en-GB" sz="2400"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our college attendance is taken by calling roll no. and fills up the presenty in the muster table, which is time consuming.</a:t>
            </a:r>
            <a:r>
              <a:rPr lang="en-IN" b="1" dirty="0">
                <a:latin typeface="Times New Roman" panose="02020603050405020304" pitchFamily="18" charset="0"/>
                <a:cs typeface="Times New Roman" panose="02020603050405020304" pitchFamily="18" charset="0"/>
              </a:rPr>
              <a:t> </a:t>
            </a:r>
          </a:p>
          <a:p>
            <a:pPr algn="just"/>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Assignment details are managed by filling up the submission muster which make it hard to gather the details.</a:t>
            </a:r>
          </a:p>
          <a:p>
            <a:pPr algn="just"/>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A88C479-A52C-2028-083C-B839922EFCBB}"/>
              </a:ext>
            </a:extLst>
          </p:cNvPr>
          <p:cNvSpPr>
            <a:spLocks noGrp="1"/>
          </p:cNvSpPr>
          <p:nvPr>
            <p:ph type="title"/>
          </p:nvPr>
        </p:nvSpPr>
        <p:spPr>
          <a:xfrm>
            <a:off x="381000" y="103762"/>
            <a:ext cx="115062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ED3-2799-59D1-1925-A36346B39FB4}"/>
              </a:ext>
            </a:extLst>
          </p:cNvPr>
          <p:cNvSpPr>
            <a:spLocks noGrp="1"/>
          </p:cNvSpPr>
          <p:nvPr>
            <p:ph type="title"/>
          </p:nvPr>
        </p:nvSpPr>
        <p:spPr>
          <a:xfrm>
            <a:off x="304800" y="226000"/>
            <a:ext cx="115824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4FCBA9A1-D25C-A152-BC2C-23407B0385E8}"/>
              </a:ext>
            </a:extLst>
          </p:cNvPr>
          <p:cNvSpPr>
            <a:spLocks noGrp="1"/>
          </p:cNvSpPr>
          <p:nvPr>
            <p:ph idx="1"/>
          </p:nvPr>
        </p:nvSpPr>
        <p:spPr>
          <a:xfrm>
            <a:off x="304800" y="1420238"/>
            <a:ext cx="11582400" cy="5132961"/>
          </a:xfrm>
        </p:spPr>
        <p:txBody>
          <a:bodyPr/>
          <a:lstStyle/>
          <a:p>
            <a:pPr algn="just"/>
            <a:r>
              <a:rPr lang="en-IN" sz="3200" dirty="0">
                <a:latin typeface="Times New Roman" panose="02020603050405020304" pitchFamily="18" charset="0"/>
                <a:cs typeface="Times New Roman" panose="02020603050405020304" pitchFamily="18" charset="0"/>
              </a:rPr>
              <a:t>The marks of the conducted class test’s are filled up in the muster, which may consume time and also makes hard to access the marks when needed  . </a:t>
            </a:r>
          </a:p>
          <a:p>
            <a:pPr algn="just"/>
            <a:r>
              <a:rPr lang="en-US" sz="3200" dirty="0">
                <a:latin typeface="Times New Roman" panose="02020603050405020304" pitchFamily="18" charset="0"/>
                <a:cs typeface="Times New Roman" panose="02020603050405020304" pitchFamily="18" charset="0"/>
              </a:rPr>
              <a:t>Creating the submission report can be a time-consuming and tiring task for students, as they are required to collect faculty signatures for approval.</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792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708-6360-5DBE-F604-B0B556671466}"/>
              </a:ext>
            </a:extLst>
          </p:cNvPr>
          <p:cNvSpPr>
            <a:spLocks noGrp="1"/>
          </p:cNvSpPr>
          <p:nvPr>
            <p:ph type="title"/>
          </p:nvPr>
        </p:nvSpPr>
        <p:spPr>
          <a:xfrm>
            <a:off x="381000" y="122238"/>
            <a:ext cx="114300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EEA2D5BB-A5D0-C8C4-941F-2C4AF20F2FCB}"/>
              </a:ext>
            </a:extLst>
          </p:cNvPr>
          <p:cNvSpPr>
            <a:spLocks noGrp="1"/>
          </p:cNvSpPr>
          <p:nvPr>
            <p:ph idx="1"/>
          </p:nvPr>
        </p:nvSpPr>
        <p:spPr>
          <a:xfrm>
            <a:off x="381000" y="1295400"/>
            <a:ext cx="11430000" cy="54102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3.2 Limitations of existing system / Problems discussed in research papers</a:t>
            </a:r>
          </a:p>
          <a:p>
            <a:pPr marL="0" indent="0">
              <a:buNone/>
            </a:pPr>
            <a:endParaRPr lang="en-US" sz="2800"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Lack of real-time attendance tracking, leading to potential inaccuracies and delays in updating attendance records.</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Challenges in tracking and managing the submission of assignments , practical, including  lack of traceability and may cause error.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8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2F95-FF0D-7AE7-D8D4-E34B00673FA3}"/>
              </a:ext>
            </a:extLst>
          </p:cNvPr>
          <p:cNvSpPr>
            <a:spLocks noGrp="1"/>
          </p:cNvSpPr>
          <p:nvPr>
            <p:ph type="title"/>
          </p:nvPr>
        </p:nvSpPr>
        <p:spPr>
          <a:xfrm>
            <a:off x="381000" y="76200"/>
            <a:ext cx="11430001" cy="914400"/>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3EB431-C430-A595-415E-E85B881F951B}"/>
              </a:ext>
            </a:extLst>
          </p:cNvPr>
          <p:cNvSpPr>
            <a:spLocks noGrp="1"/>
          </p:cNvSpPr>
          <p:nvPr>
            <p:ph idx="1"/>
          </p:nvPr>
        </p:nvSpPr>
        <p:spPr>
          <a:xfrm>
            <a:off x="380999" y="1219200"/>
            <a:ext cx="11430002" cy="5486400"/>
          </a:xfrm>
        </p:spPr>
        <p:txBody>
          <a:bodyPr>
            <a:noAutofit/>
          </a:bodyPr>
          <a:lstStyle/>
          <a:p>
            <a:pPr marL="0" indent="0">
              <a:buNone/>
            </a:pPr>
            <a:r>
              <a:rPr lang="en-US" sz="3600" b="1" dirty="0">
                <a:solidFill>
                  <a:srgbClr val="000000"/>
                </a:solidFill>
                <a:latin typeface="Times New Roman" panose="02020603050405020304" pitchFamily="18" charset="0"/>
                <a:ea typeface="+mj-ea"/>
                <a:cs typeface="Times New Roman" panose="02020603050405020304" pitchFamily="18" charset="0"/>
              </a:rPr>
              <a:t>3.3 Problem Identification /need of a system</a:t>
            </a:r>
          </a:p>
          <a:p>
            <a:pPr marL="0" indent="0">
              <a:buNone/>
            </a:pPr>
            <a:endParaRPr lang="en-GB"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current system, the use of paper-based attendance sheets is done to maintain student records, leading to difficulties and issues in management.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Keepings records of student in paper-sheets files with less accuracy resulting in misplaced of files, damaged files or even results in data loss. Such records are hard to retrieve, and are Time consuming. Also when in emergencies.</a:t>
            </a:r>
          </a:p>
          <a:p>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81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E3AD-F78F-6CA8-79AA-D98316704ED0}"/>
              </a:ext>
            </a:extLst>
          </p:cNvPr>
          <p:cNvSpPr>
            <a:spLocks noGrp="1"/>
          </p:cNvSpPr>
          <p:nvPr>
            <p:ph type="title"/>
          </p:nvPr>
        </p:nvSpPr>
        <p:spPr>
          <a:xfrm>
            <a:off x="609600" y="228600"/>
            <a:ext cx="10972800" cy="944562"/>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41D942-E180-B479-88D9-BB3EB94A4DA9}"/>
              </a:ext>
            </a:extLst>
          </p:cNvPr>
          <p:cNvSpPr>
            <a:spLocks noGrp="1"/>
          </p:cNvSpPr>
          <p:nvPr>
            <p:ph idx="1"/>
          </p:nvPr>
        </p:nvSpPr>
        <p:spPr>
          <a:xfrm>
            <a:off x="609600" y="1447800"/>
            <a:ext cx="10972800" cy="4876800"/>
          </a:xfrm>
        </p:spPr>
        <p:txBody>
          <a:bodyPr>
            <a:normAutofit/>
          </a:bodyPr>
          <a:lstStyle/>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As manually keeping records of students Attendance, test marks, practical marks which are on papers, musters does not have any backups causes it to have big loss of data in any circumstances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Overcome the problem of student data management regarding student attendance, Assignment &amp; Practical submissions, class Test marks, </a:t>
            </a:r>
            <a:r>
              <a:rPr lang="en-IN" dirty="0">
                <a:latin typeface="Times New Roman" panose="02020603050405020304" pitchFamily="18" charset="0"/>
                <a:cs typeface="Times New Roman" panose="02020603050405020304" pitchFamily="18" charset="0"/>
              </a:rPr>
              <a:t>Timetable</a:t>
            </a: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67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2375</TotalTime>
  <Words>1220</Words>
  <Application>Microsoft Office PowerPoint</Application>
  <PresentationFormat>Widescreen</PresentationFormat>
  <Paragraphs>173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Symbol</vt:lpstr>
      <vt:lpstr>Times New Roman</vt:lpstr>
      <vt:lpstr>Office Theme</vt:lpstr>
      <vt:lpstr>PowerPoint Presentation</vt:lpstr>
      <vt:lpstr>Content</vt:lpstr>
      <vt:lpstr>1. Abstract</vt:lpstr>
      <vt:lpstr>2. Introduction  </vt:lpstr>
      <vt:lpstr>3. Literature Survey</vt:lpstr>
      <vt:lpstr>3. Literature Survey</vt:lpstr>
      <vt:lpstr>3. Literature Survey</vt:lpstr>
      <vt:lpstr> 3. Literature Survey </vt:lpstr>
      <vt:lpstr> 3. Literature Survey </vt:lpstr>
      <vt:lpstr>  3. Literature Survey </vt:lpstr>
      <vt:lpstr>4. Specification </vt:lpstr>
      <vt:lpstr>4. Specification </vt:lpstr>
      <vt:lpstr>4. Specification </vt:lpstr>
      <vt:lpstr>4. Specification </vt:lpstr>
      <vt:lpstr>5.1 Proposed work</vt:lpstr>
      <vt:lpstr>5.1 Proposed work(Attendance Database Design)</vt:lpstr>
      <vt:lpstr>5.2 Proposed Design(Use-Case Diagram)</vt:lpstr>
      <vt:lpstr>5.2 Proposed Design(Entity Relationship Diagram)</vt:lpstr>
      <vt:lpstr>6. Week wise Action Plan – for Sixth semester</vt:lpstr>
      <vt:lpstr>7. References and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ssvps</dc:creator>
  <cp:lastModifiedBy>Dhruv Makhija</cp:lastModifiedBy>
  <cp:revision>159</cp:revision>
  <dcterms:created xsi:type="dcterms:W3CDTF">2015-09-18T08:45:14Z</dcterms:created>
  <dcterms:modified xsi:type="dcterms:W3CDTF">2023-10-23T06:20:15Z</dcterms:modified>
</cp:coreProperties>
</file>