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64"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120044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79290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657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152677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0851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213939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563272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0798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196368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F382-AF02-4984-B359-54D0C3279C15}"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71954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2F382-AF02-4984-B359-54D0C3279C15}"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31134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2F382-AF02-4984-B359-54D0C3279C15}"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62034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2F382-AF02-4984-B359-54D0C3279C15}"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262842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2F382-AF02-4984-B359-54D0C3279C15}"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4785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2F382-AF02-4984-B359-54D0C3279C15}"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144641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02F382-AF02-4984-B359-54D0C3279C15}"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1475C-6676-4A2A-9DAD-CB7CAB7DBE86}" type="slidenum">
              <a:rPr lang="en-IN" smtClean="0"/>
              <a:t>‹#›</a:t>
            </a:fld>
            <a:endParaRPr lang="en-IN"/>
          </a:p>
        </p:txBody>
      </p:sp>
    </p:spTree>
    <p:extLst>
      <p:ext uri="{BB962C8B-B14F-4D97-AF65-F5344CB8AC3E}">
        <p14:creationId xmlns:p14="http://schemas.microsoft.com/office/powerpoint/2010/main" val="374643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02F382-AF02-4984-B359-54D0C3279C15}" type="datetimeFigureOut">
              <a:rPr lang="en-IN" smtClean="0"/>
              <a:t>02-08-2023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E1475C-6676-4A2A-9DAD-CB7CAB7DBE86}" type="slidenum">
              <a:rPr lang="en-IN" smtClean="0"/>
              <a:t>‹#›</a:t>
            </a:fld>
            <a:endParaRPr lang="en-IN"/>
          </a:p>
        </p:txBody>
      </p:sp>
    </p:spTree>
    <p:extLst>
      <p:ext uri="{BB962C8B-B14F-4D97-AF65-F5344CB8AC3E}">
        <p14:creationId xmlns:p14="http://schemas.microsoft.com/office/powerpoint/2010/main" val="1332220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31A2-4A6C-C7A8-9AA2-EBFB56930B54}"/>
              </a:ext>
            </a:extLst>
          </p:cNvPr>
          <p:cNvSpPr>
            <a:spLocks noGrp="1"/>
          </p:cNvSpPr>
          <p:nvPr>
            <p:ph type="title"/>
          </p:nvPr>
        </p:nvSpPr>
        <p:spPr>
          <a:xfrm>
            <a:off x="596652" y="192629"/>
            <a:ext cx="8596668" cy="788894"/>
          </a:xfrm>
          <a:noFill/>
          <a:ln>
            <a:noFill/>
          </a:ln>
        </p:spPr>
        <p:style>
          <a:lnRef idx="0">
            <a:scrgbClr r="0" g="0" b="0"/>
          </a:lnRef>
          <a:fillRef idx="0">
            <a:scrgbClr r="0" g="0" b="0"/>
          </a:fillRef>
          <a:effectRef idx="0">
            <a:scrgbClr r="0" g="0" b="0"/>
          </a:effectRef>
          <a:fontRef idx="minor">
            <a:schemeClr val="dk1"/>
          </a:fontRef>
        </p:style>
        <p:txBody>
          <a:bodyPr>
            <a:normAutofit fontScale="90000"/>
          </a:bodyPr>
          <a:lstStyle/>
          <a:p>
            <a:pPr algn="ctr"/>
            <a:r>
              <a:rPr lang="en-US" sz="4800" dirty="0"/>
              <a:t> Introduction to Bootstrap</a:t>
            </a:r>
            <a:br>
              <a:rPr lang="en-US" sz="4800" dirty="0"/>
            </a:br>
            <a:endParaRPr lang="en-IN" sz="4800" b="1" dirty="0"/>
          </a:p>
        </p:txBody>
      </p:sp>
      <p:sp>
        <p:nvSpPr>
          <p:cNvPr id="3" name="TextBox 2">
            <a:extLst>
              <a:ext uri="{FF2B5EF4-FFF2-40B4-BE49-F238E27FC236}">
                <a16:creationId xmlns:a16="http://schemas.microsoft.com/office/drawing/2014/main" id="{E1075961-8B00-988D-0DCC-F9275CA6F844}"/>
              </a:ext>
            </a:extLst>
          </p:cNvPr>
          <p:cNvSpPr txBox="1"/>
          <p:nvPr/>
        </p:nvSpPr>
        <p:spPr>
          <a:xfrm>
            <a:off x="322730" y="1174376"/>
            <a:ext cx="8068235" cy="5755422"/>
          </a:xfrm>
          <a:prstGeom prst="rect">
            <a:avLst/>
          </a:prstGeom>
          <a:noFill/>
        </p:spPr>
        <p:txBody>
          <a:bodyPr wrap="square" rtlCol="0">
            <a:spAutoFit/>
          </a:bodyPr>
          <a:lstStyle/>
          <a:p>
            <a:pPr marL="457200" indent="-457200">
              <a:buFont typeface="Arial" panose="020B0604020202020204" pitchFamily="34" charset="0"/>
              <a:buChar char="•"/>
            </a:pPr>
            <a:r>
              <a:rPr lang="en-US" sz="2800" b="1" dirty="0"/>
              <a:t>What is Bootstrap?</a:t>
            </a:r>
          </a:p>
          <a:p>
            <a:pPr lvl="1" algn="just"/>
            <a:r>
              <a:rPr lang="en-GB" sz="2000" b="0" i="0" dirty="0">
                <a:effectLst/>
                <a:latin typeface="Söhne"/>
              </a:rPr>
              <a:t>Bootstrap is a popular and widely-used front-end framework for building responsive and mobile-first websites and web applications. It was originally created by Twitter and is now an open-source project. The framework provides a collection of HTML, CSS, and JavaScript components and tools, making it easier for developers to design and develop modern, visually appealing, and consistent user interfaces.</a:t>
            </a:r>
            <a:endParaRPr lang="en-US" sz="2000" b="1" dirty="0"/>
          </a:p>
          <a:p>
            <a:pPr lvl="1"/>
            <a:endParaRPr lang="en-US" sz="2000" dirty="0"/>
          </a:p>
          <a:p>
            <a:pPr marL="457200" indent="-457200">
              <a:buFont typeface="Arial" panose="020B0604020202020204" pitchFamily="34" charset="0"/>
              <a:buChar char="•"/>
            </a:pPr>
            <a:r>
              <a:rPr lang="en-IN" sz="2800" b="1" dirty="0"/>
              <a:t>Why it is used ?</a:t>
            </a:r>
          </a:p>
          <a:p>
            <a:pPr marL="800100" lvl="1" indent="-342900" algn="just">
              <a:buFont typeface="+mj-lt"/>
              <a:buAutoNum type="arabicPeriod"/>
            </a:pPr>
            <a:r>
              <a:rPr lang="en-US" sz="1600" b="1" i="0" dirty="0">
                <a:solidFill>
                  <a:srgbClr val="000000"/>
                </a:solidFill>
                <a:effectLst/>
                <a:latin typeface="Verdana" panose="020B0604030504040204" pitchFamily="34" charset="0"/>
              </a:rPr>
              <a:t>Easy to use:</a:t>
            </a:r>
            <a:r>
              <a:rPr lang="en-US" sz="1600" b="0" i="0" dirty="0">
                <a:solidFill>
                  <a:srgbClr val="000000"/>
                </a:solidFill>
                <a:effectLst/>
                <a:latin typeface="Verdana" panose="020B0604030504040204" pitchFamily="34" charset="0"/>
              </a:rPr>
              <a:t> Anybody with just basic knowledge of HTML and CSS can start using Bootstrap</a:t>
            </a:r>
          </a:p>
          <a:p>
            <a:pPr marL="800100" lvl="1" indent="-342900" algn="just">
              <a:buFont typeface="+mj-lt"/>
              <a:buAutoNum type="arabicPeriod"/>
            </a:pPr>
            <a:r>
              <a:rPr lang="en-US" sz="1600" b="1" i="0" dirty="0">
                <a:solidFill>
                  <a:srgbClr val="000000"/>
                </a:solidFill>
                <a:effectLst/>
                <a:latin typeface="Verdana" panose="020B0604030504040204" pitchFamily="34" charset="0"/>
              </a:rPr>
              <a:t>Responsive features:</a:t>
            </a:r>
            <a:r>
              <a:rPr lang="en-US" sz="1600" b="0" i="0" dirty="0">
                <a:solidFill>
                  <a:srgbClr val="000000"/>
                </a:solidFill>
                <a:effectLst/>
                <a:latin typeface="Verdana" panose="020B0604030504040204" pitchFamily="34" charset="0"/>
              </a:rPr>
              <a:t> Bootstrap's responsive CSS adjusts to phones, tablets, and desktops</a:t>
            </a:r>
          </a:p>
          <a:p>
            <a:pPr marL="800100" lvl="1" indent="-342900" algn="just">
              <a:buFont typeface="+mj-lt"/>
              <a:buAutoNum type="arabicPeriod"/>
            </a:pPr>
            <a:r>
              <a:rPr lang="en-US" sz="1600" b="1" i="0" dirty="0">
                <a:solidFill>
                  <a:srgbClr val="000000"/>
                </a:solidFill>
                <a:effectLst/>
                <a:latin typeface="Verdana" panose="020B0604030504040204" pitchFamily="34" charset="0"/>
              </a:rPr>
              <a:t>Mobile-first approach:</a:t>
            </a:r>
            <a:r>
              <a:rPr lang="en-US" sz="1600" b="0" i="0" dirty="0">
                <a:solidFill>
                  <a:srgbClr val="000000"/>
                </a:solidFill>
                <a:effectLst/>
                <a:latin typeface="Verdana" panose="020B0604030504040204" pitchFamily="34" charset="0"/>
              </a:rPr>
              <a:t> In Bootstrap 3, mobile-first styles are part of the core framework</a:t>
            </a:r>
          </a:p>
          <a:p>
            <a:pPr marL="800100" lvl="1" indent="-342900" algn="just">
              <a:buFont typeface="+mj-lt"/>
              <a:buAutoNum type="arabicPeriod"/>
            </a:pPr>
            <a:r>
              <a:rPr lang="en-US" sz="1600" b="1" i="0" dirty="0">
                <a:solidFill>
                  <a:srgbClr val="000000"/>
                </a:solidFill>
                <a:effectLst/>
                <a:latin typeface="Verdana" panose="020B0604030504040204" pitchFamily="34" charset="0"/>
              </a:rPr>
              <a:t>Browser compatibility:</a:t>
            </a:r>
            <a:r>
              <a:rPr lang="en-US" sz="1600" b="0" i="0" dirty="0">
                <a:solidFill>
                  <a:srgbClr val="000000"/>
                </a:solidFill>
                <a:effectLst/>
                <a:latin typeface="Verdana" panose="020B0604030504040204" pitchFamily="34" charset="0"/>
              </a:rPr>
              <a:t> Bootstrap is compatible with all modern browsers (Chrome, Firefox, Internet Explorer, Edge, Safari, and Opera)</a:t>
            </a:r>
          </a:p>
          <a:p>
            <a:pPr marL="971550" lvl="1" indent="-514350">
              <a:buFont typeface="+mj-lt"/>
              <a:buAutoNum type="arabicPeriod"/>
            </a:pPr>
            <a:endParaRPr lang="en-US" sz="2800" b="1" dirty="0"/>
          </a:p>
        </p:txBody>
      </p:sp>
      <p:pic>
        <p:nvPicPr>
          <p:cNvPr id="5" name="Picture 4">
            <a:extLst>
              <a:ext uri="{FF2B5EF4-FFF2-40B4-BE49-F238E27FC236}">
                <a16:creationId xmlns:a16="http://schemas.microsoft.com/office/drawing/2014/main" id="{15657A5B-5CAA-E601-35FF-77BB0F4BF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87" y="2348977"/>
            <a:ext cx="3366247" cy="27771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570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1CE8B-7645-4554-193E-128ED55D5559}"/>
              </a:ext>
            </a:extLst>
          </p:cNvPr>
          <p:cNvSpPr txBox="1"/>
          <p:nvPr/>
        </p:nvSpPr>
        <p:spPr>
          <a:xfrm>
            <a:off x="359760" y="0"/>
            <a:ext cx="10057455" cy="6678751"/>
          </a:xfrm>
          <a:prstGeom prst="rect">
            <a:avLst/>
          </a:prstGeom>
          <a:noFill/>
        </p:spPr>
        <p:txBody>
          <a:bodyPr wrap="square">
            <a:spAutoFit/>
          </a:bodyPr>
          <a:lstStyle/>
          <a:p>
            <a:pPr algn="ctr"/>
            <a:endParaRPr lang="en-IN" sz="3600" dirty="0"/>
          </a:p>
          <a:p>
            <a:pPr algn="ctr"/>
            <a:r>
              <a:rPr lang="en-IN" sz="3600" dirty="0"/>
              <a:t>Bootstrap Grids</a:t>
            </a:r>
          </a:p>
          <a:p>
            <a:pPr algn="just"/>
            <a:r>
              <a:rPr lang="en-IN" sz="2000" dirty="0"/>
              <a:t>•Bootstrap’s grid system allows up to 12 columns across the page.</a:t>
            </a:r>
          </a:p>
          <a:p>
            <a:pPr algn="just"/>
            <a:r>
              <a:rPr lang="en-IN" sz="2000" dirty="0"/>
              <a:t>•If you do not want to use all 12 columns individually, you can group the columns           together to create wider columns:</a:t>
            </a:r>
          </a:p>
          <a:p>
            <a:pPr algn="just"/>
            <a:r>
              <a:rPr lang="en-IN" sz="2000" i="1" dirty="0">
                <a:latin typeface="Aptos Narrow" panose="020B0004020202020204" pitchFamily="34" charset="0"/>
              </a:rPr>
              <a:t>&lt;div class="col-md-12"&gt;Span 12 columns&lt;/div&gt;&lt;div class="col-md-6"&gt;Span 6&lt;/div&gt;&lt;div class="col-md-6"&gt;Span 6&lt;/div&gt;&lt;div class="col-md-4"&gt;Span 4&lt;/div&gt;&lt;div class="col-md-8"&gt;Span 8&lt;/div&gt;&lt;div class="col-md-4"&gt;Span 4&lt;/div&gt;&lt;div class="col-md-4"&gt;Span 4&lt;/div&gt; &lt;div class="col-md-4"&gt;Span 4&lt;/div&gt;</a:t>
            </a:r>
          </a:p>
          <a:p>
            <a:pPr algn="just"/>
            <a:r>
              <a:rPr lang="en-IN" sz="2000" dirty="0"/>
              <a:t>•Bootstrap's grid system is responsive, and the columns will re-arrange automatically depending on the screen size.</a:t>
            </a:r>
          </a:p>
          <a:p>
            <a:pPr algn="just"/>
            <a:endParaRPr lang="en-IN" sz="2000" dirty="0"/>
          </a:p>
          <a:p>
            <a:pPr algn="ctr"/>
            <a:r>
              <a:rPr lang="en-US" sz="3600" dirty="0"/>
              <a:t>Grid Classes</a:t>
            </a:r>
          </a:p>
          <a:p>
            <a:pPr algn="just"/>
            <a:r>
              <a:rPr lang="en-US" sz="2000" dirty="0"/>
              <a:t>•  The Bootstrap grid system has four classes:</a:t>
            </a:r>
          </a:p>
          <a:p>
            <a:pPr algn="just"/>
            <a:r>
              <a:rPr lang="en-US" sz="2000" dirty="0"/>
              <a:t>•  </a:t>
            </a:r>
            <a:r>
              <a:rPr lang="en-US" sz="2000" dirty="0" err="1"/>
              <a:t>xs</a:t>
            </a:r>
            <a:r>
              <a:rPr lang="en-US" sz="2000" dirty="0"/>
              <a:t> (for phones)</a:t>
            </a:r>
          </a:p>
          <a:p>
            <a:pPr algn="just"/>
            <a:r>
              <a:rPr lang="en-US" sz="2000" dirty="0"/>
              <a:t>•  </a:t>
            </a:r>
            <a:r>
              <a:rPr lang="en-US" sz="2000" dirty="0" err="1"/>
              <a:t>sm</a:t>
            </a:r>
            <a:r>
              <a:rPr lang="en-US" sz="2000" dirty="0"/>
              <a:t> (for tablets)</a:t>
            </a:r>
          </a:p>
          <a:p>
            <a:pPr algn="just"/>
            <a:r>
              <a:rPr lang="en-US" sz="2000" dirty="0"/>
              <a:t>•  md (for desktops)</a:t>
            </a:r>
          </a:p>
          <a:p>
            <a:pPr algn="just"/>
            <a:r>
              <a:rPr lang="en-US" sz="2000" dirty="0"/>
              <a:t>•  lg (for larger desktops)</a:t>
            </a:r>
          </a:p>
          <a:p>
            <a:pPr algn="just"/>
            <a:r>
              <a:rPr lang="en-US" sz="2000" dirty="0"/>
              <a:t>•  The classes above can be combined to create more dynamic and flexible layouts.</a:t>
            </a:r>
            <a:endParaRPr lang="en-IN" sz="2000" dirty="0"/>
          </a:p>
        </p:txBody>
      </p:sp>
    </p:spTree>
    <p:extLst>
      <p:ext uri="{BB962C8B-B14F-4D97-AF65-F5344CB8AC3E}">
        <p14:creationId xmlns:p14="http://schemas.microsoft.com/office/powerpoint/2010/main" val="145813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E841-9707-6A64-8C8E-7D6839873E15}"/>
              </a:ext>
            </a:extLst>
          </p:cNvPr>
          <p:cNvSpPr>
            <a:spLocks noGrp="1"/>
          </p:cNvSpPr>
          <p:nvPr>
            <p:ph type="title"/>
          </p:nvPr>
        </p:nvSpPr>
        <p:spPr>
          <a:xfrm>
            <a:off x="677334" y="206188"/>
            <a:ext cx="8596668" cy="762000"/>
          </a:xfrm>
        </p:spPr>
        <p:txBody>
          <a:bodyPr/>
          <a:lstStyle/>
          <a:p>
            <a:r>
              <a:rPr lang="en-IN" dirty="0">
                <a:solidFill>
                  <a:schemeClr val="tx1"/>
                </a:solidFill>
              </a:rPr>
              <a:t>Different concepts of Bootstrap</a:t>
            </a:r>
          </a:p>
        </p:txBody>
      </p:sp>
      <p:sp>
        <p:nvSpPr>
          <p:cNvPr id="3" name="Content Placeholder 2">
            <a:extLst>
              <a:ext uri="{FF2B5EF4-FFF2-40B4-BE49-F238E27FC236}">
                <a16:creationId xmlns:a16="http://schemas.microsoft.com/office/drawing/2014/main" id="{6AFB1EF3-18F7-9655-676D-DCB9E11CD6CC}"/>
              </a:ext>
            </a:extLst>
          </p:cNvPr>
          <p:cNvSpPr>
            <a:spLocks noGrp="1"/>
          </p:cNvSpPr>
          <p:nvPr>
            <p:ph idx="1"/>
          </p:nvPr>
        </p:nvSpPr>
        <p:spPr>
          <a:xfrm>
            <a:off x="677334" y="968188"/>
            <a:ext cx="8596668" cy="5764306"/>
          </a:xfrm>
        </p:spPr>
        <p:txBody>
          <a:bodyPr>
            <a:normAutofit lnSpcReduction="10000"/>
          </a:bodyPr>
          <a:lstStyle/>
          <a:p>
            <a:pPr>
              <a:buFont typeface="+mj-lt"/>
              <a:buAutoNum type="arabicPeriod"/>
            </a:pPr>
            <a:r>
              <a:rPr lang="en-IN" dirty="0"/>
              <a:t>	Collapsible</a:t>
            </a:r>
          </a:p>
          <a:p>
            <a:pPr marL="857250" lvl="2" indent="0">
              <a:buNone/>
            </a:pPr>
            <a:r>
              <a:rPr lang="en-GB" sz="1600" dirty="0">
                <a:solidFill>
                  <a:schemeClr val="tx1"/>
                </a:solidFill>
                <a:latin typeface="Söhne"/>
              </a:rPr>
              <a:t>A</a:t>
            </a:r>
            <a:r>
              <a:rPr lang="en-GB" sz="1600" b="0" i="0" dirty="0">
                <a:solidFill>
                  <a:schemeClr val="tx1"/>
                </a:solidFill>
                <a:effectLst/>
                <a:latin typeface="Söhne"/>
              </a:rPr>
              <a:t> "collapsible" refers to a UI element that can be expanded or collapsed to show or hide its content. The most commonly used collapsible component in Bootstrap is the "collapse" class, which is often combined with other elements like buttons or links to create interactive collapsible sections.</a:t>
            </a:r>
          </a:p>
          <a:p>
            <a:pPr marL="800100" lvl="1" indent="-342900">
              <a:buFont typeface="+mj-lt"/>
              <a:buAutoNum type="arabicPeriod"/>
            </a:pPr>
            <a:r>
              <a:rPr lang="en-GB" dirty="0">
                <a:solidFill>
                  <a:schemeClr val="tx1"/>
                </a:solidFill>
                <a:latin typeface="Söhne"/>
              </a:rPr>
              <a:t>Jumbotron</a:t>
            </a:r>
          </a:p>
          <a:p>
            <a:pPr marL="857250" lvl="2" indent="0">
              <a:buNone/>
            </a:pPr>
            <a:r>
              <a:rPr lang="en-GB" sz="1600" dirty="0">
                <a:solidFill>
                  <a:schemeClr val="tx1"/>
                </a:solidFill>
                <a:latin typeface="Söhne"/>
              </a:rPr>
              <a:t>A</a:t>
            </a:r>
            <a:r>
              <a:rPr lang="en-GB" sz="1600" b="0" i="0" dirty="0">
                <a:solidFill>
                  <a:schemeClr val="tx1"/>
                </a:solidFill>
                <a:effectLst/>
                <a:latin typeface="Söhne"/>
              </a:rPr>
              <a:t> "jumbotron" is a large, prominent, and flexible component used to showcase key content or messages at the top of a web page. It is a container that provides a visually appealing and attention-grabbing presentation, often used for highlighting important information or making an impactful introduction.</a:t>
            </a:r>
          </a:p>
          <a:p>
            <a:pPr marL="800100" lvl="1" indent="-342900">
              <a:buFont typeface="+mj-lt"/>
              <a:buAutoNum type="arabicPeriod"/>
            </a:pPr>
            <a:r>
              <a:rPr lang="en-GB" b="0" i="0" dirty="0">
                <a:solidFill>
                  <a:schemeClr val="tx1"/>
                </a:solidFill>
                <a:effectLst/>
                <a:latin typeface="Söhne"/>
              </a:rPr>
              <a:t>Pagination</a:t>
            </a:r>
          </a:p>
          <a:p>
            <a:pPr marL="457200" lvl="1" indent="0" algn="just">
              <a:buNone/>
            </a:pPr>
            <a:r>
              <a:rPr lang="en-GB" dirty="0">
                <a:solidFill>
                  <a:schemeClr val="tx1"/>
                </a:solidFill>
                <a:latin typeface="Söhne"/>
              </a:rPr>
              <a:t>	T</a:t>
            </a:r>
            <a:r>
              <a:rPr lang="en-GB" b="0" i="0" dirty="0">
                <a:solidFill>
                  <a:schemeClr val="tx1"/>
                </a:solidFill>
                <a:effectLst/>
                <a:latin typeface="Söhne"/>
              </a:rPr>
              <a:t>he pagination component consists of a series of links or buttons that represent different	pages. By clicking on these links or buttons, users can move to the next or previous page, 	or jump to a specific page within the paginated content. This is commonly used in 	scenarios where you have a long list of items, search results, or any data that needs to be 	split into manageable chunks.</a:t>
            </a:r>
          </a:p>
          <a:p>
            <a:pPr marL="800100" lvl="1" indent="-342900" algn="just">
              <a:buFont typeface="+mj-lt"/>
              <a:buAutoNum type="arabicPeriod"/>
            </a:pPr>
            <a:r>
              <a:rPr lang="en-GB" dirty="0">
                <a:solidFill>
                  <a:schemeClr val="tx1"/>
                </a:solidFill>
                <a:latin typeface="Söhne"/>
              </a:rPr>
              <a:t>Breadcrumb</a:t>
            </a:r>
          </a:p>
          <a:p>
            <a:pPr marL="1314450" lvl="3" indent="0" algn="just">
              <a:buNone/>
            </a:pPr>
            <a:r>
              <a:rPr lang="en-GB" sz="1600" dirty="0">
                <a:solidFill>
                  <a:schemeClr val="tx1"/>
                </a:solidFill>
                <a:latin typeface="Söhne"/>
              </a:rPr>
              <a:t>B</a:t>
            </a:r>
            <a:r>
              <a:rPr lang="en-GB" sz="1600" b="0" i="0" dirty="0">
                <a:solidFill>
                  <a:schemeClr val="tx1"/>
                </a:solidFill>
                <a:effectLst/>
                <a:latin typeface="Söhne"/>
              </a:rPr>
              <a:t>readcrumb is a navigation component that provides users with a hierarchical representation of the current page's location within a website or application. It resembles a trail of links, showing the path the user has taken to reach the current page, typically organized in a horizontal layout</a:t>
            </a:r>
            <a:r>
              <a:rPr lang="en-GB" sz="1600" b="0" i="0" dirty="0">
                <a:solidFill>
                  <a:srgbClr val="D1D5DB"/>
                </a:solidFill>
                <a:effectLst/>
                <a:latin typeface="Söhne"/>
              </a:rPr>
              <a:t>.</a:t>
            </a:r>
            <a:endParaRPr lang="en-GB" sz="1600" b="0" i="0" dirty="0">
              <a:solidFill>
                <a:schemeClr val="tx1"/>
              </a:solidFill>
              <a:effectLst/>
              <a:latin typeface="Söhne"/>
            </a:endParaRPr>
          </a:p>
        </p:txBody>
      </p:sp>
    </p:spTree>
    <p:extLst>
      <p:ext uri="{BB962C8B-B14F-4D97-AF65-F5344CB8AC3E}">
        <p14:creationId xmlns:p14="http://schemas.microsoft.com/office/powerpoint/2010/main" val="2889388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589</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 Narrow</vt:lpstr>
      <vt:lpstr>Arial</vt:lpstr>
      <vt:lpstr>Söhne</vt:lpstr>
      <vt:lpstr>Trebuchet MS</vt:lpstr>
      <vt:lpstr>Verdana</vt:lpstr>
      <vt:lpstr>Wingdings 3</vt:lpstr>
      <vt:lpstr>Facet</vt:lpstr>
      <vt:lpstr> Introduction to Bootstrap </vt:lpstr>
      <vt:lpstr>PowerPoint Presentation</vt:lpstr>
      <vt:lpstr>Different concepts of 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nikhil bhatewara</dc:creator>
  <cp:lastModifiedBy>Dhruv Makhija</cp:lastModifiedBy>
  <cp:revision>5</cp:revision>
  <dcterms:created xsi:type="dcterms:W3CDTF">2023-08-02T06:54:30Z</dcterms:created>
  <dcterms:modified xsi:type="dcterms:W3CDTF">2023-08-02T08:49:45Z</dcterms:modified>
</cp:coreProperties>
</file>