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A6CC"/>
    <a:srgbClr val="777BB3"/>
    <a:srgbClr val="AF8CCA"/>
    <a:srgbClr val="8F5DB5"/>
    <a:srgbClr val="790B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3CFD84-4324-429B-86BA-357B1CD64236}"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CBAD-54C0-4BC1-9D2E-DC4D047410C9}" type="slidenum">
              <a:rPr lang="en-IN" smtClean="0"/>
              <a:t>‹#›</a:t>
            </a:fld>
            <a:endParaRPr lang="en-IN"/>
          </a:p>
        </p:txBody>
      </p:sp>
    </p:spTree>
    <p:extLst>
      <p:ext uri="{BB962C8B-B14F-4D97-AF65-F5344CB8AC3E}">
        <p14:creationId xmlns:p14="http://schemas.microsoft.com/office/powerpoint/2010/main" val="68065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3CFD84-4324-429B-86BA-357B1CD64236}"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CBAD-54C0-4BC1-9D2E-DC4D047410C9}" type="slidenum">
              <a:rPr lang="en-IN" smtClean="0"/>
              <a:t>‹#›</a:t>
            </a:fld>
            <a:endParaRPr lang="en-IN"/>
          </a:p>
        </p:txBody>
      </p:sp>
    </p:spTree>
    <p:extLst>
      <p:ext uri="{BB962C8B-B14F-4D97-AF65-F5344CB8AC3E}">
        <p14:creationId xmlns:p14="http://schemas.microsoft.com/office/powerpoint/2010/main" val="368515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3CFD84-4324-429B-86BA-357B1CD64236}"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CBAD-54C0-4BC1-9D2E-DC4D047410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669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3CFD84-4324-429B-86BA-357B1CD64236}"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CBAD-54C0-4BC1-9D2E-DC4D047410C9}" type="slidenum">
              <a:rPr lang="en-IN" smtClean="0"/>
              <a:t>‹#›</a:t>
            </a:fld>
            <a:endParaRPr lang="en-IN"/>
          </a:p>
        </p:txBody>
      </p:sp>
    </p:spTree>
    <p:extLst>
      <p:ext uri="{BB962C8B-B14F-4D97-AF65-F5344CB8AC3E}">
        <p14:creationId xmlns:p14="http://schemas.microsoft.com/office/powerpoint/2010/main" val="1882532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3CFD84-4324-429B-86BA-357B1CD64236}"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CBAD-54C0-4BC1-9D2E-DC4D047410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412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3CFD84-4324-429B-86BA-357B1CD64236}"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CBAD-54C0-4BC1-9D2E-DC4D047410C9}" type="slidenum">
              <a:rPr lang="en-IN" smtClean="0"/>
              <a:t>‹#›</a:t>
            </a:fld>
            <a:endParaRPr lang="en-IN"/>
          </a:p>
        </p:txBody>
      </p:sp>
    </p:spTree>
    <p:extLst>
      <p:ext uri="{BB962C8B-B14F-4D97-AF65-F5344CB8AC3E}">
        <p14:creationId xmlns:p14="http://schemas.microsoft.com/office/powerpoint/2010/main" val="1559579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3CFD84-4324-429B-86BA-357B1CD64236}"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CBAD-54C0-4BC1-9D2E-DC4D047410C9}" type="slidenum">
              <a:rPr lang="en-IN" smtClean="0"/>
              <a:t>‹#›</a:t>
            </a:fld>
            <a:endParaRPr lang="en-IN"/>
          </a:p>
        </p:txBody>
      </p:sp>
    </p:spTree>
    <p:extLst>
      <p:ext uri="{BB962C8B-B14F-4D97-AF65-F5344CB8AC3E}">
        <p14:creationId xmlns:p14="http://schemas.microsoft.com/office/powerpoint/2010/main" val="266614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3CFD84-4324-429B-86BA-357B1CD64236}"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CBAD-54C0-4BC1-9D2E-DC4D047410C9}" type="slidenum">
              <a:rPr lang="en-IN" smtClean="0"/>
              <a:t>‹#›</a:t>
            </a:fld>
            <a:endParaRPr lang="en-IN"/>
          </a:p>
        </p:txBody>
      </p:sp>
    </p:spTree>
    <p:extLst>
      <p:ext uri="{BB962C8B-B14F-4D97-AF65-F5344CB8AC3E}">
        <p14:creationId xmlns:p14="http://schemas.microsoft.com/office/powerpoint/2010/main" val="210906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3CFD84-4324-429B-86BA-357B1CD64236}"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CBAD-54C0-4BC1-9D2E-DC4D047410C9}" type="slidenum">
              <a:rPr lang="en-IN" smtClean="0"/>
              <a:t>‹#›</a:t>
            </a:fld>
            <a:endParaRPr lang="en-IN"/>
          </a:p>
        </p:txBody>
      </p:sp>
    </p:spTree>
    <p:extLst>
      <p:ext uri="{BB962C8B-B14F-4D97-AF65-F5344CB8AC3E}">
        <p14:creationId xmlns:p14="http://schemas.microsoft.com/office/powerpoint/2010/main" val="717471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3CFD84-4324-429B-86BA-357B1CD64236}"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8CBAD-54C0-4BC1-9D2E-DC4D047410C9}" type="slidenum">
              <a:rPr lang="en-IN" smtClean="0"/>
              <a:t>‹#›</a:t>
            </a:fld>
            <a:endParaRPr lang="en-IN"/>
          </a:p>
        </p:txBody>
      </p:sp>
    </p:spTree>
    <p:extLst>
      <p:ext uri="{BB962C8B-B14F-4D97-AF65-F5344CB8AC3E}">
        <p14:creationId xmlns:p14="http://schemas.microsoft.com/office/powerpoint/2010/main" val="234865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3CFD84-4324-429B-86BA-357B1CD64236}"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8CBAD-54C0-4BC1-9D2E-DC4D047410C9}" type="slidenum">
              <a:rPr lang="en-IN" smtClean="0"/>
              <a:t>‹#›</a:t>
            </a:fld>
            <a:endParaRPr lang="en-IN"/>
          </a:p>
        </p:txBody>
      </p:sp>
    </p:spTree>
    <p:extLst>
      <p:ext uri="{BB962C8B-B14F-4D97-AF65-F5344CB8AC3E}">
        <p14:creationId xmlns:p14="http://schemas.microsoft.com/office/powerpoint/2010/main" val="59170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3CFD84-4324-429B-86BA-357B1CD64236}" type="datetimeFigureOut">
              <a:rPr lang="en-IN" smtClean="0"/>
              <a:t>02-08-2023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08CBAD-54C0-4BC1-9D2E-DC4D047410C9}" type="slidenum">
              <a:rPr lang="en-IN" smtClean="0"/>
              <a:t>‹#›</a:t>
            </a:fld>
            <a:endParaRPr lang="en-IN"/>
          </a:p>
        </p:txBody>
      </p:sp>
    </p:spTree>
    <p:extLst>
      <p:ext uri="{BB962C8B-B14F-4D97-AF65-F5344CB8AC3E}">
        <p14:creationId xmlns:p14="http://schemas.microsoft.com/office/powerpoint/2010/main" val="82593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3CFD84-4324-429B-86BA-357B1CD64236}" type="datetimeFigureOut">
              <a:rPr lang="en-IN" smtClean="0"/>
              <a:t>02-08-2023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08CBAD-54C0-4BC1-9D2E-DC4D047410C9}" type="slidenum">
              <a:rPr lang="en-IN" smtClean="0"/>
              <a:t>‹#›</a:t>
            </a:fld>
            <a:endParaRPr lang="en-IN"/>
          </a:p>
        </p:txBody>
      </p:sp>
    </p:spTree>
    <p:extLst>
      <p:ext uri="{BB962C8B-B14F-4D97-AF65-F5344CB8AC3E}">
        <p14:creationId xmlns:p14="http://schemas.microsoft.com/office/powerpoint/2010/main" val="254023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CFD84-4324-429B-86BA-357B1CD64236}" type="datetimeFigureOut">
              <a:rPr lang="en-IN" smtClean="0"/>
              <a:t>02-08-2023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08CBAD-54C0-4BC1-9D2E-DC4D047410C9}" type="slidenum">
              <a:rPr lang="en-IN" smtClean="0"/>
              <a:t>‹#›</a:t>
            </a:fld>
            <a:endParaRPr lang="en-IN"/>
          </a:p>
        </p:txBody>
      </p:sp>
    </p:spTree>
    <p:extLst>
      <p:ext uri="{BB962C8B-B14F-4D97-AF65-F5344CB8AC3E}">
        <p14:creationId xmlns:p14="http://schemas.microsoft.com/office/powerpoint/2010/main" val="12612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3CFD84-4324-429B-86BA-357B1CD64236}"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8CBAD-54C0-4BC1-9D2E-DC4D047410C9}" type="slidenum">
              <a:rPr lang="en-IN" smtClean="0"/>
              <a:t>‹#›</a:t>
            </a:fld>
            <a:endParaRPr lang="en-IN"/>
          </a:p>
        </p:txBody>
      </p:sp>
    </p:spTree>
    <p:extLst>
      <p:ext uri="{BB962C8B-B14F-4D97-AF65-F5344CB8AC3E}">
        <p14:creationId xmlns:p14="http://schemas.microsoft.com/office/powerpoint/2010/main" val="308450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8CBAD-54C0-4BC1-9D2E-DC4D047410C9}" type="slidenum">
              <a:rPr lang="en-IN" smtClean="0"/>
              <a:t>‹#›</a:t>
            </a:fld>
            <a:endParaRPr lang="en-IN"/>
          </a:p>
        </p:txBody>
      </p:sp>
      <p:sp>
        <p:nvSpPr>
          <p:cNvPr id="5" name="Date Placeholder 4"/>
          <p:cNvSpPr>
            <a:spLocks noGrp="1"/>
          </p:cNvSpPr>
          <p:nvPr>
            <p:ph type="dt" sz="half" idx="10"/>
          </p:nvPr>
        </p:nvSpPr>
        <p:spPr/>
        <p:txBody>
          <a:bodyPr/>
          <a:lstStyle/>
          <a:p>
            <a:fld id="{B13CFD84-4324-429B-86BA-357B1CD64236}" type="datetimeFigureOut">
              <a:rPr lang="en-IN" smtClean="0"/>
              <a:t>02-08-2023</a:t>
            </a:fld>
            <a:endParaRPr lang="en-IN"/>
          </a:p>
        </p:txBody>
      </p:sp>
    </p:spTree>
    <p:extLst>
      <p:ext uri="{BB962C8B-B14F-4D97-AF65-F5344CB8AC3E}">
        <p14:creationId xmlns:p14="http://schemas.microsoft.com/office/powerpoint/2010/main" val="2127366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3CFD84-4324-429B-86BA-357B1CD64236}" type="datetimeFigureOut">
              <a:rPr lang="en-IN" smtClean="0"/>
              <a:t>02-08-2023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08CBAD-54C0-4BC1-9D2E-DC4D047410C9}" type="slidenum">
              <a:rPr lang="en-IN" smtClean="0"/>
              <a:t>‹#›</a:t>
            </a:fld>
            <a:endParaRPr lang="en-IN"/>
          </a:p>
        </p:txBody>
      </p:sp>
    </p:spTree>
    <p:extLst>
      <p:ext uri="{BB962C8B-B14F-4D97-AF65-F5344CB8AC3E}">
        <p14:creationId xmlns:p14="http://schemas.microsoft.com/office/powerpoint/2010/main" val="3847241668"/>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t.wikipedia.org/wiki/PHP"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D54D-A8FB-DD97-0E31-76893D0D6A1A}"/>
              </a:ext>
            </a:extLst>
          </p:cNvPr>
          <p:cNvSpPr>
            <a:spLocks noGrp="1"/>
          </p:cNvSpPr>
          <p:nvPr>
            <p:ph type="ctrTitle"/>
          </p:nvPr>
        </p:nvSpPr>
        <p:spPr>
          <a:xfrm>
            <a:off x="771775" y="85538"/>
            <a:ext cx="5902401" cy="875995"/>
          </a:xfrm>
        </p:spPr>
        <p:txBody>
          <a:bodyPr>
            <a:normAutofit fontScale="90000"/>
          </a:bodyPr>
          <a:lstStyle/>
          <a:p>
            <a:pPr algn="ctr"/>
            <a:r>
              <a:rPr lang="en-IN" dirty="0">
                <a:solidFill>
                  <a:schemeClr val="tx1"/>
                </a:solidFill>
                <a:latin typeface="Times New Roman" panose="02020603050405020304" pitchFamily="18" charset="0"/>
                <a:cs typeface="Times New Roman" panose="02020603050405020304" pitchFamily="18" charset="0"/>
              </a:rPr>
              <a:t>Introduction to PHP</a:t>
            </a:r>
          </a:p>
        </p:txBody>
      </p:sp>
      <p:pic>
        <p:nvPicPr>
          <p:cNvPr id="5" name="Picture 4">
            <a:extLst>
              <a:ext uri="{FF2B5EF4-FFF2-40B4-BE49-F238E27FC236}">
                <a16:creationId xmlns:a16="http://schemas.microsoft.com/office/drawing/2014/main" id="{FF9C8923-12E7-029E-1172-B27F7DEB7BB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39032" y="1732551"/>
            <a:ext cx="5093617" cy="3609768"/>
          </a:xfrm>
          <a:prstGeom prst="rect">
            <a:avLst/>
          </a:prstGeom>
        </p:spPr>
      </p:pic>
      <p:sp>
        <p:nvSpPr>
          <p:cNvPr id="3" name="Subtitle 2">
            <a:extLst>
              <a:ext uri="{FF2B5EF4-FFF2-40B4-BE49-F238E27FC236}">
                <a16:creationId xmlns:a16="http://schemas.microsoft.com/office/drawing/2014/main" id="{69998E94-C4EB-6455-F4A3-EEFF276512BB}"/>
              </a:ext>
            </a:extLst>
          </p:cNvPr>
          <p:cNvSpPr>
            <a:spLocks noGrp="1"/>
          </p:cNvSpPr>
          <p:nvPr>
            <p:ph type="subTitle" idx="1"/>
          </p:nvPr>
        </p:nvSpPr>
        <p:spPr>
          <a:xfrm>
            <a:off x="744718" y="1164266"/>
            <a:ext cx="4794314" cy="4746339"/>
          </a:xfrm>
          <a:noFill/>
        </p:spPr>
        <p:txBody>
          <a:bodyPr>
            <a:normAutofit fontScale="92500" lnSpcReduction="20000"/>
          </a:bodyPr>
          <a:lstStyle/>
          <a:p>
            <a:pPr marL="342900" indent="-342900" algn="just">
              <a:buFont typeface="Arial" panose="020B0604020202020204" pitchFamily="34" charset="0"/>
              <a:buChar char="•"/>
            </a:pPr>
            <a:r>
              <a:rPr lang="en-GB" sz="2200" dirty="0">
                <a:solidFill>
                  <a:schemeClr val="tx1"/>
                </a:solidFill>
                <a:latin typeface="Times New Roman" panose="02020603050405020304" pitchFamily="18" charset="0"/>
                <a:cs typeface="Times New Roman" panose="02020603050405020304" pitchFamily="18" charset="0"/>
              </a:rPr>
              <a:t>PHP is a server-side scripting language used for developing dynamic websites and web applications. It's easy to use, flexible and extensively used across the web development industry. In this presentation, we will introduce you to the basics of PHP and guide you through the XAMPP installation process for Apache and MySQL.</a:t>
            </a:r>
          </a:p>
          <a:p>
            <a:pPr marL="342900" indent="-342900" algn="just">
              <a:buFont typeface="Arial" panose="020B0604020202020204" pitchFamily="34" charset="0"/>
              <a:buChar char="•"/>
            </a:pPr>
            <a:endParaRPr lang="en-GB" sz="22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200" b="1" dirty="0">
                <a:solidFill>
                  <a:schemeClr val="tx1"/>
                </a:solidFill>
                <a:latin typeface="Times New Roman" panose="02020603050405020304" pitchFamily="18" charset="0"/>
                <a:cs typeface="Times New Roman" panose="02020603050405020304" pitchFamily="18" charset="0"/>
              </a:rPr>
              <a:t>Purpose and Use Cases</a:t>
            </a:r>
          </a:p>
          <a:p>
            <a:pPr algn="l"/>
            <a:r>
              <a:rPr lang="en-GB" sz="2200" dirty="0">
                <a:solidFill>
                  <a:schemeClr val="tx1"/>
                </a:solidFill>
                <a:latin typeface="Times New Roman" panose="02020603050405020304" pitchFamily="18" charset="0"/>
                <a:cs typeface="Times New Roman" panose="02020603050405020304" pitchFamily="18" charset="0"/>
              </a:rPr>
              <a:t>PHP can be used for tasks such as collecting form data, generating dynamic page content, or sending and receiving cookies. It's used in popular platforms like WordPress, Facebook, and Wikipedia.</a:t>
            </a:r>
          </a:p>
          <a:p>
            <a:pPr algn="ctr"/>
            <a:endParaRPr lang="en-IN" dirty="0"/>
          </a:p>
        </p:txBody>
      </p:sp>
      <p:sp>
        <p:nvSpPr>
          <p:cNvPr id="6" name="TextBox 5">
            <a:extLst>
              <a:ext uri="{FF2B5EF4-FFF2-40B4-BE49-F238E27FC236}">
                <a16:creationId xmlns:a16="http://schemas.microsoft.com/office/drawing/2014/main" id="{C94AAAD4-1235-7669-7E5F-2882AEDC2757}"/>
              </a:ext>
            </a:extLst>
          </p:cNvPr>
          <p:cNvSpPr txBox="1"/>
          <p:nvPr/>
        </p:nvSpPr>
        <p:spPr>
          <a:xfrm flipH="1">
            <a:off x="11613036" y="6495068"/>
            <a:ext cx="66773" cy="369332"/>
          </a:xfrm>
          <a:prstGeom prst="rect">
            <a:avLst/>
          </a:prstGeom>
          <a:noFill/>
        </p:spPr>
        <p:txBody>
          <a:bodyPr wrap="square" rtlCol="0">
            <a:spAutoFit/>
          </a:bodyPr>
          <a:lstStyle/>
          <a:p>
            <a:endParaRPr lang="en-IN" sz="900" dirty="0"/>
          </a:p>
          <a:p>
            <a:endParaRPr lang="en-IN" sz="900" dirty="0"/>
          </a:p>
        </p:txBody>
      </p:sp>
    </p:spTree>
    <p:extLst>
      <p:ext uri="{BB962C8B-B14F-4D97-AF65-F5344CB8AC3E}">
        <p14:creationId xmlns:p14="http://schemas.microsoft.com/office/powerpoint/2010/main" val="341096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657E-AC2A-5F90-A99A-37672DEF3D55}"/>
              </a:ext>
            </a:extLst>
          </p:cNvPr>
          <p:cNvSpPr>
            <a:spLocks noGrp="1"/>
          </p:cNvSpPr>
          <p:nvPr>
            <p:ph type="title"/>
          </p:nvPr>
        </p:nvSpPr>
        <p:spPr>
          <a:xfrm>
            <a:off x="403955" y="68852"/>
            <a:ext cx="8400679" cy="729006"/>
          </a:xfrm>
        </p:spPr>
        <p:txBody>
          <a:bodyPr>
            <a:noAutofit/>
          </a:bodyPr>
          <a:lstStyle/>
          <a:p>
            <a:r>
              <a:rPr lang="en-IN" sz="4400" dirty="0">
                <a:solidFill>
                  <a:schemeClr val="tx1"/>
                </a:solidFill>
                <a:latin typeface="Times New Roman" panose="02020603050405020304" pitchFamily="18" charset="0"/>
                <a:cs typeface="Times New Roman" panose="02020603050405020304" pitchFamily="18" charset="0"/>
              </a:rPr>
              <a:t>XAMPP Installation</a:t>
            </a:r>
          </a:p>
        </p:txBody>
      </p:sp>
      <p:sp>
        <p:nvSpPr>
          <p:cNvPr id="3" name="Content Placeholder 2">
            <a:extLst>
              <a:ext uri="{FF2B5EF4-FFF2-40B4-BE49-F238E27FC236}">
                <a16:creationId xmlns:a16="http://schemas.microsoft.com/office/drawing/2014/main" id="{D3E82278-9EDC-A1ED-C064-EFB671B28718}"/>
              </a:ext>
            </a:extLst>
          </p:cNvPr>
          <p:cNvSpPr>
            <a:spLocks noGrp="1"/>
          </p:cNvSpPr>
          <p:nvPr>
            <p:ph idx="1"/>
          </p:nvPr>
        </p:nvSpPr>
        <p:spPr>
          <a:xfrm>
            <a:off x="-1350824" y="6673519"/>
            <a:ext cx="265346" cy="184481"/>
          </a:xfrm>
        </p:spPr>
        <p:txBody>
          <a:bodyPr>
            <a:normAutofit fontScale="40000" lnSpcReduction="20000"/>
          </a:bodyPr>
          <a:lstStyle/>
          <a:p>
            <a:pPr marL="0" indent="0">
              <a:buNone/>
            </a:pPr>
            <a:r>
              <a:rPr lang="en-IN" dirty="0"/>
              <a:t>.</a:t>
            </a:r>
          </a:p>
        </p:txBody>
      </p:sp>
      <p:pic>
        <p:nvPicPr>
          <p:cNvPr id="6" name="Picture 5">
            <a:extLst>
              <a:ext uri="{FF2B5EF4-FFF2-40B4-BE49-F238E27FC236}">
                <a16:creationId xmlns:a16="http://schemas.microsoft.com/office/drawing/2014/main" id="{427C049A-D18B-CEE8-A468-A4292BD1A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23" y="1644552"/>
            <a:ext cx="3772120" cy="2441049"/>
          </a:xfrm>
          <a:prstGeom prst="rect">
            <a:avLst/>
          </a:prstGeom>
        </p:spPr>
      </p:pic>
      <p:sp>
        <p:nvSpPr>
          <p:cNvPr id="9" name="Rectangle 8">
            <a:extLst>
              <a:ext uri="{FF2B5EF4-FFF2-40B4-BE49-F238E27FC236}">
                <a16:creationId xmlns:a16="http://schemas.microsoft.com/office/drawing/2014/main" id="{38B726D2-681F-6DB4-ECF5-FBBA86AF1C08}"/>
              </a:ext>
            </a:extLst>
          </p:cNvPr>
          <p:cNvSpPr/>
          <p:nvPr/>
        </p:nvSpPr>
        <p:spPr>
          <a:xfrm>
            <a:off x="254523" y="961714"/>
            <a:ext cx="4619134" cy="45248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dirty="0"/>
              <a:t>1.Install XAMPP .In control Panel start Apache and MySQL modules.</a:t>
            </a:r>
          </a:p>
        </p:txBody>
      </p:sp>
      <p:pic>
        <p:nvPicPr>
          <p:cNvPr id="11" name="Picture 10">
            <a:extLst>
              <a:ext uri="{FF2B5EF4-FFF2-40B4-BE49-F238E27FC236}">
                <a16:creationId xmlns:a16="http://schemas.microsoft.com/office/drawing/2014/main" id="{A7F7E304-65A1-C3A1-37AF-FC94D318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779" y="1697741"/>
            <a:ext cx="4333011" cy="2437319"/>
          </a:xfrm>
          <a:prstGeom prst="rect">
            <a:avLst/>
          </a:prstGeom>
        </p:spPr>
      </p:pic>
      <p:sp>
        <p:nvSpPr>
          <p:cNvPr id="12" name="Rectangle 11">
            <a:extLst>
              <a:ext uri="{FF2B5EF4-FFF2-40B4-BE49-F238E27FC236}">
                <a16:creationId xmlns:a16="http://schemas.microsoft.com/office/drawing/2014/main" id="{2211A2A2-215E-2D5E-0953-DEFA66C78D94}"/>
              </a:ext>
            </a:extLst>
          </p:cNvPr>
          <p:cNvSpPr/>
          <p:nvPr/>
        </p:nvSpPr>
        <p:spPr>
          <a:xfrm>
            <a:off x="4873657" y="729006"/>
            <a:ext cx="4619134" cy="64102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2.Open XAMPP go to phpMyAdmin</a:t>
            </a:r>
          </a:p>
        </p:txBody>
      </p:sp>
      <p:pic>
        <p:nvPicPr>
          <p:cNvPr id="14" name="Picture 13">
            <a:extLst>
              <a:ext uri="{FF2B5EF4-FFF2-40B4-BE49-F238E27FC236}">
                <a16:creationId xmlns:a16="http://schemas.microsoft.com/office/drawing/2014/main" id="{0F224C7F-AFD2-6690-6800-223C48AC53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523" y="4594571"/>
            <a:ext cx="4023874" cy="2263429"/>
          </a:xfrm>
          <a:prstGeom prst="rect">
            <a:avLst/>
          </a:prstGeom>
        </p:spPr>
      </p:pic>
      <p:sp>
        <p:nvSpPr>
          <p:cNvPr id="15" name="Rectangle 14">
            <a:extLst>
              <a:ext uri="{FF2B5EF4-FFF2-40B4-BE49-F238E27FC236}">
                <a16:creationId xmlns:a16="http://schemas.microsoft.com/office/drawing/2014/main" id="{7FBD4E8E-922C-3B4F-D815-EF4E9B0163DB}"/>
              </a:ext>
            </a:extLst>
          </p:cNvPr>
          <p:cNvSpPr/>
          <p:nvPr/>
        </p:nvSpPr>
        <p:spPr>
          <a:xfrm>
            <a:off x="254523" y="4135060"/>
            <a:ext cx="4100661" cy="37756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dirty="0"/>
              <a:t>3.Create table</a:t>
            </a:r>
          </a:p>
        </p:txBody>
      </p:sp>
      <p:pic>
        <p:nvPicPr>
          <p:cNvPr id="17" name="Picture 16">
            <a:extLst>
              <a:ext uri="{FF2B5EF4-FFF2-40B4-BE49-F238E27FC236}">
                <a16:creationId xmlns:a16="http://schemas.microsoft.com/office/drawing/2014/main" id="{12BCC00C-5AB6-7661-F0D1-2CE86B35DC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9779" y="4607843"/>
            <a:ext cx="4166647" cy="2343738"/>
          </a:xfrm>
          <a:prstGeom prst="rect">
            <a:avLst/>
          </a:prstGeom>
        </p:spPr>
      </p:pic>
      <p:sp>
        <p:nvSpPr>
          <p:cNvPr id="18" name="Rectangle 17">
            <a:extLst>
              <a:ext uri="{FF2B5EF4-FFF2-40B4-BE49-F238E27FC236}">
                <a16:creationId xmlns:a16="http://schemas.microsoft.com/office/drawing/2014/main" id="{08F0B1F5-470D-205A-B96B-520242EB59FA}"/>
              </a:ext>
            </a:extLst>
          </p:cNvPr>
          <p:cNvSpPr/>
          <p:nvPr/>
        </p:nvSpPr>
        <p:spPr>
          <a:xfrm>
            <a:off x="5084366" y="4135061"/>
            <a:ext cx="4747791" cy="37756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IN" dirty="0"/>
              <a:t>4.Enter the columns and details of table.</a:t>
            </a:r>
          </a:p>
        </p:txBody>
      </p:sp>
    </p:spTree>
    <p:extLst>
      <p:ext uri="{BB962C8B-B14F-4D97-AF65-F5344CB8AC3E}">
        <p14:creationId xmlns:p14="http://schemas.microsoft.com/office/powerpoint/2010/main" val="220813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543D-EB56-3A1E-3214-70ABA9A521E4}"/>
              </a:ext>
            </a:extLst>
          </p:cNvPr>
          <p:cNvSpPr>
            <a:spLocks noGrp="1"/>
          </p:cNvSpPr>
          <p:nvPr>
            <p:ph type="title"/>
          </p:nvPr>
        </p:nvSpPr>
        <p:spPr>
          <a:xfrm>
            <a:off x="858418" y="289085"/>
            <a:ext cx="8596668" cy="663019"/>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Concepts of PHP</a:t>
            </a:r>
          </a:p>
        </p:txBody>
      </p:sp>
      <p:cxnSp>
        <p:nvCxnSpPr>
          <p:cNvPr id="7" name="Straight Arrow Connector 6">
            <a:extLst>
              <a:ext uri="{FF2B5EF4-FFF2-40B4-BE49-F238E27FC236}">
                <a16:creationId xmlns:a16="http://schemas.microsoft.com/office/drawing/2014/main" id="{403705D7-F011-0153-A4A3-5F57EBFFCE7F}"/>
              </a:ext>
            </a:extLst>
          </p:cNvPr>
          <p:cNvCxnSpPr>
            <a:stCxn id="2" idx="2"/>
            <a:endCxn id="2" idx="2"/>
          </p:cNvCxnSpPr>
          <p:nvPr/>
        </p:nvCxnSpPr>
        <p:spPr>
          <a:xfrm>
            <a:off x="5156752" y="95210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B181057-7E02-FA41-3349-11F95E857547}"/>
              </a:ext>
            </a:extLst>
          </p:cNvPr>
          <p:cNvCxnSpPr/>
          <p:nvPr/>
        </p:nvCxnSpPr>
        <p:spPr>
          <a:xfrm>
            <a:off x="4920792" y="970961"/>
            <a:ext cx="0" cy="546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9EDA930-CEF0-20E9-186A-146922BC5D4B}"/>
              </a:ext>
            </a:extLst>
          </p:cNvPr>
          <p:cNvCxnSpPr>
            <a:cxnSpLocks/>
          </p:cNvCxnSpPr>
          <p:nvPr/>
        </p:nvCxnSpPr>
        <p:spPr>
          <a:xfrm>
            <a:off x="791852" y="1517715"/>
            <a:ext cx="10218655" cy="52645"/>
          </a:xfrm>
          <a:prstGeom prst="line">
            <a:avLst/>
          </a:prstGeom>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D7B3B32D-D5A5-7CE5-0D1A-DFBB935B03D4}"/>
              </a:ext>
            </a:extLst>
          </p:cNvPr>
          <p:cNvSpPr/>
          <p:nvPr/>
        </p:nvSpPr>
        <p:spPr>
          <a:xfrm>
            <a:off x="600957" y="2526383"/>
            <a:ext cx="2293072" cy="29599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Sensitive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Insensitive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Array</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Global</a:t>
            </a:r>
          </a:p>
        </p:txBody>
      </p:sp>
      <p:sp>
        <p:nvSpPr>
          <p:cNvPr id="18" name="Rectangle 17">
            <a:extLst>
              <a:ext uri="{FF2B5EF4-FFF2-40B4-BE49-F238E27FC236}">
                <a16:creationId xmlns:a16="http://schemas.microsoft.com/office/drawing/2014/main" id="{3AF1F7ED-5F69-76B7-5976-8BBF73852619}"/>
              </a:ext>
            </a:extLst>
          </p:cNvPr>
          <p:cNvSpPr/>
          <p:nvPr/>
        </p:nvSpPr>
        <p:spPr>
          <a:xfrm>
            <a:off x="3157979" y="2526384"/>
            <a:ext cx="2554664" cy="29600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Array</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Boolean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Float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Null</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Object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String</a:t>
            </a:r>
          </a:p>
        </p:txBody>
      </p:sp>
      <p:sp>
        <p:nvSpPr>
          <p:cNvPr id="19" name="Rectangle 18">
            <a:extLst>
              <a:ext uri="{FF2B5EF4-FFF2-40B4-BE49-F238E27FC236}">
                <a16:creationId xmlns:a16="http://schemas.microsoft.com/office/drawing/2014/main" id="{60B7C102-58C1-F0AD-0DE2-E5FD45DE2441}"/>
              </a:ext>
            </a:extLst>
          </p:cNvPr>
          <p:cNvSpPr/>
          <p:nvPr/>
        </p:nvSpPr>
        <p:spPr>
          <a:xfrm>
            <a:off x="5976593" y="2526382"/>
            <a:ext cx="2554664" cy="29600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Arithmatic</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Assignment</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Comparision</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Conditional Statement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Increment Decrement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Logical</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String</a:t>
            </a:r>
          </a:p>
        </p:txBody>
      </p:sp>
      <p:sp>
        <p:nvSpPr>
          <p:cNvPr id="20" name="Rectangle 19">
            <a:extLst>
              <a:ext uri="{FF2B5EF4-FFF2-40B4-BE49-F238E27FC236}">
                <a16:creationId xmlns:a16="http://schemas.microsoft.com/office/drawing/2014/main" id="{0EF04BB9-08EA-0BAA-AB34-7506332EB5D0}"/>
              </a:ext>
            </a:extLst>
          </p:cNvPr>
          <p:cNvSpPr/>
          <p:nvPr/>
        </p:nvSpPr>
        <p:spPr>
          <a:xfrm>
            <a:off x="8795207" y="2526382"/>
            <a:ext cx="2309568" cy="29600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Abs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Min &amp; min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Rand</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Round</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Pi</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sqrt</a:t>
            </a:r>
          </a:p>
        </p:txBody>
      </p:sp>
      <p:sp>
        <p:nvSpPr>
          <p:cNvPr id="21" name="Rectangle 20">
            <a:extLst>
              <a:ext uri="{FF2B5EF4-FFF2-40B4-BE49-F238E27FC236}">
                <a16:creationId xmlns:a16="http://schemas.microsoft.com/office/drawing/2014/main" id="{20D27D54-0C86-507A-B037-1E73E76D4D7F}"/>
              </a:ext>
            </a:extLst>
          </p:cNvPr>
          <p:cNvSpPr/>
          <p:nvPr/>
        </p:nvSpPr>
        <p:spPr>
          <a:xfrm>
            <a:off x="591524" y="1976846"/>
            <a:ext cx="1960775" cy="37705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latin typeface="Times New Roman" panose="02020603050405020304" pitchFamily="18" charset="0"/>
                <a:cs typeface="Times New Roman" panose="02020603050405020304" pitchFamily="18" charset="0"/>
              </a:rPr>
              <a:t>Constants</a:t>
            </a:r>
          </a:p>
        </p:txBody>
      </p:sp>
      <p:sp>
        <p:nvSpPr>
          <p:cNvPr id="22" name="Rectangle 21">
            <a:extLst>
              <a:ext uri="{FF2B5EF4-FFF2-40B4-BE49-F238E27FC236}">
                <a16:creationId xmlns:a16="http://schemas.microsoft.com/office/drawing/2014/main" id="{74FFBB41-7E05-68C7-0002-71E2C4295728}"/>
              </a:ext>
            </a:extLst>
          </p:cNvPr>
          <p:cNvSpPr/>
          <p:nvPr/>
        </p:nvSpPr>
        <p:spPr>
          <a:xfrm>
            <a:off x="3450206" y="1995705"/>
            <a:ext cx="1960775" cy="3581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latin typeface="Times New Roman" panose="02020603050405020304" pitchFamily="18" charset="0"/>
                <a:cs typeface="Times New Roman" panose="02020603050405020304" pitchFamily="18" charset="0"/>
              </a:rPr>
              <a:t>Datatype</a:t>
            </a:r>
          </a:p>
        </p:txBody>
      </p:sp>
      <p:sp>
        <p:nvSpPr>
          <p:cNvPr id="23" name="Rectangle 22">
            <a:extLst>
              <a:ext uri="{FF2B5EF4-FFF2-40B4-BE49-F238E27FC236}">
                <a16:creationId xmlns:a16="http://schemas.microsoft.com/office/drawing/2014/main" id="{789B084D-5C2B-4BC9-33B8-13D9CDF2438C}"/>
              </a:ext>
            </a:extLst>
          </p:cNvPr>
          <p:cNvSpPr/>
          <p:nvPr/>
        </p:nvSpPr>
        <p:spPr>
          <a:xfrm>
            <a:off x="6308889" y="1970202"/>
            <a:ext cx="1960775" cy="37704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latin typeface="Times New Roman" panose="02020603050405020304" pitchFamily="18" charset="0"/>
                <a:cs typeface="Times New Roman" panose="02020603050405020304" pitchFamily="18" charset="0"/>
              </a:rPr>
              <a:t>Operator</a:t>
            </a:r>
          </a:p>
        </p:txBody>
      </p:sp>
      <p:sp>
        <p:nvSpPr>
          <p:cNvPr id="24" name="Rectangle 23">
            <a:extLst>
              <a:ext uri="{FF2B5EF4-FFF2-40B4-BE49-F238E27FC236}">
                <a16:creationId xmlns:a16="http://schemas.microsoft.com/office/drawing/2014/main" id="{FC8F5E36-2745-4179-DEEB-6AB656BB5FEC}"/>
              </a:ext>
            </a:extLst>
          </p:cNvPr>
          <p:cNvSpPr/>
          <p:nvPr/>
        </p:nvSpPr>
        <p:spPr>
          <a:xfrm>
            <a:off x="9121610" y="1979629"/>
            <a:ext cx="1656761" cy="358192"/>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latin typeface="Times New Roman" panose="02020603050405020304" pitchFamily="18" charset="0"/>
                <a:cs typeface="Times New Roman" panose="02020603050405020304" pitchFamily="18" charset="0"/>
              </a:rPr>
              <a:t>Math</a:t>
            </a:r>
          </a:p>
        </p:txBody>
      </p:sp>
      <p:sp>
        <p:nvSpPr>
          <p:cNvPr id="26" name="Arrow: Down 25">
            <a:extLst>
              <a:ext uri="{FF2B5EF4-FFF2-40B4-BE49-F238E27FC236}">
                <a16:creationId xmlns:a16="http://schemas.microsoft.com/office/drawing/2014/main" id="{ABFBBF66-78A0-B467-EC7C-354BDB50DCBE}"/>
              </a:ext>
            </a:extLst>
          </p:cNvPr>
          <p:cNvSpPr/>
          <p:nvPr/>
        </p:nvSpPr>
        <p:spPr>
          <a:xfrm>
            <a:off x="1555423" y="1517714"/>
            <a:ext cx="188527" cy="4477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839E4C14-C0B1-BDEA-D998-372903D1BF44}"/>
              </a:ext>
            </a:extLst>
          </p:cNvPr>
          <p:cNvSpPr/>
          <p:nvPr/>
        </p:nvSpPr>
        <p:spPr>
          <a:xfrm>
            <a:off x="4336328" y="1541254"/>
            <a:ext cx="188532" cy="4242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Down 27">
            <a:extLst>
              <a:ext uri="{FF2B5EF4-FFF2-40B4-BE49-F238E27FC236}">
                <a16:creationId xmlns:a16="http://schemas.microsoft.com/office/drawing/2014/main" id="{CF3477C3-2AF1-17D1-9E59-A421CA761842}"/>
              </a:ext>
            </a:extLst>
          </p:cNvPr>
          <p:cNvSpPr/>
          <p:nvPr/>
        </p:nvSpPr>
        <p:spPr>
          <a:xfrm>
            <a:off x="7176157" y="1605293"/>
            <a:ext cx="188532" cy="3715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F1604D90-E81F-F172-0C6A-7F491964F8B5}"/>
              </a:ext>
            </a:extLst>
          </p:cNvPr>
          <p:cNvSpPr/>
          <p:nvPr/>
        </p:nvSpPr>
        <p:spPr>
          <a:xfrm>
            <a:off x="9855725" y="1588810"/>
            <a:ext cx="188532" cy="3581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718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E931-4FDE-072E-FDA0-17FD92C0E93F}"/>
              </a:ext>
            </a:extLst>
          </p:cNvPr>
          <p:cNvSpPr>
            <a:spLocks noGrp="1"/>
          </p:cNvSpPr>
          <p:nvPr>
            <p:ph type="title"/>
          </p:nvPr>
        </p:nvSpPr>
        <p:spPr>
          <a:xfrm>
            <a:off x="677334" y="157733"/>
            <a:ext cx="8596668" cy="700726"/>
          </a:xfrm>
        </p:spPr>
        <p:txBody>
          <a:bodyPr/>
          <a:lstStyle/>
          <a:p>
            <a:r>
              <a:rPr lang="en-IN" dirty="0">
                <a:solidFill>
                  <a:schemeClr val="tx1"/>
                </a:solidFill>
                <a:latin typeface="Times New Roman" panose="02020603050405020304" pitchFamily="18" charset="0"/>
                <a:cs typeface="Times New Roman" panose="02020603050405020304" pitchFamily="18" charset="0"/>
              </a:rPr>
              <a:t>Example</a:t>
            </a:r>
            <a:r>
              <a:rPr lang="en-IN" dirty="0"/>
              <a:t> </a:t>
            </a:r>
          </a:p>
        </p:txBody>
      </p:sp>
      <p:pic>
        <p:nvPicPr>
          <p:cNvPr id="5" name="Content Placeholder 4">
            <a:extLst>
              <a:ext uri="{FF2B5EF4-FFF2-40B4-BE49-F238E27FC236}">
                <a16:creationId xmlns:a16="http://schemas.microsoft.com/office/drawing/2014/main" id="{6A665852-65FF-EA90-C772-66A3264B34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683" y="1288540"/>
            <a:ext cx="7325494" cy="1436501"/>
          </a:xfrm>
        </p:spPr>
      </p:pic>
      <p:sp>
        <p:nvSpPr>
          <p:cNvPr id="6" name="Rectangle 5">
            <a:extLst>
              <a:ext uri="{FF2B5EF4-FFF2-40B4-BE49-F238E27FC236}">
                <a16:creationId xmlns:a16="http://schemas.microsoft.com/office/drawing/2014/main" id="{8DC21CF4-B1FD-157C-3A54-35E399CBDD28}"/>
              </a:ext>
            </a:extLst>
          </p:cNvPr>
          <p:cNvSpPr/>
          <p:nvPr/>
        </p:nvSpPr>
        <p:spPr>
          <a:xfrm>
            <a:off x="504898" y="805686"/>
            <a:ext cx="8041064" cy="46191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below code connects database to the HTML file.</a:t>
            </a:r>
          </a:p>
        </p:txBody>
      </p:sp>
      <p:pic>
        <p:nvPicPr>
          <p:cNvPr id="8" name="Picture 7">
            <a:extLst>
              <a:ext uri="{FF2B5EF4-FFF2-40B4-BE49-F238E27FC236}">
                <a16:creationId xmlns:a16="http://schemas.microsoft.com/office/drawing/2014/main" id="{188F7A9B-FD75-EAC6-C70A-F368567D7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683" y="3251271"/>
            <a:ext cx="7523370" cy="3521685"/>
          </a:xfrm>
          <a:prstGeom prst="rect">
            <a:avLst/>
          </a:prstGeom>
        </p:spPr>
      </p:pic>
      <p:sp>
        <p:nvSpPr>
          <p:cNvPr id="9" name="Rectangle 8">
            <a:extLst>
              <a:ext uri="{FF2B5EF4-FFF2-40B4-BE49-F238E27FC236}">
                <a16:creationId xmlns:a16="http://schemas.microsoft.com/office/drawing/2014/main" id="{C285B6CD-FB10-A782-407C-A9989B309959}"/>
              </a:ext>
            </a:extLst>
          </p:cNvPr>
          <p:cNvSpPr/>
          <p:nvPr/>
        </p:nvSpPr>
        <p:spPr>
          <a:xfrm>
            <a:off x="410197" y="2725041"/>
            <a:ext cx="9525655" cy="46191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code is for signup page which fetches the data entered by user and saves the data in database.</a:t>
            </a:r>
          </a:p>
        </p:txBody>
      </p:sp>
    </p:spTree>
    <p:extLst>
      <p:ext uri="{BB962C8B-B14F-4D97-AF65-F5344CB8AC3E}">
        <p14:creationId xmlns:p14="http://schemas.microsoft.com/office/powerpoint/2010/main" val="17702674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286</TotalTime>
  <Words>202</Words>
  <Application>Microsoft Office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Times New Roman</vt:lpstr>
      <vt:lpstr>Trebuchet MS</vt:lpstr>
      <vt:lpstr>Wingdings 3</vt:lpstr>
      <vt:lpstr>Facet</vt:lpstr>
      <vt:lpstr>Introduction to PHP</vt:lpstr>
      <vt:lpstr>XAMPP Installation</vt:lpstr>
      <vt:lpstr>Concepts of PHP</vt:lpstr>
      <vt:lpstr>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Dhruv Makhija</dc:creator>
  <cp:lastModifiedBy>Dhruv Makhija</cp:lastModifiedBy>
  <cp:revision>5</cp:revision>
  <dcterms:created xsi:type="dcterms:W3CDTF">2023-07-29T15:35:12Z</dcterms:created>
  <dcterms:modified xsi:type="dcterms:W3CDTF">2023-08-02T07:43:33Z</dcterms:modified>
</cp:coreProperties>
</file>