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E491-33B6-F022-3E35-76342B294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434" y="128030"/>
            <a:ext cx="8857129" cy="938770"/>
          </a:xfrm>
          <a:solidFill>
            <a:schemeClr val="accent2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     Introduction to HTML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53183-5E2E-4784-AD2A-A4A2663D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435" y="1183342"/>
            <a:ext cx="8857129" cy="5546628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Söhne"/>
              </a:rPr>
              <a:t>              </a:t>
            </a:r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Söhne"/>
              </a:rPr>
              <a:t>What is HTML?</a:t>
            </a:r>
            <a:endParaRPr lang="en-US" sz="2800" b="1" i="0" dirty="0">
              <a:solidFill>
                <a:schemeClr val="bg2">
                  <a:lumMod val="90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              HTML stands for </a:t>
            </a:r>
            <a:r>
              <a:rPr lang="en-US" b="0" i="0" dirty="0" err="1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HyperText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 Markup Language. It is the standard markup  language                      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Söhne"/>
              </a:rPr>
              <a:t>   </a:t>
            </a:r>
            <a:r>
              <a:rPr lang="en-US" b="0" i="0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          used to create and structure the content of websites and web pages. HTML is the backbone of web development and is responsible for defining the structure and layout of a webpage's content, such as text, images, videos, links, and other elements.HTML uses various tags to mark up different elements on a webpage. These tags are enclosed in angle brackets (&lt;&gt;) and are used to define the purpose and structure of the content. For example, the &lt;h1&gt; tag is used to define a top-level heading, while the &lt;p&gt; tag is       used to define a paragraph.</a:t>
            </a:r>
          </a:p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Söhne"/>
              </a:rPr>
              <a:t> </a:t>
            </a:r>
            <a:r>
              <a:rPr lang="en-US" sz="2400" b="1" i="0" dirty="0">
                <a:solidFill>
                  <a:schemeClr val="bg2">
                    <a:lumMod val="90000"/>
                  </a:schemeClr>
                </a:solidFill>
                <a:effectLst/>
                <a:latin typeface="Söhne"/>
              </a:rPr>
              <a:t>Why HTML?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Structure: HTML provides a structured way to organize content on a webpage. It allows developers to define headings, paragraphs, lists, images, tables, and other elements, making the content readable and well-organized for users and web browsers.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Universal Language: HTML is supported by all web browsers, making it a                   universal language for creating web pages that can be accessed and viewed                                   by people using different browsers and devices.</a:t>
            </a:r>
          </a:p>
          <a:p>
            <a:pPr algn="l"/>
            <a:endParaRPr lang="en-US" b="1" i="0" dirty="0">
              <a:solidFill>
                <a:schemeClr val="bg2">
                  <a:lumMod val="90000"/>
                </a:schemeClr>
              </a:solidFill>
              <a:effectLst/>
              <a:latin typeface="Söhne"/>
            </a:endParaRPr>
          </a:p>
          <a:p>
            <a:pPr algn="l"/>
            <a:endParaRPr lang="en-US" sz="2400" b="1" i="0" dirty="0">
              <a:solidFill>
                <a:schemeClr val="bg2">
                  <a:lumMod val="90000"/>
                </a:schemeClr>
              </a:solidFill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6E1DF-90D6-D1D0-76E7-424A28B0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8" y="347383"/>
            <a:ext cx="2375646" cy="1671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4450C2-F0A0-3F64-433C-A2C07C9D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386" y="4966445"/>
            <a:ext cx="3105624" cy="17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D629-04A8-9E19-A06D-FCDD7B01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799E72F4-A6A1-F2F2-094A-3FDAD0CA1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9055" y="2422172"/>
            <a:ext cx="3306617" cy="23828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3523441-89A1-3CAC-28FD-F15B76E2DDA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120879" y="300127"/>
            <a:ext cx="6609304" cy="33887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200000"/>
              </a:lnSpc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 &lt;!DOCTYPE&gt; Declaration</a:t>
            </a:r>
          </a:p>
          <a:p>
            <a:pPr>
              <a:lnSpc>
                <a:spcPct val="200000"/>
              </a:lnSpc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represents the document type, and helps browsers to display web pages correctly.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must only appear once, at the top of the page (before any HTML tags).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is not case sensitive.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200000"/>
              </a:lnSpc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for HTML5 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2219C6-EC97-000D-3E88-A243CE106B2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18100" y="3982796"/>
            <a:ext cx="6609304" cy="27659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Headings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headings are defined with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most important heading.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least important heading: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PARAGRAPH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&lt;p&gt;…&lt;/p&gt;</a:t>
            </a: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Insert a line space Before and after a Paragraph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75D7C-8DC1-0BC5-22D7-88FDBBC0C2B0}"/>
              </a:ext>
            </a:extLst>
          </p:cNvPr>
          <p:cNvSpPr txBox="1"/>
          <p:nvPr/>
        </p:nvSpPr>
        <p:spPr>
          <a:xfrm>
            <a:off x="1380565" y="1801906"/>
            <a:ext cx="197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Basic Structure</a:t>
            </a:r>
          </a:p>
        </p:txBody>
      </p:sp>
    </p:spTree>
    <p:extLst>
      <p:ext uri="{BB962C8B-B14F-4D97-AF65-F5344CB8AC3E}">
        <p14:creationId xmlns:p14="http://schemas.microsoft.com/office/powerpoint/2010/main" val="9032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ACC0-FABF-A8F7-D941-AEC37154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0983" y="307563"/>
            <a:ext cx="5522259" cy="547754"/>
          </a:xfrm>
        </p:spPr>
        <p:txBody>
          <a:bodyPr/>
          <a:lstStyle/>
          <a:p>
            <a:r>
              <a:rPr lang="en-US" dirty="0"/>
              <a:t>target</a:t>
            </a:r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1D2D6E0-904D-5DC0-A1B3-1DC2C63622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1363640"/>
              </p:ext>
            </p:extLst>
          </p:nvPr>
        </p:nvGraphicFramePr>
        <p:xfrm>
          <a:off x="5378824" y="855317"/>
          <a:ext cx="6454400" cy="1709472"/>
        </p:xfrm>
        <a:graphic>
          <a:graphicData uri="http://schemas.openxmlformats.org/drawingml/2006/table">
            <a:tbl>
              <a:tblPr/>
              <a:tblGrid>
                <a:gridCol w="1289871">
                  <a:extLst>
                    <a:ext uri="{9D8B030D-6E8A-4147-A177-3AD203B41FA5}">
                      <a16:colId xmlns:a16="http://schemas.microsoft.com/office/drawing/2014/main" val="530245123"/>
                    </a:ext>
                  </a:extLst>
                </a:gridCol>
                <a:gridCol w="5164529">
                  <a:extLst>
                    <a:ext uri="{9D8B030D-6E8A-4147-A177-3AD203B41FA5}">
                      <a16:colId xmlns:a16="http://schemas.microsoft.com/office/drawing/2014/main" val="1906438929"/>
                    </a:ext>
                  </a:extLst>
                </a:gridCol>
              </a:tblGrid>
              <a:tr h="25936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Value</a:t>
                      </a:r>
                    </a:p>
                  </a:txBody>
                  <a:tcPr marL="86791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Description</a:t>
                      </a:r>
                    </a:p>
                  </a:txBody>
                  <a:tcPr marL="43396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04538"/>
                  </a:ext>
                </a:extLst>
              </a:tr>
              <a:tr h="25936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_blank</a:t>
                      </a:r>
                    </a:p>
                  </a:txBody>
                  <a:tcPr marL="86791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The response is displayed in a new window or tab</a:t>
                      </a:r>
                    </a:p>
                  </a:txBody>
                  <a:tcPr marL="43396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399571"/>
                  </a:ext>
                </a:extLst>
              </a:tr>
              <a:tr h="25936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_self</a:t>
                      </a:r>
                    </a:p>
                  </a:txBody>
                  <a:tcPr marL="86791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response is displayed in the current window</a:t>
                      </a:r>
                    </a:p>
                  </a:txBody>
                  <a:tcPr marL="43396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71904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_parent</a:t>
                      </a:r>
                    </a:p>
                  </a:txBody>
                  <a:tcPr marL="86791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response is displayed in the parent frame</a:t>
                      </a:r>
                    </a:p>
                  </a:txBody>
                  <a:tcPr marL="43396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30532"/>
                  </a:ext>
                </a:extLst>
              </a:tr>
              <a:tr h="25936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_top</a:t>
                      </a:r>
                    </a:p>
                  </a:txBody>
                  <a:tcPr marL="86791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The response is displayed in the full body of the window</a:t>
                      </a:r>
                    </a:p>
                  </a:txBody>
                  <a:tcPr marL="43396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90430"/>
                  </a:ext>
                </a:extLst>
              </a:tr>
              <a:tr h="259365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i="1">
                          <a:effectLst/>
                        </a:rPr>
                        <a:t>framename</a:t>
                      </a:r>
                      <a:endParaRPr lang="en-IN" sz="1300">
                        <a:effectLst/>
                      </a:endParaRPr>
                    </a:p>
                  </a:txBody>
                  <a:tcPr marL="86791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The response is displayed in a named </a:t>
                      </a:r>
                      <a:r>
                        <a:rPr lang="en-US" sz="1300" dirty="0" err="1">
                          <a:effectLst/>
                        </a:rPr>
                        <a:t>iframe</a:t>
                      </a:r>
                      <a:endParaRPr lang="en-US" sz="1300" dirty="0">
                        <a:effectLst/>
                      </a:endParaRPr>
                    </a:p>
                  </a:txBody>
                  <a:tcPr marL="43396" marR="43396" marT="43396" marB="433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80824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D27E3-DD84-6120-7145-718786E6A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0983" y="2644589"/>
            <a:ext cx="5522259" cy="547754"/>
          </a:xfrm>
        </p:spPr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6D1C7B-F247-7F5D-19E6-240094775E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44353" y="3121508"/>
            <a:ext cx="6731747" cy="379028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4952F66-5C15-C7CA-B3EC-D35BA8F56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581440"/>
            <a:ext cx="4844018" cy="58475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Formatting Elements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Formatting elements were designed to display special types of text: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Bold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&lt;mark&gt;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Smaller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Deleted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Inserted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&lt;sub&gt;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</a:rPr>
              <a:t>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BF3D94-61FA-5B73-82CA-80030EB9F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7"/>
            <a:ext cx="1847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33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AEB40-1977-FF0D-6385-D7187342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1" y="1085032"/>
            <a:ext cx="4889401" cy="2677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44283-C47D-B491-FB68-0555C6A5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40" y="1085033"/>
            <a:ext cx="4858871" cy="2677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E0FD9-C914-CFCE-E50A-051CE039B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740" y="3762620"/>
            <a:ext cx="4702000" cy="3003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3A3EC1-FF21-6299-E534-127079CE8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81" y="3909794"/>
            <a:ext cx="4889401" cy="28564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262660-C4BD-09E1-C4FF-91ECE9E87893}"/>
              </a:ext>
            </a:extLst>
          </p:cNvPr>
          <p:cNvSpPr/>
          <p:nvPr/>
        </p:nvSpPr>
        <p:spPr>
          <a:xfrm>
            <a:off x="372881" y="125505"/>
            <a:ext cx="10393730" cy="7029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for inserting audio and video using HTML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737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131</TotalTime>
  <Words>472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 Light</vt:lpstr>
      <vt:lpstr>Consolas</vt:lpstr>
      <vt:lpstr>Rockwell</vt:lpstr>
      <vt:lpstr>Segoe UI</vt:lpstr>
      <vt:lpstr>Söhne</vt:lpstr>
      <vt:lpstr>Times New Roman</vt:lpstr>
      <vt:lpstr>Verdana</vt:lpstr>
      <vt:lpstr>Wingdings</vt:lpstr>
      <vt:lpstr>Atlas</vt:lpstr>
      <vt:lpstr>     Introduction to HTML</vt:lpstr>
      <vt:lpstr>PowerPoint Presentation</vt:lpstr>
      <vt:lpstr>HTML Formatting Elements Formatting elements were designed to display special types of text: &lt;b&gt; - Bold text &lt;strong&gt; - Important text &lt;i&gt; - Italic text &lt;em&gt; - Emphasized text &lt;mark&gt; - Marked text &lt;small&gt; - Smaller text &lt;del&gt; - Deleted text &lt;ins&gt; - Inserted text &lt;sub&gt; - Subscript text &lt;sup&gt; - Superscript text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nikhil bhatewara</dc:creator>
  <cp:lastModifiedBy>Dhruv Makhija</cp:lastModifiedBy>
  <cp:revision>5</cp:revision>
  <dcterms:created xsi:type="dcterms:W3CDTF">2023-08-01T14:21:40Z</dcterms:created>
  <dcterms:modified xsi:type="dcterms:W3CDTF">2023-08-02T08:01:32Z</dcterms:modified>
</cp:coreProperties>
</file>