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11" r:id="rId3"/>
    <p:sldId id="312" r:id="rId4"/>
    <p:sldId id="316" r:id="rId5"/>
    <p:sldId id="321" r:id="rId6"/>
    <p:sldId id="322" r:id="rId7"/>
    <p:sldId id="323" r:id="rId8"/>
    <p:sldId id="324" r:id="rId9"/>
    <p:sldId id="333" r:id="rId10"/>
    <p:sldId id="325" r:id="rId11"/>
    <p:sldId id="326" r:id="rId12"/>
    <p:sldId id="327" r:id="rId13"/>
    <p:sldId id="329" r:id="rId14"/>
    <p:sldId id="334" r:id="rId15"/>
    <p:sldId id="330" r:id="rId16"/>
    <p:sldId id="331" r:id="rId17"/>
    <p:sldId id="335" r:id="rId18"/>
    <p:sldId id="33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54B86-2E82-46E1-81FE-574FB614CD51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DE44-1650-4ACF-BFA2-4D66F05541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F3E83A-1028-424C-8484-8D0AE23644E5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4E69C738-36B0-B61A-AA36-C62FB50F8D89}"/>
              </a:ext>
            </a:extLst>
          </p:cNvPr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Dept. of Computer Engineering               			              LJ Polytechnic</a:t>
            </a:r>
            <a:endParaRPr sz="1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0066"/>
                </a:solidFill>
                <a:latin typeface="Arial Black" pitchFamily="34" charset="0"/>
              </a:rPr>
              <a:t>CHAPTER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642419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Software</a:t>
            </a:r>
          </a:p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Development</a:t>
            </a:r>
          </a:p>
          <a:p>
            <a:pPr algn="ctr"/>
            <a:r>
              <a:rPr lang="en-US" sz="6000" b="1">
                <a:solidFill>
                  <a:srgbClr val="660033"/>
                </a:solidFill>
                <a:latin typeface="Arial Black" pitchFamily="34" charset="0"/>
              </a:rPr>
              <a:t>Process</a:t>
            </a:r>
            <a:endParaRPr lang="en-US" sz="6000" b="1" dirty="0">
              <a:solidFill>
                <a:srgbClr val="66003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Process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1418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Process models prescribe a distinct set of activities, actions, tasks, milestones, and work products required to engineer high quality software.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Process models are not perfect, but provide roadmap for software engineering work.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Software models provide stability, control, and organization to a process that if not managed can easily get out of control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Software process models are adapted to meet the needs of software engineers and managers for a specific project.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SDLC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20386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Classical waterfall model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Iterative waterfall model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Incremental Evolutionary model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RAD model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Prototype model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zh-CN" sz="3200" dirty="0">
                <a:latin typeface="Rockwell Condensed" pitchFamily="18" charset="0"/>
                <a:ea typeface="宋体" pitchFamily="2" charset="-122"/>
              </a:rPr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Waterfall or Classic Life Cycle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42B417-CE5F-45D5-DD94-3FC162F12269}"/>
              </a:ext>
            </a:extLst>
          </p:cNvPr>
          <p:cNvSpPr/>
          <p:nvPr/>
        </p:nvSpPr>
        <p:spPr>
          <a:xfrm>
            <a:off x="1390338" y="2427138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Requirement Analysis &amp; Specification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C1A50F-D722-F853-568A-397D57E17BBA}"/>
              </a:ext>
            </a:extLst>
          </p:cNvPr>
          <p:cNvSpPr/>
          <p:nvPr/>
        </p:nvSpPr>
        <p:spPr>
          <a:xfrm>
            <a:off x="552138" y="1730397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Feasibility Study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34286C-5889-ECCF-0045-E4DDB41688F5}"/>
              </a:ext>
            </a:extLst>
          </p:cNvPr>
          <p:cNvSpPr/>
          <p:nvPr/>
        </p:nvSpPr>
        <p:spPr>
          <a:xfrm>
            <a:off x="2457138" y="3118232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Design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336D20-E53D-5CB9-93BB-D91222E5659D}"/>
              </a:ext>
            </a:extLst>
          </p:cNvPr>
          <p:cNvSpPr/>
          <p:nvPr/>
        </p:nvSpPr>
        <p:spPr>
          <a:xfrm>
            <a:off x="3295338" y="3809326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Coding &amp; Unit Testing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829C95-2A24-2BFD-7195-251386456F59}"/>
              </a:ext>
            </a:extLst>
          </p:cNvPr>
          <p:cNvSpPr/>
          <p:nvPr/>
        </p:nvSpPr>
        <p:spPr>
          <a:xfrm>
            <a:off x="4285938" y="4506387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Integration &amp; System Testing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DDC050-4E8A-F3B4-1D73-745919CCA75E}"/>
              </a:ext>
            </a:extLst>
          </p:cNvPr>
          <p:cNvSpPr/>
          <p:nvPr/>
        </p:nvSpPr>
        <p:spPr>
          <a:xfrm>
            <a:off x="5334000" y="5203448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Maintenance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77CD64C-7527-187A-2B36-A8D992944CC7}"/>
              </a:ext>
            </a:extLst>
          </p:cNvPr>
          <p:cNvCxnSpPr/>
          <p:nvPr/>
        </p:nvCxnSpPr>
        <p:spPr>
          <a:xfrm rot="16200000" flipH="1">
            <a:off x="3405900" y="2023038"/>
            <a:ext cx="445938" cy="362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6AF583-0107-0835-81F8-FF47786F1DFF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285938" y="2682914"/>
            <a:ext cx="387245" cy="427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F61225F-12BF-7DE7-7627-78486939E36A}"/>
              </a:ext>
            </a:extLst>
          </p:cNvPr>
          <p:cNvCxnSpPr>
            <a:cxnSpLocks/>
          </p:cNvCxnSpPr>
          <p:nvPr/>
        </p:nvCxnSpPr>
        <p:spPr>
          <a:xfrm>
            <a:off x="5334000" y="3374008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ED2B7FC-85A4-06CB-07A8-FAC30C7860CC}"/>
              </a:ext>
            </a:extLst>
          </p:cNvPr>
          <p:cNvCxnSpPr>
            <a:cxnSpLocks/>
          </p:cNvCxnSpPr>
          <p:nvPr/>
        </p:nvCxnSpPr>
        <p:spPr>
          <a:xfrm>
            <a:off x="6197184" y="4053067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F7ED12E-C8BD-FC12-2C19-B40FFB2F14BA}"/>
              </a:ext>
            </a:extLst>
          </p:cNvPr>
          <p:cNvCxnSpPr>
            <a:cxnSpLocks/>
          </p:cNvCxnSpPr>
          <p:nvPr/>
        </p:nvCxnSpPr>
        <p:spPr>
          <a:xfrm>
            <a:off x="7181538" y="4746282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6021F62-2308-1E9C-52E3-FC33AF683BD2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38200" y="2241949"/>
            <a:ext cx="3447738" cy="2520214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CE6928B-30EE-703B-48C1-1BCAFCE38FA3}"/>
              </a:ext>
            </a:extLst>
          </p:cNvPr>
          <p:cNvSpPr txBox="1"/>
          <p:nvPr/>
        </p:nvSpPr>
        <p:spPr>
          <a:xfrm>
            <a:off x="1149246" y="437278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Development Phases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Iterative Waterfall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51E1F-48ED-8A26-B08E-2C013FD6C338}"/>
              </a:ext>
            </a:extLst>
          </p:cNvPr>
          <p:cNvSpPr/>
          <p:nvPr/>
        </p:nvSpPr>
        <p:spPr>
          <a:xfrm>
            <a:off x="1390338" y="2427138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Requirement Analysis &amp; Specification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D7A00-7EC8-BE16-8FF6-CE127E086E07}"/>
              </a:ext>
            </a:extLst>
          </p:cNvPr>
          <p:cNvSpPr/>
          <p:nvPr/>
        </p:nvSpPr>
        <p:spPr>
          <a:xfrm>
            <a:off x="552138" y="1730397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Feasibility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89B0-F814-1205-E390-58E498F7BB29}"/>
              </a:ext>
            </a:extLst>
          </p:cNvPr>
          <p:cNvSpPr/>
          <p:nvPr/>
        </p:nvSpPr>
        <p:spPr>
          <a:xfrm>
            <a:off x="2457138" y="3118232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BBD76-B937-D4A1-F11E-4FDE92560699}"/>
              </a:ext>
            </a:extLst>
          </p:cNvPr>
          <p:cNvSpPr/>
          <p:nvPr/>
        </p:nvSpPr>
        <p:spPr>
          <a:xfrm>
            <a:off x="3295338" y="3809326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Coding &amp; Unit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1EECF-E990-E9CF-FB47-47192C1B210E}"/>
              </a:ext>
            </a:extLst>
          </p:cNvPr>
          <p:cNvSpPr/>
          <p:nvPr/>
        </p:nvSpPr>
        <p:spPr>
          <a:xfrm>
            <a:off x="4285938" y="4506387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Integration &amp; System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5EF32-79AF-6FFD-87B9-85B330A28AE2}"/>
              </a:ext>
            </a:extLst>
          </p:cNvPr>
          <p:cNvSpPr/>
          <p:nvPr/>
        </p:nvSpPr>
        <p:spPr>
          <a:xfrm>
            <a:off x="5334000" y="5203448"/>
            <a:ext cx="2895600" cy="51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Rockwell" panose="02060603020205020403" pitchFamily="18" charset="0"/>
              </a:rPr>
              <a:t>Maintenance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9613FAB-B201-305E-4E75-1433477866BD}"/>
              </a:ext>
            </a:extLst>
          </p:cNvPr>
          <p:cNvCxnSpPr/>
          <p:nvPr/>
        </p:nvCxnSpPr>
        <p:spPr>
          <a:xfrm rot="16200000" flipH="1">
            <a:off x="3405900" y="2023038"/>
            <a:ext cx="445938" cy="362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AAA981-9513-925B-9A3F-E948E0C43E4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5938" y="2682914"/>
            <a:ext cx="387245" cy="427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37421FF-9ECC-691A-CEF0-493E44EE3069}"/>
              </a:ext>
            </a:extLst>
          </p:cNvPr>
          <p:cNvCxnSpPr>
            <a:cxnSpLocks/>
          </p:cNvCxnSpPr>
          <p:nvPr/>
        </p:nvCxnSpPr>
        <p:spPr>
          <a:xfrm>
            <a:off x="5334000" y="3374008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C1B2C1-36C7-184B-0FCD-CC90458D1D89}"/>
              </a:ext>
            </a:extLst>
          </p:cNvPr>
          <p:cNvCxnSpPr>
            <a:cxnSpLocks/>
          </p:cNvCxnSpPr>
          <p:nvPr/>
        </p:nvCxnSpPr>
        <p:spPr>
          <a:xfrm>
            <a:off x="6197184" y="4053067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D06C7D-EDE8-C511-22E5-4D7DBDB794AB}"/>
              </a:ext>
            </a:extLst>
          </p:cNvPr>
          <p:cNvCxnSpPr>
            <a:cxnSpLocks/>
          </p:cNvCxnSpPr>
          <p:nvPr/>
        </p:nvCxnSpPr>
        <p:spPr>
          <a:xfrm>
            <a:off x="7181538" y="4746282"/>
            <a:ext cx="381000" cy="435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9226AA-CEBD-744F-FCFE-0DDA324A9B84}"/>
              </a:ext>
            </a:extLst>
          </p:cNvPr>
          <p:cNvCxnSpPr>
            <a:endCxn id="13" idx="1"/>
          </p:cNvCxnSpPr>
          <p:nvPr/>
        </p:nvCxnSpPr>
        <p:spPr>
          <a:xfrm>
            <a:off x="838200" y="2241949"/>
            <a:ext cx="4495800" cy="3217275"/>
          </a:xfrm>
          <a:prstGeom prst="bentConnector3">
            <a:avLst>
              <a:gd name="adj1" fmla="val -1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04DC4B-CCEC-DAB7-93F6-ECDEA06C06BB}"/>
              </a:ext>
            </a:extLst>
          </p:cNvPr>
          <p:cNvCxnSpPr/>
          <p:nvPr/>
        </p:nvCxnSpPr>
        <p:spPr>
          <a:xfrm>
            <a:off x="1905000" y="2938690"/>
            <a:ext cx="0" cy="2520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437149-87CD-BD91-BECB-8697A5EAED57}"/>
              </a:ext>
            </a:extLst>
          </p:cNvPr>
          <p:cNvCxnSpPr>
            <a:cxnSpLocks/>
          </p:cNvCxnSpPr>
          <p:nvPr/>
        </p:nvCxnSpPr>
        <p:spPr>
          <a:xfrm>
            <a:off x="2895600" y="3629784"/>
            <a:ext cx="0" cy="1829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4E4228-0C5D-FC95-DA16-FB2E8BE081FA}"/>
              </a:ext>
            </a:extLst>
          </p:cNvPr>
          <p:cNvCxnSpPr>
            <a:cxnSpLocks/>
          </p:cNvCxnSpPr>
          <p:nvPr/>
        </p:nvCxnSpPr>
        <p:spPr>
          <a:xfrm>
            <a:off x="3800007" y="4320878"/>
            <a:ext cx="0" cy="1138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913C6-8618-634A-1F0C-10152C3741EC}"/>
              </a:ext>
            </a:extLst>
          </p:cNvPr>
          <p:cNvCxnSpPr>
            <a:cxnSpLocks/>
          </p:cNvCxnSpPr>
          <p:nvPr/>
        </p:nvCxnSpPr>
        <p:spPr>
          <a:xfrm>
            <a:off x="4673183" y="5017939"/>
            <a:ext cx="0" cy="441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Rapid Application Development (RAD)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51C33-1F9C-03CE-FD22-737E6626EEFC}"/>
              </a:ext>
            </a:extLst>
          </p:cNvPr>
          <p:cNvSpPr/>
          <p:nvPr/>
        </p:nvSpPr>
        <p:spPr>
          <a:xfrm>
            <a:off x="533400" y="1456005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Business Modelling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92F65-A6FF-E69C-F184-693D71E95C38}"/>
              </a:ext>
            </a:extLst>
          </p:cNvPr>
          <p:cNvSpPr/>
          <p:nvPr/>
        </p:nvSpPr>
        <p:spPr>
          <a:xfrm>
            <a:off x="1165382" y="2371787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Data 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F09D7-C485-53F8-BA7E-4E85715F7ACA}"/>
              </a:ext>
            </a:extLst>
          </p:cNvPr>
          <p:cNvSpPr/>
          <p:nvPr/>
        </p:nvSpPr>
        <p:spPr>
          <a:xfrm>
            <a:off x="1803659" y="3328220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Process Modelling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061A2-4C3B-86FB-04B3-FC1AE99720E2}"/>
              </a:ext>
            </a:extLst>
          </p:cNvPr>
          <p:cNvSpPr/>
          <p:nvPr/>
        </p:nvSpPr>
        <p:spPr>
          <a:xfrm>
            <a:off x="2385881" y="419485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Application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CA245-0A31-779C-1A21-2DF88F90FD08}"/>
              </a:ext>
            </a:extLst>
          </p:cNvPr>
          <p:cNvSpPr/>
          <p:nvPr/>
        </p:nvSpPr>
        <p:spPr>
          <a:xfrm>
            <a:off x="3011648" y="502646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Testing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19AF49-ADF9-E3EE-0BE7-11DBCD6AE2BC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677933" y="2228604"/>
            <a:ext cx="571516" cy="403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95C76DF-574C-77F3-D08C-30FF4014EBA2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319646" y="3188472"/>
            <a:ext cx="612167" cy="355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40E6D3-D9A2-2AC4-D057-D45A268556B1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1898462" y="4051705"/>
            <a:ext cx="522372" cy="452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7E249F-F602-4B02-0CAA-8BE8943B4052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2590171" y="4949257"/>
            <a:ext cx="498306" cy="34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2F0CD-64C1-7F1E-E086-CB185799E5C0}"/>
              </a:ext>
            </a:extLst>
          </p:cNvPr>
          <p:cNvSpPr/>
          <p:nvPr/>
        </p:nvSpPr>
        <p:spPr>
          <a:xfrm>
            <a:off x="2915640" y="1458975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Business Modelling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53C10E-0438-40D1-C99E-353B3553D66B}"/>
              </a:ext>
            </a:extLst>
          </p:cNvPr>
          <p:cNvSpPr/>
          <p:nvPr/>
        </p:nvSpPr>
        <p:spPr>
          <a:xfrm>
            <a:off x="3547622" y="2374757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Data Modelling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7019A9-AEB8-AB3E-B9F8-B39F2F4C946B}"/>
              </a:ext>
            </a:extLst>
          </p:cNvPr>
          <p:cNvSpPr/>
          <p:nvPr/>
        </p:nvSpPr>
        <p:spPr>
          <a:xfrm>
            <a:off x="4185899" y="3331190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Process Modelling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993242-D799-285E-D5B2-F20994313305}"/>
              </a:ext>
            </a:extLst>
          </p:cNvPr>
          <p:cNvSpPr/>
          <p:nvPr/>
        </p:nvSpPr>
        <p:spPr>
          <a:xfrm>
            <a:off x="4768121" y="419782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Application Generation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2A9529-A164-9482-A709-A8CB0071F6F7}"/>
              </a:ext>
            </a:extLst>
          </p:cNvPr>
          <p:cNvSpPr/>
          <p:nvPr/>
        </p:nvSpPr>
        <p:spPr>
          <a:xfrm>
            <a:off x="5393888" y="502943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Testing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84D98EE-C865-C725-DF0E-115E51C58936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3060173" y="2231574"/>
            <a:ext cx="571516" cy="403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897F26-E91A-0304-5BCB-7D7E9681C441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3701886" y="3191442"/>
            <a:ext cx="612167" cy="355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CD303DF-19D2-4365-6428-88154B7653D0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4280702" y="4054675"/>
            <a:ext cx="522372" cy="452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2596A0-DDAA-10FE-DFC2-48AA13A89FD8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972411" y="4952227"/>
            <a:ext cx="498306" cy="34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13FAB92-45C6-85CC-6CC9-DCCB6F0FC12B}"/>
              </a:ext>
            </a:extLst>
          </p:cNvPr>
          <p:cNvSpPr/>
          <p:nvPr/>
        </p:nvSpPr>
        <p:spPr>
          <a:xfrm>
            <a:off x="4939924" y="1456005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Business Modelling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090E5D-0C56-0C23-BC15-2750640A9D1B}"/>
              </a:ext>
            </a:extLst>
          </p:cNvPr>
          <p:cNvSpPr/>
          <p:nvPr/>
        </p:nvSpPr>
        <p:spPr>
          <a:xfrm>
            <a:off x="5571906" y="2371787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Data Modelling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182277-7467-046F-90F1-C53C14A98233}"/>
              </a:ext>
            </a:extLst>
          </p:cNvPr>
          <p:cNvSpPr/>
          <p:nvPr/>
        </p:nvSpPr>
        <p:spPr>
          <a:xfrm>
            <a:off x="6210183" y="3328220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Process Modelling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4CF55A-8FCE-F2D2-8694-B16B6E75201C}"/>
              </a:ext>
            </a:extLst>
          </p:cNvPr>
          <p:cNvSpPr/>
          <p:nvPr/>
        </p:nvSpPr>
        <p:spPr>
          <a:xfrm>
            <a:off x="6792405" y="419485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Application Generation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EBAA5-5851-DE3A-153F-39D3055DCF5D}"/>
              </a:ext>
            </a:extLst>
          </p:cNvPr>
          <p:cNvSpPr/>
          <p:nvPr/>
        </p:nvSpPr>
        <p:spPr>
          <a:xfrm>
            <a:off x="7418172" y="5026468"/>
            <a:ext cx="1276555" cy="68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Testing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BC7909D-BFB3-18F8-BB5C-DF2362A78B0E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5084457" y="2228604"/>
            <a:ext cx="571516" cy="403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F9388DE-7677-461A-0A8A-499109796516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5726170" y="3188472"/>
            <a:ext cx="612167" cy="355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677E63-367C-540A-B2D0-9EF728092871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6304986" y="4051705"/>
            <a:ext cx="522372" cy="452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F3A9FAD-F2EF-23A7-BFC9-F05513F5C3A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6996695" y="4949257"/>
            <a:ext cx="498306" cy="34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0FE2AB-4B90-0456-7B97-56639E2428B5}"/>
              </a:ext>
            </a:extLst>
          </p:cNvPr>
          <p:cNvSpPr txBox="1"/>
          <p:nvPr/>
        </p:nvSpPr>
        <p:spPr>
          <a:xfrm>
            <a:off x="3124200" y="5757446"/>
            <a:ext cx="111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Rockwell" panose="02060603020205020403" pitchFamily="18" charset="0"/>
              </a:rPr>
              <a:t>Team #1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426B8-4157-735E-9E2B-3A25D5D75FD2}"/>
              </a:ext>
            </a:extLst>
          </p:cNvPr>
          <p:cNvSpPr txBox="1"/>
          <p:nvPr/>
        </p:nvSpPr>
        <p:spPr>
          <a:xfrm>
            <a:off x="5571906" y="5757446"/>
            <a:ext cx="111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Rockwell" panose="02060603020205020403" pitchFamily="18" charset="0"/>
              </a:rPr>
              <a:t>Team #2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945BBC-5965-81A9-575E-136C6C738433}"/>
              </a:ext>
            </a:extLst>
          </p:cNvPr>
          <p:cNvSpPr txBox="1"/>
          <p:nvPr/>
        </p:nvSpPr>
        <p:spPr>
          <a:xfrm>
            <a:off x="7571545" y="5759560"/>
            <a:ext cx="111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Rockwell" panose="02060603020205020403" pitchFamily="18" charset="0"/>
              </a:rPr>
              <a:t>Team #3</a:t>
            </a:r>
          </a:p>
        </p:txBody>
      </p:sp>
    </p:spTree>
    <p:extLst>
      <p:ext uri="{BB962C8B-B14F-4D97-AF65-F5344CB8AC3E}">
        <p14:creationId xmlns:p14="http://schemas.microsoft.com/office/powerpoint/2010/main" val="78358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Prototype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7A8C9-7421-423B-8484-B164A5F9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"/>
          <a:stretch/>
        </p:blipFill>
        <p:spPr>
          <a:xfrm>
            <a:off x="1143000" y="1291418"/>
            <a:ext cx="6934200" cy="5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Spiral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C0945D5A-B243-1626-5120-6113B7ACF639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1684321"/>
            <a:ext cx="6477000" cy="4280855"/>
            <a:chOff x="3220" y="-1399"/>
            <a:chExt cx="4708" cy="340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E83302-4BD9-11D8-92A4-605639DF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" y="-1385"/>
              <a:ext cx="0" cy="3382"/>
            </a:xfrm>
            <a:custGeom>
              <a:avLst/>
              <a:gdLst>
                <a:gd name="T0" fmla="+- 0 -1385 -1385"/>
                <a:gd name="T1" fmla="*/ -1385 h 3382"/>
                <a:gd name="T2" fmla="+- 0 1997 -1385"/>
                <a:gd name="T3" fmla="*/ 1997 h 3382"/>
              </a:gdLst>
              <a:ahLst/>
              <a:cxnLst>
                <a:cxn ang="0">
                  <a:pos x="0" y="T1"/>
                </a:cxn>
                <a:cxn ang="0">
                  <a:pos x="0" y="T3"/>
                </a:cxn>
              </a:cxnLst>
              <a:rect l="0" t="0" r="r" b="b"/>
              <a:pathLst>
                <a:path h="3382">
                  <a:moveTo>
                    <a:pt x="0" y="0"/>
                  </a:moveTo>
                  <a:lnTo>
                    <a:pt x="0" y="3382"/>
                  </a:lnTo>
                </a:path>
              </a:pathLst>
            </a:custGeom>
            <a:noFill/>
            <a:ln w="13456">
              <a:solidFill>
                <a:srgbClr val="1F1A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52D1EE3A-CCC2-7AC9-17C1-598BE2758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284"/>
              <a:ext cx="4687" cy="0"/>
            </a:xfrm>
            <a:custGeom>
              <a:avLst/>
              <a:gdLst>
                <a:gd name="T0" fmla="+- 0 3230 3230"/>
                <a:gd name="T1" fmla="*/ T0 w 4687"/>
                <a:gd name="T2" fmla="+- 0 7918 3230"/>
                <a:gd name="T3" fmla="*/ T2 w 4687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</a:cxnLst>
              <a:rect l="0" t="0" r="r" b="b"/>
              <a:pathLst>
                <a:path w="4687">
                  <a:moveTo>
                    <a:pt x="0" y="0"/>
                  </a:moveTo>
                  <a:lnTo>
                    <a:pt x="4688" y="0"/>
                  </a:lnTo>
                </a:path>
              </a:pathLst>
            </a:custGeom>
            <a:noFill/>
            <a:ln w="13454">
              <a:solidFill>
                <a:srgbClr val="1F1A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5530922-0312-2A52-E275-AB4CDFA9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-1399"/>
              <a:ext cx="1742" cy="3214"/>
            </a:xfrm>
            <a:custGeom>
              <a:avLst/>
              <a:gdLst>
                <a:gd name="T0" fmla="+- 0 3868 3840"/>
                <a:gd name="T1" fmla="*/ T0 w 1742"/>
                <a:gd name="T2" fmla="+- 0 409 -1399"/>
                <a:gd name="T3" fmla="*/ 409 h 3214"/>
                <a:gd name="T4" fmla="+- 0 3859 3840"/>
                <a:gd name="T5" fmla="*/ T4 w 1742"/>
                <a:gd name="T6" fmla="+- 0 207 -1399"/>
                <a:gd name="T7" fmla="*/ 207 h 3214"/>
                <a:gd name="T8" fmla="+- 0 3873 3840"/>
                <a:gd name="T9" fmla="*/ T8 w 1742"/>
                <a:gd name="T10" fmla="+- 0 35 -1399"/>
                <a:gd name="T11" fmla="*/ 35 h 3214"/>
                <a:gd name="T12" fmla="+- 0 3897 3840"/>
                <a:gd name="T13" fmla="*/ T12 w 1742"/>
                <a:gd name="T14" fmla="+- 0 -100 -1399"/>
                <a:gd name="T15" fmla="*/ -100 h 3214"/>
                <a:gd name="T16" fmla="+- 0 3926 3840"/>
                <a:gd name="T17" fmla="*/ T16 w 1742"/>
                <a:gd name="T18" fmla="+- 0 -229 -1399"/>
                <a:gd name="T19" fmla="*/ -229 h 3214"/>
                <a:gd name="T20" fmla="+- 0 3969 3840"/>
                <a:gd name="T21" fmla="*/ T20 w 1742"/>
                <a:gd name="T22" fmla="+- 0 -359 -1399"/>
                <a:gd name="T23" fmla="*/ -359 h 3214"/>
                <a:gd name="T24" fmla="+- 0 4022 3840"/>
                <a:gd name="T25" fmla="*/ T24 w 1742"/>
                <a:gd name="T26" fmla="+- 0 -488 -1399"/>
                <a:gd name="T27" fmla="*/ -488 h 3214"/>
                <a:gd name="T28" fmla="+- 0 4089 3840"/>
                <a:gd name="T29" fmla="*/ T28 w 1742"/>
                <a:gd name="T30" fmla="+- 0 -608 -1399"/>
                <a:gd name="T31" fmla="*/ -608 h 3214"/>
                <a:gd name="T32" fmla="+- 0 4161 3840"/>
                <a:gd name="T33" fmla="*/ T32 w 1742"/>
                <a:gd name="T34" fmla="+- 0 -723 -1399"/>
                <a:gd name="T35" fmla="*/ -723 h 3214"/>
                <a:gd name="T36" fmla="+- 0 4238 3840"/>
                <a:gd name="T37" fmla="*/ T36 w 1742"/>
                <a:gd name="T38" fmla="+- 0 -838 -1399"/>
                <a:gd name="T39" fmla="*/ -838 h 3214"/>
                <a:gd name="T40" fmla="+- 0 4329 3840"/>
                <a:gd name="T41" fmla="*/ T40 w 1742"/>
                <a:gd name="T42" fmla="+- 0 -939 -1399"/>
                <a:gd name="T43" fmla="*/ -939 h 3214"/>
                <a:gd name="T44" fmla="+- 0 4430 3840"/>
                <a:gd name="T45" fmla="*/ T44 w 1742"/>
                <a:gd name="T46" fmla="+- 0 -1035 -1399"/>
                <a:gd name="T47" fmla="*/ -1035 h 3214"/>
                <a:gd name="T48" fmla="+- 0 4535 3840"/>
                <a:gd name="T49" fmla="*/ T48 w 1742"/>
                <a:gd name="T50" fmla="+- 0 -1126 -1399"/>
                <a:gd name="T51" fmla="*/ -1126 h 3214"/>
                <a:gd name="T52" fmla="+- 0 4650 3840"/>
                <a:gd name="T53" fmla="*/ T52 w 1742"/>
                <a:gd name="T54" fmla="+- 0 -1203 -1399"/>
                <a:gd name="T55" fmla="*/ -1203 h 3214"/>
                <a:gd name="T56" fmla="+- 0 4775 3840"/>
                <a:gd name="T57" fmla="*/ T56 w 1742"/>
                <a:gd name="T58" fmla="+- 0 -1275 -1399"/>
                <a:gd name="T59" fmla="*/ -1275 h 3214"/>
                <a:gd name="T60" fmla="+- 0 4905 3840"/>
                <a:gd name="T61" fmla="*/ T60 w 1742"/>
                <a:gd name="T62" fmla="+- 0 -1332 -1399"/>
                <a:gd name="T63" fmla="*/ -1332 h 3214"/>
                <a:gd name="T64" fmla="+- 0 5044 3840"/>
                <a:gd name="T65" fmla="*/ T64 w 1742"/>
                <a:gd name="T66" fmla="+- 0 -1375 -1399"/>
                <a:gd name="T67" fmla="*/ -1375 h 3214"/>
                <a:gd name="T68" fmla="+- 0 4934 3840"/>
                <a:gd name="T69" fmla="*/ T68 w 1742"/>
                <a:gd name="T70" fmla="+- 0 -1361 -1399"/>
                <a:gd name="T71" fmla="*/ -1361 h 3214"/>
                <a:gd name="T72" fmla="+- 0 4799 3840"/>
                <a:gd name="T73" fmla="*/ T72 w 1742"/>
                <a:gd name="T74" fmla="+- 0 -1308 -1399"/>
                <a:gd name="T75" fmla="*/ -1308 h 3214"/>
                <a:gd name="T76" fmla="+- 0 4670 3840"/>
                <a:gd name="T77" fmla="*/ T76 w 1742"/>
                <a:gd name="T78" fmla="+- 0 -1241 -1399"/>
                <a:gd name="T79" fmla="*/ -1241 h 3214"/>
                <a:gd name="T80" fmla="+- 0 4555 3840"/>
                <a:gd name="T81" fmla="*/ T80 w 1742"/>
                <a:gd name="T82" fmla="+- 0 -1164 -1399"/>
                <a:gd name="T83" fmla="*/ -1164 h 3214"/>
                <a:gd name="T84" fmla="+- 0 4444 3840"/>
                <a:gd name="T85" fmla="*/ T84 w 1742"/>
                <a:gd name="T86" fmla="+- 0 -1073 -1399"/>
                <a:gd name="T87" fmla="*/ -1073 h 3214"/>
                <a:gd name="T88" fmla="+- 0 4339 3840"/>
                <a:gd name="T89" fmla="*/ T88 w 1742"/>
                <a:gd name="T90" fmla="+- 0 -977 -1399"/>
                <a:gd name="T91" fmla="*/ -977 h 3214"/>
                <a:gd name="T92" fmla="+- 0 4247 3840"/>
                <a:gd name="T93" fmla="*/ T92 w 1742"/>
                <a:gd name="T94" fmla="+- 0 -877 -1399"/>
                <a:gd name="T95" fmla="*/ -877 h 3214"/>
                <a:gd name="T96" fmla="+- 0 4161 3840"/>
                <a:gd name="T97" fmla="*/ T96 w 1742"/>
                <a:gd name="T98" fmla="+- 0 -766 -1399"/>
                <a:gd name="T99" fmla="*/ -766 h 3214"/>
                <a:gd name="T100" fmla="+- 0 4089 3840"/>
                <a:gd name="T101" fmla="*/ T100 w 1742"/>
                <a:gd name="T102" fmla="+- 0 -646 -1399"/>
                <a:gd name="T103" fmla="*/ -646 h 3214"/>
                <a:gd name="T104" fmla="+- 0 4022 3840"/>
                <a:gd name="T105" fmla="*/ T104 w 1742"/>
                <a:gd name="T106" fmla="+- 0 -526 -1399"/>
                <a:gd name="T107" fmla="*/ -526 h 3214"/>
                <a:gd name="T108" fmla="+- 0 3964 3840"/>
                <a:gd name="T109" fmla="*/ T108 w 1742"/>
                <a:gd name="T110" fmla="+- 0 -397 -1399"/>
                <a:gd name="T111" fmla="*/ -397 h 3214"/>
                <a:gd name="T112" fmla="+- 0 3916 3840"/>
                <a:gd name="T113" fmla="*/ T112 w 1742"/>
                <a:gd name="T114" fmla="+- 0 -267 -1399"/>
                <a:gd name="T115" fmla="*/ -267 h 3214"/>
                <a:gd name="T116" fmla="+- 0 3883 3840"/>
                <a:gd name="T117" fmla="*/ T116 w 1742"/>
                <a:gd name="T118" fmla="+- 0 -133 -1399"/>
                <a:gd name="T119" fmla="*/ -133 h 3214"/>
                <a:gd name="T120" fmla="+- 0 3859 3840"/>
                <a:gd name="T121" fmla="*/ T120 w 1742"/>
                <a:gd name="T122" fmla="+- 0 1 -1399"/>
                <a:gd name="T123" fmla="*/ 1 h 3214"/>
                <a:gd name="T124" fmla="+- 0 3844 3840"/>
                <a:gd name="T125" fmla="*/ T124 w 1742"/>
                <a:gd name="T126" fmla="+- 0 135 -1399"/>
                <a:gd name="T127" fmla="*/ 135 h 3214"/>
                <a:gd name="T128" fmla="+- 0 3844 3840"/>
                <a:gd name="T129" fmla="*/ T128 w 1742"/>
                <a:gd name="T130" fmla="+- 0 375 -1399"/>
                <a:gd name="T131" fmla="*/ 375 h 3214"/>
                <a:gd name="T132" fmla="+- 0 3864 3840"/>
                <a:gd name="T133" fmla="*/ T132 w 1742"/>
                <a:gd name="T134" fmla="+- 0 510 -1399"/>
                <a:gd name="T135" fmla="*/ 510 h 3214"/>
                <a:gd name="T136" fmla="+- 0 3892 3840"/>
                <a:gd name="T137" fmla="*/ T136 w 1742"/>
                <a:gd name="T138" fmla="+- 0 644 -1399"/>
                <a:gd name="T139" fmla="*/ 644 h 3214"/>
                <a:gd name="T140" fmla="+- 0 3931 3840"/>
                <a:gd name="T141" fmla="*/ T140 w 1742"/>
                <a:gd name="T142" fmla="+- 0 773 -1399"/>
                <a:gd name="T143" fmla="*/ 773 h 3214"/>
                <a:gd name="T144" fmla="+- 0 3984 3840"/>
                <a:gd name="T145" fmla="*/ T144 w 1742"/>
                <a:gd name="T146" fmla="+- 0 898 -1399"/>
                <a:gd name="T147" fmla="*/ 898 h 3214"/>
                <a:gd name="T148" fmla="+- 0 4051 3840"/>
                <a:gd name="T149" fmla="*/ T148 w 1742"/>
                <a:gd name="T150" fmla="+- 0 1023 -1399"/>
                <a:gd name="T151" fmla="*/ 1023 h 3214"/>
                <a:gd name="T152" fmla="+- 0 4132 3840"/>
                <a:gd name="T153" fmla="*/ T152 w 1742"/>
                <a:gd name="T154" fmla="+- 0 1138 -1399"/>
                <a:gd name="T155" fmla="*/ 1138 h 3214"/>
                <a:gd name="T156" fmla="+- 0 4223 3840"/>
                <a:gd name="T157" fmla="*/ T156 w 1742"/>
                <a:gd name="T158" fmla="+- 0 1248 -1399"/>
                <a:gd name="T159" fmla="*/ 1248 h 3214"/>
                <a:gd name="T160" fmla="+- 0 4329 3840"/>
                <a:gd name="T161" fmla="*/ T160 w 1742"/>
                <a:gd name="T162" fmla="+- 0 1354 -1399"/>
                <a:gd name="T163" fmla="*/ 1354 h 3214"/>
                <a:gd name="T164" fmla="+- 0 4449 3840"/>
                <a:gd name="T165" fmla="*/ T164 w 1742"/>
                <a:gd name="T166" fmla="+- 0 1450 -1399"/>
                <a:gd name="T167" fmla="*/ 1450 h 3214"/>
                <a:gd name="T168" fmla="+- 0 4583 3840"/>
                <a:gd name="T169" fmla="*/ T168 w 1742"/>
                <a:gd name="T170" fmla="+- 0 1536 -1399"/>
                <a:gd name="T171" fmla="*/ 1536 h 3214"/>
                <a:gd name="T172" fmla="+- 0 4732 3840"/>
                <a:gd name="T173" fmla="*/ T172 w 1742"/>
                <a:gd name="T174" fmla="+- 0 1613 -1399"/>
                <a:gd name="T175" fmla="*/ 1613 h 3214"/>
                <a:gd name="T176" fmla="+- 0 4895 3840"/>
                <a:gd name="T177" fmla="*/ T176 w 1742"/>
                <a:gd name="T178" fmla="+- 0 1675 -1399"/>
                <a:gd name="T179" fmla="*/ 1675 h 3214"/>
                <a:gd name="T180" fmla="+- 0 5073 3840"/>
                <a:gd name="T181" fmla="*/ T180 w 1742"/>
                <a:gd name="T182" fmla="+- 0 1733 -1399"/>
                <a:gd name="T183" fmla="*/ 1733 h 3214"/>
                <a:gd name="T184" fmla="+- 0 5265 3840"/>
                <a:gd name="T185" fmla="*/ T184 w 1742"/>
                <a:gd name="T186" fmla="+- 0 1776 -1399"/>
                <a:gd name="T187" fmla="*/ 1776 h 3214"/>
                <a:gd name="T188" fmla="+- 0 5471 3840"/>
                <a:gd name="T189" fmla="*/ T188 w 1742"/>
                <a:gd name="T190" fmla="+- 0 1805 -1399"/>
                <a:gd name="T191" fmla="*/ 1805 h 3214"/>
                <a:gd name="T192" fmla="+- 0 5528 3840"/>
                <a:gd name="T193" fmla="*/ T192 w 1742"/>
                <a:gd name="T194" fmla="+- 0 1790 -1399"/>
                <a:gd name="T195" fmla="*/ 1790 h 3214"/>
                <a:gd name="T196" fmla="+- 0 5317 3840"/>
                <a:gd name="T197" fmla="*/ T196 w 1742"/>
                <a:gd name="T198" fmla="+- 0 1762 -1399"/>
                <a:gd name="T199" fmla="*/ 1762 h 3214"/>
                <a:gd name="T200" fmla="+- 0 5121 3840"/>
                <a:gd name="T201" fmla="*/ T200 w 1742"/>
                <a:gd name="T202" fmla="+- 0 1723 -1399"/>
                <a:gd name="T203" fmla="*/ 1723 h 3214"/>
                <a:gd name="T204" fmla="+- 0 4943 3840"/>
                <a:gd name="T205" fmla="*/ T204 w 1742"/>
                <a:gd name="T206" fmla="+- 0 1670 -1399"/>
                <a:gd name="T207" fmla="*/ 1670 h 3214"/>
                <a:gd name="T208" fmla="+- 0 4775 3840"/>
                <a:gd name="T209" fmla="*/ T208 w 1742"/>
                <a:gd name="T210" fmla="+- 0 1608 -1399"/>
                <a:gd name="T211" fmla="*/ 1608 h 3214"/>
                <a:gd name="T212" fmla="+- 0 4626 3840"/>
                <a:gd name="T213" fmla="*/ T212 w 1742"/>
                <a:gd name="T214" fmla="+- 0 1536 -1399"/>
                <a:gd name="T215" fmla="*/ 1536 h 3214"/>
                <a:gd name="T216" fmla="+- 0 4492 3840"/>
                <a:gd name="T217" fmla="*/ T216 w 1742"/>
                <a:gd name="T218" fmla="+- 0 1455 -1399"/>
                <a:gd name="T219" fmla="*/ 1455 h 3214"/>
                <a:gd name="T220" fmla="+- 0 4372 3840"/>
                <a:gd name="T221" fmla="*/ T220 w 1742"/>
                <a:gd name="T222" fmla="+- 0 1363 -1399"/>
                <a:gd name="T223" fmla="*/ 1363 h 3214"/>
                <a:gd name="T224" fmla="+- 0 4262 3840"/>
                <a:gd name="T225" fmla="*/ T224 w 1742"/>
                <a:gd name="T226" fmla="+- 0 1263 -1399"/>
                <a:gd name="T227" fmla="*/ 1263 h 3214"/>
                <a:gd name="T228" fmla="+- 0 4166 3840"/>
                <a:gd name="T229" fmla="*/ T228 w 1742"/>
                <a:gd name="T230" fmla="+- 0 1152 -1399"/>
                <a:gd name="T231" fmla="*/ 1152 h 3214"/>
                <a:gd name="T232" fmla="+- 0 4084 3840"/>
                <a:gd name="T233" fmla="*/ T232 w 1742"/>
                <a:gd name="T234" fmla="+- 0 1042 -1399"/>
                <a:gd name="T235" fmla="*/ 1042 h 3214"/>
                <a:gd name="T236" fmla="+- 0 4017 3840"/>
                <a:gd name="T237" fmla="*/ T236 w 1742"/>
                <a:gd name="T238" fmla="+- 0 922 -1399"/>
                <a:gd name="T239" fmla="*/ 922 h 3214"/>
                <a:gd name="T240" fmla="+- 0 3964 3840"/>
                <a:gd name="T241" fmla="*/ T240 w 1742"/>
                <a:gd name="T242" fmla="+- 0 797 -1399"/>
                <a:gd name="T243" fmla="*/ 797 h 3214"/>
                <a:gd name="T244" fmla="+- 0 3916 3840"/>
                <a:gd name="T245" fmla="*/ T244 w 1742"/>
                <a:gd name="T246" fmla="+- 0 673 -1399"/>
                <a:gd name="T247" fmla="*/ 673 h 3214"/>
                <a:gd name="T248" fmla="+- 0 3888 3840"/>
                <a:gd name="T249" fmla="*/ T248 w 1742"/>
                <a:gd name="T250" fmla="+- 0 538 -1399"/>
                <a:gd name="T251" fmla="*/ 538 h 32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1742" h="3214">
                  <a:moveTo>
                    <a:pt x="43" y="1904"/>
                  </a:moveTo>
                  <a:lnTo>
                    <a:pt x="38" y="1870"/>
                  </a:lnTo>
                  <a:lnTo>
                    <a:pt x="33" y="1841"/>
                  </a:lnTo>
                  <a:lnTo>
                    <a:pt x="28" y="1808"/>
                  </a:lnTo>
                  <a:lnTo>
                    <a:pt x="24" y="1774"/>
                  </a:lnTo>
                  <a:lnTo>
                    <a:pt x="24" y="1741"/>
                  </a:lnTo>
                  <a:lnTo>
                    <a:pt x="19" y="1707"/>
                  </a:lnTo>
                  <a:lnTo>
                    <a:pt x="19" y="1606"/>
                  </a:lnTo>
                  <a:lnTo>
                    <a:pt x="24" y="1568"/>
                  </a:lnTo>
                  <a:lnTo>
                    <a:pt x="24" y="1501"/>
                  </a:lnTo>
                  <a:lnTo>
                    <a:pt x="28" y="1467"/>
                  </a:lnTo>
                  <a:lnTo>
                    <a:pt x="33" y="1434"/>
                  </a:lnTo>
                  <a:lnTo>
                    <a:pt x="38" y="1400"/>
                  </a:lnTo>
                  <a:lnTo>
                    <a:pt x="43" y="1367"/>
                  </a:lnTo>
                  <a:lnTo>
                    <a:pt x="48" y="1333"/>
                  </a:lnTo>
                  <a:lnTo>
                    <a:pt x="57" y="1299"/>
                  </a:lnTo>
                  <a:lnTo>
                    <a:pt x="62" y="1266"/>
                  </a:lnTo>
                  <a:lnTo>
                    <a:pt x="72" y="1237"/>
                  </a:lnTo>
                  <a:lnTo>
                    <a:pt x="76" y="1204"/>
                  </a:lnTo>
                  <a:lnTo>
                    <a:pt x="86" y="1170"/>
                  </a:lnTo>
                  <a:lnTo>
                    <a:pt x="96" y="1136"/>
                  </a:lnTo>
                  <a:lnTo>
                    <a:pt x="110" y="1103"/>
                  </a:lnTo>
                  <a:lnTo>
                    <a:pt x="120" y="1074"/>
                  </a:lnTo>
                  <a:lnTo>
                    <a:pt x="129" y="1040"/>
                  </a:lnTo>
                  <a:lnTo>
                    <a:pt x="144" y="1007"/>
                  </a:lnTo>
                  <a:lnTo>
                    <a:pt x="158" y="978"/>
                  </a:lnTo>
                  <a:lnTo>
                    <a:pt x="168" y="944"/>
                  </a:lnTo>
                  <a:lnTo>
                    <a:pt x="182" y="911"/>
                  </a:lnTo>
                  <a:lnTo>
                    <a:pt x="201" y="882"/>
                  </a:lnTo>
                  <a:lnTo>
                    <a:pt x="216" y="853"/>
                  </a:lnTo>
                  <a:lnTo>
                    <a:pt x="230" y="820"/>
                  </a:lnTo>
                  <a:lnTo>
                    <a:pt x="249" y="791"/>
                  </a:lnTo>
                  <a:lnTo>
                    <a:pt x="264" y="762"/>
                  </a:lnTo>
                  <a:lnTo>
                    <a:pt x="283" y="733"/>
                  </a:lnTo>
                  <a:lnTo>
                    <a:pt x="302" y="705"/>
                  </a:lnTo>
                  <a:lnTo>
                    <a:pt x="321" y="676"/>
                  </a:lnTo>
                  <a:lnTo>
                    <a:pt x="340" y="647"/>
                  </a:lnTo>
                  <a:lnTo>
                    <a:pt x="359" y="618"/>
                  </a:lnTo>
                  <a:lnTo>
                    <a:pt x="379" y="590"/>
                  </a:lnTo>
                  <a:lnTo>
                    <a:pt x="398" y="561"/>
                  </a:lnTo>
                  <a:lnTo>
                    <a:pt x="422" y="537"/>
                  </a:lnTo>
                  <a:lnTo>
                    <a:pt x="446" y="508"/>
                  </a:lnTo>
                  <a:lnTo>
                    <a:pt x="465" y="484"/>
                  </a:lnTo>
                  <a:lnTo>
                    <a:pt x="489" y="460"/>
                  </a:lnTo>
                  <a:lnTo>
                    <a:pt x="513" y="436"/>
                  </a:lnTo>
                  <a:lnTo>
                    <a:pt x="537" y="407"/>
                  </a:lnTo>
                  <a:lnTo>
                    <a:pt x="566" y="383"/>
                  </a:lnTo>
                  <a:lnTo>
                    <a:pt x="590" y="364"/>
                  </a:lnTo>
                  <a:lnTo>
                    <a:pt x="614" y="340"/>
                  </a:lnTo>
                  <a:lnTo>
                    <a:pt x="643" y="316"/>
                  </a:lnTo>
                  <a:lnTo>
                    <a:pt x="667" y="297"/>
                  </a:lnTo>
                  <a:lnTo>
                    <a:pt x="695" y="273"/>
                  </a:lnTo>
                  <a:lnTo>
                    <a:pt x="724" y="254"/>
                  </a:lnTo>
                  <a:lnTo>
                    <a:pt x="753" y="235"/>
                  </a:lnTo>
                  <a:lnTo>
                    <a:pt x="782" y="215"/>
                  </a:lnTo>
                  <a:lnTo>
                    <a:pt x="810" y="196"/>
                  </a:lnTo>
                  <a:lnTo>
                    <a:pt x="839" y="177"/>
                  </a:lnTo>
                  <a:lnTo>
                    <a:pt x="873" y="158"/>
                  </a:lnTo>
                  <a:lnTo>
                    <a:pt x="902" y="143"/>
                  </a:lnTo>
                  <a:lnTo>
                    <a:pt x="935" y="124"/>
                  </a:lnTo>
                  <a:lnTo>
                    <a:pt x="964" y="110"/>
                  </a:lnTo>
                  <a:lnTo>
                    <a:pt x="998" y="95"/>
                  </a:lnTo>
                  <a:lnTo>
                    <a:pt x="1031" y="81"/>
                  </a:lnTo>
                  <a:lnTo>
                    <a:pt x="1065" y="67"/>
                  </a:lnTo>
                  <a:lnTo>
                    <a:pt x="1098" y="57"/>
                  </a:lnTo>
                  <a:lnTo>
                    <a:pt x="1132" y="43"/>
                  </a:lnTo>
                  <a:lnTo>
                    <a:pt x="1165" y="33"/>
                  </a:lnTo>
                  <a:lnTo>
                    <a:pt x="1204" y="24"/>
                  </a:lnTo>
                  <a:lnTo>
                    <a:pt x="1194" y="0"/>
                  </a:lnTo>
                  <a:lnTo>
                    <a:pt x="1161" y="14"/>
                  </a:lnTo>
                  <a:lnTo>
                    <a:pt x="1127" y="24"/>
                  </a:lnTo>
                  <a:lnTo>
                    <a:pt x="1094" y="38"/>
                  </a:lnTo>
                  <a:lnTo>
                    <a:pt x="1055" y="48"/>
                  </a:lnTo>
                  <a:lnTo>
                    <a:pt x="1022" y="62"/>
                  </a:lnTo>
                  <a:lnTo>
                    <a:pt x="988" y="76"/>
                  </a:lnTo>
                  <a:lnTo>
                    <a:pt x="959" y="91"/>
                  </a:lnTo>
                  <a:lnTo>
                    <a:pt x="926" y="110"/>
                  </a:lnTo>
                  <a:lnTo>
                    <a:pt x="892" y="124"/>
                  </a:lnTo>
                  <a:lnTo>
                    <a:pt x="863" y="143"/>
                  </a:lnTo>
                  <a:lnTo>
                    <a:pt x="830" y="158"/>
                  </a:lnTo>
                  <a:lnTo>
                    <a:pt x="801" y="177"/>
                  </a:lnTo>
                  <a:lnTo>
                    <a:pt x="772" y="196"/>
                  </a:lnTo>
                  <a:lnTo>
                    <a:pt x="743" y="215"/>
                  </a:lnTo>
                  <a:lnTo>
                    <a:pt x="715" y="235"/>
                  </a:lnTo>
                  <a:lnTo>
                    <a:pt x="686" y="259"/>
                  </a:lnTo>
                  <a:lnTo>
                    <a:pt x="657" y="278"/>
                  </a:lnTo>
                  <a:lnTo>
                    <a:pt x="628" y="302"/>
                  </a:lnTo>
                  <a:lnTo>
                    <a:pt x="604" y="326"/>
                  </a:lnTo>
                  <a:lnTo>
                    <a:pt x="575" y="345"/>
                  </a:lnTo>
                  <a:lnTo>
                    <a:pt x="551" y="369"/>
                  </a:lnTo>
                  <a:lnTo>
                    <a:pt x="523" y="393"/>
                  </a:lnTo>
                  <a:lnTo>
                    <a:pt x="499" y="422"/>
                  </a:lnTo>
                  <a:lnTo>
                    <a:pt x="475" y="446"/>
                  </a:lnTo>
                  <a:lnTo>
                    <a:pt x="451" y="470"/>
                  </a:lnTo>
                  <a:lnTo>
                    <a:pt x="431" y="498"/>
                  </a:lnTo>
                  <a:lnTo>
                    <a:pt x="407" y="522"/>
                  </a:lnTo>
                  <a:lnTo>
                    <a:pt x="383" y="551"/>
                  </a:lnTo>
                  <a:lnTo>
                    <a:pt x="364" y="580"/>
                  </a:lnTo>
                  <a:lnTo>
                    <a:pt x="340" y="604"/>
                  </a:lnTo>
                  <a:lnTo>
                    <a:pt x="321" y="633"/>
                  </a:lnTo>
                  <a:lnTo>
                    <a:pt x="302" y="661"/>
                  </a:lnTo>
                  <a:lnTo>
                    <a:pt x="283" y="690"/>
                  </a:lnTo>
                  <a:lnTo>
                    <a:pt x="264" y="724"/>
                  </a:lnTo>
                  <a:lnTo>
                    <a:pt x="249" y="753"/>
                  </a:lnTo>
                  <a:lnTo>
                    <a:pt x="230" y="781"/>
                  </a:lnTo>
                  <a:lnTo>
                    <a:pt x="211" y="810"/>
                  </a:lnTo>
                  <a:lnTo>
                    <a:pt x="196" y="844"/>
                  </a:lnTo>
                  <a:lnTo>
                    <a:pt x="182" y="873"/>
                  </a:lnTo>
                  <a:lnTo>
                    <a:pt x="168" y="906"/>
                  </a:lnTo>
                  <a:lnTo>
                    <a:pt x="153" y="935"/>
                  </a:lnTo>
                  <a:lnTo>
                    <a:pt x="139" y="968"/>
                  </a:lnTo>
                  <a:lnTo>
                    <a:pt x="124" y="1002"/>
                  </a:lnTo>
                  <a:lnTo>
                    <a:pt x="110" y="1031"/>
                  </a:lnTo>
                  <a:lnTo>
                    <a:pt x="100" y="1064"/>
                  </a:lnTo>
                  <a:lnTo>
                    <a:pt x="91" y="1098"/>
                  </a:lnTo>
                  <a:lnTo>
                    <a:pt x="76" y="1132"/>
                  </a:lnTo>
                  <a:lnTo>
                    <a:pt x="67" y="1165"/>
                  </a:lnTo>
                  <a:lnTo>
                    <a:pt x="57" y="1199"/>
                  </a:lnTo>
                  <a:lnTo>
                    <a:pt x="52" y="1232"/>
                  </a:lnTo>
                  <a:lnTo>
                    <a:pt x="43" y="1266"/>
                  </a:lnTo>
                  <a:lnTo>
                    <a:pt x="33" y="1299"/>
                  </a:lnTo>
                  <a:lnTo>
                    <a:pt x="28" y="1333"/>
                  </a:lnTo>
                  <a:lnTo>
                    <a:pt x="24" y="1367"/>
                  </a:lnTo>
                  <a:lnTo>
                    <a:pt x="19" y="1400"/>
                  </a:lnTo>
                  <a:lnTo>
                    <a:pt x="14" y="1434"/>
                  </a:lnTo>
                  <a:lnTo>
                    <a:pt x="9" y="1467"/>
                  </a:lnTo>
                  <a:lnTo>
                    <a:pt x="4" y="1501"/>
                  </a:lnTo>
                  <a:lnTo>
                    <a:pt x="4" y="1534"/>
                  </a:lnTo>
                  <a:lnTo>
                    <a:pt x="0" y="1568"/>
                  </a:lnTo>
                  <a:lnTo>
                    <a:pt x="0" y="1707"/>
                  </a:lnTo>
                  <a:lnTo>
                    <a:pt x="4" y="1741"/>
                  </a:lnTo>
                  <a:lnTo>
                    <a:pt x="4" y="1774"/>
                  </a:lnTo>
                  <a:lnTo>
                    <a:pt x="9" y="1808"/>
                  </a:lnTo>
                  <a:lnTo>
                    <a:pt x="14" y="1841"/>
                  </a:lnTo>
                  <a:lnTo>
                    <a:pt x="19" y="1875"/>
                  </a:lnTo>
                  <a:lnTo>
                    <a:pt x="24" y="1909"/>
                  </a:lnTo>
                  <a:lnTo>
                    <a:pt x="28" y="1942"/>
                  </a:lnTo>
                  <a:lnTo>
                    <a:pt x="33" y="1976"/>
                  </a:lnTo>
                  <a:lnTo>
                    <a:pt x="43" y="2009"/>
                  </a:lnTo>
                  <a:lnTo>
                    <a:pt x="52" y="2043"/>
                  </a:lnTo>
                  <a:lnTo>
                    <a:pt x="62" y="2076"/>
                  </a:lnTo>
                  <a:lnTo>
                    <a:pt x="72" y="2110"/>
                  </a:lnTo>
                  <a:lnTo>
                    <a:pt x="81" y="2139"/>
                  </a:lnTo>
                  <a:lnTo>
                    <a:pt x="91" y="2172"/>
                  </a:lnTo>
                  <a:lnTo>
                    <a:pt x="105" y="2206"/>
                  </a:lnTo>
                  <a:lnTo>
                    <a:pt x="115" y="2235"/>
                  </a:lnTo>
                  <a:lnTo>
                    <a:pt x="129" y="2268"/>
                  </a:lnTo>
                  <a:lnTo>
                    <a:pt x="144" y="2297"/>
                  </a:lnTo>
                  <a:lnTo>
                    <a:pt x="158" y="2331"/>
                  </a:lnTo>
                  <a:lnTo>
                    <a:pt x="177" y="2359"/>
                  </a:lnTo>
                  <a:lnTo>
                    <a:pt x="192" y="2393"/>
                  </a:lnTo>
                  <a:lnTo>
                    <a:pt x="211" y="2422"/>
                  </a:lnTo>
                  <a:lnTo>
                    <a:pt x="230" y="2451"/>
                  </a:lnTo>
                  <a:lnTo>
                    <a:pt x="249" y="2479"/>
                  </a:lnTo>
                  <a:lnTo>
                    <a:pt x="268" y="2508"/>
                  </a:lnTo>
                  <a:lnTo>
                    <a:pt x="292" y="2537"/>
                  </a:lnTo>
                  <a:lnTo>
                    <a:pt x="312" y="2566"/>
                  </a:lnTo>
                  <a:lnTo>
                    <a:pt x="336" y="2595"/>
                  </a:lnTo>
                  <a:lnTo>
                    <a:pt x="359" y="2623"/>
                  </a:lnTo>
                  <a:lnTo>
                    <a:pt x="383" y="2647"/>
                  </a:lnTo>
                  <a:lnTo>
                    <a:pt x="407" y="2676"/>
                  </a:lnTo>
                  <a:lnTo>
                    <a:pt x="436" y="2700"/>
                  </a:lnTo>
                  <a:lnTo>
                    <a:pt x="460" y="2724"/>
                  </a:lnTo>
                  <a:lnTo>
                    <a:pt x="489" y="2753"/>
                  </a:lnTo>
                  <a:lnTo>
                    <a:pt x="518" y="2777"/>
                  </a:lnTo>
                  <a:lnTo>
                    <a:pt x="547" y="2801"/>
                  </a:lnTo>
                  <a:lnTo>
                    <a:pt x="575" y="2825"/>
                  </a:lnTo>
                  <a:lnTo>
                    <a:pt x="609" y="2849"/>
                  </a:lnTo>
                  <a:lnTo>
                    <a:pt x="643" y="2868"/>
                  </a:lnTo>
                  <a:lnTo>
                    <a:pt x="671" y="2892"/>
                  </a:lnTo>
                  <a:lnTo>
                    <a:pt x="710" y="2911"/>
                  </a:lnTo>
                  <a:lnTo>
                    <a:pt x="743" y="2935"/>
                  </a:lnTo>
                  <a:lnTo>
                    <a:pt x="777" y="2954"/>
                  </a:lnTo>
                  <a:lnTo>
                    <a:pt x="815" y="2973"/>
                  </a:lnTo>
                  <a:lnTo>
                    <a:pt x="854" y="2993"/>
                  </a:lnTo>
                  <a:lnTo>
                    <a:pt x="892" y="3012"/>
                  </a:lnTo>
                  <a:lnTo>
                    <a:pt x="930" y="3026"/>
                  </a:lnTo>
                  <a:lnTo>
                    <a:pt x="969" y="3045"/>
                  </a:lnTo>
                  <a:lnTo>
                    <a:pt x="1012" y="3060"/>
                  </a:lnTo>
                  <a:lnTo>
                    <a:pt x="1055" y="3074"/>
                  </a:lnTo>
                  <a:lnTo>
                    <a:pt x="1098" y="3089"/>
                  </a:lnTo>
                  <a:lnTo>
                    <a:pt x="1142" y="3103"/>
                  </a:lnTo>
                  <a:lnTo>
                    <a:pt x="1185" y="3117"/>
                  </a:lnTo>
                  <a:lnTo>
                    <a:pt x="1233" y="3132"/>
                  </a:lnTo>
                  <a:lnTo>
                    <a:pt x="1276" y="3141"/>
                  </a:lnTo>
                  <a:lnTo>
                    <a:pt x="1324" y="3156"/>
                  </a:lnTo>
                  <a:lnTo>
                    <a:pt x="1372" y="3165"/>
                  </a:lnTo>
                  <a:lnTo>
                    <a:pt x="1425" y="3175"/>
                  </a:lnTo>
                  <a:lnTo>
                    <a:pt x="1473" y="3185"/>
                  </a:lnTo>
                  <a:lnTo>
                    <a:pt x="1525" y="3189"/>
                  </a:lnTo>
                  <a:lnTo>
                    <a:pt x="1578" y="3199"/>
                  </a:lnTo>
                  <a:lnTo>
                    <a:pt x="1631" y="3204"/>
                  </a:lnTo>
                  <a:lnTo>
                    <a:pt x="1684" y="3209"/>
                  </a:lnTo>
                  <a:lnTo>
                    <a:pt x="1741" y="3213"/>
                  </a:lnTo>
                  <a:lnTo>
                    <a:pt x="1741" y="3194"/>
                  </a:lnTo>
                  <a:lnTo>
                    <a:pt x="1688" y="3189"/>
                  </a:lnTo>
                  <a:lnTo>
                    <a:pt x="1636" y="3185"/>
                  </a:lnTo>
                  <a:lnTo>
                    <a:pt x="1578" y="3180"/>
                  </a:lnTo>
                  <a:lnTo>
                    <a:pt x="1530" y="3170"/>
                  </a:lnTo>
                  <a:lnTo>
                    <a:pt x="1477" y="3161"/>
                  </a:lnTo>
                  <a:lnTo>
                    <a:pt x="1425" y="3156"/>
                  </a:lnTo>
                  <a:lnTo>
                    <a:pt x="1377" y="3146"/>
                  </a:lnTo>
                  <a:lnTo>
                    <a:pt x="1329" y="3137"/>
                  </a:lnTo>
                  <a:lnTo>
                    <a:pt x="1281" y="3122"/>
                  </a:lnTo>
                  <a:lnTo>
                    <a:pt x="1237" y="3113"/>
                  </a:lnTo>
                  <a:lnTo>
                    <a:pt x="1189" y="3098"/>
                  </a:lnTo>
                  <a:lnTo>
                    <a:pt x="1146" y="3084"/>
                  </a:lnTo>
                  <a:lnTo>
                    <a:pt x="1103" y="3069"/>
                  </a:lnTo>
                  <a:lnTo>
                    <a:pt x="1060" y="3055"/>
                  </a:lnTo>
                  <a:lnTo>
                    <a:pt x="1017" y="3041"/>
                  </a:lnTo>
                  <a:lnTo>
                    <a:pt x="978" y="3026"/>
                  </a:lnTo>
                  <a:lnTo>
                    <a:pt x="935" y="3007"/>
                  </a:lnTo>
                  <a:lnTo>
                    <a:pt x="897" y="2993"/>
                  </a:lnTo>
                  <a:lnTo>
                    <a:pt x="858" y="2973"/>
                  </a:lnTo>
                  <a:lnTo>
                    <a:pt x="825" y="2954"/>
                  </a:lnTo>
                  <a:lnTo>
                    <a:pt x="786" y="2935"/>
                  </a:lnTo>
                  <a:lnTo>
                    <a:pt x="753" y="2916"/>
                  </a:lnTo>
                  <a:lnTo>
                    <a:pt x="719" y="2897"/>
                  </a:lnTo>
                  <a:lnTo>
                    <a:pt x="686" y="2873"/>
                  </a:lnTo>
                  <a:lnTo>
                    <a:pt x="652" y="2854"/>
                  </a:lnTo>
                  <a:lnTo>
                    <a:pt x="619" y="2830"/>
                  </a:lnTo>
                  <a:lnTo>
                    <a:pt x="590" y="2806"/>
                  </a:lnTo>
                  <a:lnTo>
                    <a:pt x="561" y="2786"/>
                  </a:lnTo>
                  <a:lnTo>
                    <a:pt x="532" y="2762"/>
                  </a:lnTo>
                  <a:lnTo>
                    <a:pt x="503" y="2738"/>
                  </a:lnTo>
                  <a:lnTo>
                    <a:pt x="475" y="2710"/>
                  </a:lnTo>
                  <a:lnTo>
                    <a:pt x="446" y="2686"/>
                  </a:lnTo>
                  <a:lnTo>
                    <a:pt x="422" y="2662"/>
                  </a:lnTo>
                  <a:lnTo>
                    <a:pt x="398" y="2633"/>
                  </a:lnTo>
                  <a:lnTo>
                    <a:pt x="374" y="2609"/>
                  </a:lnTo>
                  <a:lnTo>
                    <a:pt x="350" y="2580"/>
                  </a:lnTo>
                  <a:lnTo>
                    <a:pt x="326" y="2551"/>
                  </a:lnTo>
                  <a:lnTo>
                    <a:pt x="307" y="2527"/>
                  </a:lnTo>
                  <a:lnTo>
                    <a:pt x="288" y="2499"/>
                  </a:lnTo>
                  <a:lnTo>
                    <a:pt x="264" y="2470"/>
                  </a:lnTo>
                  <a:lnTo>
                    <a:pt x="244" y="2441"/>
                  </a:lnTo>
                  <a:lnTo>
                    <a:pt x="230" y="2412"/>
                  </a:lnTo>
                  <a:lnTo>
                    <a:pt x="211" y="2383"/>
                  </a:lnTo>
                  <a:lnTo>
                    <a:pt x="192" y="2350"/>
                  </a:lnTo>
                  <a:lnTo>
                    <a:pt x="177" y="2321"/>
                  </a:lnTo>
                  <a:lnTo>
                    <a:pt x="163" y="2292"/>
                  </a:lnTo>
                  <a:lnTo>
                    <a:pt x="148" y="2259"/>
                  </a:lnTo>
                  <a:lnTo>
                    <a:pt x="134" y="2230"/>
                  </a:lnTo>
                  <a:lnTo>
                    <a:pt x="124" y="2196"/>
                  </a:lnTo>
                  <a:lnTo>
                    <a:pt x="110" y="2168"/>
                  </a:lnTo>
                  <a:lnTo>
                    <a:pt x="100" y="2134"/>
                  </a:lnTo>
                  <a:lnTo>
                    <a:pt x="91" y="2100"/>
                  </a:lnTo>
                  <a:lnTo>
                    <a:pt x="76" y="2072"/>
                  </a:lnTo>
                  <a:lnTo>
                    <a:pt x="72" y="2038"/>
                  </a:lnTo>
                  <a:lnTo>
                    <a:pt x="62" y="2005"/>
                  </a:lnTo>
                  <a:lnTo>
                    <a:pt x="52" y="1971"/>
                  </a:lnTo>
                  <a:lnTo>
                    <a:pt x="48" y="1937"/>
                  </a:lnTo>
                  <a:lnTo>
                    <a:pt x="43" y="1904"/>
                  </a:lnTo>
                  <a:close/>
                </a:path>
              </a:pathLst>
            </a:custGeom>
            <a:solidFill>
              <a:srgbClr val="1F1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079B0744-E574-DEF6-5E73-08B9C39C3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" y="-953"/>
              <a:ext cx="2653" cy="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3D1F28-F7DD-12CE-3A77-B58DA284BCBB}"/>
              </a:ext>
            </a:extLst>
          </p:cNvPr>
          <p:cNvSpPr txBox="1"/>
          <p:nvPr/>
        </p:nvSpPr>
        <p:spPr>
          <a:xfrm>
            <a:off x="1198187" y="1806280"/>
            <a:ext cx="142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Determine 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45A52-774C-C49A-C32A-B9517DD810FF}"/>
              </a:ext>
            </a:extLst>
          </p:cNvPr>
          <p:cNvSpPr txBox="1"/>
          <p:nvPr/>
        </p:nvSpPr>
        <p:spPr>
          <a:xfrm>
            <a:off x="6096000" y="1741676"/>
            <a:ext cx="20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Identify &amp; Resolve Risks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A1194-A786-11BA-6A7D-7A04099C0C9B}"/>
              </a:ext>
            </a:extLst>
          </p:cNvPr>
          <p:cNvSpPr txBox="1"/>
          <p:nvPr/>
        </p:nvSpPr>
        <p:spPr>
          <a:xfrm>
            <a:off x="1198187" y="5086863"/>
            <a:ext cx="142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Customer 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2EDD2-A9F0-307E-2933-40745265196A}"/>
              </a:ext>
            </a:extLst>
          </p:cNvPr>
          <p:cNvSpPr txBox="1"/>
          <p:nvPr/>
        </p:nvSpPr>
        <p:spPr>
          <a:xfrm>
            <a:off x="6273113" y="5068668"/>
            <a:ext cx="20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Develop next level of 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339A7-0182-F8E0-F48B-4B05237EA459}"/>
              </a:ext>
            </a:extLst>
          </p:cNvPr>
          <p:cNvSpPr txBox="1"/>
          <p:nvPr/>
        </p:nvSpPr>
        <p:spPr>
          <a:xfrm>
            <a:off x="4724400" y="3429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Rockwell" panose="02060603020205020403" pitchFamily="18" charset="0"/>
                <a:cs typeface="Times New Roman" panose="02020603050405020304" pitchFamily="18" charset="0"/>
              </a:rPr>
              <a:t>Prototype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7F9EC-82E7-BF2E-25CF-095BEFD1B015}"/>
              </a:ext>
            </a:extLst>
          </p:cNvPr>
          <p:cNvSpPr txBox="1"/>
          <p:nvPr/>
        </p:nvSpPr>
        <p:spPr>
          <a:xfrm>
            <a:off x="5715000" y="3429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Rockwell" panose="02060603020205020403" pitchFamily="18" charset="0"/>
                <a:cs typeface="Times New Roman" panose="02020603050405020304" pitchFamily="18" charset="0"/>
              </a:rPr>
              <a:t>Prototype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D4B79-6006-9C34-7471-F27314AF1CDF}"/>
              </a:ext>
            </a:extLst>
          </p:cNvPr>
          <p:cNvSpPr txBox="1"/>
          <p:nvPr/>
        </p:nvSpPr>
        <p:spPr>
          <a:xfrm>
            <a:off x="6629400" y="3429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Rockwell" panose="02060603020205020403" pitchFamily="18" charset="0"/>
                <a:cs typeface="Times New Roman" panose="02020603050405020304" pitchFamily="18" charset="0"/>
              </a:rPr>
              <a:t>Prototype 3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Program vs.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0A0F71-FD0B-4B1F-CECB-E9560809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74866"/>
              </p:ext>
            </p:extLst>
          </p:nvPr>
        </p:nvGraphicFramePr>
        <p:xfrm>
          <a:off x="228600" y="1524000"/>
          <a:ext cx="8686800" cy="47243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37487">
                  <a:extLst>
                    <a:ext uri="{9D8B030D-6E8A-4147-A177-3AD203B41FA5}">
                      <a16:colId xmlns:a16="http://schemas.microsoft.com/office/drawing/2014/main" val="566645309"/>
                    </a:ext>
                  </a:extLst>
                </a:gridCol>
                <a:gridCol w="3760444">
                  <a:extLst>
                    <a:ext uri="{9D8B030D-6E8A-4147-A177-3AD203B41FA5}">
                      <a16:colId xmlns:a16="http://schemas.microsoft.com/office/drawing/2014/main" val="3972992343"/>
                    </a:ext>
                  </a:extLst>
                </a:gridCol>
                <a:gridCol w="3388869">
                  <a:extLst>
                    <a:ext uri="{9D8B030D-6E8A-4147-A177-3AD203B41FA5}">
                      <a16:colId xmlns:a16="http://schemas.microsoft.com/office/drawing/2014/main" val="567825090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186690" algn="ctr"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P</a:t>
                      </a:r>
                      <a:r>
                        <a:rPr lang="en-US" sz="1400" b="1" spc="-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r</a:t>
                      </a:r>
                      <a:r>
                        <a:rPr lang="en-US" sz="1400" b="1" spc="-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m</a:t>
                      </a: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e</a:t>
                      </a:r>
                      <a:r>
                        <a:rPr lang="en-US" sz="1400" b="1" spc="-1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t</a:t>
                      </a: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r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10260" algn="just"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P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ro</a:t>
                      </a:r>
                      <a:r>
                        <a:rPr lang="en-US" sz="1400" b="1" spc="10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r</a:t>
                      </a: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m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4515"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oft</a:t>
                      </a: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wa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re</a:t>
                      </a:r>
                      <a:r>
                        <a:rPr lang="en-US" sz="1400" b="1" spc="-1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produ</a:t>
                      </a:r>
                      <a:r>
                        <a:rPr lang="en-US" sz="1400" b="1" spc="5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c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Arial" panose="020B0604020202020204" pitchFamily="34" charset="0"/>
                        </a:rPr>
                        <a:t>t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271200"/>
                  </a:ext>
                </a:extLst>
              </a:tr>
              <a:tr h="499813">
                <a:tc>
                  <a:txBody>
                    <a:bodyPr/>
                    <a:lstStyle/>
                    <a:p>
                      <a:pPr marL="18669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b="1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spc="-5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1400" spc="-15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sm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1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si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ar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9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si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08854"/>
                  </a:ext>
                </a:extLst>
              </a:tr>
              <a:tr h="527465">
                <a:tc>
                  <a:txBody>
                    <a:bodyPr/>
                    <a:lstStyle/>
                    <a:p>
                      <a:pPr marL="18669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spc="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b="1" spc="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spc="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b="1" spc="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b="1" spc="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9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lo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8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5712"/>
                  </a:ext>
                </a:extLst>
              </a:tr>
              <a:tr h="469508">
                <a:tc>
                  <a:txBody>
                    <a:bodyPr/>
                    <a:lstStyle/>
                    <a:p>
                      <a:pPr marL="18669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b="1" spc="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Au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0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ims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ar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nu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us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er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07846"/>
                  </a:ext>
                </a:extLst>
              </a:tr>
              <a:tr h="545015">
                <a:tc>
                  <a:txBody>
                    <a:bodyPr/>
                    <a:lstStyle/>
                    <a:p>
                      <a:pPr marL="186690" algn="ctr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te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b="1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7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ac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8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pr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7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w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gn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8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729949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186690" algn="ctr"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Do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b="1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b="1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tat</a:t>
                      </a:r>
                      <a:r>
                        <a:rPr lang="en-US" sz="1400" b="1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b="1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8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ac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op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do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nt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tion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w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7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IN" sz="1400" spc="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704935"/>
                  </a:ext>
                </a:extLst>
              </a:tr>
              <a:tr h="723151">
                <a:tc>
                  <a:txBody>
                    <a:bodyPr/>
                    <a:lstStyle/>
                    <a:p>
                      <a:pPr marL="18669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-4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unc</a:t>
                      </a:r>
                      <a:r>
                        <a:rPr lang="en-US" sz="1400" b="1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b="1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b="1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b="1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b="1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b="1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algn="just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spc="-6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1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ov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imit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un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ti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on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alit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500"/>
                        </a:lnSpc>
                        <a:spcBef>
                          <a:spcPts val="30"/>
                        </a:spcBef>
                      </a:pP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  <a:p>
                      <a:pPr marL="403225" algn="just"/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0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fea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tu</a:t>
                      </a:r>
                      <a:r>
                        <a:rPr lang="en-US" sz="1400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re</a:t>
                      </a:r>
                      <a:r>
                        <a:rPr lang="en-US" sz="1400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rov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10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or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u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ti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on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al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it</a:t>
                      </a:r>
                      <a:r>
                        <a:rPr lang="en-US" sz="1400" spc="-1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83843"/>
                  </a:ext>
                </a:extLst>
              </a:tr>
              <a:tr h="801321">
                <a:tc>
                  <a:txBody>
                    <a:bodyPr/>
                    <a:lstStyle/>
                    <a:p>
                      <a:pPr marL="18669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b="1" spc="-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="1" spc="-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b="1" spc="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b="1" spc="-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me</a:t>
                      </a:r>
                      <a:r>
                        <a:rPr lang="en-US" sz="1400" b="1" spc="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b="1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3225" marR="191135" algn="just">
                        <a:lnSpc>
                          <a:spcPct val="135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9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ee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8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n-US" sz="1400" spc="-9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4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st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ti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spc="-1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ni</a:t>
                      </a:r>
                      <a:r>
                        <a:rPr lang="en-US" sz="1400" spc="-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 </a:t>
                      </a:r>
                      <a:r>
                        <a:rPr lang="en-US" sz="1400" spc="-3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10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2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nn</a:t>
                      </a:r>
                      <a:r>
                        <a:rPr lang="en-US" sz="1400" spc="-3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12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3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spc="-3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op</a:t>
                      </a:r>
                      <a:r>
                        <a:rPr lang="en-US" sz="1400" spc="-2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US" sz="1400" spc="-1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5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2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8445" algn="just">
                        <a:lnSpc>
                          <a:spcPct val="135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Re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qu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11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6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tem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400" spc="-9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spc="-4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ize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11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 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la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4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9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en-US" sz="1400" spc="-2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400" spc="-3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me</a:t>
                      </a:r>
                      <a:r>
                        <a:rPr lang="en-US" sz="1400" spc="-35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sz="1400" spc="-2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/>
                          <a:latin typeface="Rockwell" panose="02060603020205020403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Rockwell" panose="020606030202050204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1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62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87952"/>
            <a:ext cx="419480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End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Of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What is Software?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sz="2600" dirty="0">
                <a:latin typeface="Rockwell Condensed" pitchFamily="18" charset="0"/>
              </a:rPr>
              <a:t>Software can define as: ''Collection of computer programs, procedures, rules, associated documents and concerned data with the operation of data processing system.‘’</a:t>
            </a:r>
          </a:p>
          <a:p>
            <a:pPr>
              <a:buSzPct val="50000"/>
            </a:pPr>
            <a:r>
              <a:rPr lang="en-US" sz="2600" dirty="0">
                <a:latin typeface="Rockwell Condensed" pitchFamily="18" charset="0"/>
              </a:rPr>
              <a:t>Software is divided into two broad categories:</a:t>
            </a:r>
          </a:p>
          <a:p>
            <a:pPr marL="457200" indent="-457200">
              <a:buSzPct val="50000"/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System software: It is responsible for controlling and integrating the hardware components of a system.</a:t>
            </a:r>
          </a:p>
          <a:p>
            <a:pPr marL="457200" indent="-457200">
              <a:buSzPct val="50000"/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Example: Operating system</a:t>
            </a:r>
          </a:p>
          <a:p>
            <a:pPr marL="457200" indent="-457200">
              <a:buSzPct val="50000"/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Application software: It is used to accomplish some specific tasks. It should be collection of small programs.</a:t>
            </a:r>
          </a:p>
          <a:p>
            <a:pPr marL="457200" indent="-457200">
              <a:buSzPct val="50000"/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Example: Microsoft word, Excel, Railway reservation system etc.</a:t>
            </a:r>
          </a:p>
          <a:p>
            <a:pPr>
              <a:buSzPct val="50000"/>
            </a:pPr>
            <a:endParaRPr lang="en-US" sz="2600" dirty="0">
              <a:latin typeface="Rockwell Condensed" pitchFamily="18" charset="0"/>
            </a:endParaRPr>
          </a:p>
          <a:p>
            <a:pPr>
              <a:buSzPct val="50000"/>
            </a:pPr>
            <a:endParaRPr lang="en-US" sz="26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Hardware vs.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44764"/>
              </p:ext>
            </p:extLst>
          </p:nvPr>
        </p:nvGraphicFramePr>
        <p:xfrm>
          <a:off x="152400" y="1524000"/>
          <a:ext cx="8839200" cy="3133344"/>
        </p:xfrm>
        <a:graphic>
          <a:graphicData uri="http://schemas.openxmlformats.org/drawingml/2006/table">
            <a:tbl>
              <a:tblPr/>
              <a:tblGrid>
                <a:gridCol w="442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Hardware</a:t>
                      </a:r>
                    </a:p>
                  </a:txBody>
                  <a:tcPr marL="457200" marR="457200" marT="228600" marB="2286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Software</a:t>
                      </a:r>
                    </a:p>
                  </a:txBody>
                  <a:tcPr marL="457200" marR="457200" marT="228600" marB="2286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Manufactured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wear 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Built using components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Relatively simple</a:t>
                      </a:r>
                    </a:p>
                  </a:txBody>
                  <a:tcPr marL="457200" marR="457200" marT="228600" marB="2286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Developed/ engineered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deteriorate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Custom built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 Condensed" pitchFamily="18" charset="0"/>
                          <a:ea typeface="宋体" charset="-122"/>
                        </a:rPr>
                        <a:t> Complex</a:t>
                      </a:r>
                    </a:p>
                  </a:txBody>
                  <a:tcPr marL="457200" marR="457200" marT="228600" marB="2286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Understandability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Cost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Maintainability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Modularity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Functionality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Reliability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Portability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Correctness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Documentation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Reusability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Interoperability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Verifiability</a:t>
            </a:r>
          </a:p>
          <a:p>
            <a:pPr marL="457200" indent="-457200">
              <a:buSzPct val="50000"/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What is Software Engineering?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1418"/>
            <a:ext cx="914400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latin typeface="Rockwell Condensed" pitchFamily="18" charset="0"/>
              </a:rPr>
              <a:t>Definition</a:t>
            </a:r>
            <a:r>
              <a:rPr lang="en-US" sz="2800" dirty="0">
                <a:latin typeface="Rockwell Condensed" pitchFamily="18" charset="0"/>
              </a:rPr>
              <a:t> : The application of systematic, disciplined, quantifiable approach to the development, operation, and maintenance of software; that is,  the application of engineering to software.</a:t>
            </a:r>
            <a:endParaRPr lang="en-GB" sz="28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GB" sz="2800" dirty="0">
                <a:latin typeface="Rockwell Condensed" pitchFamily="18" charset="0"/>
              </a:rPr>
              <a:t>Its a discipline that is concerned with all aspects of software production.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Rockwell Condensed" pitchFamily="18" charset="0"/>
              </a:rPr>
              <a:t>Three main aspects of Software Engineering are: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Rockwell Condensed" pitchFamily="18" charset="0"/>
              </a:rPr>
              <a:t>Provide quality product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Rockwell Condensed" pitchFamily="18" charset="0"/>
              </a:rPr>
              <a:t>Expected cost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Rockwell Condensed" pitchFamily="18" charset="0"/>
              </a:rPr>
              <a:t>Complete work on agreed schedule </a:t>
            </a:r>
          </a:p>
          <a:p>
            <a:pPr marL="457200" indent="-457200">
              <a:buFont typeface="Wingdings" pitchFamily="2" charset="2"/>
              <a:buChar char="q"/>
            </a:pPr>
            <a:endParaRPr lang="en-GB" sz="2600" dirty="0">
              <a:latin typeface="Rockwell Condensed" pitchFamily="18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endParaRPr lang="en-GB" sz="26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Engineering – Layered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27602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609600" y="3278188"/>
            <a:ext cx="7924800" cy="2158180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046163" y="2743200"/>
            <a:ext cx="6894576" cy="2014301"/>
          </a:xfrm>
          <a:prstGeom prst="ellipse">
            <a:avLst/>
          </a:prstGeom>
          <a:solidFill>
            <a:srgbClr val="BC3700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579563" y="2362201"/>
            <a:ext cx="5705856" cy="1726544"/>
          </a:xfrm>
          <a:prstGeom prst="ellipse">
            <a:avLst/>
          </a:prstGeom>
          <a:solidFill>
            <a:srgbClr val="333333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960563" y="2133600"/>
            <a:ext cx="4913376" cy="1151029"/>
          </a:xfrm>
          <a:prstGeom prst="ellipse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582863" y="4860255"/>
            <a:ext cx="40020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 quality focus: the “bedrock”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422525" y="4174455"/>
            <a:ext cx="429425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Process model: the “framework”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08263" y="3412455"/>
            <a:ext cx="405815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Methods: technical “how  </a:t>
            </a:r>
            <a:r>
              <a:rPr lang="en-US" sz="2000" b="1" dirty="0" err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to’s</a:t>
            </a:r>
            <a:r>
              <a:rPr lang="en-US" sz="2000" b="1" dirty="0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”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8000" y="2514600"/>
            <a:ext cx="302133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Tools: CASE preferred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Process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2133600"/>
            <a:ext cx="3033713" cy="4219575"/>
          </a:xfrm>
          <a:prstGeom prst="rect">
            <a:avLst/>
          </a:prstGeom>
          <a:solidFill>
            <a:srgbClr val="CCFFFF"/>
          </a:solidFill>
          <a:ln w="12700">
            <a:solidFill>
              <a:srgbClr val="70A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1">
              <a:lnSpc>
                <a:spcPct val="115000"/>
              </a:lnSpc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5925" y="2616200"/>
            <a:ext cx="2789238" cy="3584575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>
              <a:lnSpc>
                <a:spcPct val="115000"/>
              </a:lnSpc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6588" y="3133725"/>
            <a:ext cx="2233612" cy="11938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b="1">
              <a:latin typeface="Helvetica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3563" y="2276475"/>
            <a:ext cx="2425700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Process framework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5800" y="4724400"/>
            <a:ext cx="2235200" cy="1192213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b="1">
              <a:latin typeface="Helvetica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3400" y="27432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Umbrella Activities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6750" y="3275013"/>
            <a:ext cx="2425700" cy="65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Framework activity 1</a:t>
            </a:r>
          </a:p>
          <a:p>
            <a:pPr>
              <a:lnSpc>
                <a:spcPct val="115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	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49530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Framework activity  n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1752600"/>
            <a:ext cx="242411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</a:rPr>
              <a:t>Software Process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81400" y="2178050"/>
            <a:ext cx="5257800" cy="3460750"/>
          </a:xfrm>
          <a:prstGeom prst="rect">
            <a:avLst/>
          </a:prstGeom>
          <a:solidFill>
            <a:srgbClr val="99CC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773488" y="2681288"/>
            <a:ext cx="4913312" cy="262096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lvl="1" indent="-285750">
              <a:lnSpc>
                <a:spcPct val="11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Framework activities </a:t>
            </a:r>
          </a:p>
          <a:p>
            <a:pPr marL="742950" lvl="1" indent="-285750">
              <a:lnSpc>
                <a:spcPct val="11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	    work tasks</a:t>
            </a:r>
          </a:p>
          <a:p>
            <a:pPr marL="1143000" lvl="2" indent="-228600">
              <a:lnSpc>
                <a:spcPct val="11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work products</a:t>
            </a:r>
          </a:p>
          <a:p>
            <a:pPr marL="1143000" lvl="2" indent="-228600">
              <a:lnSpc>
                <a:spcPct val="11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milestones &amp; deliverables</a:t>
            </a:r>
          </a:p>
          <a:p>
            <a:pPr marL="1143000" lvl="2" indent="-228600">
              <a:lnSpc>
                <a:spcPct val="11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charset="0"/>
              </a:rPr>
              <a:t>  QA checkpoints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429000" y="1720850"/>
            <a:ext cx="54102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Process Framework</a:t>
            </a:r>
          </a:p>
          <a:p>
            <a:pPr>
              <a:lnSpc>
                <a:spcPct val="115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Umbrella Activities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Umbrella Activities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337370"/>
            <a:ext cx="899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Software project tracking and control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Formal technical reviews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Software quality assurance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Software configuration management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Document preparation and production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Reusability management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Measurement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TW" sz="2800" dirty="0">
                <a:latin typeface="Rockwell Condensed" pitchFamily="18" charset="0"/>
                <a:ea typeface="PMingLiU" pitchFamily="18" charset="-12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Development Process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Development Life Cycle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39DE0E-8ADC-604B-DA35-5C521C13104E}"/>
              </a:ext>
            </a:extLst>
          </p:cNvPr>
          <p:cNvSpPr/>
          <p:nvPr/>
        </p:nvSpPr>
        <p:spPr>
          <a:xfrm>
            <a:off x="3252866" y="16764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ckwell" panose="02060603020205020403" pitchFamily="18" charset="0"/>
              </a:rPr>
              <a:t>Birth/Death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874661-B62F-B7F9-73F0-69379C5D935B}"/>
              </a:ext>
            </a:extLst>
          </p:cNvPr>
          <p:cNvSpPr/>
          <p:nvPr/>
        </p:nvSpPr>
        <p:spPr>
          <a:xfrm>
            <a:off x="5616315" y="31242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ckwell" panose="02060603020205020403" pitchFamily="18" charset="0"/>
              </a:rPr>
              <a:t>Developed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0F310E-89DB-915A-5402-557AC5A9BB93}"/>
              </a:ext>
            </a:extLst>
          </p:cNvPr>
          <p:cNvSpPr/>
          <p:nvPr/>
        </p:nvSpPr>
        <p:spPr>
          <a:xfrm>
            <a:off x="3252866" y="4606977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ckwell" panose="02060603020205020403" pitchFamily="18" charset="0"/>
              </a:rPr>
              <a:t>Maturity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3F6A8-B5C8-9182-59AE-78D053F0D08C}"/>
              </a:ext>
            </a:extLst>
          </p:cNvPr>
          <p:cNvSpPr/>
          <p:nvPr/>
        </p:nvSpPr>
        <p:spPr>
          <a:xfrm>
            <a:off x="890666" y="31242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ckwell" panose="02060603020205020403" pitchFamily="18" charset="0"/>
              </a:rPr>
              <a:t>Maintenance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4975C57-3461-E013-CCFF-5C4326A59716}"/>
              </a:ext>
            </a:extLst>
          </p:cNvPr>
          <p:cNvCxnSpPr>
            <a:stCxn id="59" idx="3"/>
            <a:endCxn id="60" idx="0"/>
          </p:cNvCxnSpPr>
          <p:nvPr/>
        </p:nvCxnSpPr>
        <p:spPr>
          <a:xfrm>
            <a:off x="5615066" y="1981200"/>
            <a:ext cx="1182349" cy="114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79D663E-8E3F-46FF-7981-51E33D99EF4E}"/>
              </a:ext>
            </a:extLst>
          </p:cNvPr>
          <p:cNvCxnSpPr>
            <a:stCxn id="60" idx="2"/>
            <a:endCxn id="61" idx="3"/>
          </p:cNvCxnSpPr>
          <p:nvPr/>
        </p:nvCxnSpPr>
        <p:spPr>
          <a:xfrm rot="5400000">
            <a:off x="5617253" y="3731614"/>
            <a:ext cx="1177977" cy="1182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D3369AE-AC25-DE1B-7C48-F00AB5E951EA}"/>
              </a:ext>
            </a:extLst>
          </p:cNvPr>
          <p:cNvCxnSpPr>
            <a:stCxn id="61" idx="1"/>
            <a:endCxn id="62" idx="2"/>
          </p:cNvCxnSpPr>
          <p:nvPr/>
        </p:nvCxnSpPr>
        <p:spPr>
          <a:xfrm rot="10800000">
            <a:off x="2071766" y="3733801"/>
            <a:ext cx="1181100" cy="117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6A40A1A-FEC1-D0C9-B90C-4B8D6EE05D1A}"/>
              </a:ext>
            </a:extLst>
          </p:cNvPr>
          <p:cNvCxnSpPr>
            <a:stCxn id="62" idx="0"/>
            <a:endCxn id="59" idx="1"/>
          </p:cNvCxnSpPr>
          <p:nvPr/>
        </p:nvCxnSpPr>
        <p:spPr>
          <a:xfrm rot="5400000" flipH="1" flipV="1">
            <a:off x="2090816" y="1962150"/>
            <a:ext cx="1143000" cy="118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9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703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Courier New</vt:lpstr>
      <vt:lpstr>Georgia</vt:lpstr>
      <vt:lpstr>Helvetica</vt:lpstr>
      <vt:lpstr>Palatino</vt:lpstr>
      <vt:lpstr>Rockwell</vt:lpstr>
      <vt:lpstr>Rockwell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</dc:creator>
  <cp:lastModifiedBy>Dhara Sharma</cp:lastModifiedBy>
  <cp:revision>90</cp:revision>
  <dcterms:created xsi:type="dcterms:W3CDTF">2013-08-10T04:20:06Z</dcterms:created>
  <dcterms:modified xsi:type="dcterms:W3CDTF">2022-12-29T19:12:13Z</dcterms:modified>
</cp:coreProperties>
</file>