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microsoft.com/office/2006/relationships/ui/userCustomization" Target="userCustomization/customUI.xml"/><Relationship Id="rId1" Type="http://schemas.openxmlformats.org/officeDocument/2006/relationships/officeDocument" Target="ppt/presentation.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8" r:id="rId3"/>
    <p:sldId id="311" r:id="rId4"/>
    <p:sldId id="355" r:id="rId5"/>
    <p:sldId id="337" r:id="rId6"/>
    <p:sldId id="334" r:id="rId7"/>
    <p:sldId id="335" r:id="rId8"/>
    <p:sldId id="336" r:id="rId9"/>
    <p:sldId id="356" r:id="rId10"/>
    <p:sldId id="333" r:id="rId11"/>
    <p:sldId id="357" r:id="rId12"/>
    <p:sldId id="358" r:id="rId13"/>
    <p:sldId id="359" r:id="rId14"/>
    <p:sldId id="360" r:id="rId15"/>
    <p:sldId id="361" r:id="rId16"/>
    <p:sldId id="362" r:id="rId17"/>
    <p:sldId id="33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33"/>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1" d="100"/>
          <a:sy n="61" d="100"/>
        </p:scale>
        <p:origin x="1572"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0F3E83A-1028-424C-8484-8D0AE23644E5}" type="datetimeFigureOut">
              <a:rPr lang="en-US" smtClean="0"/>
              <a:pPr/>
              <a:t>12/29/2022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B9723F6-52E0-4947-B522-DCD59A33A93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0F3E83A-1028-424C-8484-8D0AE23644E5}" type="datetimeFigureOut">
              <a:rPr lang="en-US" smtClean="0"/>
              <a:pPr/>
              <a:t>12/29/2022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B9723F6-52E0-4947-B522-DCD59A33A93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0F3E83A-1028-424C-8484-8D0AE23644E5}" type="datetimeFigureOut">
              <a:rPr lang="en-US" smtClean="0"/>
              <a:pPr/>
              <a:t>12/29/2022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B9723F6-52E0-4947-B522-DCD59A33A93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0F3E83A-1028-424C-8484-8D0AE23644E5}" type="datetimeFigureOut">
              <a:rPr lang="en-US" smtClean="0"/>
              <a:pPr/>
              <a:t>12/29/2022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B9723F6-52E0-4947-B522-DCD59A33A93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0F3E83A-1028-424C-8484-8D0AE23644E5}" type="datetimeFigureOut">
              <a:rPr lang="en-US" smtClean="0"/>
              <a:pPr/>
              <a:t>12/29/2022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B9723F6-52E0-4947-B522-DCD59A33A93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0F3E83A-1028-424C-8484-8D0AE23644E5}" type="datetimeFigureOut">
              <a:rPr lang="en-US" smtClean="0"/>
              <a:pPr/>
              <a:t>12/29/2022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B9723F6-52E0-4947-B522-DCD59A33A93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00F3E83A-1028-424C-8484-8D0AE23644E5}" type="datetimeFigureOut">
              <a:rPr lang="en-US" smtClean="0"/>
              <a:pPr/>
              <a:t>12/29/2022</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AB9723F6-52E0-4947-B522-DCD59A33A93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00F3E83A-1028-424C-8484-8D0AE23644E5}" type="datetimeFigureOut">
              <a:rPr lang="en-US" smtClean="0"/>
              <a:pPr/>
              <a:t>12/29/2022</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AB9723F6-52E0-4947-B522-DCD59A33A93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00F3E83A-1028-424C-8484-8D0AE23644E5}" type="datetimeFigureOut">
              <a:rPr lang="en-US" smtClean="0"/>
              <a:pPr/>
              <a:t>12/29/2022</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AB9723F6-52E0-4947-B522-DCD59A33A93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0F3E83A-1028-424C-8484-8D0AE23644E5}" type="datetimeFigureOut">
              <a:rPr lang="en-US" smtClean="0"/>
              <a:pPr/>
              <a:t>12/29/2022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B9723F6-52E0-4947-B522-DCD59A33A93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0F3E83A-1028-424C-8484-8D0AE23644E5}" type="datetimeFigureOut">
              <a:rPr lang="en-US" smtClean="0"/>
              <a:pPr/>
              <a:t>12/29/2022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B9723F6-52E0-4947-B522-DCD59A33A93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Google Shape;90;p1">
            <a:extLst>
              <a:ext uri="{FF2B5EF4-FFF2-40B4-BE49-F238E27FC236}">
                <a16:creationId xmlns:a16="http://schemas.microsoft.com/office/drawing/2014/main" id="{15EDFFD0-0AC4-48D9-2A6D-EBCFD7D76DE4}"/>
              </a:ext>
            </a:extLst>
          </p:cNvPr>
          <p:cNvSpPr txBox="1"/>
          <p:nvPr userDrawn="1"/>
        </p:nvSpPr>
        <p:spPr>
          <a:xfrm>
            <a:off x="0" y="6491748"/>
            <a:ext cx="9144000" cy="369332"/>
          </a:xfrm>
          <a:prstGeom prst="rect">
            <a:avLst/>
          </a:prstGeom>
          <a:solidFill>
            <a:srgbClr val="538CD5"/>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dirty="0">
                <a:solidFill>
                  <a:schemeClr val="dk1"/>
                </a:solidFill>
                <a:latin typeface="Georgia"/>
                <a:ea typeface="Georgia"/>
                <a:cs typeface="Georgia"/>
                <a:sym typeface="Georgia"/>
              </a:rPr>
              <a:t>Dept. of Computer Engineering               			              LJ Polytechnic</a:t>
            </a:r>
            <a:endParaRPr sz="1800" b="1" dirty="0">
              <a:solidFill>
                <a:schemeClr val="dk1"/>
              </a:solidFill>
              <a:latin typeface="Georgia"/>
              <a:ea typeface="Georgia"/>
              <a:cs typeface="Georgia"/>
              <a:sym typeface="Georgia"/>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990600"/>
            <a:ext cx="7543800" cy="1323439"/>
          </a:xfrm>
          <a:prstGeom prst="rect">
            <a:avLst/>
          </a:prstGeom>
          <a:noFill/>
        </p:spPr>
        <p:txBody>
          <a:bodyPr wrap="square" rtlCol="0">
            <a:spAutoFit/>
          </a:bodyPr>
          <a:lstStyle/>
          <a:p>
            <a:pPr algn="ctr"/>
            <a:r>
              <a:rPr lang="en-US" sz="8000" dirty="0">
                <a:solidFill>
                  <a:srgbClr val="000066"/>
                </a:solidFill>
                <a:latin typeface="Arial Black" pitchFamily="34" charset="0"/>
              </a:rPr>
              <a:t>CHAPTER 2</a:t>
            </a:r>
          </a:p>
        </p:txBody>
      </p:sp>
      <p:sp>
        <p:nvSpPr>
          <p:cNvPr id="3" name="TextBox 2"/>
          <p:cNvSpPr txBox="1"/>
          <p:nvPr/>
        </p:nvSpPr>
        <p:spPr>
          <a:xfrm>
            <a:off x="228600" y="2642419"/>
            <a:ext cx="8915400" cy="2862322"/>
          </a:xfrm>
          <a:prstGeom prst="rect">
            <a:avLst/>
          </a:prstGeom>
          <a:noFill/>
        </p:spPr>
        <p:txBody>
          <a:bodyPr wrap="square" rtlCol="0">
            <a:spAutoFit/>
          </a:bodyPr>
          <a:lstStyle/>
          <a:p>
            <a:pPr algn="ctr"/>
            <a:r>
              <a:rPr lang="en-US" sz="6000" b="1" dirty="0">
                <a:solidFill>
                  <a:srgbClr val="660033"/>
                </a:solidFill>
                <a:latin typeface="Arial Black" pitchFamily="34" charset="0"/>
              </a:rPr>
              <a:t>Requirement Analysis &amp; Specification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37420"/>
            <a:ext cx="9144000" cy="553998"/>
          </a:xfrm>
          <a:prstGeom prst="rect">
            <a:avLst/>
          </a:prstGeom>
          <a:solidFill>
            <a:srgbClr val="660033"/>
          </a:solidFill>
        </p:spPr>
        <p:txBody>
          <a:bodyPr wrap="square" rtlCol="0">
            <a:spAutoFit/>
          </a:bodyPr>
          <a:lstStyle/>
          <a:p>
            <a:r>
              <a:rPr lang="en-US" sz="3000" spc="-100" dirty="0">
                <a:solidFill>
                  <a:schemeClr val="bg1"/>
                </a:solidFill>
                <a:latin typeface="Arial Black" pitchFamily="34" charset="0"/>
              </a:rPr>
              <a:t>Characteristics of Good SRS</a:t>
            </a:r>
          </a:p>
        </p:txBody>
      </p:sp>
      <p:sp>
        <p:nvSpPr>
          <p:cNvPr id="6" name="Rectangle 5"/>
          <p:cNvSpPr/>
          <p:nvPr/>
        </p:nvSpPr>
        <p:spPr>
          <a:xfrm>
            <a:off x="0" y="1273609"/>
            <a:ext cx="9144000" cy="4253472"/>
          </a:xfrm>
          <a:prstGeom prst="rect">
            <a:avLst/>
          </a:prstGeom>
        </p:spPr>
        <p:txBody>
          <a:bodyPr wrap="square">
            <a:spAutoFit/>
          </a:bodyPr>
          <a:lstStyle/>
          <a:p>
            <a:pPr marL="457200" indent="-457200">
              <a:lnSpc>
                <a:spcPct val="90000"/>
              </a:lnSpc>
              <a:spcBef>
                <a:spcPct val="5000"/>
              </a:spcBef>
              <a:buFont typeface="Wingdings" pitchFamily="2" charset="2"/>
              <a:buChar char="q"/>
            </a:pPr>
            <a:r>
              <a:rPr lang="en-US" sz="2600" dirty="0">
                <a:latin typeface="Rockwell Condensed" pitchFamily="18" charset="0"/>
              </a:rPr>
              <a:t>Concise</a:t>
            </a:r>
          </a:p>
          <a:p>
            <a:pPr marL="457200" indent="-457200">
              <a:lnSpc>
                <a:spcPct val="90000"/>
              </a:lnSpc>
              <a:spcBef>
                <a:spcPct val="5000"/>
              </a:spcBef>
              <a:buFont typeface="Wingdings" pitchFamily="2" charset="2"/>
              <a:buChar char="q"/>
            </a:pPr>
            <a:r>
              <a:rPr lang="en-US" sz="2600" dirty="0">
                <a:latin typeface="Rockwell Condensed" pitchFamily="18" charset="0"/>
              </a:rPr>
              <a:t>Complete</a:t>
            </a:r>
          </a:p>
          <a:p>
            <a:pPr marL="457200" indent="-457200">
              <a:lnSpc>
                <a:spcPct val="90000"/>
              </a:lnSpc>
              <a:spcBef>
                <a:spcPct val="5000"/>
              </a:spcBef>
              <a:buFont typeface="Wingdings" pitchFamily="2" charset="2"/>
              <a:buChar char="q"/>
            </a:pPr>
            <a:r>
              <a:rPr lang="en-US" sz="2600" dirty="0">
                <a:latin typeface="Rockwell Condensed" pitchFamily="18" charset="0"/>
              </a:rPr>
              <a:t>Consistent</a:t>
            </a:r>
          </a:p>
          <a:p>
            <a:pPr marL="457200" indent="-457200">
              <a:lnSpc>
                <a:spcPct val="90000"/>
              </a:lnSpc>
              <a:spcBef>
                <a:spcPct val="5000"/>
              </a:spcBef>
              <a:buFont typeface="Wingdings" pitchFamily="2" charset="2"/>
              <a:buChar char="q"/>
            </a:pPr>
            <a:r>
              <a:rPr lang="en-US" sz="2600" dirty="0">
                <a:latin typeface="Rockwell Condensed" pitchFamily="18" charset="0"/>
              </a:rPr>
              <a:t>Conceptual Integrity</a:t>
            </a:r>
          </a:p>
          <a:p>
            <a:pPr marL="457200" indent="-457200">
              <a:lnSpc>
                <a:spcPct val="90000"/>
              </a:lnSpc>
              <a:spcBef>
                <a:spcPct val="5000"/>
              </a:spcBef>
              <a:buFont typeface="Wingdings" pitchFamily="2" charset="2"/>
              <a:buChar char="q"/>
            </a:pPr>
            <a:r>
              <a:rPr lang="en-US" sz="2600" dirty="0">
                <a:latin typeface="Rockwell Condensed" pitchFamily="18" charset="0"/>
              </a:rPr>
              <a:t>Structured</a:t>
            </a:r>
          </a:p>
          <a:p>
            <a:pPr marL="457200" indent="-457200">
              <a:lnSpc>
                <a:spcPct val="90000"/>
              </a:lnSpc>
              <a:spcBef>
                <a:spcPct val="5000"/>
              </a:spcBef>
              <a:buFont typeface="Wingdings" pitchFamily="2" charset="2"/>
              <a:buChar char="q"/>
            </a:pPr>
            <a:r>
              <a:rPr lang="en-US" sz="2600" dirty="0">
                <a:latin typeface="Rockwell Condensed" pitchFamily="18" charset="0"/>
              </a:rPr>
              <a:t>Black Box View</a:t>
            </a:r>
            <a:endParaRPr lang="en-IN" sz="2600" dirty="0">
              <a:latin typeface="Rockwell Condensed" pitchFamily="18" charset="0"/>
            </a:endParaRPr>
          </a:p>
          <a:p>
            <a:pPr marL="457200" indent="-457200">
              <a:lnSpc>
                <a:spcPct val="90000"/>
              </a:lnSpc>
              <a:spcBef>
                <a:spcPct val="5000"/>
              </a:spcBef>
              <a:buFont typeface="Wingdings" pitchFamily="2" charset="2"/>
              <a:buChar char="q"/>
            </a:pPr>
            <a:r>
              <a:rPr lang="en-IN" sz="2600" dirty="0">
                <a:latin typeface="Rockwell Condensed" pitchFamily="18" charset="0"/>
              </a:rPr>
              <a:t>Verifiable</a:t>
            </a:r>
          </a:p>
          <a:p>
            <a:pPr marL="457200" indent="-457200">
              <a:lnSpc>
                <a:spcPct val="90000"/>
              </a:lnSpc>
              <a:spcBef>
                <a:spcPct val="5000"/>
              </a:spcBef>
              <a:buFont typeface="Wingdings" pitchFamily="2" charset="2"/>
              <a:buChar char="q"/>
            </a:pPr>
            <a:r>
              <a:rPr lang="en-IN" sz="2600" dirty="0">
                <a:latin typeface="Rockwell Condensed" pitchFamily="18" charset="0"/>
              </a:rPr>
              <a:t>Maintainable</a:t>
            </a:r>
          </a:p>
          <a:p>
            <a:pPr marL="457200" indent="-457200">
              <a:lnSpc>
                <a:spcPct val="90000"/>
              </a:lnSpc>
              <a:spcBef>
                <a:spcPct val="5000"/>
              </a:spcBef>
              <a:buFont typeface="Wingdings" pitchFamily="2" charset="2"/>
              <a:buChar char="q"/>
            </a:pPr>
            <a:r>
              <a:rPr lang="en-IN" sz="2600" dirty="0">
                <a:latin typeface="Rockwell Condensed" pitchFamily="18" charset="0"/>
              </a:rPr>
              <a:t>Portable</a:t>
            </a:r>
          </a:p>
          <a:p>
            <a:pPr marL="457200" indent="-457200">
              <a:lnSpc>
                <a:spcPct val="90000"/>
              </a:lnSpc>
              <a:spcBef>
                <a:spcPct val="5000"/>
              </a:spcBef>
              <a:buFont typeface="Wingdings" pitchFamily="2" charset="2"/>
              <a:buChar char="q"/>
            </a:pPr>
            <a:r>
              <a:rPr lang="en-IN" sz="2600" dirty="0">
                <a:latin typeface="Rockwell Condensed" pitchFamily="18" charset="0"/>
              </a:rPr>
              <a:t>Unambiguous</a:t>
            </a:r>
          </a:p>
          <a:p>
            <a:pPr marL="457200" indent="-457200">
              <a:lnSpc>
                <a:spcPct val="90000"/>
              </a:lnSpc>
              <a:spcBef>
                <a:spcPct val="5000"/>
              </a:spcBef>
              <a:buFont typeface="Wingdings" pitchFamily="2" charset="2"/>
              <a:buChar char="q"/>
            </a:pPr>
            <a:r>
              <a:rPr lang="en-IN" sz="2600" dirty="0">
                <a:latin typeface="Rockwell Condensed" pitchFamily="18" charset="0"/>
              </a:rPr>
              <a:t>Traceable</a:t>
            </a:r>
            <a:endParaRPr lang="en-US" sz="2600" dirty="0">
              <a:latin typeface="Rockwell Condensed" pitchFamily="18" charset="0"/>
            </a:endParaRPr>
          </a:p>
        </p:txBody>
      </p:sp>
      <p:sp>
        <p:nvSpPr>
          <p:cNvPr id="4" name="TextBox 3">
            <a:extLst>
              <a:ext uri="{FF2B5EF4-FFF2-40B4-BE49-F238E27FC236}">
                <a16:creationId xmlns:a16="http://schemas.microsoft.com/office/drawing/2014/main" id="{3D01C9DA-1278-1DC6-DAEC-EB9DE7566559}"/>
              </a:ext>
            </a:extLst>
          </p:cNvPr>
          <p:cNvSpPr txBox="1"/>
          <p:nvPr/>
        </p:nvSpPr>
        <p:spPr>
          <a:xfrm>
            <a:off x="0" y="0"/>
            <a:ext cx="9144000" cy="584775"/>
          </a:xfrm>
          <a:prstGeom prst="rect">
            <a:avLst/>
          </a:prstGeom>
          <a:solidFill>
            <a:srgbClr val="000066"/>
          </a:solidFill>
        </p:spPr>
        <p:txBody>
          <a:bodyPr wrap="square" rtlCol="0">
            <a:spAutoFit/>
          </a:bodyPr>
          <a:lstStyle/>
          <a:p>
            <a:r>
              <a:rPr lang="en-US" sz="3200" spc="-100" dirty="0">
                <a:solidFill>
                  <a:schemeClr val="bg1"/>
                </a:solidFill>
                <a:latin typeface="Arial Black" pitchFamily="34" charset="0"/>
              </a:rPr>
              <a:t>Requirement Analysis &amp; Specification</a:t>
            </a:r>
          </a:p>
        </p:txBody>
      </p:sp>
    </p:spTree>
    <p:extLst>
      <p:ext uri="{BB962C8B-B14F-4D97-AF65-F5344CB8AC3E}">
        <p14:creationId xmlns:p14="http://schemas.microsoft.com/office/powerpoint/2010/main" val="1594642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37420"/>
            <a:ext cx="9144000" cy="553998"/>
          </a:xfrm>
          <a:prstGeom prst="rect">
            <a:avLst/>
          </a:prstGeom>
          <a:solidFill>
            <a:srgbClr val="660033"/>
          </a:solidFill>
        </p:spPr>
        <p:txBody>
          <a:bodyPr wrap="square" rtlCol="0">
            <a:spAutoFit/>
          </a:bodyPr>
          <a:lstStyle/>
          <a:p>
            <a:r>
              <a:rPr lang="en-US" sz="3000" spc="-100" dirty="0">
                <a:solidFill>
                  <a:schemeClr val="bg1"/>
                </a:solidFill>
                <a:latin typeface="Arial Black" pitchFamily="34" charset="0"/>
              </a:rPr>
              <a:t>Cohesion &amp; Coupling</a:t>
            </a:r>
          </a:p>
        </p:txBody>
      </p:sp>
      <p:sp>
        <p:nvSpPr>
          <p:cNvPr id="5" name="Rectangle 4"/>
          <p:cNvSpPr/>
          <p:nvPr/>
        </p:nvSpPr>
        <p:spPr>
          <a:xfrm>
            <a:off x="0" y="1291418"/>
            <a:ext cx="9144000" cy="4893647"/>
          </a:xfrm>
          <a:prstGeom prst="rect">
            <a:avLst/>
          </a:prstGeom>
        </p:spPr>
        <p:txBody>
          <a:bodyPr wrap="square">
            <a:spAutoFit/>
          </a:bodyPr>
          <a:lstStyle/>
          <a:p>
            <a:pPr marL="457200" indent="-457200" algn="just">
              <a:buFont typeface="Wingdings" panose="05000000000000000000" pitchFamily="2" charset="2"/>
              <a:buChar char="q"/>
            </a:pPr>
            <a:r>
              <a:rPr lang="en-US" sz="2600" b="1" dirty="0">
                <a:latin typeface="Rockwell Condensed" pitchFamily="18" charset="0"/>
              </a:rPr>
              <a:t>In software development, modularity is  decomposition of a program into smaller programs (or modules).</a:t>
            </a:r>
          </a:p>
          <a:p>
            <a:pPr marL="457200" indent="-457200" algn="just">
              <a:buFont typeface="Wingdings" panose="05000000000000000000" pitchFamily="2" charset="2"/>
              <a:buChar char="q"/>
            </a:pPr>
            <a:r>
              <a:rPr lang="en-US" sz="2600" b="1" dirty="0">
                <a:latin typeface="Rockwell Condensed" pitchFamily="18" charset="0"/>
              </a:rPr>
              <a:t>A system is considered modular if it consists of multiple modules so that each module can be implemented separately and debugged separately.</a:t>
            </a:r>
          </a:p>
          <a:p>
            <a:pPr marL="457200" indent="-457200" algn="just">
              <a:buFont typeface="Wingdings" panose="05000000000000000000" pitchFamily="2" charset="2"/>
              <a:buChar char="q"/>
            </a:pPr>
            <a:r>
              <a:rPr lang="en-US" sz="2600" b="1" dirty="0">
                <a:latin typeface="Rockwell Condensed" pitchFamily="18" charset="0"/>
              </a:rPr>
              <a:t>Cohesion and coupling are two modularization criteria that are often used together.</a:t>
            </a:r>
          </a:p>
          <a:p>
            <a:pPr marL="457200" indent="-457200" algn="just">
              <a:buFont typeface="Wingdings" panose="05000000000000000000" pitchFamily="2" charset="2"/>
              <a:buChar char="q"/>
            </a:pPr>
            <a:r>
              <a:rPr lang="en-US" sz="2600" b="1" dirty="0">
                <a:latin typeface="Rockwell Condensed" pitchFamily="18" charset="0"/>
              </a:rPr>
              <a:t>Most researchers and developers are agreed that for good software design neat decomposition is highly needed, and the primary characteristic of neat decomposition is 'high cohesion and low coupling'.</a:t>
            </a:r>
          </a:p>
          <a:p>
            <a:pPr algn="just"/>
            <a:endParaRPr lang="en-US" sz="2600" b="1" dirty="0">
              <a:latin typeface="Rockwell Condensed" pitchFamily="18" charset="0"/>
            </a:endParaRPr>
          </a:p>
        </p:txBody>
      </p:sp>
      <p:sp>
        <p:nvSpPr>
          <p:cNvPr id="6" name="TextBox 5">
            <a:extLst>
              <a:ext uri="{FF2B5EF4-FFF2-40B4-BE49-F238E27FC236}">
                <a16:creationId xmlns:a16="http://schemas.microsoft.com/office/drawing/2014/main" id="{D5CE63A7-56BA-2113-91F6-03F6AF585F3A}"/>
              </a:ext>
            </a:extLst>
          </p:cNvPr>
          <p:cNvSpPr txBox="1"/>
          <p:nvPr/>
        </p:nvSpPr>
        <p:spPr>
          <a:xfrm>
            <a:off x="0" y="0"/>
            <a:ext cx="9144000" cy="584775"/>
          </a:xfrm>
          <a:prstGeom prst="rect">
            <a:avLst/>
          </a:prstGeom>
          <a:solidFill>
            <a:srgbClr val="000066"/>
          </a:solidFill>
        </p:spPr>
        <p:txBody>
          <a:bodyPr wrap="square" rtlCol="0">
            <a:spAutoFit/>
          </a:bodyPr>
          <a:lstStyle/>
          <a:p>
            <a:r>
              <a:rPr lang="en-US" sz="3200" spc="-100" dirty="0">
                <a:solidFill>
                  <a:schemeClr val="bg1"/>
                </a:solidFill>
                <a:latin typeface="Arial Black" pitchFamily="34" charset="0"/>
              </a:rPr>
              <a:t>Requirement Analysis &amp; Specification</a:t>
            </a:r>
          </a:p>
        </p:txBody>
      </p:sp>
    </p:spTree>
    <p:extLst>
      <p:ext uri="{BB962C8B-B14F-4D97-AF65-F5344CB8AC3E}">
        <p14:creationId xmlns:p14="http://schemas.microsoft.com/office/powerpoint/2010/main" val="3266198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37420"/>
            <a:ext cx="9144000" cy="553998"/>
          </a:xfrm>
          <a:prstGeom prst="rect">
            <a:avLst/>
          </a:prstGeom>
          <a:solidFill>
            <a:srgbClr val="660033"/>
          </a:solidFill>
        </p:spPr>
        <p:txBody>
          <a:bodyPr wrap="square" rtlCol="0">
            <a:spAutoFit/>
          </a:bodyPr>
          <a:lstStyle/>
          <a:p>
            <a:r>
              <a:rPr lang="en-US" sz="3000" spc="-100" dirty="0">
                <a:solidFill>
                  <a:schemeClr val="bg1"/>
                </a:solidFill>
                <a:latin typeface="Arial Black" pitchFamily="34" charset="0"/>
              </a:rPr>
              <a:t>Cohesion</a:t>
            </a:r>
          </a:p>
        </p:txBody>
      </p:sp>
      <p:sp>
        <p:nvSpPr>
          <p:cNvPr id="5" name="Rectangle 4"/>
          <p:cNvSpPr/>
          <p:nvPr/>
        </p:nvSpPr>
        <p:spPr>
          <a:xfrm>
            <a:off x="0" y="1291418"/>
            <a:ext cx="9144000" cy="2092881"/>
          </a:xfrm>
          <a:prstGeom prst="rect">
            <a:avLst/>
          </a:prstGeom>
        </p:spPr>
        <p:txBody>
          <a:bodyPr wrap="square">
            <a:spAutoFit/>
          </a:bodyPr>
          <a:lstStyle/>
          <a:p>
            <a:pPr marL="457200" indent="-457200" algn="just">
              <a:buFont typeface="Wingdings" panose="05000000000000000000" pitchFamily="2" charset="2"/>
              <a:buChar char="q"/>
            </a:pPr>
            <a:r>
              <a:rPr lang="en-US" sz="2600" b="1" dirty="0">
                <a:latin typeface="Rockwell Condensed" pitchFamily="18" charset="0"/>
              </a:rPr>
              <a:t>Cohesion is  a measure of functional strength of a module.</a:t>
            </a:r>
          </a:p>
          <a:p>
            <a:pPr marL="457200" indent="-457200" algn="just">
              <a:buFont typeface="Wingdings" panose="05000000000000000000" pitchFamily="2" charset="2"/>
              <a:buChar char="q"/>
            </a:pPr>
            <a:r>
              <a:rPr lang="en-US" sz="2600" b="1" dirty="0">
                <a:latin typeface="Rockwell Condensed" pitchFamily="18" charset="0"/>
              </a:rPr>
              <a:t>Cohesion keeps the internal modules together, and represents the functional strength.</a:t>
            </a:r>
          </a:p>
          <a:p>
            <a:pPr marL="457200" indent="-457200" algn="just">
              <a:buFont typeface="Wingdings" panose="05000000000000000000" pitchFamily="2" charset="2"/>
              <a:buChar char="q"/>
            </a:pPr>
            <a:r>
              <a:rPr lang="en-US" sz="2600" b="1" dirty="0">
                <a:latin typeface="Rockwell Condensed" pitchFamily="18" charset="0"/>
              </a:rPr>
              <a:t>Cohesion of a module represents how tightly bound the internal elements of a module are to one another.</a:t>
            </a:r>
          </a:p>
        </p:txBody>
      </p:sp>
      <p:sp>
        <p:nvSpPr>
          <p:cNvPr id="6" name="TextBox 5">
            <a:extLst>
              <a:ext uri="{FF2B5EF4-FFF2-40B4-BE49-F238E27FC236}">
                <a16:creationId xmlns:a16="http://schemas.microsoft.com/office/drawing/2014/main" id="{D5CE63A7-56BA-2113-91F6-03F6AF585F3A}"/>
              </a:ext>
            </a:extLst>
          </p:cNvPr>
          <p:cNvSpPr txBox="1"/>
          <p:nvPr/>
        </p:nvSpPr>
        <p:spPr>
          <a:xfrm>
            <a:off x="0" y="0"/>
            <a:ext cx="9144000" cy="584775"/>
          </a:xfrm>
          <a:prstGeom prst="rect">
            <a:avLst/>
          </a:prstGeom>
          <a:solidFill>
            <a:srgbClr val="000066"/>
          </a:solidFill>
        </p:spPr>
        <p:txBody>
          <a:bodyPr wrap="square" rtlCol="0">
            <a:spAutoFit/>
          </a:bodyPr>
          <a:lstStyle/>
          <a:p>
            <a:r>
              <a:rPr lang="en-US" sz="3200" spc="-100" dirty="0">
                <a:solidFill>
                  <a:schemeClr val="bg1"/>
                </a:solidFill>
                <a:latin typeface="Arial Black" pitchFamily="34" charset="0"/>
              </a:rPr>
              <a:t>Requirement Analysis &amp; Specification</a:t>
            </a:r>
          </a:p>
        </p:txBody>
      </p:sp>
      <p:pic>
        <p:nvPicPr>
          <p:cNvPr id="2" name="Picture 1">
            <a:extLst>
              <a:ext uri="{FF2B5EF4-FFF2-40B4-BE49-F238E27FC236}">
                <a16:creationId xmlns:a16="http://schemas.microsoft.com/office/drawing/2014/main" id="{CF2E0C7F-9BE7-9872-6B0D-42F7BA75341C}"/>
              </a:ext>
            </a:extLst>
          </p:cNvPr>
          <p:cNvPicPr>
            <a:picLocks noChangeAspect="1"/>
          </p:cNvPicPr>
          <p:nvPr/>
        </p:nvPicPr>
        <p:blipFill>
          <a:blip r:embed="rId2"/>
          <a:stretch>
            <a:fillRect/>
          </a:stretch>
        </p:blipFill>
        <p:spPr>
          <a:xfrm>
            <a:off x="835857" y="3555079"/>
            <a:ext cx="7469943" cy="2083721"/>
          </a:xfrm>
          <a:prstGeom prst="rect">
            <a:avLst/>
          </a:prstGeom>
        </p:spPr>
      </p:pic>
    </p:spTree>
    <p:extLst>
      <p:ext uri="{BB962C8B-B14F-4D97-AF65-F5344CB8AC3E}">
        <p14:creationId xmlns:p14="http://schemas.microsoft.com/office/powerpoint/2010/main" val="2689602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37420"/>
            <a:ext cx="9144000" cy="553998"/>
          </a:xfrm>
          <a:prstGeom prst="rect">
            <a:avLst/>
          </a:prstGeom>
          <a:solidFill>
            <a:srgbClr val="660033"/>
          </a:solidFill>
        </p:spPr>
        <p:txBody>
          <a:bodyPr wrap="square" rtlCol="0">
            <a:spAutoFit/>
          </a:bodyPr>
          <a:lstStyle/>
          <a:p>
            <a:r>
              <a:rPr lang="en-US" sz="3000" spc="-100" dirty="0">
                <a:solidFill>
                  <a:schemeClr val="bg1"/>
                </a:solidFill>
                <a:latin typeface="Arial Black" pitchFamily="34" charset="0"/>
              </a:rPr>
              <a:t>Cohesion</a:t>
            </a:r>
          </a:p>
        </p:txBody>
      </p:sp>
      <p:sp>
        <p:nvSpPr>
          <p:cNvPr id="5" name="Rectangle 4"/>
          <p:cNvSpPr/>
          <p:nvPr/>
        </p:nvSpPr>
        <p:spPr>
          <a:xfrm>
            <a:off x="0" y="1291418"/>
            <a:ext cx="9144000" cy="3293209"/>
          </a:xfrm>
          <a:prstGeom prst="rect">
            <a:avLst/>
          </a:prstGeom>
        </p:spPr>
        <p:txBody>
          <a:bodyPr wrap="square">
            <a:spAutoFit/>
          </a:bodyPr>
          <a:lstStyle/>
          <a:p>
            <a:pPr marL="457200" indent="-457200" algn="just">
              <a:buFont typeface="Wingdings" panose="05000000000000000000" pitchFamily="2" charset="2"/>
              <a:buChar char="v"/>
            </a:pPr>
            <a:r>
              <a:rPr lang="en-US" sz="2600" b="1" dirty="0">
                <a:latin typeface="Rockwell Condensed" pitchFamily="18" charset="0"/>
              </a:rPr>
              <a:t>Classification of cohesion:</a:t>
            </a:r>
          </a:p>
          <a:p>
            <a:pPr marL="457200" indent="-457200" algn="just">
              <a:buFont typeface="Wingdings" panose="05000000000000000000" pitchFamily="2" charset="2"/>
              <a:buChar char="q"/>
            </a:pPr>
            <a:r>
              <a:rPr lang="en-US" sz="2600" b="1" dirty="0">
                <a:latin typeface="Rockwell Condensed" pitchFamily="18" charset="0"/>
              </a:rPr>
              <a:t>Coincidental cohesion</a:t>
            </a:r>
          </a:p>
          <a:p>
            <a:pPr marL="457200" indent="-457200" algn="just">
              <a:buFont typeface="Wingdings" panose="05000000000000000000" pitchFamily="2" charset="2"/>
              <a:buChar char="q"/>
            </a:pPr>
            <a:r>
              <a:rPr lang="en-US" sz="2600" b="1" dirty="0">
                <a:latin typeface="Rockwell Condensed" pitchFamily="18" charset="0"/>
              </a:rPr>
              <a:t>Logical cohesion</a:t>
            </a:r>
          </a:p>
          <a:p>
            <a:pPr marL="457200" indent="-457200" algn="just">
              <a:buFont typeface="Wingdings" panose="05000000000000000000" pitchFamily="2" charset="2"/>
              <a:buChar char="q"/>
            </a:pPr>
            <a:r>
              <a:rPr lang="en-US" sz="2600" b="1" dirty="0">
                <a:latin typeface="Rockwell Condensed" pitchFamily="18" charset="0"/>
              </a:rPr>
              <a:t>Temporal cohesion</a:t>
            </a:r>
          </a:p>
          <a:p>
            <a:pPr marL="457200" indent="-457200" algn="just">
              <a:buFont typeface="Wingdings" panose="05000000000000000000" pitchFamily="2" charset="2"/>
              <a:buChar char="q"/>
            </a:pPr>
            <a:r>
              <a:rPr lang="en-US" sz="2600" b="1" dirty="0">
                <a:latin typeface="Rockwell Condensed" pitchFamily="18" charset="0"/>
              </a:rPr>
              <a:t>Procedural cohesion</a:t>
            </a:r>
          </a:p>
          <a:p>
            <a:pPr marL="457200" indent="-457200" algn="just">
              <a:buFont typeface="Wingdings" panose="05000000000000000000" pitchFamily="2" charset="2"/>
              <a:buChar char="q"/>
            </a:pPr>
            <a:r>
              <a:rPr lang="en-US" sz="2600" b="1" dirty="0">
                <a:latin typeface="Rockwell Condensed" pitchFamily="18" charset="0"/>
              </a:rPr>
              <a:t>Communicational cohesion</a:t>
            </a:r>
          </a:p>
          <a:p>
            <a:pPr marL="457200" indent="-457200" algn="just">
              <a:buFont typeface="Wingdings" panose="05000000000000000000" pitchFamily="2" charset="2"/>
              <a:buChar char="q"/>
            </a:pPr>
            <a:r>
              <a:rPr lang="en-US" sz="2600" b="1" dirty="0">
                <a:latin typeface="Rockwell Condensed" pitchFamily="18" charset="0"/>
              </a:rPr>
              <a:t>Sequential cohesion</a:t>
            </a:r>
          </a:p>
          <a:p>
            <a:pPr marL="457200" indent="-457200" algn="just">
              <a:buFont typeface="Wingdings" panose="05000000000000000000" pitchFamily="2" charset="2"/>
              <a:buChar char="q"/>
            </a:pPr>
            <a:r>
              <a:rPr lang="en-US" sz="2600" b="1" dirty="0">
                <a:latin typeface="Rockwell Condensed" pitchFamily="18" charset="0"/>
              </a:rPr>
              <a:t>Functional cohesion</a:t>
            </a:r>
          </a:p>
        </p:txBody>
      </p:sp>
      <p:sp>
        <p:nvSpPr>
          <p:cNvPr id="6" name="TextBox 5">
            <a:extLst>
              <a:ext uri="{FF2B5EF4-FFF2-40B4-BE49-F238E27FC236}">
                <a16:creationId xmlns:a16="http://schemas.microsoft.com/office/drawing/2014/main" id="{D5CE63A7-56BA-2113-91F6-03F6AF585F3A}"/>
              </a:ext>
            </a:extLst>
          </p:cNvPr>
          <p:cNvSpPr txBox="1"/>
          <p:nvPr/>
        </p:nvSpPr>
        <p:spPr>
          <a:xfrm>
            <a:off x="0" y="0"/>
            <a:ext cx="9144000" cy="584775"/>
          </a:xfrm>
          <a:prstGeom prst="rect">
            <a:avLst/>
          </a:prstGeom>
          <a:solidFill>
            <a:srgbClr val="000066"/>
          </a:solidFill>
        </p:spPr>
        <p:txBody>
          <a:bodyPr wrap="square" rtlCol="0">
            <a:spAutoFit/>
          </a:bodyPr>
          <a:lstStyle/>
          <a:p>
            <a:r>
              <a:rPr lang="en-US" sz="3200" spc="-100" dirty="0">
                <a:solidFill>
                  <a:schemeClr val="bg1"/>
                </a:solidFill>
                <a:latin typeface="Arial Black" pitchFamily="34" charset="0"/>
              </a:rPr>
              <a:t>Requirement Analysis &amp; Specification</a:t>
            </a:r>
          </a:p>
        </p:txBody>
      </p:sp>
      <p:pic>
        <p:nvPicPr>
          <p:cNvPr id="7" name="Picture 6">
            <a:extLst>
              <a:ext uri="{FF2B5EF4-FFF2-40B4-BE49-F238E27FC236}">
                <a16:creationId xmlns:a16="http://schemas.microsoft.com/office/drawing/2014/main" id="{CA056C9A-8E5B-54F5-5BD9-E8E90905C861}"/>
              </a:ext>
            </a:extLst>
          </p:cNvPr>
          <p:cNvPicPr>
            <a:picLocks noChangeAspect="1"/>
          </p:cNvPicPr>
          <p:nvPr/>
        </p:nvPicPr>
        <p:blipFill>
          <a:blip r:embed="rId2"/>
          <a:stretch>
            <a:fillRect/>
          </a:stretch>
        </p:blipFill>
        <p:spPr>
          <a:xfrm>
            <a:off x="0" y="4769294"/>
            <a:ext cx="9144000" cy="405817"/>
          </a:xfrm>
          <a:prstGeom prst="rect">
            <a:avLst/>
          </a:prstGeom>
        </p:spPr>
      </p:pic>
      <p:sp>
        <p:nvSpPr>
          <p:cNvPr id="9" name="TextBox 8">
            <a:extLst>
              <a:ext uri="{FF2B5EF4-FFF2-40B4-BE49-F238E27FC236}">
                <a16:creationId xmlns:a16="http://schemas.microsoft.com/office/drawing/2014/main" id="{C70C018B-4E29-61AA-E98E-C057D098D319}"/>
              </a:ext>
            </a:extLst>
          </p:cNvPr>
          <p:cNvSpPr txBox="1"/>
          <p:nvPr/>
        </p:nvSpPr>
        <p:spPr>
          <a:xfrm>
            <a:off x="-76200" y="4800600"/>
            <a:ext cx="9525000" cy="338554"/>
          </a:xfrm>
          <a:prstGeom prst="rect">
            <a:avLst/>
          </a:prstGeom>
          <a:noFill/>
        </p:spPr>
        <p:txBody>
          <a:bodyPr wrap="square">
            <a:spAutoFit/>
          </a:bodyPr>
          <a:lstStyle/>
          <a:p>
            <a:r>
              <a:rPr lang="en-IN" sz="1600" b="1" dirty="0">
                <a:latin typeface="Rockwell" panose="02060603020205020403" pitchFamily="18" charset="0"/>
              </a:rPr>
              <a:t>Coincidental</a:t>
            </a:r>
            <a:r>
              <a:rPr lang="en-IN" sz="1600" dirty="0">
                <a:latin typeface="Rockwell" panose="02060603020205020403" pitchFamily="18" charset="0"/>
              </a:rPr>
              <a:t>   </a:t>
            </a:r>
            <a:r>
              <a:rPr lang="en-IN" sz="1600" b="1" dirty="0">
                <a:latin typeface="Rockwell" panose="02060603020205020403" pitchFamily="18" charset="0"/>
              </a:rPr>
              <a:t>Logical</a:t>
            </a:r>
            <a:r>
              <a:rPr lang="en-IN" sz="1600" dirty="0">
                <a:latin typeface="Rockwell" panose="02060603020205020403" pitchFamily="18" charset="0"/>
              </a:rPr>
              <a:t>      </a:t>
            </a:r>
            <a:r>
              <a:rPr lang="en-IN" sz="1600" b="1" dirty="0">
                <a:latin typeface="Rockwell" panose="02060603020205020403" pitchFamily="18" charset="0"/>
              </a:rPr>
              <a:t>Temporal</a:t>
            </a:r>
            <a:r>
              <a:rPr lang="en-IN" sz="1600" dirty="0">
                <a:latin typeface="Rockwell" panose="02060603020205020403" pitchFamily="18" charset="0"/>
              </a:rPr>
              <a:t>     </a:t>
            </a:r>
            <a:r>
              <a:rPr lang="en-IN" sz="1600" b="1" dirty="0">
                <a:latin typeface="Rockwell" panose="02060603020205020403" pitchFamily="18" charset="0"/>
              </a:rPr>
              <a:t>Procedural</a:t>
            </a:r>
            <a:r>
              <a:rPr lang="en-IN" sz="1600" dirty="0">
                <a:latin typeface="Rockwell" panose="02060603020205020403" pitchFamily="18" charset="0"/>
              </a:rPr>
              <a:t>  </a:t>
            </a:r>
            <a:r>
              <a:rPr lang="en-IN" sz="1600" b="1" dirty="0">
                <a:latin typeface="Rockwell" panose="02060603020205020403" pitchFamily="18" charset="0"/>
              </a:rPr>
              <a:t>Communicational</a:t>
            </a:r>
            <a:r>
              <a:rPr lang="en-IN" sz="1600" dirty="0">
                <a:latin typeface="Rockwell" panose="02060603020205020403" pitchFamily="18" charset="0"/>
              </a:rPr>
              <a:t>  </a:t>
            </a:r>
            <a:r>
              <a:rPr lang="en-IN" sz="1600" b="1" dirty="0">
                <a:latin typeface="Rockwell" panose="02060603020205020403" pitchFamily="18" charset="0"/>
              </a:rPr>
              <a:t>Sequential</a:t>
            </a:r>
            <a:r>
              <a:rPr lang="en-IN" sz="1600" dirty="0">
                <a:latin typeface="Rockwell" panose="02060603020205020403" pitchFamily="18" charset="0"/>
              </a:rPr>
              <a:t>  </a:t>
            </a:r>
            <a:r>
              <a:rPr lang="en-IN" sz="1600" b="1" dirty="0">
                <a:latin typeface="Rockwell" panose="02060603020205020403" pitchFamily="18" charset="0"/>
              </a:rPr>
              <a:t>Functional</a:t>
            </a:r>
            <a:r>
              <a:rPr lang="en-IN" sz="1600" dirty="0">
                <a:latin typeface="Rockwell" panose="02060603020205020403" pitchFamily="18" charset="0"/>
              </a:rPr>
              <a:t> </a:t>
            </a:r>
          </a:p>
        </p:txBody>
      </p:sp>
      <p:sp>
        <p:nvSpPr>
          <p:cNvPr id="11" name="TextBox 10">
            <a:extLst>
              <a:ext uri="{FF2B5EF4-FFF2-40B4-BE49-F238E27FC236}">
                <a16:creationId xmlns:a16="http://schemas.microsoft.com/office/drawing/2014/main" id="{7EB7A799-20C8-4CA2-E961-7120CAD9A2EE}"/>
              </a:ext>
            </a:extLst>
          </p:cNvPr>
          <p:cNvSpPr txBox="1"/>
          <p:nvPr/>
        </p:nvSpPr>
        <p:spPr>
          <a:xfrm>
            <a:off x="152400" y="5138625"/>
            <a:ext cx="8839200" cy="830997"/>
          </a:xfrm>
          <a:prstGeom prst="rect">
            <a:avLst/>
          </a:prstGeom>
          <a:noFill/>
        </p:spPr>
        <p:txBody>
          <a:bodyPr wrap="square">
            <a:spAutoFit/>
          </a:bodyPr>
          <a:lstStyle/>
          <a:p>
            <a:r>
              <a:rPr lang="en-IN" sz="1600" b="1" dirty="0">
                <a:latin typeface="Rockwell" panose="02060603020205020403" pitchFamily="18" charset="0"/>
              </a:rPr>
              <a:t>Worst                                                                                                                                                 Best </a:t>
            </a:r>
          </a:p>
          <a:p>
            <a:endParaRPr lang="en-IN" sz="1600" b="1" dirty="0">
              <a:latin typeface="Rockwell" panose="02060603020205020403" pitchFamily="18" charset="0"/>
            </a:endParaRPr>
          </a:p>
          <a:p>
            <a:r>
              <a:rPr lang="en-IN" sz="1600" b="1" dirty="0">
                <a:latin typeface="Rockwell" panose="02060603020205020403" pitchFamily="18" charset="0"/>
              </a:rPr>
              <a:t>(Low)                                                                                                                                                (High)</a:t>
            </a:r>
          </a:p>
        </p:txBody>
      </p:sp>
      <p:cxnSp>
        <p:nvCxnSpPr>
          <p:cNvPr id="13" name="Straight Arrow Connector 12">
            <a:extLst>
              <a:ext uri="{FF2B5EF4-FFF2-40B4-BE49-F238E27FC236}">
                <a16:creationId xmlns:a16="http://schemas.microsoft.com/office/drawing/2014/main" id="{255ED79A-CDC6-378C-67F8-EF635F5A92EB}"/>
              </a:ext>
            </a:extLst>
          </p:cNvPr>
          <p:cNvCxnSpPr/>
          <p:nvPr/>
        </p:nvCxnSpPr>
        <p:spPr>
          <a:xfrm>
            <a:off x="762000" y="5566582"/>
            <a:ext cx="76200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60694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37420"/>
            <a:ext cx="9144000" cy="553998"/>
          </a:xfrm>
          <a:prstGeom prst="rect">
            <a:avLst/>
          </a:prstGeom>
          <a:solidFill>
            <a:srgbClr val="660033"/>
          </a:solidFill>
        </p:spPr>
        <p:txBody>
          <a:bodyPr wrap="square" rtlCol="0">
            <a:spAutoFit/>
          </a:bodyPr>
          <a:lstStyle/>
          <a:p>
            <a:r>
              <a:rPr lang="en-US" sz="3000" spc="-100" dirty="0">
                <a:solidFill>
                  <a:schemeClr val="bg1"/>
                </a:solidFill>
                <a:latin typeface="Arial Black" pitchFamily="34" charset="0"/>
              </a:rPr>
              <a:t>Coupling</a:t>
            </a:r>
          </a:p>
        </p:txBody>
      </p:sp>
      <p:sp>
        <p:nvSpPr>
          <p:cNvPr id="5" name="Rectangle 4"/>
          <p:cNvSpPr/>
          <p:nvPr/>
        </p:nvSpPr>
        <p:spPr>
          <a:xfrm>
            <a:off x="0" y="1291418"/>
            <a:ext cx="9144000" cy="3985706"/>
          </a:xfrm>
          <a:prstGeom prst="rect">
            <a:avLst/>
          </a:prstGeom>
        </p:spPr>
        <p:txBody>
          <a:bodyPr wrap="square">
            <a:spAutoFit/>
          </a:bodyPr>
          <a:lstStyle/>
          <a:p>
            <a:pPr marL="457200" indent="-457200" algn="just">
              <a:buFont typeface="Wingdings" panose="05000000000000000000" pitchFamily="2" charset="2"/>
              <a:buChar char="q"/>
            </a:pPr>
            <a:r>
              <a:rPr lang="en-US" sz="2300" b="1" dirty="0">
                <a:latin typeface="Rockwell Condensed" pitchFamily="18" charset="0"/>
              </a:rPr>
              <a:t>Coupling between two modules is  a measure of the degree of interdependence or interaction between these two modules.</a:t>
            </a:r>
          </a:p>
          <a:p>
            <a:pPr marL="457200" indent="-457200" algn="just">
              <a:buFont typeface="Wingdings" panose="05000000000000000000" pitchFamily="2" charset="2"/>
              <a:buChar char="q"/>
            </a:pPr>
            <a:r>
              <a:rPr lang="en-US" sz="2300" b="1" dirty="0">
                <a:latin typeface="Rockwell Condensed" pitchFamily="18" charset="0"/>
              </a:rPr>
              <a:t>Coupling refers to the number of connections between 'calling' and a 'called' module. There must be at least one connection between them.</a:t>
            </a:r>
          </a:p>
          <a:p>
            <a:pPr marL="457200" indent="-457200" algn="just">
              <a:buFont typeface="Wingdings" panose="05000000000000000000" pitchFamily="2" charset="2"/>
              <a:buChar char="q"/>
            </a:pPr>
            <a:r>
              <a:rPr lang="en-US" sz="2300" b="1" dirty="0">
                <a:latin typeface="Rockwell Condensed" pitchFamily="18" charset="0"/>
              </a:rPr>
              <a:t>It refers to the strengths of relationship between modules in a system. It indicates how closely two modules interact and how they are interdependent.</a:t>
            </a:r>
          </a:p>
          <a:p>
            <a:pPr marL="457200" indent="-457200" algn="just">
              <a:buFont typeface="Wingdings" panose="05000000000000000000" pitchFamily="2" charset="2"/>
              <a:buChar char="q"/>
            </a:pPr>
            <a:r>
              <a:rPr lang="en-US" sz="2300" b="1" dirty="0">
                <a:latin typeface="Rockwell Condensed" pitchFamily="18" charset="0"/>
              </a:rPr>
              <a:t>High coupling between modules makes the system difficult to understand and increase the development efforts. So low (OR loose) coupling is the best.</a:t>
            </a:r>
          </a:p>
          <a:p>
            <a:pPr marL="457200" indent="-457200" algn="just">
              <a:buFont typeface="Wingdings" panose="05000000000000000000" pitchFamily="2" charset="2"/>
              <a:buChar char="q"/>
            </a:pPr>
            <a:endParaRPr lang="en-US" sz="2300" b="1" dirty="0">
              <a:latin typeface="Rockwell Condensed" pitchFamily="18" charset="0"/>
            </a:endParaRPr>
          </a:p>
        </p:txBody>
      </p:sp>
      <p:sp>
        <p:nvSpPr>
          <p:cNvPr id="6" name="TextBox 5">
            <a:extLst>
              <a:ext uri="{FF2B5EF4-FFF2-40B4-BE49-F238E27FC236}">
                <a16:creationId xmlns:a16="http://schemas.microsoft.com/office/drawing/2014/main" id="{D5CE63A7-56BA-2113-91F6-03F6AF585F3A}"/>
              </a:ext>
            </a:extLst>
          </p:cNvPr>
          <p:cNvSpPr txBox="1"/>
          <p:nvPr/>
        </p:nvSpPr>
        <p:spPr>
          <a:xfrm>
            <a:off x="0" y="0"/>
            <a:ext cx="9144000" cy="584775"/>
          </a:xfrm>
          <a:prstGeom prst="rect">
            <a:avLst/>
          </a:prstGeom>
          <a:solidFill>
            <a:srgbClr val="000066"/>
          </a:solidFill>
        </p:spPr>
        <p:txBody>
          <a:bodyPr wrap="square" rtlCol="0">
            <a:spAutoFit/>
          </a:bodyPr>
          <a:lstStyle/>
          <a:p>
            <a:r>
              <a:rPr lang="en-US" sz="3200" spc="-100" dirty="0">
                <a:solidFill>
                  <a:schemeClr val="bg1"/>
                </a:solidFill>
                <a:latin typeface="Arial Black" pitchFamily="34" charset="0"/>
              </a:rPr>
              <a:t>Requirement Analysis &amp; Specification</a:t>
            </a:r>
          </a:p>
        </p:txBody>
      </p:sp>
      <p:pic>
        <p:nvPicPr>
          <p:cNvPr id="7" name="Picture 6">
            <a:extLst>
              <a:ext uri="{FF2B5EF4-FFF2-40B4-BE49-F238E27FC236}">
                <a16:creationId xmlns:a16="http://schemas.microsoft.com/office/drawing/2014/main" id="{12BDB845-B436-6C44-3468-A10F02100A4C}"/>
              </a:ext>
            </a:extLst>
          </p:cNvPr>
          <p:cNvPicPr>
            <a:picLocks noChangeAspect="1"/>
          </p:cNvPicPr>
          <p:nvPr/>
        </p:nvPicPr>
        <p:blipFill>
          <a:blip r:embed="rId2"/>
          <a:stretch>
            <a:fillRect/>
          </a:stretch>
        </p:blipFill>
        <p:spPr>
          <a:xfrm>
            <a:off x="838200" y="5042772"/>
            <a:ext cx="1447800" cy="1047619"/>
          </a:xfrm>
          <a:prstGeom prst="rect">
            <a:avLst/>
          </a:prstGeom>
        </p:spPr>
      </p:pic>
      <p:pic>
        <p:nvPicPr>
          <p:cNvPr id="8" name="Picture 7">
            <a:extLst>
              <a:ext uri="{FF2B5EF4-FFF2-40B4-BE49-F238E27FC236}">
                <a16:creationId xmlns:a16="http://schemas.microsoft.com/office/drawing/2014/main" id="{1792B464-F13B-07CC-7313-83B35D16CA16}"/>
              </a:ext>
            </a:extLst>
          </p:cNvPr>
          <p:cNvPicPr>
            <a:picLocks noChangeAspect="1"/>
          </p:cNvPicPr>
          <p:nvPr/>
        </p:nvPicPr>
        <p:blipFill>
          <a:blip r:embed="rId3"/>
          <a:stretch>
            <a:fillRect/>
          </a:stretch>
        </p:blipFill>
        <p:spPr>
          <a:xfrm>
            <a:off x="3729285" y="4966581"/>
            <a:ext cx="1323810" cy="1123810"/>
          </a:xfrm>
          <a:prstGeom prst="rect">
            <a:avLst/>
          </a:prstGeom>
        </p:spPr>
      </p:pic>
      <p:pic>
        <p:nvPicPr>
          <p:cNvPr id="9" name="Picture 8">
            <a:extLst>
              <a:ext uri="{FF2B5EF4-FFF2-40B4-BE49-F238E27FC236}">
                <a16:creationId xmlns:a16="http://schemas.microsoft.com/office/drawing/2014/main" id="{CA027DEA-50EB-461B-C6F3-2197BDC9F42B}"/>
              </a:ext>
            </a:extLst>
          </p:cNvPr>
          <p:cNvPicPr>
            <a:picLocks noChangeAspect="1"/>
          </p:cNvPicPr>
          <p:nvPr/>
        </p:nvPicPr>
        <p:blipFill>
          <a:blip r:embed="rId4"/>
          <a:stretch>
            <a:fillRect/>
          </a:stretch>
        </p:blipFill>
        <p:spPr>
          <a:xfrm>
            <a:off x="6496380" y="4966345"/>
            <a:ext cx="1323810" cy="1123810"/>
          </a:xfrm>
          <a:prstGeom prst="rect">
            <a:avLst/>
          </a:prstGeom>
        </p:spPr>
      </p:pic>
      <p:sp>
        <p:nvSpPr>
          <p:cNvPr id="11" name="TextBox 10">
            <a:extLst>
              <a:ext uri="{FF2B5EF4-FFF2-40B4-BE49-F238E27FC236}">
                <a16:creationId xmlns:a16="http://schemas.microsoft.com/office/drawing/2014/main" id="{1C2F8B57-E77F-2E45-63A7-76248D42F16F}"/>
              </a:ext>
            </a:extLst>
          </p:cNvPr>
          <p:cNvSpPr txBox="1"/>
          <p:nvPr/>
        </p:nvSpPr>
        <p:spPr>
          <a:xfrm>
            <a:off x="888124" y="6103203"/>
            <a:ext cx="7646276" cy="830997"/>
          </a:xfrm>
          <a:prstGeom prst="rect">
            <a:avLst/>
          </a:prstGeom>
          <a:noFill/>
        </p:spPr>
        <p:txBody>
          <a:bodyPr wrap="square">
            <a:spAutoFit/>
          </a:bodyPr>
          <a:lstStyle/>
          <a:p>
            <a:r>
              <a:rPr lang="en-US" sz="1600" b="1" dirty="0">
                <a:latin typeface="Rockwell" panose="02060603020205020403" pitchFamily="18" charset="0"/>
              </a:rPr>
              <a:t>No coupling                             Loose coupling                         High coupling</a:t>
            </a:r>
          </a:p>
          <a:p>
            <a:endParaRPr lang="en-US" sz="1600" b="1" dirty="0">
              <a:latin typeface="Rockwell" panose="02060603020205020403" pitchFamily="18" charset="0"/>
            </a:endParaRPr>
          </a:p>
          <a:p>
            <a:endParaRPr lang="en-US" sz="1600" b="1" dirty="0">
              <a:latin typeface="Rockwell" panose="02060603020205020403" pitchFamily="18" charset="0"/>
            </a:endParaRPr>
          </a:p>
        </p:txBody>
      </p:sp>
    </p:spTree>
    <p:extLst>
      <p:ext uri="{BB962C8B-B14F-4D97-AF65-F5344CB8AC3E}">
        <p14:creationId xmlns:p14="http://schemas.microsoft.com/office/powerpoint/2010/main" val="1174363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37420"/>
            <a:ext cx="9144000" cy="553998"/>
          </a:xfrm>
          <a:prstGeom prst="rect">
            <a:avLst/>
          </a:prstGeom>
          <a:solidFill>
            <a:srgbClr val="660033"/>
          </a:solidFill>
        </p:spPr>
        <p:txBody>
          <a:bodyPr wrap="square" rtlCol="0">
            <a:spAutoFit/>
          </a:bodyPr>
          <a:lstStyle/>
          <a:p>
            <a:r>
              <a:rPr lang="en-US" sz="3000" spc="-100" dirty="0">
                <a:solidFill>
                  <a:schemeClr val="bg1"/>
                </a:solidFill>
                <a:latin typeface="Arial Black" pitchFamily="34" charset="0"/>
              </a:rPr>
              <a:t>Coupling</a:t>
            </a:r>
          </a:p>
        </p:txBody>
      </p:sp>
      <p:sp>
        <p:nvSpPr>
          <p:cNvPr id="5" name="Rectangle 4"/>
          <p:cNvSpPr/>
          <p:nvPr/>
        </p:nvSpPr>
        <p:spPr>
          <a:xfrm>
            <a:off x="0" y="1291418"/>
            <a:ext cx="9144000" cy="2492990"/>
          </a:xfrm>
          <a:prstGeom prst="rect">
            <a:avLst/>
          </a:prstGeom>
        </p:spPr>
        <p:txBody>
          <a:bodyPr wrap="square">
            <a:spAutoFit/>
          </a:bodyPr>
          <a:lstStyle/>
          <a:p>
            <a:pPr marL="457200" indent="-457200" algn="just">
              <a:buFont typeface="Wingdings" panose="05000000000000000000" pitchFamily="2" charset="2"/>
              <a:buChar char="v"/>
            </a:pPr>
            <a:r>
              <a:rPr lang="en-US" sz="2600" b="1" dirty="0">
                <a:latin typeface="Rockwell Condensed" pitchFamily="18" charset="0"/>
              </a:rPr>
              <a:t>Classification of coupling:</a:t>
            </a:r>
          </a:p>
          <a:p>
            <a:pPr marL="457200" indent="-457200" algn="just">
              <a:buFont typeface="Wingdings" panose="05000000000000000000" pitchFamily="2" charset="2"/>
              <a:buChar char="q"/>
            </a:pPr>
            <a:r>
              <a:rPr lang="en-US" sz="2600" b="1" dirty="0">
                <a:latin typeface="Rockwell Condensed" pitchFamily="18" charset="0"/>
              </a:rPr>
              <a:t>Data coupling</a:t>
            </a:r>
          </a:p>
          <a:p>
            <a:pPr marL="457200" indent="-457200" algn="just">
              <a:buFont typeface="Wingdings" panose="05000000000000000000" pitchFamily="2" charset="2"/>
              <a:buChar char="q"/>
            </a:pPr>
            <a:r>
              <a:rPr lang="en-US" sz="2600" b="1" dirty="0">
                <a:latin typeface="Rockwell Condensed" pitchFamily="18" charset="0"/>
              </a:rPr>
              <a:t>Stamp coupling</a:t>
            </a:r>
          </a:p>
          <a:p>
            <a:pPr marL="457200" indent="-457200" algn="just">
              <a:buFont typeface="Wingdings" panose="05000000000000000000" pitchFamily="2" charset="2"/>
              <a:buChar char="q"/>
            </a:pPr>
            <a:r>
              <a:rPr lang="en-US" sz="2600" b="1" dirty="0">
                <a:latin typeface="Rockwell Condensed" pitchFamily="18" charset="0"/>
              </a:rPr>
              <a:t>Control coupling</a:t>
            </a:r>
          </a:p>
          <a:p>
            <a:pPr marL="457200" indent="-457200" algn="just">
              <a:buFont typeface="Wingdings" panose="05000000000000000000" pitchFamily="2" charset="2"/>
              <a:buChar char="q"/>
            </a:pPr>
            <a:r>
              <a:rPr lang="en-US" sz="2600" b="1" dirty="0">
                <a:latin typeface="Rockwell Condensed" pitchFamily="18" charset="0"/>
              </a:rPr>
              <a:t>Common coupling</a:t>
            </a:r>
          </a:p>
          <a:p>
            <a:pPr marL="457200" indent="-457200" algn="just">
              <a:buFont typeface="Wingdings" panose="05000000000000000000" pitchFamily="2" charset="2"/>
              <a:buChar char="q"/>
            </a:pPr>
            <a:r>
              <a:rPr lang="en-US" sz="2600" b="1" dirty="0">
                <a:latin typeface="Rockwell Condensed" pitchFamily="18" charset="0"/>
              </a:rPr>
              <a:t>Content coupling</a:t>
            </a:r>
          </a:p>
        </p:txBody>
      </p:sp>
      <p:sp>
        <p:nvSpPr>
          <p:cNvPr id="6" name="TextBox 5">
            <a:extLst>
              <a:ext uri="{FF2B5EF4-FFF2-40B4-BE49-F238E27FC236}">
                <a16:creationId xmlns:a16="http://schemas.microsoft.com/office/drawing/2014/main" id="{D5CE63A7-56BA-2113-91F6-03F6AF585F3A}"/>
              </a:ext>
            </a:extLst>
          </p:cNvPr>
          <p:cNvSpPr txBox="1"/>
          <p:nvPr/>
        </p:nvSpPr>
        <p:spPr>
          <a:xfrm>
            <a:off x="0" y="0"/>
            <a:ext cx="9144000" cy="584775"/>
          </a:xfrm>
          <a:prstGeom prst="rect">
            <a:avLst/>
          </a:prstGeom>
          <a:solidFill>
            <a:srgbClr val="000066"/>
          </a:solidFill>
        </p:spPr>
        <p:txBody>
          <a:bodyPr wrap="square" rtlCol="0">
            <a:spAutoFit/>
          </a:bodyPr>
          <a:lstStyle/>
          <a:p>
            <a:r>
              <a:rPr lang="en-US" sz="3200" spc="-100" dirty="0">
                <a:solidFill>
                  <a:schemeClr val="bg1"/>
                </a:solidFill>
                <a:latin typeface="Arial Black" pitchFamily="34" charset="0"/>
              </a:rPr>
              <a:t>Requirement Analysis &amp; Specification</a:t>
            </a:r>
          </a:p>
        </p:txBody>
      </p:sp>
      <p:sp>
        <p:nvSpPr>
          <p:cNvPr id="11" name="TextBox 10">
            <a:extLst>
              <a:ext uri="{FF2B5EF4-FFF2-40B4-BE49-F238E27FC236}">
                <a16:creationId xmlns:a16="http://schemas.microsoft.com/office/drawing/2014/main" id="{7EB7A799-20C8-4CA2-E961-7120CAD9A2EE}"/>
              </a:ext>
            </a:extLst>
          </p:cNvPr>
          <p:cNvSpPr txBox="1"/>
          <p:nvPr/>
        </p:nvSpPr>
        <p:spPr>
          <a:xfrm>
            <a:off x="533400" y="4953000"/>
            <a:ext cx="914400" cy="584775"/>
          </a:xfrm>
          <a:prstGeom prst="rect">
            <a:avLst/>
          </a:prstGeom>
          <a:noFill/>
        </p:spPr>
        <p:txBody>
          <a:bodyPr wrap="square">
            <a:spAutoFit/>
          </a:bodyPr>
          <a:lstStyle/>
          <a:p>
            <a:r>
              <a:rPr lang="en-IN" sz="1600" b="1" dirty="0">
                <a:latin typeface="Rockwell" panose="02060603020205020403" pitchFamily="18" charset="0"/>
              </a:rPr>
              <a:t>Best</a:t>
            </a:r>
          </a:p>
          <a:p>
            <a:r>
              <a:rPr lang="en-IN" sz="1600" b="1" dirty="0">
                <a:latin typeface="Rockwell" panose="02060603020205020403" pitchFamily="18" charset="0"/>
              </a:rPr>
              <a:t>(Low)</a:t>
            </a:r>
          </a:p>
        </p:txBody>
      </p:sp>
      <p:cxnSp>
        <p:nvCxnSpPr>
          <p:cNvPr id="13" name="Straight Arrow Connector 12">
            <a:extLst>
              <a:ext uri="{FF2B5EF4-FFF2-40B4-BE49-F238E27FC236}">
                <a16:creationId xmlns:a16="http://schemas.microsoft.com/office/drawing/2014/main" id="{255ED79A-CDC6-378C-67F8-EF635F5A92EB}"/>
              </a:ext>
            </a:extLst>
          </p:cNvPr>
          <p:cNvCxnSpPr>
            <a:cxnSpLocks/>
          </p:cNvCxnSpPr>
          <p:nvPr/>
        </p:nvCxnSpPr>
        <p:spPr>
          <a:xfrm>
            <a:off x="1219200" y="5257800"/>
            <a:ext cx="65532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aphicFrame>
        <p:nvGraphicFramePr>
          <p:cNvPr id="16" name="Table 16">
            <a:extLst>
              <a:ext uri="{FF2B5EF4-FFF2-40B4-BE49-F238E27FC236}">
                <a16:creationId xmlns:a16="http://schemas.microsoft.com/office/drawing/2014/main" id="{12FACA63-67CE-FCE4-B4C5-543D86B525BF}"/>
              </a:ext>
            </a:extLst>
          </p:cNvPr>
          <p:cNvGraphicFramePr>
            <a:graphicFrameLocks noGrp="1"/>
          </p:cNvGraphicFramePr>
          <p:nvPr>
            <p:extLst>
              <p:ext uri="{D42A27DB-BD31-4B8C-83A1-F6EECF244321}">
                <p14:modId xmlns:p14="http://schemas.microsoft.com/office/powerpoint/2010/main" val="3972053006"/>
              </p:ext>
            </p:extLst>
          </p:nvPr>
        </p:nvGraphicFramePr>
        <p:xfrm>
          <a:off x="685800" y="4572000"/>
          <a:ext cx="7696200" cy="370840"/>
        </p:xfrm>
        <a:graphic>
          <a:graphicData uri="http://schemas.openxmlformats.org/drawingml/2006/table">
            <a:tbl>
              <a:tblPr firstRow="1" bandRow="1">
                <a:tableStyleId>{073A0DAA-6AF3-43AB-8588-CEC1D06C72B9}</a:tableStyleId>
              </a:tblPr>
              <a:tblGrid>
                <a:gridCol w="1539240">
                  <a:extLst>
                    <a:ext uri="{9D8B030D-6E8A-4147-A177-3AD203B41FA5}">
                      <a16:colId xmlns:a16="http://schemas.microsoft.com/office/drawing/2014/main" val="4249449674"/>
                    </a:ext>
                  </a:extLst>
                </a:gridCol>
                <a:gridCol w="1539240">
                  <a:extLst>
                    <a:ext uri="{9D8B030D-6E8A-4147-A177-3AD203B41FA5}">
                      <a16:colId xmlns:a16="http://schemas.microsoft.com/office/drawing/2014/main" val="1386232024"/>
                    </a:ext>
                  </a:extLst>
                </a:gridCol>
                <a:gridCol w="1539240">
                  <a:extLst>
                    <a:ext uri="{9D8B030D-6E8A-4147-A177-3AD203B41FA5}">
                      <a16:colId xmlns:a16="http://schemas.microsoft.com/office/drawing/2014/main" val="3981689133"/>
                    </a:ext>
                  </a:extLst>
                </a:gridCol>
                <a:gridCol w="1539240">
                  <a:extLst>
                    <a:ext uri="{9D8B030D-6E8A-4147-A177-3AD203B41FA5}">
                      <a16:colId xmlns:a16="http://schemas.microsoft.com/office/drawing/2014/main" val="3675075735"/>
                    </a:ext>
                  </a:extLst>
                </a:gridCol>
                <a:gridCol w="1539240">
                  <a:extLst>
                    <a:ext uri="{9D8B030D-6E8A-4147-A177-3AD203B41FA5}">
                      <a16:colId xmlns:a16="http://schemas.microsoft.com/office/drawing/2014/main" val="1229888009"/>
                    </a:ext>
                  </a:extLst>
                </a:gridCol>
              </a:tblGrid>
              <a:tr h="370840">
                <a:tc>
                  <a:txBody>
                    <a:bodyPr/>
                    <a:lstStyle/>
                    <a:p>
                      <a:pPr algn="ctr"/>
                      <a:r>
                        <a:rPr lang="en-IN" dirty="0">
                          <a:solidFill>
                            <a:schemeClr val="tx1"/>
                          </a:solidFill>
                          <a:latin typeface="Rockwell" panose="02060603020205020403" pitchFamily="18" charset="0"/>
                        </a:rPr>
                        <a:t>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solidFill>
                            <a:schemeClr val="tx1"/>
                          </a:solidFill>
                          <a:latin typeface="Rockwell" panose="02060603020205020403" pitchFamily="18" charset="0"/>
                        </a:rPr>
                        <a:t>Stamp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solidFill>
                            <a:schemeClr val="tx1"/>
                          </a:solidFill>
                          <a:latin typeface="Rockwell" panose="02060603020205020403" pitchFamily="18" charset="0"/>
                        </a:rPr>
                        <a:t>Control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solidFill>
                            <a:schemeClr val="tx1"/>
                          </a:solidFill>
                          <a:latin typeface="Rockwell" panose="02060603020205020403" pitchFamily="18" charset="0"/>
                        </a:rPr>
                        <a:t>Common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solidFill>
                            <a:schemeClr val="tx1"/>
                          </a:solidFill>
                          <a:latin typeface="Rockwell" panose="02060603020205020403" pitchFamily="18" charset="0"/>
                        </a:rPr>
                        <a:t>Content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8302295"/>
                  </a:ext>
                </a:extLst>
              </a:tr>
            </a:tbl>
          </a:graphicData>
        </a:graphic>
      </p:graphicFrame>
      <p:sp>
        <p:nvSpPr>
          <p:cNvPr id="17" name="TextBox 16">
            <a:extLst>
              <a:ext uri="{FF2B5EF4-FFF2-40B4-BE49-F238E27FC236}">
                <a16:creationId xmlns:a16="http://schemas.microsoft.com/office/drawing/2014/main" id="{C50F4923-C89F-8916-DB92-F508A80465B4}"/>
              </a:ext>
            </a:extLst>
          </p:cNvPr>
          <p:cNvSpPr txBox="1"/>
          <p:nvPr/>
        </p:nvSpPr>
        <p:spPr>
          <a:xfrm>
            <a:off x="7696200" y="4953000"/>
            <a:ext cx="914400" cy="584775"/>
          </a:xfrm>
          <a:prstGeom prst="rect">
            <a:avLst/>
          </a:prstGeom>
          <a:noFill/>
        </p:spPr>
        <p:txBody>
          <a:bodyPr wrap="square">
            <a:spAutoFit/>
          </a:bodyPr>
          <a:lstStyle/>
          <a:p>
            <a:r>
              <a:rPr lang="en-IN" sz="1600" b="1" dirty="0">
                <a:latin typeface="Rockwell" panose="02060603020205020403" pitchFamily="18" charset="0"/>
              </a:rPr>
              <a:t>Worst</a:t>
            </a:r>
          </a:p>
          <a:p>
            <a:r>
              <a:rPr lang="en-IN" sz="1600" b="1" dirty="0">
                <a:latin typeface="Rockwell" panose="02060603020205020403" pitchFamily="18" charset="0"/>
              </a:rPr>
              <a:t>(High)</a:t>
            </a:r>
          </a:p>
        </p:txBody>
      </p:sp>
    </p:spTree>
    <p:extLst>
      <p:ext uri="{BB962C8B-B14F-4D97-AF65-F5344CB8AC3E}">
        <p14:creationId xmlns:p14="http://schemas.microsoft.com/office/powerpoint/2010/main" val="1118913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37420"/>
            <a:ext cx="9144000" cy="553998"/>
          </a:xfrm>
          <a:prstGeom prst="rect">
            <a:avLst/>
          </a:prstGeom>
          <a:solidFill>
            <a:srgbClr val="660033"/>
          </a:solidFill>
        </p:spPr>
        <p:txBody>
          <a:bodyPr wrap="square" rtlCol="0">
            <a:spAutoFit/>
          </a:bodyPr>
          <a:lstStyle/>
          <a:p>
            <a:r>
              <a:rPr lang="en-US" sz="3000" spc="-100" dirty="0">
                <a:solidFill>
                  <a:schemeClr val="bg1"/>
                </a:solidFill>
                <a:latin typeface="Arial Black" pitchFamily="34" charset="0"/>
              </a:rPr>
              <a:t>Need of Functional Independence</a:t>
            </a:r>
          </a:p>
        </p:txBody>
      </p:sp>
      <p:sp>
        <p:nvSpPr>
          <p:cNvPr id="5" name="Rectangle 4"/>
          <p:cNvSpPr/>
          <p:nvPr/>
        </p:nvSpPr>
        <p:spPr>
          <a:xfrm>
            <a:off x="0" y="1291418"/>
            <a:ext cx="9144000" cy="1822678"/>
          </a:xfrm>
          <a:prstGeom prst="rect">
            <a:avLst/>
          </a:prstGeom>
        </p:spPr>
        <p:txBody>
          <a:bodyPr wrap="square">
            <a:spAutoFit/>
          </a:bodyPr>
          <a:lstStyle/>
          <a:p>
            <a:pPr marL="457200" indent="-457200" algn="just">
              <a:lnSpc>
                <a:spcPct val="150000"/>
              </a:lnSpc>
              <a:buFont typeface="Wingdings" panose="05000000000000000000" pitchFamily="2" charset="2"/>
              <a:buChar char="q"/>
            </a:pPr>
            <a:r>
              <a:rPr lang="en-US" sz="2600" b="1" dirty="0">
                <a:latin typeface="Rockwell Condensed" pitchFamily="18" charset="0"/>
              </a:rPr>
              <a:t>Error isolation</a:t>
            </a:r>
          </a:p>
          <a:p>
            <a:pPr marL="457200" indent="-457200" algn="just">
              <a:lnSpc>
                <a:spcPct val="150000"/>
              </a:lnSpc>
              <a:buFont typeface="Wingdings" panose="05000000000000000000" pitchFamily="2" charset="2"/>
              <a:buChar char="q"/>
            </a:pPr>
            <a:r>
              <a:rPr lang="en-US" sz="2600" b="1" dirty="0">
                <a:latin typeface="Rockwell Condensed" pitchFamily="18" charset="0"/>
              </a:rPr>
              <a:t>Scope of reuse</a:t>
            </a:r>
          </a:p>
          <a:p>
            <a:pPr marL="457200" indent="-457200" algn="just">
              <a:lnSpc>
                <a:spcPct val="150000"/>
              </a:lnSpc>
              <a:buFont typeface="Wingdings" panose="05000000000000000000" pitchFamily="2" charset="2"/>
              <a:buChar char="q"/>
            </a:pPr>
            <a:r>
              <a:rPr lang="en-US" sz="2600" b="1" dirty="0">
                <a:latin typeface="Rockwell Condensed" pitchFamily="18" charset="0"/>
              </a:rPr>
              <a:t>Understandability</a:t>
            </a:r>
          </a:p>
        </p:txBody>
      </p:sp>
      <p:sp>
        <p:nvSpPr>
          <p:cNvPr id="6" name="TextBox 5">
            <a:extLst>
              <a:ext uri="{FF2B5EF4-FFF2-40B4-BE49-F238E27FC236}">
                <a16:creationId xmlns:a16="http://schemas.microsoft.com/office/drawing/2014/main" id="{D5CE63A7-56BA-2113-91F6-03F6AF585F3A}"/>
              </a:ext>
            </a:extLst>
          </p:cNvPr>
          <p:cNvSpPr txBox="1"/>
          <p:nvPr/>
        </p:nvSpPr>
        <p:spPr>
          <a:xfrm>
            <a:off x="0" y="0"/>
            <a:ext cx="9144000" cy="584775"/>
          </a:xfrm>
          <a:prstGeom prst="rect">
            <a:avLst/>
          </a:prstGeom>
          <a:solidFill>
            <a:srgbClr val="000066"/>
          </a:solidFill>
        </p:spPr>
        <p:txBody>
          <a:bodyPr wrap="square" rtlCol="0">
            <a:spAutoFit/>
          </a:bodyPr>
          <a:lstStyle/>
          <a:p>
            <a:r>
              <a:rPr lang="en-US" sz="3200" spc="-100" dirty="0">
                <a:solidFill>
                  <a:schemeClr val="bg1"/>
                </a:solidFill>
                <a:latin typeface="Arial Black" pitchFamily="34" charset="0"/>
              </a:rPr>
              <a:t>Requirement Analysis &amp; Specification</a:t>
            </a:r>
          </a:p>
        </p:txBody>
      </p:sp>
    </p:spTree>
    <p:extLst>
      <p:ext uri="{BB962C8B-B14F-4D97-AF65-F5344CB8AC3E}">
        <p14:creationId xmlns:p14="http://schemas.microsoft.com/office/powerpoint/2010/main" val="3013547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37420"/>
            <a:ext cx="9144000" cy="553998"/>
          </a:xfrm>
          <a:prstGeom prst="rect">
            <a:avLst/>
          </a:prstGeom>
          <a:solidFill>
            <a:srgbClr val="660033"/>
          </a:solidFill>
        </p:spPr>
        <p:txBody>
          <a:bodyPr wrap="square" rtlCol="0">
            <a:spAutoFit/>
          </a:bodyPr>
          <a:lstStyle/>
          <a:p>
            <a:endParaRPr lang="en-US" sz="3000" spc="-100" dirty="0">
              <a:solidFill>
                <a:schemeClr val="bg1"/>
              </a:solidFill>
              <a:latin typeface="Arial Black" pitchFamily="34" charset="0"/>
            </a:endParaRPr>
          </a:p>
        </p:txBody>
      </p:sp>
      <p:sp>
        <p:nvSpPr>
          <p:cNvPr id="4" name="TextBox 3"/>
          <p:cNvSpPr txBox="1"/>
          <p:nvPr/>
        </p:nvSpPr>
        <p:spPr>
          <a:xfrm>
            <a:off x="0" y="1295400"/>
            <a:ext cx="9144000" cy="892552"/>
          </a:xfrm>
          <a:prstGeom prst="rect">
            <a:avLst/>
          </a:prstGeom>
          <a:noFill/>
        </p:spPr>
        <p:txBody>
          <a:bodyPr wrap="square" rtlCol="0">
            <a:spAutoFit/>
          </a:bodyPr>
          <a:lstStyle/>
          <a:p>
            <a:endParaRPr lang="en-US" sz="2600" dirty="0">
              <a:latin typeface="Rockwell Condensed" pitchFamily="18" charset="0"/>
            </a:endParaRPr>
          </a:p>
          <a:p>
            <a:pPr marL="457200" indent="-457200">
              <a:buFont typeface="Wingdings" pitchFamily="2" charset="2"/>
              <a:buChar char="q"/>
            </a:pPr>
            <a:endParaRPr lang="en-US" sz="2600" dirty="0">
              <a:latin typeface="Rockwell Condensed" pitchFamily="18" charset="0"/>
            </a:endParaRPr>
          </a:p>
        </p:txBody>
      </p:sp>
      <p:sp>
        <p:nvSpPr>
          <p:cNvPr id="6" name="Rectangle 5"/>
          <p:cNvSpPr/>
          <p:nvPr/>
        </p:nvSpPr>
        <p:spPr>
          <a:xfrm>
            <a:off x="2286000" y="2187952"/>
            <a:ext cx="4194803" cy="3416320"/>
          </a:xfrm>
          <a:prstGeom prst="rect">
            <a:avLst/>
          </a:prstGeom>
        </p:spPr>
        <p:txBody>
          <a:bodyPr wrap="none">
            <a:spAutoFit/>
          </a:bodyPr>
          <a:lstStyle/>
          <a:p>
            <a:pPr algn="ctr"/>
            <a:r>
              <a:rPr lang="en-US" sz="7200" b="1" dirty="0">
                <a:solidFill>
                  <a:srgbClr val="660033"/>
                </a:solidFill>
                <a:latin typeface="Arial Black" pitchFamily="34" charset="0"/>
              </a:rPr>
              <a:t>End</a:t>
            </a:r>
          </a:p>
          <a:p>
            <a:pPr algn="ctr"/>
            <a:r>
              <a:rPr lang="en-US" sz="7200" b="1" dirty="0">
                <a:solidFill>
                  <a:srgbClr val="660033"/>
                </a:solidFill>
                <a:latin typeface="Arial Black" pitchFamily="34" charset="0"/>
              </a:rPr>
              <a:t>Of</a:t>
            </a:r>
          </a:p>
          <a:p>
            <a:pPr algn="ctr"/>
            <a:r>
              <a:rPr lang="en-US" sz="7200" b="1" dirty="0">
                <a:solidFill>
                  <a:srgbClr val="660033"/>
                </a:solidFill>
                <a:latin typeface="Arial Black" pitchFamily="34" charset="0"/>
              </a:rPr>
              <a:t>Chapter</a:t>
            </a:r>
          </a:p>
        </p:txBody>
      </p:sp>
      <p:sp>
        <p:nvSpPr>
          <p:cNvPr id="7" name="TextBox 6">
            <a:extLst>
              <a:ext uri="{FF2B5EF4-FFF2-40B4-BE49-F238E27FC236}">
                <a16:creationId xmlns:a16="http://schemas.microsoft.com/office/drawing/2014/main" id="{0EBBFD25-F07A-D4B3-3E27-6D06E3C209B1}"/>
              </a:ext>
            </a:extLst>
          </p:cNvPr>
          <p:cNvSpPr txBox="1"/>
          <p:nvPr/>
        </p:nvSpPr>
        <p:spPr>
          <a:xfrm>
            <a:off x="0" y="0"/>
            <a:ext cx="9144000" cy="584775"/>
          </a:xfrm>
          <a:prstGeom prst="rect">
            <a:avLst/>
          </a:prstGeom>
          <a:solidFill>
            <a:srgbClr val="000066"/>
          </a:solidFill>
        </p:spPr>
        <p:txBody>
          <a:bodyPr wrap="square" rtlCol="0">
            <a:spAutoFit/>
          </a:bodyPr>
          <a:lstStyle/>
          <a:p>
            <a:r>
              <a:rPr lang="en-US" sz="3200" spc="-100" dirty="0">
                <a:solidFill>
                  <a:schemeClr val="bg1"/>
                </a:solidFill>
                <a:latin typeface="Arial Black" pitchFamily="34" charset="0"/>
              </a:rPr>
              <a:t>Requirement Analysis &amp; Specification</a:t>
            </a:r>
          </a:p>
        </p:txBody>
      </p:sp>
    </p:spTree>
    <p:extLst>
      <p:ext uri="{BB962C8B-B14F-4D97-AF65-F5344CB8AC3E}">
        <p14:creationId xmlns:p14="http://schemas.microsoft.com/office/powerpoint/2010/main" val="2180959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584775"/>
          </a:xfrm>
          <a:prstGeom prst="rect">
            <a:avLst/>
          </a:prstGeom>
          <a:solidFill>
            <a:srgbClr val="000066"/>
          </a:solidFill>
        </p:spPr>
        <p:txBody>
          <a:bodyPr wrap="square" rtlCol="0">
            <a:spAutoFit/>
          </a:bodyPr>
          <a:lstStyle/>
          <a:p>
            <a:r>
              <a:rPr lang="en-US" sz="3200" spc="-100" dirty="0">
                <a:solidFill>
                  <a:schemeClr val="bg1"/>
                </a:solidFill>
                <a:latin typeface="Arial Black" pitchFamily="34" charset="0"/>
              </a:rPr>
              <a:t>Requirement Analysis &amp; Specification</a:t>
            </a:r>
          </a:p>
        </p:txBody>
      </p:sp>
      <p:sp>
        <p:nvSpPr>
          <p:cNvPr id="3" name="TextBox 2"/>
          <p:cNvSpPr txBox="1"/>
          <p:nvPr/>
        </p:nvSpPr>
        <p:spPr>
          <a:xfrm>
            <a:off x="0" y="737420"/>
            <a:ext cx="9144000" cy="553998"/>
          </a:xfrm>
          <a:prstGeom prst="rect">
            <a:avLst/>
          </a:prstGeom>
          <a:solidFill>
            <a:srgbClr val="660033"/>
          </a:solidFill>
        </p:spPr>
        <p:txBody>
          <a:bodyPr wrap="square" rtlCol="0">
            <a:spAutoFit/>
          </a:bodyPr>
          <a:lstStyle/>
          <a:p>
            <a:r>
              <a:rPr lang="en-US" sz="3000" spc="-100" dirty="0">
                <a:solidFill>
                  <a:schemeClr val="bg1"/>
                </a:solidFill>
                <a:latin typeface="Arial Black" pitchFamily="34" charset="0"/>
              </a:rPr>
              <a:t>Requirement Engineering</a:t>
            </a:r>
          </a:p>
        </p:txBody>
      </p:sp>
      <p:sp>
        <p:nvSpPr>
          <p:cNvPr id="4" name="TextBox 3"/>
          <p:cNvSpPr txBox="1"/>
          <p:nvPr/>
        </p:nvSpPr>
        <p:spPr>
          <a:xfrm>
            <a:off x="0" y="1295400"/>
            <a:ext cx="8991600" cy="2492990"/>
          </a:xfrm>
          <a:prstGeom prst="rect">
            <a:avLst/>
          </a:prstGeom>
          <a:noFill/>
        </p:spPr>
        <p:txBody>
          <a:bodyPr wrap="square" rtlCol="0">
            <a:spAutoFit/>
          </a:bodyPr>
          <a:lstStyle/>
          <a:p>
            <a:pPr marL="457200" indent="-457200">
              <a:buFont typeface="Wingdings" pitchFamily="2" charset="2"/>
              <a:buChar char="q"/>
            </a:pPr>
            <a:r>
              <a:rPr lang="en-US" sz="2600" dirty="0">
                <a:solidFill>
                  <a:schemeClr val="accent2"/>
                </a:solidFill>
                <a:latin typeface="Rockwell Condensed" pitchFamily="18" charset="0"/>
              </a:rPr>
              <a:t>Requirement:</a:t>
            </a:r>
            <a:r>
              <a:rPr lang="en-US" sz="2600" dirty="0">
                <a:latin typeface="Rockwell Condensed" pitchFamily="18" charset="0"/>
              </a:rPr>
              <a:t> A function, constraint or other property that the system must provide to fill the needs of the system’s intended user(s).</a:t>
            </a:r>
          </a:p>
          <a:p>
            <a:pPr marL="457200" indent="-457200">
              <a:buFont typeface="Wingdings" pitchFamily="2" charset="2"/>
              <a:buChar char="q"/>
            </a:pPr>
            <a:r>
              <a:rPr lang="en-US" sz="2600" dirty="0">
                <a:solidFill>
                  <a:schemeClr val="accent2"/>
                </a:solidFill>
                <a:latin typeface="Rockwell Condensed" pitchFamily="18" charset="0"/>
              </a:rPr>
              <a:t>Engineering:</a:t>
            </a:r>
            <a:r>
              <a:rPr lang="en-US" sz="2600" dirty="0">
                <a:latin typeface="Rockwell Condensed" pitchFamily="18" charset="0"/>
              </a:rPr>
              <a:t> implies that systematic and repeatable techniques should be used.</a:t>
            </a:r>
          </a:p>
          <a:p>
            <a:pPr marL="457200" indent="-457200" algn="just">
              <a:buFont typeface="Wingdings" pitchFamily="2" charset="2"/>
              <a:buChar char="q"/>
            </a:pPr>
            <a:r>
              <a:rPr lang="en-US" sz="2600" dirty="0">
                <a:solidFill>
                  <a:schemeClr val="accent2"/>
                </a:solidFill>
                <a:latin typeface="Rockwell Condensed" pitchFamily="18" charset="0"/>
              </a:rPr>
              <a:t>Requirement Engineering</a:t>
            </a:r>
            <a:r>
              <a:rPr lang="en-US" sz="2600" dirty="0">
                <a:latin typeface="Rockwell Condensed" pitchFamily="18" charset="0"/>
              </a:rPr>
              <a:t> means that requirements for a product are defined, managed and tested systematically.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37420"/>
            <a:ext cx="9144000" cy="553998"/>
          </a:xfrm>
          <a:prstGeom prst="rect">
            <a:avLst/>
          </a:prstGeom>
          <a:solidFill>
            <a:srgbClr val="660033"/>
          </a:solidFill>
        </p:spPr>
        <p:txBody>
          <a:bodyPr wrap="square" rtlCol="0">
            <a:spAutoFit/>
          </a:bodyPr>
          <a:lstStyle/>
          <a:p>
            <a:r>
              <a:rPr lang="en-US" sz="3000" spc="-100" dirty="0">
                <a:solidFill>
                  <a:schemeClr val="bg1"/>
                </a:solidFill>
                <a:latin typeface="Arial Black" pitchFamily="34" charset="0"/>
              </a:rPr>
              <a:t>Requirement Engineering</a:t>
            </a:r>
          </a:p>
        </p:txBody>
      </p:sp>
      <p:sp>
        <p:nvSpPr>
          <p:cNvPr id="4" name="TextBox 3"/>
          <p:cNvSpPr txBox="1"/>
          <p:nvPr/>
        </p:nvSpPr>
        <p:spPr>
          <a:xfrm>
            <a:off x="0" y="1295400"/>
            <a:ext cx="9144000" cy="3773341"/>
          </a:xfrm>
          <a:prstGeom prst="rect">
            <a:avLst/>
          </a:prstGeom>
          <a:noFill/>
        </p:spPr>
        <p:txBody>
          <a:bodyPr wrap="square" rtlCol="0">
            <a:spAutoFit/>
          </a:bodyPr>
          <a:lstStyle/>
          <a:p>
            <a:pPr marL="457200" indent="-457200" algn="just">
              <a:spcAft>
                <a:spcPct val="20000"/>
              </a:spcAft>
              <a:buFont typeface="Wingdings" pitchFamily="2" charset="2"/>
              <a:buChar char="q"/>
            </a:pPr>
            <a:r>
              <a:rPr lang="en-US" sz="2600" dirty="0">
                <a:latin typeface="Rockwell Condensed" pitchFamily="18" charset="0"/>
                <a:cs typeface="Times New Roman" pitchFamily="18" charset="0"/>
              </a:rPr>
              <a:t>It is essential that the software engineering team understand the requirements of a problem before the team tries to solve the problem.</a:t>
            </a:r>
          </a:p>
          <a:p>
            <a:pPr marL="457200" indent="-457200" algn="just">
              <a:buFont typeface="Wingdings" pitchFamily="2" charset="2"/>
              <a:buChar char="q"/>
            </a:pPr>
            <a:r>
              <a:rPr lang="en-US" sz="2600" dirty="0">
                <a:latin typeface="Rockwell Condensed" pitchFamily="18" charset="0"/>
                <a:cs typeface="Times New Roman" pitchFamily="18" charset="0"/>
              </a:rPr>
              <a:t>In some cases requirements engineering may be abbreviated, but it is never abandoned.</a:t>
            </a:r>
          </a:p>
          <a:p>
            <a:pPr marL="457200" indent="-457200" algn="just">
              <a:buFont typeface="Wingdings" pitchFamily="2" charset="2"/>
              <a:buChar char="q"/>
            </a:pPr>
            <a:r>
              <a:rPr lang="en-US" sz="2600" dirty="0">
                <a:latin typeface="Rockwell Condensed" pitchFamily="18" charset="0"/>
                <a:cs typeface="Times New Roman" pitchFamily="18" charset="0"/>
              </a:rPr>
              <a:t>RE is software engineering actions that start with communication activity and continues into the modeling activity.</a:t>
            </a:r>
          </a:p>
          <a:p>
            <a:pPr marL="457200" indent="-457200" algn="just">
              <a:buFont typeface="Wingdings" pitchFamily="2" charset="2"/>
              <a:buChar char="q"/>
            </a:pPr>
            <a:r>
              <a:rPr lang="en-US" sz="2600" dirty="0">
                <a:latin typeface="Rockwell Condensed" pitchFamily="18" charset="0"/>
                <a:cs typeface="Times New Roman" pitchFamily="18" charset="0"/>
              </a:rPr>
              <a:t>RE establishes a solid base for design and construction. Without it, resulting software has a high probability of not meeting customer needs.</a:t>
            </a:r>
          </a:p>
          <a:p>
            <a:pPr marL="457200" indent="-457200">
              <a:buSzPct val="50000"/>
              <a:buFont typeface="Wingdings" pitchFamily="2" charset="2"/>
              <a:buChar char="q"/>
            </a:pPr>
            <a:endParaRPr lang="en-US" sz="2600" dirty="0">
              <a:latin typeface="Rockwell Condensed" pitchFamily="18" charset="0"/>
            </a:endParaRPr>
          </a:p>
        </p:txBody>
      </p:sp>
      <p:sp>
        <p:nvSpPr>
          <p:cNvPr id="6" name="TextBox 5">
            <a:extLst>
              <a:ext uri="{FF2B5EF4-FFF2-40B4-BE49-F238E27FC236}">
                <a16:creationId xmlns:a16="http://schemas.microsoft.com/office/drawing/2014/main" id="{E8284198-A4C5-65DB-690D-4EFADFA26512}"/>
              </a:ext>
            </a:extLst>
          </p:cNvPr>
          <p:cNvSpPr txBox="1"/>
          <p:nvPr/>
        </p:nvSpPr>
        <p:spPr>
          <a:xfrm>
            <a:off x="0" y="0"/>
            <a:ext cx="9144000" cy="584775"/>
          </a:xfrm>
          <a:prstGeom prst="rect">
            <a:avLst/>
          </a:prstGeom>
          <a:solidFill>
            <a:srgbClr val="000066"/>
          </a:solidFill>
        </p:spPr>
        <p:txBody>
          <a:bodyPr wrap="square" rtlCol="0">
            <a:spAutoFit/>
          </a:bodyPr>
          <a:lstStyle/>
          <a:p>
            <a:r>
              <a:rPr lang="en-US" sz="3200" spc="-100" dirty="0">
                <a:solidFill>
                  <a:schemeClr val="bg1"/>
                </a:solidFill>
                <a:latin typeface="Arial Black" pitchFamily="34" charset="0"/>
              </a:rPr>
              <a:t>Requirement Analysis &amp; Specification</a:t>
            </a:r>
          </a:p>
        </p:txBody>
      </p:sp>
    </p:spTree>
    <p:extLst>
      <p:ext uri="{BB962C8B-B14F-4D97-AF65-F5344CB8AC3E}">
        <p14:creationId xmlns:p14="http://schemas.microsoft.com/office/powerpoint/2010/main" val="3715594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37420"/>
            <a:ext cx="9144000" cy="553998"/>
          </a:xfrm>
          <a:prstGeom prst="rect">
            <a:avLst/>
          </a:prstGeom>
          <a:solidFill>
            <a:srgbClr val="660033"/>
          </a:solidFill>
        </p:spPr>
        <p:txBody>
          <a:bodyPr wrap="square" rtlCol="0">
            <a:spAutoFit/>
          </a:bodyPr>
          <a:lstStyle/>
          <a:p>
            <a:r>
              <a:rPr lang="en-US" sz="3000" spc="-100" dirty="0">
                <a:solidFill>
                  <a:schemeClr val="bg1"/>
                </a:solidFill>
                <a:latin typeface="Arial Black" pitchFamily="34" charset="0"/>
              </a:rPr>
              <a:t>Requirement Gathering</a:t>
            </a:r>
          </a:p>
        </p:txBody>
      </p:sp>
      <p:sp>
        <p:nvSpPr>
          <p:cNvPr id="4" name="TextBox 3"/>
          <p:cNvSpPr txBox="1"/>
          <p:nvPr/>
        </p:nvSpPr>
        <p:spPr>
          <a:xfrm>
            <a:off x="0" y="1295400"/>
            <a:ext cx="9144000" cy="5041380"/>
          </a:xfrm>
          <a:prstGeom prst="rect">
            <a:avLst/>
          </a:prstGeom>
          <a:noFill/>
        </p:spPr>
        <p:txBody>
          <a:bodyPr wrap="square" rtlCol="0">
            <a:spAutoFit/>
          </a:bodyPr>
          <a:lstStyle/>
          <a:p>
            <a:pPr marL="457200" indent="-457200" algn="just">
              <a:spcAft>
                <a:spcPct val="20000"/>
              </a:spcAft>
              <a:buFont typeface="Wingdings" pitchFamily="2" charset="2"/>
              <a:buChar char="q"/>
            </a:pPr>
            <a:r>
              <a:rPr lang="en-US" sz="2400" dirty="0">
                <a:latin typeface="Rockwell Condensed" pitchFamily="18" charset="0"/>
                <a:cs typeface="Times New Roman" pitchFamily="18" charset="0"/>
              </a:rPr>
              <a:t>The goal of the requirement gathering activity is to collect all related information from the customer regarding the product to be developed.</a:t>
            </a:r>
          </a:p>
          <a:p>
            <a:pPr marL="457200" indent="-457200" algn="just">
              <a:spcAft>
                <a:spcPct val="20000"/>
              </a:spcAft>
              <a:buFont typeface="Wingdings" pitchFamily="2" charset="2"/>
              <a:buChar char="q"/>
            </a:pPr>
            <a:r>
              <a:rPr lang="en-US" sz="2400" dirty="0">
                <a:latin typeface="Rockwell Condensed" pitchFamily="18" charset="0"/>
                <a:cs typeface="Times New Roman" pitchFamily="18" charset="0"/>
              </a:rPr>
              <a:t>This is done to clearly understand the customer requirements so that incompleteness and inconsistencies are removed.RE is software engineering actions that start with communication activity and continues into the modeling activity.</a:t>
            </a:r>
          </a:p>
          <a:p>
            <a:pPr marL="457200" indent="-457200" algn="just">
              <a:buFont typeface="Wingdings" pitchFamily="2" charset="2"/>
              <a:buChar char="q"/>
            </a:pPr>
            <a:r>
              <a:rPr lang="en-US" sz="2400" dirty="0">
                <a:latin typeface="Rockwell Condensed" pitchFamily="18" charset="0"/>
                <a:cs typeface="Times New Roman" pitchFamily="18" charset="0"/>
              </a:rPr>
              <a:t>Requirement gathering activities are:</a:t>
            </a:r>
          </a:p>
          <a:p>
            <a:pPr marL="914400" lvl="1" indent="-457200" algn="just">
              <a:buFont typeface="Courier New" panose="02070309020205020404" pitchFamily="49" charset="0"/>
              <a:buChar char="o"/>
            </a:pPr>
            <a:r>
              <a:rPr lang="en-US" sz="2400" dirty="0">
                <a:latin typeface="Rockwell Condensed" pitchFamily="18" charset="0"/>
                <a:cs typeface="Times New Roman" pitchFamily="18" charset="0"/>
              </a:rPr>
              <a:t>Studying the existing documents</a:t>
            </a:r>
          </a:p>
          <a:p>
            <a:pPr marL="914400" lvl="1" indent="-457200" algn="just">
              <a:buFont typeface="Courier New" panose="02070309020205020404" pitchFamily="49" charset="0"/>
              <a:buChar char="o"/>
            </a:pPr>
            <a:r>
              <a:rPr lang="en-US" sz="2400" dirty="0">
                <a:latin typeface="Rockwell Condensed" pitchFamily="18" charset="0"/>
                <a:cs typeface="Times New Roman" pitchFamily="18" charset="0"/>
              </a:rPr>
              <a:t>Interview with end users or customers o    Task analysis</a:t>
            </a:r>
          </a:p>
          <a:p>
            <a:pPr marL="914400" lvl="1" indent="-457200" algn="just">
              <a:buFont typeface="Courier New" panose="02070309020205020404" pitchFamily="49" charset="0"/>
              <a:buChar char="o"/>
            </a:pPr>
            <a:r>
              <a:rPr lang="en-US" sz="2400" dirty="0">
                <a:latin typeface="Rockwell Condensed" pitchFamily="18" charset="0"/>
                <a:cs typeface="Times New Roman" pitchFamily="18" charset="0"/>
              </a:rPr>
              <a:t>Scenario analysis</a:t>
            </a:r>
          </a:p>
          <a:p>
            <a:pPr marL="914400" lvl="1" indent="-457200" algn="just">
              <a:buFont typeface="Courier New" panose="02070309020205020404" pitchFamily="49" charset="0"/>
              <a:buChar char="o"/>
            </a:pPr>
            <a:r>
              <a:rPr lang="en-US" sz="2400" dirty="0">
                <a:latin typeface="Rockwell Condensed" pitchFamily="18" charset="0"/>
                <a:cs typeface="Times New Roman" pitchFamily="18" charset="0"/>
              </a:rPr>
              <a:t>Form analysis</a:t>
            </a:r>
          </a:p>
          <a:p>
            <a:pPr marL="914400" lvl="1" indent="-457200" algn="just">
              <a:buFont typeface="Courier New" panose="02070309020205020404" pitchFamily="49" charset="0"/>
              <a:buChar char="o"/>
            </a:pPr>
            <a:r>
              <a:rPr lang="en-US" sz="2400" dirty="0">
                <a:latin typeface="Rockwell Condensed" pitchFamily="18" charset="0"/>
                <a:cs typeface="Times New Roman" pitchFamily="18" charset="0"/>
              </a:rPr>
              <a:t>Brainstorming</a:t>
            </a:r>
          </a:p>
          <a:p>
            <a:pPr marL="914400" lvl="1" indent="-457200" algn="just">
              <a:buFont typeface="Courier New" panose="02070309020205020404" pitchFamily="49" charset="0"/>
              <a:buChar char="o"/>
            </a:pPr>
            <a:r>
              <a:rPr lang="en-US" sz="2400" dirty="0">
                <a:latin typeface="Rockwell Condensed" pitchFamily="18" charset="0"/>
                <a:cs typeface="Times New Roman" pitchFamily="18" charset="0"/>
              </a:rPr>
              <a:t>Questionnaires</a:t>
            </a:r>
          </a:p>
          <a:p>
            <a:pPr marL="914400" lvl="1" indent="-457200" algn="just">
              <a:buFont typeface="Courier New" panose="02070309020205020404" pitchFamily="49" charset="0"/>
              <a:buChar char="o"/>
            </a:pPr>
            <a:r>
              <a:rPr lang="en-US" sz="2400" dirty="0">
                <a:latin typeface="Rockwell Condensed" pitchFamily="18" charset="0"/>
                <a:cs typeface="Times New Roman" pitchFamily="18" charset="0"/>
              </a:rPr>
              <a:t>Group discussion</a:t>
            </a:r>
          </a:p>
        </p:txBody>
      </p:sp>
      <p:sp>
        <p:nvSpPr>
          <p:cNvPr id="6" name="TextBox 5">
            <a:extLst>
              <a:ext uri="{FF2B5EF4-FFF2-40B4-BE49-F238E27FC236}">
                <a16:creationId xmlns:a16="http://schemas.microsoft.com/office/drawing/2014/main" id="{E8284198-A4C5-65DB-690D-4EFADFA26512}"/>
              </a:ext>
            </a:extLst>
          </p:cNvPr>
          <p:cNvSpPr txBox="1"/>
          <p:nvPr/>
        </p:nvSpPr>
        <p:spPr>
          <a:xfrm>
            <a:off x="0" y="0"/>
            <a:ext cx="9144000" cy="584775"/>
          </a:xfrm>
          <a:prstGeom prst="rect">
            <a:avLst/>
          </a:prstGeom>
          <a:solidFill>
            <a:srgbClr val="000066"/>
          </a:solidFill>
        </p:spPr>
        <p:txBody>
          <a:bodyPr wrap="square" rtlCol="0">
            <a:spAutoFit/>
          </a:bodyPr>
          <a:lstStyle/>
          <a:p>
            <a:r>
              <a:rPr lang="en-US" sz="3200" spc="-100" dirty="0">
                <a:solidFill>
                  <a:schemeClr val="bg1"/>
                </a:solidFill>
                <a:latin typeface="Arial Black" pitchFamily="34" charset="0"/>
              </a:rPr>
              <a:t>Requirement Analysis &amp; Specification</a:t>
            </a:r>
          </a:p>
        </p:txBody>
      </p:sp>
    </p:spTree>
    <p:extLst>
      <p:ext uri="{BB962C8B-B14F-4D97-AF65-F5344CB8AC3E}">
        <p14:creationId xmlns:p14="http://schemas.microsoft.com/office/powerpoint/2010/main" val="2093124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37420"/>
            <a:ext cx="9144000" cy="553998"/>
          </a:xfrm>
          <a:prstGeom prst="rect">
            <a:avLst/>
          </a:prstGeom>
          <a:solidFill>
            <a:srgbClr val="660033"/>
          </a:solidFill>
        </p:spPr>
        <p:txBody>
          <a:bodyPr wrap="square" rtlCol="0">
            <a:spAutoFit/>
          </a:bodyPr>
          <a:lstStyle/>
          <a:p>
            <a:r>
              <a:rPr lang="en-US" sz="3000" spc="-100" dirty="0">
                <a:solidFill>
                  <a:schemeClr val="bg1"/>
                </a:solidFill>
                <a:latin typeface="Arial Black" pitchFamily="34" charset="0"/>
              </a:rPr>
              <a:t>Requirements Analysis</a:t>
            </a:r>
          </a:p>
        </p:txBody>
      </p:sp>
      <p:sp>
        <p:nvSpPr>
          <p:cNvPr id="5" name="Rectangle 4"/>
          <p:cNvSpPr/>
          <p:nvPr/>
        </p:nvSpPr>
        <p:spPr>
          <a:xfrm>
            <a:off x="0" y="1291418"/>
            <a:ext cx="9144000" cy="3345531"/>
          </a:xfrm>
          <a:prstGeom prst="rect">
            <a:avLst/>
          </a:prstGeom>
        </p:spPr>
        <p:txBody>
          <a:bodyPr wrap="square">
            <a:spAutoFit/>
          </a:bodyPr>
          <a:lstStyle/>
          <a:p>
            <a:pPr marL="457200" indent="-457200" algn="just">
              <a:lnSpc>
                <a:spcPct val="80000"/>
              </a:lnSpc>
              <a:spcBef>
                <a:spcPts val="300"/>
              </a:spcBef>
              <a:spcAft>
                <a:spcPct val="25000"/>
              </a:spcAft>
              <a:buFont typeface="Wingdings" pitchFamily="2" charset="2"/>
              <a:buChar char="q"/>
            </a:pPr>
            <a:r>
              <a:rPr lang="en-US" sz="2600" dirty="0">
                <a:latin typeface="Rockwell Condensed" pitchFamily="18" charset="0"/>
                <a:cs typeface="Times New Roman" pitchFamily="18" charset="0"/>
              </a:rPr>
              <a:t>Requirements analysis </a:t>
            </a:r>
          </a:p>
          <a:p>
            <a:pPr marL="914400" lvl="1" indent="-457200" algn="just">
              <a:lnSpc>
                <a:spcPct val="80000"/>
              </a:lnSpc>
              <a:spcBef>
                <a:spcPts val="300"/>
              </a:spcBef>
              <a:spcAft>
                <a:spcPct val="25000"/>
              </a:spcAft>
              <a:buFont typeface="Wingdings" pitchFamily="2" charset="2"/>
              <a:buChar char="q"/>
            </a:pPr>
            <a:r>
              <a:rPr lang="en-US" sz="2600" dirty="0">
                <a:latin typeface="Rockwell Condensed" pitchFamily="18" charset="0"/>
                <a:cs typeface="Times New Roman" pitchFamily="18" charset="0"/>
              </a:rPr>
              <a:t>Specifies software’s operational characteristics.</a:t>
            </a:r>
          </a:p>
          <a:p>
            <a:pPr marL="914400" lvl="1" indent="-457200" algn="just">
              <a:lnSpc>
                <a:spcPct val="80000"/>
              </a:lnSpc>
              <a:spcBef>
                <a:spcPts val="300"/>
              </a:spcBef>
              <a:spcAft>
                <a:spcPct val="25000"/>
              </a:spcAft>
              <a:buFont typeface="Wingdings" pitchFamily="2" charset="2"/>
              <a:buChar char="q"/>
            </a:pPr>
            <a:r>
              <a:rPr lang="en-US" sz="2600" dirty="0">
                <a:latin typeface="Rockwell Condensed" pitchFamily="18" charset="0"/>
                <a:cs typeface="Times New Roman" pitchFamily="18" charset="0"/>
              </a:rPr>
              <a:t>Indicates software's interface with other system elements.</a:t>
            </a:r>
          </a:p>
          <a:p>
            <a:pPr marL="914400" lvl="1" indent="-457200" algn="just">
              <a:lnSpc>
                <a:spcPct val="80000"/>
              </a:lnSpc>
              <a:spcBef>
                <a:spcPts val="300"/>
              </a:spcBef>
              <a:spcAft>
                <a:spcPct val="25000"/>
              </a:spcAft>
              <a:buFont typeface="Wingdings" pitchFamily="2" charset="2"/>
              <a:buChar char="q"/>
            </a:pPr>
            <a:r>
              <a:rPr lang="en-US" sz="2600" dirty="0">
                <a:latin typeface="Rockwell Condensed" pitchFamily="18" charset="0"/>
                <a:cs typeface="Times New Roman" pitchFamily="18" charset="0"/>
              </a:rPr>
              <a:t>Establishes constraints that software must meet.</a:t>
            </a:r>
          </a:p>
          <a:p>
            <a:pPr marL="457200" indent="-457200" algn="just">
              <a:lnSpc>
                <a:spcPct val="80000"/>
              </a:lnSpc>
              <a:spcBef>
                <a:spcPts val="300"/>
              </a:spcBef>
              <a:spcAft>
                <a:spcPct val="25000"/>
              </a:spcAft>
              <a:buFont typeface="Wingdings" pitchFamily="2" charset="2"/>
              <a:buChar char="q"/>
            </a:pPr>
            <a:r>
              <a:rPr lang="en-US" sz="2600" dirty="0">
                <a:latin typeface="Rockwell Condensed" pitchFamily="18" charset="0"/>
                <a:cs typeface="Times New Roman" pitchFamily="18" charset="0"/>
              </a:rPr>
              <a:t>The goal of the requirement analysis activity is to clearly understand the exact requirements of the customers.</a:t>
            </a:r>
          </a:p>
          <a:p>
            <a:pPr marL="457200" indent="-457200" algn="just">
              <a:lnSpc>
                <a:spcPct val="80000"/>
              </a:lnSpc>
              <a:spcBef>
                <a:spcPts val="300"/>
              </a:spcBef>
              <a:spcAft>
                <a:spcPct val="25000"/>
              </a:spcAft>
              <a:buFont typeface="Wingdings" pitchFamily="2" charset="2"/>
              <a:buChar char="q"/>
            </a:pPr>
            <a:r>
              <a:rPr lang="en-US" sz="2600" dirty="0">
                <a:latin typeface="Rockwell Condensed" pitchFamily="18" charset="0"/>
                <a:cs typeface="Times New Roman" pitchFamily="18" charset="0"/>
              </a:rPr>
              <a:t>It is defined as: “(1) the process of studying user needs and (2) The process of studying and refining system hardware or software requirements.”</a:t>
            </a:r>
          </a:p>
        </p:txBody>
      </p:sp>
      <p:sp>
        <p:nvSpPr>
          <p:cNvPr id="6" name="TextBox 5">
            <a:extLst>
              <a:ext uri="{FF2B5EF4-FFF2-40B4-BE49-F238E27FC236}">
                <a16:creationId xmlns:a16="http://schemas.microsoft.com/office/drawing/2014/main" id="{6E51D96D-A823-C920-C765-5473E91114ED}"/>
              </a:ext>
            </a:extLst>
          </p:cNvPr>
          <p:cNvSpPr txBox="1"/>
          <p:nvPr/>
        </p:nvSpPr>
        <p:spPr>
          <a:xfrm>
            <a:off x="0" y="0"/>
            <a:ext cx="9144000" cy="584775"/>
          </a:xfrm>
          <a:prstGeom prst="rect">
            <a:avLst/>
          </a:prstGeom>
          <a:solidFill>
            <a:srgbClr val="000066"/>
          </a:solidFill>
        </p:spPr>
        <p:txBody>
          <a:bodyPr wrap="square" rtlCol="0">
            <a:spAutoFit/>
          </a:bodyPr>
          <a:lstStyle/>
          <a:p>
            <a:r>
              <a:rPr lang="en-US" sz="3200" spc="-100" dirty="0">
                <a:solidFill>
                  <a:schemeClr val="bg1"/>
                </a:solidFill>
                <a:latin typeface="Arial Black" pitchFamily="34" charset="0"/>
              </a:rPr>
              <a:t>Requirement Analysis &amp; Specification</a:t>
            </a:r>
          </a:p>
        </p:txBody>
      </p:sp>
    </p:spTree>
    <p:extLst>
      <p:ext uri="{BB962C8B-B14F-4D97-AF65-F5344CB8AC3E}">
        <p14:creationId xmlns:p14="http://schemas.microsoft.com/office/powerpoint/2010/main" val="1137676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37420"/>
            <a:ext cx="9144000" cy="553998"/>
          </a:xfrm>
          <a:prstGeom prst="rect">
            <a:avLst/>
          </a:prstGeom>
          <a:solidFill>
            <a:srgbClr val="660033"/>
          </a:solidFill>
        </p:spPr>
        <p:txBody>
          <a:bodyPr wrap="square" rtlCol="0">
            <a:spAutoFit/>
          </a:bodyPr>
          <a:lstStyle/>
          <a:p>
            <a:r>
              <a:rPr lang="en-US" sz="3000" spc="-100" dirty="0">
                <a:solidFill>
                  <a:schemeClr val="bg1"/>
                </a:solidFill>
                <a:latin typeface="Arial Black" pitchFamily="34" charset="0"/>
              </a:rPr>
              <a:t>Requirements Analysis</a:t>
            </a:r>
          </a:p>
        </p:txBody>
      </p:sp>
      <p:sp>
        <p:nvSpPr>
          <p:cNvPr id="6" name="TextBox 5">
            <a:extLst>
              <a:ext uri="{FF2B5EF4-FFF2-40B4-BE49-F238E27FC236}">
                <a16:creationId xmlns:a16="http://schemas.microsoft.com/office/drawing/2014/main" id="{38812907-F1A3-7E69-FC95-0D9451CA363E}"/>
              </a:ext>
            </a:extLst>
          </p:cNvPr>
          <p:cNvSpPr txBox="1"/>
          <p:nvPr/>
        </p:nvSpPr>
        <p:spPr>
          <a:xfrm>
            <a:off x="0" y="0"/>
            <a:ext cx="9144000" cy="584775"/>
          </a:xfrm>
          <a:prstGeom prst="rect">
            <a:avLst/>
          </a:prstGeom>
          <a:solidFill>
            <a:srgbClr val="000066"/>
          </a:solidFill>
        </p:spPr>
        <p:txBody>
          <a:bodyPr wrap="square" rtlCol="0">
            <a:spAutoFit/>
          </a:bodyPr>
          <a:lstStyle/>
          <a:p>
            <a:r>
              <a:rPr lang="en-US" sz="3200" spc="-100" dirty="0">
                <a:solidFill>
                  <a:schemeClr val="bg1"/>
                </a:solidFill>
                <a:latin typeface="Arial Black" pitchFamily="34" charset="0"/>
              </a:rPr>
              <a:t>Requirement Analysis &amp; Specification</a:t>
            </a:r>
          </a:p>
        </p:txBody>
      </p:sp>
      <p:sp>
        <p:nvSpPr>
          <p:cNvPr id="7" name="TextBox 6">
            <a:extLst>
              <a:ext uri="{FF2B5EF4-FFF2-40B4-BE49-F238E27FC236}">
                <a16:creationId xmlns:a16="http://schemas.microsoft.com/office/drawing/2014/main" id="{B218FA9B-4D84-3D58-C9E4-EEA58EDA7492}"/>
              </a:ext>
            </a:extLst>
          </p:cNvPr>
          <p:cNvSpPr txBox="1"/>
          <p:nvPr/>
        </p:nvSpPr>
        <p:spPr>
          <a:xfrm>
            <a:off x="0" y="1295400"/>
            <a:ext cx="9144000" cy="3847207"/>
          </a:xfrm>
          <a:prstGeom prst="rect">
            <a:avLst/>
          </a:prstGeom>
          <a:noFill/>
        </p:spPr>
        <p:txBody>
          <a:bodyPr wrap="square">
            <a:spAutoFit/>
          </a:bodyPr>
          <a:lstStyle/>
          <a:p>
            <a:pPr marL="457200" indent="-457200" algn="just">
              <a:lnSpc>
                <a:spcPct val="80000"/>
              </a:lnSpc>
              <a:spcBef>
                <a:spcPts val="300"/>
              </a:spcBef>
              <a:spcAft>
                <a:spcPct val="25000"/>
              </a:spcAft>
              <a:buFont typeface="Wingdings" panose="05000000000000000000" pitchFamily="2" charset="2"/>
              <a:buChar char="v"/>
            </a:pPr>
            <a:r>
              <a:rPr lang="en-US" sz="2600" dirty="0">
                <a:latin typeface="Rockwell Condensed" pitchFamily="18" charset="0"/>
                <a:cs typeface="Times New Roman" pitchFamily="18" charset="0"/>
              </a:rPr>
              <a:t>Requirement analysis involves:</a:t>
            </a:r>
          </a:p>
          <a:p>
            <a:pPr marL="457200" indent="-457200" algn="just">
              <a:lnSpc>
                <a:spcPct val="80000"/>
              </a:lnSpc>
              <a:spcBef>
                <a:spcPts val="300"/>
              </a:spcBef>
              <a:spcAft>
                <a:spcPct val="25000"/>
              </a:spcAft>
              <a:buFont typeface="Wingdings" pitchFamily="2" charset="2"/>
              <a:buChar char="q"/>
            </a:pPr>
            <a:r>
              <a:rPr lang="en-US" sz="2600" dirty="0">
                <a:latin typeface="Rockwell Condensed" pitchFamily="18" charset="0"/>
                <a:cs typeface="Times New Roman" pitchFamily="18" charset="0"/>
              </a:rPr>
              <a:t>Eliciting requirements: requirements are eliciting by communicating with customers and find their exact need.</a:t>
            </a:r>
          </a:p>
          <a:p>
            <a:pPr marL="457200" indent="-457200" algn="just">
              <a:lnSpc>
                <a:spcPct val="80000"/>
              </a:lnSpc>
              <a:spcBef>
                <a:spcPts val="300"/>
              </a:spcBef>
              <a:spcAft>
                <a:spcPct val="25000"/>
              </a:spcAft>
              <a:buFont typeface="Wingdings" pitchFamily="2" charset="2"/>
              <a:buChar char="q"/>
            </a:pPr>
            <a:r>
              <a:rPr lang="en-US" sz="2600" dirty="0">
                <a:latin typeface="Rockwell Condensed" pitchFamily="18" charset="0"/>
                <a:cs typeface="Times New Roman" pitchFamily="18" charset="0"/>
              </a:rPr>
              <a:t>Analyzing requirements: requirements are then analyzed to make it complete, clear and unambiguous.</a:t>
            </a:r>
          </a:p>
          <a:p>
            <a:pPr marL="457200" indent="-457200" algn="just">
              <a:lnSpc>
                <a:spcPct val="80000"/>
              </a:lnSpc>
              <a:spcBef>
                <a:spcPts val="300"/>
              </a:spcBef>
              <a:spcAft>
                <a:spcPct val="25000"/>
              </a:spcAft>
              <a:buFont typeface="Wingdings" pitchFamily="2" charset="2"/>
              <a:buChar char="q"/>
            </a:pPr>
            <a:r>
              <a:rPr lang="en-US" sz="2600" dirty="0">
                <a:latin typeface="Rockwell Condensed" pitchFamily="18" charset="0"/>
                <a:cs typeface="Times New Roman" pitchFamily="18" charset="0"/>
              </a:rPr>
              <a:t>Requirements recording or storing: all the requirements are recorded in form of use cases, process specifications, natural language documents etc.</a:t>
            </a:r>
          </a:p>
          <a:p>
            <a:pPr marL="457200" indent="-457200" algn="just">
              <a:lnSpc>
                <a:spcPct val="80000"/>
              </a:lnSpc>
              <a:spcBef>
                <a:spcPts val="300"/>
              </a:spcBef>
              <a:spcAft>
                <a:spcPct val="25000"/>
              </a:spcAft>
              <a:buFont typeface="Wingdings" pitchFamily="2" charset="2"/>
              <a:buChar char="q"/>
            </a:pPr>
            <a:r>
              <a:rPr lang="en-US" sz="2600" dirty="0">
                <a:latin typeface="Rockwell Condensed" pitchFamily="18" charset="0"/>
                <a:cs typeface="Times New Roman" pitchFamily="18" charset="0"/>
              </a:rPr>
              <a:t>Requirement analysis helps to understand, interpret, classify, and organize the software requirements in order to assess the feasibility, completeness, and consistency of the requirements.</a:t>
            </a:r>
          </a:p>
        </p:txBody>
      </p:sp>
    </p:spTree>
    <p:extLst>
      <p:ext uri="{BB962C8B-B14F-4D97-AF65-F5344CB8AC3E}">
        <p14:creationId xmlns:p14="http://schemas.microsoft.com/office/powerpoint/2010/main" val="1119153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37420"/>
            <a:ext cx="9144000" cy="553998"/>
          </a:xfrm>
          <a:prstGeom prst="rect">
            <a:avLst/>
          </a:prstGeom>
          <a:solidFill>
            <a:srgbClr val="660033"/>
          </a:solidFill>
        </p:spPr>
        <p:txBody>
          <a:bodyPr wrap="square" rtlCol="0">
            <a:spAutoFit/>
          </a:bodyPr>
          <a:lstStyle/>
          <a:p>
            <a:r>
              <a:rPr lang="en-US" sz="3000" spc="-100" dirty="0">
                <a:solidFill>
                  <a:schemeClr val="bg1"/>
                </a:solidFill>
                <a:latin typeface="Arial Black" pitchFamily="34" charset="0"/>
              </a:rPr>
              <a:t>Software Requirement Specification</a:t>
            </a:r>
          </a:p>
        </p:txBody>
      </p:sp>
      <p:sp>
        <p:nvSpPr>
          <p:cNvPr id="5" name="Rectangle 4"/>
          <p:cNvSpPr/>
          <p:nvPr/>
        </p:nvSpPr>
        <p:spPr>
          <a:xfrm>
            <a:off x="0" y="1291418"/>
            <a:ext cx="9144000" cy="5493812"/>
          </a:xfrm>
          <a:prstGeom prst="rect">
            <a:avLst/>
          </a:prstGeom>
        </p:spPr>
        <p:txBody>
          <a:bodyPr wrap="square">
            <a:spAutoFit/>
          </a:bodyPr>
          <a:lstStyle/>
          <a:p>
            <a:pPr marL="457200" indent="-457200" algn="just">
              <a:lnSpc>
                <a:spcPct val="90000"/>
              </a:lnSpc>
              <a:buFont typeface="Wingdings" pitchFamily="2" charset="2"/>
              <a:buChar char="q"/>
            </a:pPr>
            <a:r>
              <a:rPr lang="en-US" sz="2600" dirty="0">
                <a:latin typeface="Rockwell Condensed" pitchFamily="18" charset="0"/>
              </a:rPr>
              <a:t>SRS is a document created by system analyst after the requirements are collected from various sources.</a:t>
            </a:r>
          </a:p>
          <a:p>
            <a:pPr marL="457200" indent="-457200" algn="just">
              <a:lnSpc>
                <a:spcPct val="90000"/>
              </a:lnSpc>
              <a:buFont typeface="Wingdings" pitchFamily="2" charset="2"/>
              <a:buChar char="q"/>
            </a:pPr>
            <a:r>
              <a:rPr lang="en-US" sz="2600" dirty="0">
                <a:latin typeface="Rockwell Condensed" pitchFamily="18" charset="0"/>
              </a:rPr>
              <a:t>SRS is a detailed description of the software that is to be developed. It describes the complete behavior the system.</a:t>
            </a:r>
          </a:p>
          <a:p>
            <a:pPr marL="457200" indent="-457200" algn="just">
              <a:lnSpc>
                <a:spcPct val="90000"/>
              </a:lnSpc>
              <a:buFont typeface="Wingdings" pitchFamily="2" charset="2"/>
              <a:buChar char="q"/>
            </a:pPr>
            <a:r>
              <a:rPr lang="en-US" sz="2600" dirty="0">
                <a:latin typeface="Rockwell Condensed" pitchFamily="18" charset="0"/>
              </a:rPr>
              <a:t>SRS describes 'what' the proposed system should do without describing 'how' the software will do (what part, not how).</a:t>
            </a:r>
          </a:p>
          <a:p>
            <a:pPr marL="457200" indent="-457200" algn="just">
              <a:lnSpc>
                <a:spcPct val="90000"/>
              </a:lnSpc>
              <a:buFont typeface="Wingdings" pitchFamily="2" charset="2"/>
              <a:buChar char="q"/>
            </a:pPr>
            <a:r>
              <a:rPr lang="en-US" sz="2600" dirty="0">
                <a:latin typeface="Rockwell Condensed" pitchFamily="18" charset="0"/>
              </a:rPr>
              <a:t>The SRS document is known as black-box specification, because:</a:t>
            </a:r>
          </a:p>
          <a:p>
            <a:pPr marL="914400" lvl="1" indent="-457200" algn="just">
              <a:lnSpc>
                <a:spcPct val="90000"/>
              </a:lnSpc>
              <a:buFont typeface="Courier New" panose="02070309020205020404" pitchFamily="49" charset="0"/>
              <a:buChar char="o"/>
            </a:pPr>
            <a:r>
              <a:rPr lang="en-US" sz="2600" dirty="0">
                <a:latin typeface="Rockwell Condensed" pitchFamily="18" charset="0"/>
              </a:rPr>
              <a:t>In SRS, internal details of the system are not known (as SRS doesn't specify how the system will work).</a:t>
            </a:r>
          </a:p>
          <a:p>
            <a:pPr marL="914400" lvl="1" indent="-457200" algn="just">
              <a:lnSpc>
                <a:spcPct val="90000"/>
              </a:lnSpc>
              <a:buFont typeface="Courier New" panose="02070309020205020404" pitchFamily="49" charset="0"/>
              <a:buChar char="o"/>
            </a:pPr>
            <a:r>
              <a:rPr lang="en-US" sz="2600" dirty="0">
                <a:latin typeface="Rockwell Condensed" pitchFamily="18" charset="0"/>
              </a:rPr>
              <a:t>Only its visible external (i.e., input/output) behavior is documented.</a:t>
            </a:r>
          </a:p>
          <a:p>
            <a:pPr marL="457200" indent="-457200" algn="just">
              <a:lnSpc>
                <a:spcPct val="90000"/>
              </a:lnSpc>
              <a:buFont typeface="Wingdings" pitchFamily="2" charset="2"/>
              <a:buChar char="q"/>
            </a:pPr>
            <a:r>
              <a:rPr lang="en-US" sz="2600" dirty="0">
                <a:latin typeface="Rockwell Condensed" pitchFamily="18" charset="0"/>
              </a:rPr>
              <a:t>SRS documents serves as contract between customer and developer, so it should be carefully written. (Sometimes SRS is also written by the customers also).</a:t>
            </a:r>
          </a:p>
          <a:p>
            <a:pPr marL="457200" indent="-457200" algn="just">
              <a:lnSpc>
                <a:spcPct val="90000"/>
              </a:lnSpc>
              <a:buFont typeface="Wingdings" pitchFamily="2" charset="2"/>
              <a:buChar char="q"/>
            </a:pPr>
            <a:r>
              <a:rPr lang="en-US" sz="2600" dirty="0">
                <a:latin typeface="Rockwell Condensed" pitchFamily="18" charset="0"/>
              </a:rPr>
              <a:t>The organization of SRS is done by the system analyst.</a:t>
            </a:r>
          </a:p>
          <a:p>
            <a:pPr marL="457200" indent="-457200" algn="just">
              <a:lnSpc>
                <a:spcPct val="90000"/>
              </a:lnSpc>
              <a:buFont typeface="Wingdings" pitchFamily="2" charset="2"/>
              <a:buChar char="q"/>
            </a:pPr>
            <a:endParaRPr lang="en-US" sz="2600" dirty="0">
              <a:latin typeface="Rockwell Condensed" pitchFamily="18" charset="0"/>
            </a:endParaRPr>
          </a:p>
        </p:txBody>
      </p:sp>
      <p:sp>
        <p:nvSpPr>
          <p:cNvPr id="6" name="TextBox 5">
            <a:extLst>
              <a:ext uri="{FF2B5EF4-FFF2-40B4-BE49-F238E27FC236}">
                <a16:creationId xmlns:a16="http://schemas.microsoft.com/office/drawing/2014/main" id="{F87E687D-7175-CA76-5F60-CF443F709AC2}"/>
              </a:ext>
            </a:extLst>
          </p:cNvPr>
          <p:cNvSpPr txBox="1"/>
          <p:nvPr/>
        </p:nvSpPr>
        <p:spPr>
          <a:xfrm>
            <a:off x="0" y="0"/>
            <a:ext cx="9144000" cy="584775"/>
          </a:xfrm>
          <a:prstGeom prst="rect">
            <a:avLst/>
          </a:prstGeom>
          <a:solidFill>
            <a:srgbClr val="000066"/>
          </a:solidFill>
        </p:spPr>
        <p:txBody>
          <a:bodyPr wrap="square" rtlCol="0">
            <a:spAutoFit/>
          </a:bodyPr>
          <a:lstStyle/>
          <a:p>
            <a:r>
              <a:rPr lang="en-US" sz="3200" spc="-100" dirty="0">
                <a:solidFill>
                  <a:schemeClr val="bg1"/>
                </a:solidFill>
                <a:latin typeface="Arial Black" pitchFamily="34" charset="0"/>
              </a:rPr>
              <a:t>Requirement Analysis &amp; Specification</a:t>
            </a:r>
          </a:p>
        </p:txBody>
      </p:sp>
    </p:spTree>
    <p:extLst>
      <p:ext uri="{BB962C8B-B14F-4D97-AF65-F5344CB8AC3E}">
        <p14:creationId xmlns:p14="http://schemas.microsoft.com/office/powerpoint/2010/main" val="1137676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37420"/>
            <a:ext cx="9144000" cy="553998"/>
          </a:xfrm>
          <a:prstGeom prst="rect">
            <a:avLst/>
          </a:prstGeom>
          <a:solidFill>
            <a:srgbClr val="660033"/>
          </a:solidFill>
        </p:spPr>
        <p:txBody>
          <a:bodyPr wrap="square" rtlCol="0">
            <a:spAutoFit/>
          </a:bodyPr>
          <a:lstStyle/>
          <a:p>
            <a:r>
              <a:rPr lang="en-US" sz="3000" spc="-100" dirty="0">
                <a:solidFill>
                  <a:schemeClr val="bg1"/>
                </a:solidFill>
                <a:latin typeface="Arial Black" pitchFamily="34" charset="0"/>
              </a:rPr>
              <a:t>Software Requirement Specification</a:t>
            </a:r>
          </a:p>
        </p:txBody>
      </p:sp>
      <p:sp>
        <p:nvSpPr>
          <p:cNvPr id="5" name="Rectangle 4"/>
          <p:cNvSpPr/>
          <p:nvPr/>
        </p:nvSpPr>
        <p:spPr>
          <a:xfrm>
            <a:off x="0" y="1291418"/>
            <a:ext cx="9144000" cy="4893647"/>
          </a:xfrm>
          <a:prstGeom prst="rect">
            <a:avLst/>
          </a:prstGeom>
        </p:spPr>
        <p:txBody>
          <a:bodyPr wrap="square">
            <a:spAutoFit/>
          </a:bodyPr>
          <a:lstStyle/>
          <a:p>
            <a:r>
              <a:rPr lang="en-US" sz="2600" b="1" dirty="0">
                <a:latin typeface="Rockwell Condensed" pitchFamily="18" charset="0"/>
              </a:rPr>
              <a:t>Benefits of SRS (Features of SRS):</a:t>
            </a:r>
          </a:p>
          <a:p>
            <a:pPr marL="457200" indent="-457200">
              <a:buFont typeface="Wingdings" panose="05000000000000000000" pitchFamily="2" charset="2"/>
              <a:buChar char="q"/>
            </a:pPr>
            <a:r>
              <a:rPr lang="en-US" sz="2600" dirty="0">
                <a:latin typeface="Rockwell Condensed" pitchFamily="18" charset="0"/>
              </a:rPr>
              <a:t>SRS provides foundation for design work. Because it works as an input to the design phase.</a:t>
            </a:r>
          </a:p>
          <a:p>
            <a:pPr marL="457200" indent="-457200">
              <a:buFont typeface="Wingdings" panose="05000000000000000000" pitchFamily="2" charset="2"/>
              <a:buChar char="q"/>
            </a:pPr>
            <a:r>
              <a:rPr lang="en-US" sz="2600" dirty="0">
                <a:latin typeface="Rockwell Condensed" pitchFamily="18" charset="0"/>
              </a:rPr>
              <a:t>It enhances communication between customer and developer because user requirements are expressed in natural language.</a:t>
            </a:r>
          </a:p>
          <a:p>
            <a:pPr marL="457200" indent="-457200">
              <a:buFont typeface="Wingdings" panose="05000000000000000000" pitchFamily="2" charset="2"/>
              <a:buChar char="q"/>
            </a:pPr>
            <a:r>
              <a:rPr lang="en-US" sz="2600" dirty="0">
                <a:latin typeface="Rockwell Condensed" pitchFamily="18" charset="0"/>
              </a:rPr>
              <a:t>Developers can get the idea what exactly the customer wants.</a:t>
            </a:r>
          </a:p>
          <a:p>
            <a:pPr marL="457200" indent="-457200">
              <a:buFont typeface="Wingdings" panose="05000000000000000000" pitchFamily="2" charset="2"/>
              <a:buChar char="q"/>
            </a:pPr>
            <a:r>
              <a:rPr lang="en-US" sz="2600" dirty="0">
                <a:latin typeface="Rockwell Condensed" pitchFamily="18" charset="0"/>
              </a:rPr>
              <a:t>It enables project planning and helps in verification and validation process.</a:t>
            </a:r>
          </a:p>
          <a:p>
            <a:pPr marL="457200" indent="-457200">
              <a:buFont typeface="Wingdings" panose="05000000000000000000" pitchFamily="2" charset="2"/>
              <a:buChar char="q"/>
            </a:pPr>
            <a:r>
              <a:rPr lang="en-US" sz="2600" dirty="0">
                <a:latin typeface="Rockwell Condensed" pitchFamily="18" charset="0"/>
              </a:rPr>
              <a:t>Format of forms and rough screen prints can also be represented in SRS.</a:t>
            </a:r>
          </a:p>
          <a:p>
            <a:pPr marL="457200" indent="-457200">
              <a:buFont typeface="Wingdings" panose="05000000000000000000" pitchFamily="2" charset="2"/>
              <a:buChar char="q"/>
            </a:pPr>
            <a:r>
              <a:rPr lang="en-US" sz="2600" dirty="0">
                <a:latin typeface="Rockwell Condensed" pitchFamily="18" charset="0"/>
              </a:rPr>
              <a:t>High quality SRS reduces the development cost and time efforts.</a:t>
            </a:r>
          </a:p>
          <a:p>
            <a:pPr marL="457200" indent="-457200">
              <a:buFont typeface="Wingdings" panose="05000000000000000000" pitchFamily="2" charset="2"/>
              <a:buChar char="q"/>
            </a:pPr>
            <a:r>
              <a:rPr lang="en-US" sz="2600" dirty="0">
                <a:latin typeface="Rockwell Condensed" pitchFamily="18" charset="0"/>
              </a:rPr>
              <a:t>As it is working as an agreement between user and developer, we can get the partial satisfaction of the end user for the final product.</a:t>
            </a:r>
          </a:p>
          <a:p>
            <a:pPr marL="457200" indent="-457200">
              <a:buFont typeface="Wingdings" panose="05000000000000000000" pitchFamily="2" charset="2"/>
              <a:buChar char="q"/>
            </a:pPr>
            <a:r>
              <a:rPr lang="en-US" sz="2600" dirty="0">
                <a:latin typeface="Rockwell Condensed" pitchFamily="18" charset="0"/>
              </a:rPr>
              <a:t>SRS is also useful during the maintenance phase.</a:t>
            </a:r>
          </a:p>
        </p:txBody>
      </p:sp>
      <p:sp>
        <p:nvSpPr>
          <p:cNvPr id="6" name="TextBox 5">
            <a:extLst>
              <a:ext uri="{FF2B5EF4-FFF2-40B4-BE49-F238E27FC236}">
                <a16:creationId xmlns:a16="http://schemas.microsoft.com/office/drawing/2014/main" id="{D5CE63A7-56BA-2113-91F6-03F6AF585F3A}"/>
              </a:ext>
            </a:extLst>
          </p:cNvPr>
          <p:cNvSpPr txBox="1"/>
          <p:nvPr/>
        </p:nvSpPr>
        <p:spPr>
          <a:xfrm>
            <a:off x="0" y="0"/>
            <a:ext cx="9144000" cy="584775"/>
          </a:xfrm>
          <a:prstGeom prst="rect">
            <a:avLst/>
          </a:prstGeom>
          <a:solidFill>
            <a:srgbClr val="000066"/>
          </a:solidFill>
        </p:spPr>
        <p:txBody>
          <a:bodyPr wrap="square" rtlCol="0">
            <a:spAutoFit/>
          </a:bodyPr>
          <a:lstStyle/>
          <a:p>
            <a:r>
              <a:rPr lang="en-US" sz="3200" spc="-100" dirty="0">
                <a:solidFill>
                  <a:schemeClr val="bg1"/>
                </a:solidFill>
                <a:latin typeface="Arial Black" pitchFamily="34" charset="0"/>
              </a:rPr>
              <a:t>Requirement Analysis &amp; Specification</a:t>
            </a:r>
          </a:p>
        </p:txBody>
      </p:sp>
    </p:spTree>
    <p:extLst>
      <p:ext uri="{BB962C8B-B14F-4D97-AF65-F5344CB8AC3E}">
        <p14:creationId xmlns:p14="http://schemas.microsoft.com/office/powerpoint/2010/main" val="1137676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37420"/>
            <a:ext cx="9144000" cy="553998"/>
          </a:xfrm>
          <a:prstGeom prst="rect">
            <a:avLst/>
          </a:prstGeom>
          <a:solidFill>
            <a:srgbClr val="660033"/>
          </a:solidFill>
        </p:spPr>
        <p:txBody>
          <a:bodyPr wrap="square" rtlCol="0">
            <a:spAutoFit/>
          </a:bodyPr>
          <a:lstStyle/>
          <a:p>
            <a:r>
              <a:rPr lang="en-US" sz="3000" spc="-100" dirty="0">
                <a:solidFill>
                  <a:schemeClr val="bg1"/>
                </a:solidFill>
                <a:latin typeface="Arial Black" pitchFamily="34" charset="0"/>
              </a:rPr>
              <a:t>Software Requirement Specification</a:t>
            </a:r>
          </a:p>
        </p:txBody>
      </p:sp>
      <p:sp>
        <p:nvSpPr>
          <p:cNvPr id="5" name="Rectangle 4"/>
          <p:cNvSpPr/>
          <p:nvPr/>
        </p:nvSpPr>
        <p:spPr>
          <a:xfrm>
            <a:off x="0" y="1066800"/>
            <a:ext cx="9144000" cy="2561342"/>
          </a:xfrm>
          <a:prstGeom prst="rect">
            <a:avLst/>
          </a:prstGeom>
        </p:spPr>
        <p:txBody>
          <a:bodyPr wrap="square">
            <a:spAutoFit/>
          </a:bodyPr>
          <a:lstStyle/>
          <a:p>
            <a:pPr algn="just">
              <a:lnSpc>
                <a:spcPct val="150000"/>
              </a:lnSpc>
            </a:pPr>
            <a:r>
              <a:rPr lang="en-US" sz="3200" b="1" dirty="0">
                <a:latin typeface="Rockwell Condensed" pitchFamily="18" charset="0"/>
              </a:rPr>
              <a:t>Contents of SRS:</a:t>
            </a:r>
          </a:p>
          <a:p>
            <a:pPr marL="457200" indent="-457200" algn="just">
              <a:lnSpc>
                <a:spcPct val="150000"/>
              </a:lnSpc>
              <a:buFont typeface="Wingdings" panose="05000000000000000000" pitchFamily="2" charset="2"/>
              <a:buChar char="q"/>
            </a:pPr>
            <a:r>
              <a:rPr lang="en-US" sz="2600" b="1" dirty="0">
                <a:latin typeface="Rockwell Condensed" pitchFamily="18" charset="0"/>
              </a:rPr>
              <a:t>Functional Requirements of the system</a:t>
            </a:r>
          </a:p>
          <a:p>
            <a:pPr marL="457200" indent="-457200" algn="just">
              <a:lnSpc>
                <a:spcPct val="150000"/>
              </a:lnSpc>
              <a:buFont typeface="Wingdings" panose="05000000000000000000" pitchFamily="2" charset="2"/>
              <a:buChar char="q"/>
            </a:pPr>
            <a:r>
              <a:rPr lang="en-US" sz="2600" b="1" dirty="0">
                <a:latin typeface="Rockwell Condensed" pitchFamily="18" charset="0"/>
              </a:rPr>
              <a:t>Non Functional Requirements of the system</a:t>
            </a:r>
          </a:p>
          <a:p>
            <a:pPr marL="457200" indent="-457200" algn="just">
              <a:lnSpc>
                <a:spcPct val="150000"/>
              </a:lnSpc>
              <a:buFont typeface="Wingdings" panose="05000000000000000000" pitchFamily="2" charset="2"/>
              <a:buChar char="q"/>
            </a:pPr>
            <a:r>
              <a:rPr lang="en-US" sz="2600" b="1" dirty="0">
                <a:latin typeface="Rockwell Condensed" pitchFamily="18" charset="0"/>
              </a:rPr>
              <a:t>Constraints (restrictions) on the system</a:t>
            </a:r>
          </a:p>
        </p:txBody>
      </p:sp>
      <p:sp>
        <p:nvSpPr>
          <p:cNvPr id="6" name="TextBox 5">
            <a:extLst>
              <a:ext uri="{FF2B5EF4-FFF2-40B4-BE49-F238E27FC236}">
                <a16:creationId xmlns:a16="http://schemas.microsoft.com/office/drawing/2014/main" id="{D5CE63A7-56BA-2113-91F6-03F6AF585F3A}"/>
              </a:ext>
            </a:extLst>
          </p:cNvPr>
          <p:cNvSpPr txBox="1"/>
          <p:nvPr/>
        </p:nvSpPr>
        <p:spPr>
          <a:xfrm>
            <a:off x="0" y="0"/>
            <a:ext cx="9144000" cy="584775"/>
          </a:xfrm>
          <a:prstGeom prst="rect">
            <a:avLst/>
          </a:prstGeom>
          <a:solidFill>
            <a:srgbClr val="000066"/>
          </a:solidFill>
        </p:spPr>
        <p:txBody>
          <a:bodyPr wrap="square" rtlCol="0">
            <a:spAutoFit/>
          </a:bodyPr>
          <a:lstStyle/>
          <a:p>
            <a:r>
              <a:rPr lang="en-US" sz="3200" spc="-100" dirty="0">
                <a:solidFill>
                  <a:schemeClr val="bg1"/>
                </a:solidFill>
                <a:latin typeface="Arial Black" pitchFamily="34" charset="0"/>
              </a:rPr>
              <a:t>Requirement Analysis &amp; Specification</a:t>
            </a:r>
          </a:p>
        </p:txBody>
      </p:sp>
    </p:spTree>
    <p:extLst>
      <p:ext uri="{BB962C8B-B14F-4D97-AF65-F5344CB8AC3E}">
        <p14:creationId xmlns:p14="http://schemas.microsoft.com/office/powerpoint/2010/main" val="2419489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506</TotalTime>
  <Words>1095</Words>
  <Application>Microsoft Office PowerPoint</Application>
  <PresentationFormat>On-screen Show (4:3)</PresentationFormat>
  <Paragraphs>138</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Arial Black</vt:lpstr>
      <vt:lpstr>Calibri</vt:lpstr>
      <vt:lpstr>Courier New</vt:lpstr>
      <vt:lpstr>Georgia</vt:lpstr>
      <vt:lpstr>Rockwell</vt:lpstr>
      <vt:lpstr>Rockwell Condensed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SCM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ANGEL</dc:creator>
  <cp:lastModifiedBy>Dhara Sharma</cp:lastModifiedBy>
  <cp:revision>98</cp:revision>
  <dcterms:created xsi:type="dcterms:W3CDTF">2013-08-10T04:20:06Z</dcterms:created>
  <dcterms:modified xsi:type="dcterms:W3CDTF">2022-12-29T19:09:09Z</dcterms:modified>
</cp:coreProperties>
</file>

<file path=userCustomization/customUI.xml><?xml version="1.0" encoding="utf-8"?>
<mso:customUI xmlns:mso="http://schemas.microsoft.com/office/2006/01/customui">
  <mso:ribbon>
    <mso:qat>
      <mso:documentControls>
        <mso:control idQ="mso:BulletsGallery" visible="true"/>
        <mso:control idQ="mso:Font" visible="true"/>
        <mso:control idQ="mso:FontSize" visible="true"/>
      </mso:documentControls>
    </mso:qat>
  </mso:ribbon>
</mso:customUI>
</file>