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54" r:id="rId3"/>
    <p:sldId id="355" r:id="rId4"/>
    <p:sldId id="356" r:id="rId5"/>
    <p:sldId id="342" r:id="rId6"/>
    <p:sldId id="343" r:id="rId7"/>
    <p:sldId id="344" r:id="rId8"/>
    <p:sldId id="345" r:id="rId9"/>
    <p:sldId id="346" r:id="rId10"/>
    <p:sldId id="347" r:id="rId11"/>
    <p:sldId id="349" r:id="rId12"/>
    <p:sldId id="350" r:id="rId13"/>
    <p:sldId id="351" r:id="rId14"/>
    <p:sldId id="352" r:id="rId15"/>
    <p:sldId id="353" r:id="rId16"/>
    <p:sldId id="338" r:id="rId17"/>
    <p:sldId id="33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90600"/>
            <a:ext cx="75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0066"/>
                </a:solidFill>
                <a:latin typeface="Arial Black" pitchFamily="34" charset="0"/>
              </a:rPr>
              <a:t>CHAPTER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642419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60033"/>
                </a:solidFill>
                <a:latin typeface="Arial Black" pitchFamily="34" charset="0"/>
              </a:rPr>
              <a:t>Software Design with UML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Relationships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5" name="Rectangle 4"/>
          <p:cNvSpPr/>
          <p:nvPr/>
        </p:nvSpPr>
        <p:spPr>
          <a:xfrm>
            <a:off x="-19050" y="1291418"/>
            <a:ext cx="91630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To determine relationship between them, must understand the role of book and bookstore.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Can define a set of object/relationship  pairs that define the relevant relationships.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For Example: </a:t>
            </a:r>
          </a:p>
          <a:p>
            <a:pPr lvl="1"/>
            <a:r>
              <a:rPr lang="en-US" sz="2600" dirty="0">
                <a:latin typeface="Rockwell Condensed" pitchFamily="18" charset="0"/>
              </a:rPr>
              <a:t>A bookstore orders books.</a:t>
            </a:r>
          </a:p>
          <a:p>
            <a:pPr lvl="1"/>
            <a:r>
              <a:rPr lang="en-US" sz="2600" dirty="0">
                <a:latin typeface="Rockwell Condensed" pitchFamily="18" charset="0"/>
              </a:rPr>
              <a:t>A bookstore displays books.</a:t>
            </a:r>
          </a:p>
          <a:p>
            <a:pPr lvl="1"/>
            <a:r>
              <a:rPr lang="en-US" sz="2600" dirty="0">
                <a:latin typeface="Rockwell Condensed" pitchFamily="18" charset="0"/>
              </a:rPr>
              <a:t>A bookstore stocks books.</a:t>
            </a:r>
          </a:p>
          <a:p>
            <a:pPr lvl="1"/>
            <a:r>
              <a:rPr lang="en-US" sz="2600" dirty="0">
                <a:latin typeface="Rockwell Condensed" pitchFamily="18" charset="0"/>
              </a:rPr>
              <a:t>A bookstore sells books.</a:t>
            </a:r>
          </a:p>
          <a:p>
            <a:pPr lvl="1"/>
            <a:r>
              <a:rPr lang="en-US" sz="2600" dirty="0">
                <a:latin typeface="Rockwell Condensed" pitchFamily="18" charset="0"/>
              </a:rPr>
              <a:t>A bookstore returns books.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A1A36-B816-ECBB-4239-D6CCB87C8EDB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spc="-100" dirty="0">
                <a:solidFill>
                  <a:schemeClr val="bg1"/>
                </a:solidFill>
                <a:latin typeface="Arial Black" pitchFamily="34" charset="0"/>
              </a:rPr>
              <a:t>Software Design with UML</a:t>
            </a:r>
          </a:p>
        </p:txBody>
      </p:sp>
    </p:spTree>
    <p:extLst>
      <p:ext uri="{BB962C8B-B14F-4D97-AF65-F5344CB8AC3E}">
        <p14:creationId xmlns:p14="http://schemas.microsoft.com/office/powerpoint/2010/main" val="113767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Cardinality and Modality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91418"/>
            <a:ext cx="9144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Additional element of data modeling.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Object X </a:t>
            </a:r>
            <a:r>
              <a:rPr lang="en-US" sz="2600" i="1" dirty="0">
                <a:latin typeface="Rockwell Condensed" pitchFamily="18" charset="0"/>
              </a:rPr>
              <a:t>relates to object Y does not provide </a:t>
            </a:r>
            <a:r>
              <a:rPr lang="en-US" sz="2600" dirty="0">
                <a:latin typeface="Rockwell Condensed" pitchFamily="18" charset="0"/>
              </a:rPr>
              <a:t>enough information.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How many occurrences of object X are related to how many occurrences of object Y called </a:t>
            </a:r>
            <a:r>
              <a:rPr lang="en-US" sz="2600" b="1" u="sng" dirty="0">
                <a:latin typeface="Rockwell Condensed" pitchFamily="18" charset="0"/>
              </a:rPr>
              <a:t>cardinality.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AABD92-E1ED-EBF3-69B2-630C40FCB9A7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spc="-100" dirty="0">
                <a:solidFill>
                  <a:schemeClr val="bg1"/>
                </a:solidFill>
                <a:latin typeface="Arial Black" pitchFamily="34" charset="0"/>
              </a:rPr>
              <a:t>Software Design with UML</a:t>
            </a:r>
          </a:p>
        </p:txBody>
      </p:sp>
    </p:spTree>
    <p:extLst>
      <p:ext uri="{BB962C8B-B14F-4D97-AF65-F5344CB8AC3E}">
        <p14:creationId xmlns:p14="http://schemas.microsoft.com/office/powerpoint/2010/main" val="113767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Cardinality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49359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Representing the number of occurrences objects in a given relationship.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Cardinality is the specification of the number of occurrences of one [object] that can be related to the number of occurrences of another.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Cardinality is usually expressed as simply 'one' or 'many’.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1:1 – One object can relate to only one other object.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1:M – one object can relate to many objects.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M:N – Some no. of occurrences of an object can relate to some other no. of occurrences of another object.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58C36-D082-6B5D-A52E-60C85C2F08FB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spc="-100" dirty="0">
                <a:solidFill>
                  <a:schemeClr val="bg1"/>
                </a:solidFill>
                <a:latin typeface="Arial Black" pitchFamily="34" charset="0"/>
              </a:rPr>
              <a:t>Software Design with UML</a:t>
            </a:r>
          </a:p>
        </p:txBody>
      </p:sp>
    </p:spTree>
    <p:extLst>
      <p:ext uri="{BB962C8B-B14F-4D97-AF65-F5344CB8AC3E}">
        <p14:creationId xmlns:p14="http://schemas.microsoft.com/office/powerpoint/2010/main" val="113767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Modality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" y="1291418"/>
            <a:ext cx="912495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Cardinality does not provide an indication of whether or not a particular data object must participate in the relationship.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Modality of a </a:t>
            </a:r>
            <a:r>
              <a:rPr lang="en-US" sz="2600" u="sng" dirty="0">
                <a:latin typeface="Rockwell Condensed" pitchFamily="18" charset="0"/>
              </a:rPr>
              <a:t>relationship is 0 </a:t>
            </a:r>
            <a:r>
              <a:rPr lang="en-US" sz="2600" dirty="0">
                <a:latin typeface="Rockwell Condensed" pitchFamily="18" charset="0"/>
              </a:rPr>
              <a:t>if there is no explicit need for the relationship to occur or the relationship is </a:t>
            </a:r>
            <a:r>
              <a:rPr lang="en-US" sz="2600" u="sng" dirty="0">
                <a:latin typeface="Rockwell Condensed" pitchFamily="18" charset="0"/>
              </a:rPr>
              <a:t>optional.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The </a:t>
            </a:r>
            <a:r>
              <a:rPr lang="en-US" sz="2600" u="sng" dirty="0">
                <a:latin typeface="Rockwell Condensed" pitchFamily="18" charset="0"/>
              </a:rPr>
              <a:t>modality is 1 </a:t>
            </a:r>
            <a:r>
              <a:rPr lang="en-US" sz="2600" dirty="0">
                <a:latin typeface="Rockwell Condensed" pitchFamily="18" charset="0"/>
              </a:rPr>
              <a:t>if  an occurrences of the </a:t>
            </a:r>
            <a:r>
              <a:rPr lang="en-US" sz="2600" u="sng" dirty="0">
                <a:latin typeface="Rockwell Condensed" pitchFamily="18" charset="0"/>
              </a:rPr>
              <a:t>relationship is mandatory.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FFB2D-E84F-ABF9-7DE2-47149D2D833B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spc="-100" dirty="0">
                <a:solidFill>
                  <a:schemeClr val="bg1"/>
                </a:solidFill>
                <a:latin typeface="Arial Black" pitchFamily="34" charset="0"/>
              </a:rPr>
              <a:t>Software Design with UML</a:t>
            </a:r>
          </a:p>
        </p:txBody>
      </p:sp>
    </p:spTree>
    <p:extLst>
      <p:ext uri="{BB962C8B-B14F-4D97-AF65-F5344CB8AC3E}">
        <p14:creationId xmlns:p14="http://schemas.microsoft.com/office/powerpoint/2010/main" val="113767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Information Flow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9050" y="1291418"/>
            <a:ext cx="8839200" cy="47244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241C9D-EB1E-7432-C3D9-A18DC9666EEC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spc="-100" dirty="0">
                <a:solidFill>
                  <a:schemeClr val="bg1"/>
                </a:solidFill>
                <a:latin typeface="Arial Black" pitchFamily="34" charset="0"/>
              </a:rPr>
              <a:t>Software Design with UML</a:t>
            </a:r>
          </a:p>
        </p:txBody>
      </p:sp>
    </p:spTree>
    <p:extLst>
      <p:ext uri="{BB962C8B-B14F-4D97-AF65-F5344CB8AC3E}">
        <p14:creationId xmlns:p14="http://schemas.microsoft.com/office/powerpoint/2010/main" val="113767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Creating Data Flow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9144000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It enables software engineer to develop models of the information domain and functional domain at the same time.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Data flow diagram may be used to represent a system or software at any level of abstraction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As DFD is refined into greater levels of detail, the analyst performs an implicit functional decomposition of the system.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As DFD refinement results in corresponding refinement of data as it moves through the processes that represent the application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FE4A15-2035-9565-9778-CF39D1930AE9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spc="-100" dirty="0">
                <a:solidFill>
                  <a:schemeClr val="bg1"/>
                </a:solidFill>
                <a:latin typeface="Arial Black" pitchFamily="34" charset="0"/>
              </a:rPr>
              <a:t>Software Design with UML</a:t>
            </a:r>
          </a:p>
        </p:txBody>
      </p:sp>
    </p:spTree>
    <p:extLst>
      <p:ext uri="{BB962C8B-B14F-4D97-AF65-F5344CB8AC3E}">
        <p14:creationId xmlns:p14="http://schemas.microsoft.com/office/powerpoint/2010/main" val="1137676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Scenario Based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pic>
        <p:nvPicPr>
          <p:cNvPr id="5" name="Picture 3" descr="use-case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1676400"/>
            <a:ext cx="9163540" cy="389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C4B294-5FB0-2951-D2D1-BA29FCF87109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spc="-100" dirty="0">
                <a:solidFill>
                  <a:schemeClr val="bg1"/>
                </a:solidFill>
                <a:latin typeface="Arial Black" pitchFamily="34" charset="0"/>
              </a:rPr>
              <a:t>Software Design with UML</a:t>
            </a:r>
          </a:p>
        </p:txBody>
      </p:sp>
    </p:spTree>
    <p:extLst>
      <p:ext uri="{BB962C8B-B14F-4D97-AF65-F5344CB8AC3E}">
        <p14:creationId xmlns:p14="http://schemas.microsoft.com/office/powerpoint/2010/main" val="113767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endParaRPr lang="en-US" sz="3000" spc="-1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187952"/>
            <a:ext cx="419480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solidFill>
                  <a:srgbClr val="660033"/>
                </a:solidFill>
                <a:latin typeface="Arial Black" pitchFamily="34" charset="0"/>
              </a:rPr>
              <a:t>End</a:t>
            </a:r>
          </a:p>
          <a:p>
            <a:pPr algn="ctr"/>
            <a:r>
              <a:rPr lang="en-US" sz="7200" b="1" dirty="0">
                <a:solidFill>
                  <a:srgbClr val="660033"/>
                </a:solidFill>
                <a:latin typeface="Arial Black" pitchFamily="34" charset="0"/>
              </a:rPr>
              <a:t>Of</a:t>
            </a:r>
          </a:p>
          <a:p>
            <a:pPr algn="ctr"/>
            <a:r>
              <a:rPr lang="en-US" sz="7200" b="1" dirty="0">
                <a:solidFill>
                  <a:srgbClr val="660033"/>
                </a:solidFill>
                <a:latin typeface="Arial Black" pitchFamily="34" charset="0"/>
              </a:rPr>
              <a:t>Chapter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980FF7-95B2-5BBE-0840-838E29CC18EF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spc="-100" dirty="0">
                <a:solidFill>
                  <a:schemeClr val="bg1"/>
                </a:solidFill>
                <a:latin typeface="Arial Black" pitchFamily="34" charset="0"/>
              </a:rPr>
              <a:t>Software Design with UML</a:t>
            </a:r>
          </a:p>
        </p:txBody>
      </p:sp>
    </p:spTree>
    <p:extLst>
      <p:ext uri="{BB962C8B-B14F-4D97-AF65-F5344CB8AC3E}">
        <p14:creationId xmlns:p14="http://schemas.microsoft.com/office/powerpoint/2010/main" val="218095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Design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" y="1291418"/>
            <a:ext cx="9105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The purpose of the design process is to plan a solution of problems specified in SRS.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Design process includes user interface design, input output design, data design, process and program design and technical specification etc.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It transforming the customer requirements (described in SRS) into appropriate form that is suitable to implement using any of programming languages.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Output of design process is  design documents.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7FAA0-BBC2-1C66-E561-74879B7BB4D2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spc="-100" dirty="0">
                <a:solidFill>
                  <a:schemeClr val="bg1"/>
                </a:solidFill>
                <a:latin typeface="Arial Black" pitchFamily="34" charset="0"/>
              </a:rPr>
              <a:t>Software Design with UML</a:t>
            </a:r>
          </a:p>
        </p:txBody>
      </p:sp>
    </p:spTree>
    <p:extLst>
      <p:ext uri="{BB962C8B-B14F-4D97-AF65-F5344CB8AC3E}">
        <p14:creationId xmlns:p14="http://schemas.microsoft.com/office/powerpoint/2010/main" val="89600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Design Activities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7FAA0-BBC2-1C66-E561-74879B7BB4D2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spc="-100" dirty="0">
                <a:solidFill>
                  <a:schemeClr val="bg1"/>
                </a:solidFill>
                <a:latin typeface="Arial Black" pitchFamily="34" charset="0"/>
              </a:rPr>
              <a:t>Software Design with UML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13E6E1-AC90-A196-5D78-D7ABD3D1658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6000"/>
            <a:ext cx="8001000" cy="2362200"/>
            <a:chOff x="1603" y="200"/>
            <a:chExt cx="9147" cy="1738"/>
          </a:xfrm>
        </p:grpSpPr>
        <p:sp>
          <p:nvSpPr>
            <p:cNvPr id="7" name="AutoShape 66">
              <a:extLst>
                <a:ext uri="{FF2B5EF4-FFF2-40B4-BE49-F238E27FC236}">
                  <a16:creationId xmlns:a16="http://schemas.microsoft.com/office/drawing/2014/main" id="{25D9E66D-2AD1-08BC-47DF-1C8BC412C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" y="620"/>
              <a:ext cx="111" cy="471"/>
            </a:xfrm>
            <a:custGeom>
              <a:avLst/>
              <a:gdLst>
                <a:gd name="T0" fmla="+- 0 6114 6068"/>
                <a:gd name="T1" fmla="*/ T0 w 111"/>
                <a:gd name="T2" fmla="+- 0 994 620"/>
                <a:gd name="T3" fmla="*/ 994 h 471"/>
                <a:gd name="T4" fmla="+- 0 6068 6068"/>
                <a:gd name="T5" fmla="*/ T4 w 111"/>
                <a:gd name="T6" fmla="+- 0 994 620"/>
                <a:gd name="T7" fmla="*/ 994 h 471"/>
                <a:gd name="T8" fmla="+- 0 6124 6068"/>
                <a:gd name="T9" fmla="*/ T8 w 111"/>
                <a:gd name="T10" fmla="+- 0 1090 620"/>
                <a:gd name="T11" fmla="*/ 1090 h 471"/>
                <a:gd name="T12" fmla="+- 0 6176 6068"/>
                <a:gd name="T13" fmla="*/ T12 w 111"/>
                <a:gd name="T14" fmla="+- 0 999 620"/>
                <a:gd name="T15" fmla="*/ 999 h 471"/>
                <a:gd name="T16" fmla="+- 0 6114 6068"/>
                <a:gd name="T17" fmla="*/ T16 w 111"/>
                <a:gd name="T18" fmla="+- 0 999 620"/>
                <a:gd name="T19" fmla="*/ 999 h 471"/>
                <a:gd name="T20" fmla="+- 0 6114 6068"/>
                <a:gd name="T21" fmla="*/ T20 w 111"/>
                <a:gd name="T22" fmla="+- 0 994 620"/>
                <a:gd name="T23" fmla="*/ 994 h 471"/>
                <a:gd name="T24" fmla="+- 0 6134 6068"/>
                <a:gd name="T25" fmla="*/ T24 w 111"/>
                <a:gd name="T26" fmla="+- 0 620 620"/>
                <a:gd name="T27" fmla="*/ 620 h 471"/>
                <a:gd name="T28" fmla="+- 0 6114 6068"/>
                <a:gd name="T29" fmla="*/ T28 w 111"/>
                <a:gd name="T30" fmla="+- 0 620 620"/>
                <a:gd name="T31" fmla="*/ 620 h 471"/>
                <a:gd name="T32" fmla="+- 0 6114 6068"/>
                <a:gd name="T33" fmla="*/ T32 w 111"/>
                <a:gd name="T34" fmla="+- 0 999 620"/>
                <a:gd name="T35" fmla="*/ 999 h 471"/>
                <a:gd name="T36" fmla="+- 0 6134 6068"/>
                <a:gd name="T37" fmla="*/ T36 w 111"/>
                <a:gd name="T38" fmla="+- 0 999 620"/>
                <a:gd name="T39" fmla="*/ 999 h 471"/>
                <a:gd name="T40" fmla="+- 0 6134 6068"/>
                <a:gd name="T41" fmla="*/ T40 w 111"/>
                <a:gd name="T42" fmla="+- 0 620 620"/>
                <a:gd name="T43" fmla="*/ 620 h 471"/>
                <a:gd name="T44" fmla="+- 0 6179 6068"/>
                <a:gd name="T45" fmla="*/ T44 w 111"/>
                <a:gd name="T46" fmla="+- 0 994 620"/>
                <a:gd name="T47" fmla="*/ 994 h 471"/>
                <a:gd name="T48" fmla="+- 0 6134 6068"/>
                <a:gd name="T49" fmla="*/ T48 w 111"/>
                <a:gd name="T50" fmla="+- 0 994 620"/>
                <a:gd name="T51" fmla="*/ 994 h 471"/>
                <a:gd name="T52" fmla="+- 0 6134 6068"/>
                <a:gd name="T53" fmla="*/ T52 w 111"/>
                <a:gd name="T54" fmla="+- 0 999 620"/>
                <a:gd name="T55" fmla="*/ 999 h 471"/>
                <a:gd name="T56" fmla="+- 0 6176 6068"/>
                <a:gd name="T57" fmla="*/ T56 w 111"/>
                <a:gd name="T58" fmla="+- 0 999 620"/>
                <a:gd name="T59" fmla="*/ 999 h 471"/>
                <a:gd name="T60" fmla="+- 0 6179 6068"/>
                <a:gd name="T61" fmla="*/ T60 w 111"/>
                <a:gd name="T62" fmla="+- 0 994 620"/>
                <a:gd name="T63" fmla="*/ 994 h 47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111" h="471">
                  <a:moveTo>
                    <a:pt x="46" y="374"/>
                  </a:moveTo>
                  <a:lnTo>
                    <a:pt x="0" y="374"/>
                  </a:lnTo>
                  <a:lnTo>
                    <a:pt x="56" y="470"/>
                  </a:lnTo>
                  <a:lnTo>
                    <a:pt x="108" y="379"/>
                  </a:lnTo>
                  <a:lnTo>
                    <a:pt x="46" y="379"/>
                  </a:lnTo>
                  <a:lnTo>
                    <a:pt x="46" y="374"/>
                  </a:lnTo>
                  <a:close/>
                  <a:moveTo>
                    <a:pt x="66" y="0"/>
                  </a:moveTo>
                  <a:lnTo>
                    <a:pt x="46" y="0"/>
                  </a:lnTo>
                  <a:lnTo>
                    <a:pt x="46" y="379"/>
                  </a:lnTo>
                  <a:lnTo>
                    <a:pt x="66" y="379"/>
                  </a:lnTo>
                  <a:lnTo>
                    <a:pt x="66" y="0"/>
                  </a:lnTo>
                  <a:close/>
                  <a:moveTo>
                    <a:pt x="111" y="374"/>
                  </a:moveTo>
                  <a:lnTo>
                    <a:pt x="66" y="374"/>
                  </a:lnTo>
                  <a:lnTo>
                    <a:pt x="66" y="379"/>
                  </a:lnTo>
                  <a:lnTo>
                    <a:pt x="108" y="379"/>
                  </a:lnTo>
                  <a:lnTo>
                    <a:pt x="111" y="374"/>
                  </a:lnTo>
                  <a:close/>
                </a:path>
              </a:pathLst>
            </a:custGeom>
            <a:solidFill>
              <a:srgbClr val="1F1A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8BF2CC-3691-AF51-853D-CF273DE52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1097"/>
              <a:ext cx="6946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C23E76-0C09-DE61-FFD3-F9BC5879E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1099"/>
              <a:ext cx="11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6B6B84-8B55-150F-D989-F4B3711FB3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" y="1099"/>
              <a:ext cx="11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800A45-5EAC-A28A-695F-3592CC358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9" y="1111"/>
              <a:ext cx="11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FCAFE0E-54F0-5FBF-719E-888CBC9E8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" y="1111"/>
              <a:ext cx="111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AutoShape 72">
              <a:extLst>
                <a:ext uri="{FF2B5EF4-FFF2-40B4-BE49-F238E27FC236}">
                  <a16:creationId xmlns:a16="http://schemas.microsoft.com/office/drawing/2014/main" id="{A8A734BD-B200-3066-8DCE-B21563637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" y="1498"/>
              <a:ext cx="4407" cy="440"/>
            </a:xfrm>
            <a:custGeom>
              <a:avLst/>
              <a:gdLst>
                <a:gd name="T0" fmla="+- 0 8436 6343"/>
                <a:gd name="T1" fmla="*/ T0 w 4407"/>
                <a:gd name="T2" fmla="+- 0 1506 1498"/>
                <a:gd name="T3" fmla="*/ 1506 h 440"/>
                <a:gd name="T4" fmla="+- 0 8417 6343"/>
                <a:gd name="T5" fmla="*/ T4 w 4407"/>
                <a:gd name="T6" fmla="+- 0 1506 1498"/>
                <a:gd name="T7" fmla="*/ 1506 h 440"/>
                <a:gd name="T8" fmla="+- 0 8417 6343"/>
                <a:gd name="T9" fmla="*/ T8 w 4407"/>
                <a:gd name="T10" fmla="+- 0 1525 1498"/>
                <a:gd name="T11" fmla="*/ 1525 h 440"/>
                <a:gd name="T12" fmla="+- 0 8417 6343"/>
                <a:gd name="T13" fmla="*/ T12 w 4407"/>
                <a:gd name="T14" fmla="+- 0 1916 1498"/>
                <a:gd name="T15" fmla="*/ 1916 h 440"/>
                <a:gd name="T16" fmla="+- 0 6365 6343"/>
                <a:gd name="T17" fmla="*/ T16 w 4407"/>
                <a:gd name="T18" fmla="+- 0 1916 1498"/>
                <a:gd name="T19" fmla="*/ 1916 h 440"/>
                <a:gd name="T20" fmla="+- 0 6365 6343"/>
                <a:gd name="T21" fmla="*/ T20 w 4407"/>
                <a:gd name="T22" fmla="+- 0 1525 1498"/>
                <a:gd name="T23" fmla="*/ 1525 h 440"/>
                <a:gd name="T24" fmla="+- 0 8417 6343"/>
                <a:gd name="T25" fmla="*/ T24 w 4407"/>
                <a:gd name="T26" fmla="+- 0 1525 1498"/>
                <a:gd name="T27" fmla="*/ 1525 h 440"/>
                <a:gd name="T28" fmla="+- 0 8417 6343"/>
                <a:gd name="T29" fmla="*/ T28 w 4407"/>
                <a:gd name="T30" fmla="+- 0 1506 1498"/>
                <a:gd name="T31" fmla="*/ 1506 h 440"/>
                <a:gd name="T32" fmla="+- 0 6343 6343"/>
                <a:gd name="T33" fmla="*/ T32 w 4407"/>
                <a:gd name="T34" fmla="+- 0 1506 1498"/>
                <a:gd name="T35" fmla="*/ 1506 h 440"/>
                <a:gd name="T36" fmla="+- 0 6343 6343"/>
                <a:gd name="T37" fmla="*/ T36 w 4407"/>
                <a:gd name="T38" fmla="+- 0 1938 1498"/>
                <a:gd name="T39" fmla="*/ 1938 h 440"/>
                <a:gd name="T40" fmla="+- 0 8436 6343"/>
                <a:gd name="T41" fmla="*/ T40 w 4407"/>
                <a:gd name="T42" fmla="+- 0 1938 1498"/>
                <a:gd name="T43" fmla="*/ 1938 h 440"/>
                <a:gd name="T44" fmla="+- 0 8436 6343"/>
                <a:gd name="T45" fmla="*/ T44 w 4407"/>
                <a:gd name="T46" fmla="+- 0 1916 1498"/>
                <a:gd name="T47" fmla="*/ 1916 h 440"/>
                <a:gd name="T48" fmla="+- 0 8436 6343"/>
                <a:gd name="T49" fmla="*/ T48 w 4407"/>
                <a:gd name="T50" fmla="+- 0 1525 1498"/>
                <a:gd name="T51" fmla="*/ 1525 h 440"/>
                <a:gd name="T52" fmla="+- 0 8436 6343"/>
                <a:gd name="T53" fmla="*/ T52 w 4407"/>
                <a:gd name="T54" fmla="+- 0 1506 1498"/>
                <a:gd name="T55" fmla="*/ 1506 h 440"/>
                <a:gd name="T56" fmla="+- 0 10750 6343"/>
                <a:gd name="T57" fmla="*/ T56 w 4407"/>
                <a:gd name="T58" fmla="+- 0 1498 1498"/>
                <a:gd name="T59" fmla="*/ 1498 h 440"/>
                <a:gd name="T60" fmla="+- 0 10728 6343"/>
                <a:gd name="T61" fmla="*/ T60 w 4407"/>
                <a:gd name="T62" fmla="+- 0 1498 1498"/>
                <a:gd name="T63" fmla="*/ 1498 h 440"/>
                <a:gd name="T64" fmla="+- 0 10728 6343"/>
                <a:gd name="T65" fmla="*/ T64 w 4407"/>
                <a:gd name="T66" fmla="+- 0 1520 1498"/>
                <a:gd name="T67" fmla="*/ 1520 h 440"/>
                <a:gd name="T68" fmla="+- 0 10728 6343"/>
                <a:gd name="T69" fmla="*/ T68 w 4407"/>
                <a:gd name="T70" fmla="+- 0 1911 1498"/>
                <a:gd name="T71" fmla="*/ 1911 h 440"/>
                <a:gd name="T72" fmla="+- 0 8676 6343"/>
                <a:gd name="T73" fmla="*/ T72 w 4407"/>
                <a:gd name="T74" fmla="+- 0 1911 1498"/>
                <a:gd name="T75" fmla="*/ 1911 h 440"/>
                <a:gd name="T76" fmla="+- 0 8676 6343"/>
                <a:gd name="T77" fmla="*/ T76 w 4407"/>
                <a:gd name="T78" fmla="+- 0 1520 1498"/>
                <a:gd name="T79" fmla="*/ 1520 h 440"/>
                <a:gd name="T80" fmla="+- 0 10728 6343"/>
                <a:gd name="T81" fmla="*/ T80 w 4407"/>
                <a:gd name="T82" fmla="+- 0 1520 1498"/>
                <a:gd name="T83" fmla="*/ 1520 h 440"/>
                <a:gd name="T84" fmla="+- 0 10728 6343"/>
                <a:gd name="T85" fmla="*/ T84 w 4407"/>
                <a:gd name="T86" fmla="+- 0 1498 1498"/>
                <a:gd name="T87" fmla="*/ 1498 h 440"/>
                <a:gd name="T88" fmla="+- 0 8657 6343"/>
                <a:gd name="T89" fmla="*/ T88 w 4407"/>
                <a:gd name="T90" fmla="+- 0 1498 1498"/>
                <a:gd name="T91" fmla="*/ 1498 h 440"/>
                <a:gd name="T92" fmla="+- 0 8657 6343"/>
                <a:gd name="T93" fmla="*/ T92 w 4407"/>
                <a:gd name="T94" fmla="+- 0 1930 1498"/>
                <a:gd name="T95" fmla="*/ 1930 h 440"/>
                <a:gd name="T96" fmla="+- 0 10750 6343"/>
                <a:gd name="T97" fmla="*/ T96 w 4407"/>
                <a:gd name="T98" fmla="+- 0 1930 1498"/>
                <a:gd name="T99" fmla="*/ 1930 h 440"/>
                <a:gd name="T100" fmla="+- 0 10750 6343"/>
                <a:gd name="T101" fmla="*/ T100 w 4407"/>
                <a:gd name="T102" fmla="+- 0 1911 1498"/>
                <a:gd name="T103" fmla="*/ 1911 h 440"/>
                <a:gd name="T104" fmla="+- 0 10750 6343"/>
                <a:gd name="T105" fmla="*/ T104 w 4407"/>
                <a:gd name="T106" fmla="+- 0 1520 1498"/>
                <a:gd name="T107" fmla="*/ 1520 h 440"/>
                <a:gd name="T108" fmla="+- 0 10750 6343"/>
                <a:gd name="T109" fmla="*/ T108 w 4407"/>
                <a:gd name="T110" fmla="+- 0 1498 1498"/>
                <a:gd name="T111" fmla="*/ 1498 h 4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</a:cxnLst>
              <a:rect l="0" t="0" r="r" b="b"/>
              <a:pathLst>
                <a:path w="4407" h="440">
                  <a:moveTo>
                    <a:pt x="2093" y="8"/>
                  </a:moveTo>
                  <a:lnTo>
                    <a:pt x="2074" y="8"/>
                  </a:lnTo>
                  <a:lnTo>
                    <a:pt x="2074" y="27"/>
                  </a:lnTo>
                  <a:lnTo>
                    <a:pt x="2074" y="418"/>
                  </a:lnTo>
                  <a:lnTo>
                    <a:pt x="22" y="418"/>
                  </a:lnTo>
                  <a:lnTo>
                    <a:pt x="22" y="27"/>
                  </a:lnTo>
                  <a:lnTo>
                    <a:pt x="2074" y="27"/>
                  </a:lnTo>
                  <a:lnTo>
                    <a:pt x="2074" y="8"/>
                  </a:lnTo>
                  <a:lnTo>
                    <a:pt x="0" y="8"/>
                  </a:lnTo>
                  <a:lnTo>
                    <a:pt x="0" y="440"/>
                  </a:lnTo>
                  <a:lnTo>
                    <a:pt x="2093" y="440"/>
                  </a:lnTo>
                  <a:lnTo>
                    <a:pt x="2093" y="418"/>
                  </a:lnTo>
                  <a:lnTo>
                    <a:pt x="2093" y="27"/>
                  </a:lnTo>
                  <a:lnTo>
                    <a:pt x="2093" y="8"/>
                  </a:lnTo>
                  <a:close/>
                  <a:moveTo>
                    <a:pt x="4407" y="0"/>
                  </a:moveTo>
                  <a:lnTo>
                    <a:pt x="4385" y="0"/>
                  </a:lnTo>
                  <a:lnTo>
                    <a:pt x="4385" y="22"/>
                  </a:lnTo>
                  <a:lnTo>
                    <a:pt x="4385" y="413"/>
                  </a:lnTo>
                  <a:lnTo>
                    <a:pt x="2333" y="413"/>
                  </a:lnTo>
                  <a:lnTo>
                    <a:pt x="2333" y="22"/>
                  </a:lnTo>
                  <a:lnTo>
                    <a:pt x="4385" y="22"/>
                  </a:lnTo>
                  <a:lnTo>
                    <a:pt x="4385" y="0"/>
                  </a:lnTo>
                  <a:lnTo>
                    <a:pt x="2314" y="0"/>
                  </a:lnTo>
                  <a:lnTo>
                    <a:pt x="2314" y="432"/>
                  </a:lnTo>
                  <a:lnTo>
                    <a:pt x="4407" y="432"/>
                  </a:lnTo>
                  <a:lnTo>
                    <a:pt x="4407" y="413"/>
                  </a:lnTo>
                  <a:lnTo>
                    <a:pt x="4407" y="22"/>
                  </a:lnTo>
                  <a:lnTo>
                    <a:pt x="44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 sz="1600" dirty="0"/>
            </a:p>
          </p:txBody>
        </p:sp>
        <p:sp>
          <p:nvSpPr>
            <p:cNvPr id="14" name="Text Box 73">
              <a:extLst>
                <a:ext uri="{FF2B5EF4-FFF2-40B4-BE49-F238E27FC236}">
                  <a16:creationId xmlns:a16="http://schemas.microsoft.com/office/drawing/2014/main" id="{EDBAAF6C-B49A-43CC-93E6-326E3FE9D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2" y="1567"/>
              <a:ext cx="195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330"/>
                </a:lnSpc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Component</a:t>
              </a:r>
              <a:r>
                <a:rPr lang="en-US" sz="1600" spc="-75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design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74">
              <a:extLst>
                <a:ext uri="{FF2B5EF4-FFF2-40B4-BE49-F238E27FC236}">
                  <a16:creationId xmlns:a16="http://schemas.microsoft.com/office/drawing/2014/main" id="{E088CB2C-6F6C-91E1-ACF9-D07DD9855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5" y="1572"/>
              <a:ext cx="1521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330"/>
                </a:lnSpc>
              </a:pPr>
              <a:r>
                <a:rPr lang="en-US" sz="1600" spc="-2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Database</a:t>
              </a:r>
              <a:r>
                <a:rPr lang="en-US" sz="1600" spc="-9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spc="-2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design</a:t>
              </a:r>
              <a:endParaRPr lang="en-IN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75">
              <a:extLst>
                <a:ext uri="{FF2B5EF4-FFF2-40B4-BE49-F238E27FC236}">
                  <a16:creationId xmlns:a16="http://schemas.microsoft.com/office/drawing/2014/main" id="{FABB3E6B-A7E2-B094-0DC7-341D14827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" y="1498"/>
              <a:ext cx="1953" cy="411"/>
            </a:xfrm>
            <a:prstGeom prst="rect">
              <a:avLst/>
            </a:prstGeom>
            <a:noFill/>
            <a:ln w="13716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28270">
                <a:spcBef>
                  <a:spcPts val="160"/>
                </a:spcBef>
                <a:spcAft>
                  <a:spcPts val="0"/>
                </a:spcAft>
              </a:pPr>
              <a:r>
                <a:rPr lang="en-US" sz="1600" spc="-3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Interface</a:t>
              </a:r>
              <a:r>
                <a:rPr lang="en-US" sz="1600" spc="-115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spc="-25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design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76">
              <a:extLst>
                <a:ext uri="{FF2B5EF4-FFF2-40B4-BE49-F238E27FC236}">
                  <a16:creationId xmlns:a16="http://schemas.microsoft.com/office/drawing/2014/main" id="{4C29EB41-62B8-6B6F-79F4-29DB18E9A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3" y="1486"/>
              <a:ext cx="2106" cy="411"/>
            </a:xfrm>
            <a:prstGeom prst="rect">
              <a:avLst/>
            </a:prstGeom>
            <a:noFill/>
            <a:ln w="13716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8105">
                <a:spcBef>
                  <a:spcPts val="195"/>
                </a:spcBef>
                <a:spcAft>
                  <a:spcPts val="0"/>
                </a:spcAft>
              </a:pPr>
              <a:r>
                <a:rPr lang="en-US" sz="1600" spc="-35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Architectural</a:t>
              </a:r>
              <a:r>
                <a:rPr lang="en-US" sz="1600" spc="-13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spc="-35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design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77">
              <a:extLst>
                <a:ext uri="{FF2B5EF4-FFF2-40B4-BE49-F238E27FC236}">
                  <a16:creationId xmlns:a16="http://schemas.microsoft.com/office/drawing/2014/main" id="{F6F396AF-5493-D67E-6D77-6A657C1CB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" y="200"/>
              <a:ext cx="2049" cy="411"/>
            </a:xfrm>
            <a:prstGeom prst="rect">
              <a:avLst/>
            </a:prstGeom>
            <a:noFill/>
            <a:ln w="13716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33350">
                <a:spcBef>
                  <a:spcPts val="130"/>
                </a:spcBef>
                <a:spcAft>
                  <a:spcPts val="0"/>
                </a:spcAft>
              </a:pPr>
              <a:r>
                <a:rPr lang="en-US" sz="1600" spc="-35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Design</a:t>
              </a:r>
              <a:r>
                <a:rPr lang="en-US" sz="1600" spc="-135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spc="-35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Activities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62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Design Methodologies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7FAA0-BBC2-1C66-E561-74879B7BB4D2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spc="-100" dirty="0">
                <a:solidFill>
                  <a:schemeClr val="bg1"/>
                </a:solidFill>
                <a:latin typeface="Arial Black" pitchFamily="34" charset="0"/>
              </a:rPr>
              <a:t>Software Design with UML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0AB148-4E24-DB65-FD91-6264762D5843}"/>
              </a:ext>
            </a:extLst>
          </p:cNvPr>
          <p:cNvSpPr txBox="1"/>
          <p:nvPr/>
        </p:nvSpPr>
        <p:spPr>
          <a:xfrm>
            <a:off x="0" y="1291418"/>
            <a:ext cx="9144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Rockwell Condensed" pitchFamily="18" charset="0"/>
              </a:rPr>
              <a:t>Design methodologies are followed in software development from beginning up  to the completion of the product.</a:t>
            </a:r>
          </a:p>
          <a:p>
            <a:pPr algn="just"/>
            <a:r>
              <a:rPr lang="en-US" sz="2600" dirty="0">
                <a:latin typeface="Rockwell Condensed" pitchFamily="18" charset="0"/>
              </a:rPr>
              <a:t>Design methodologies use to provide guidelines for the design activity.</a:t>
            </a:r>
          </a:p>
          <a:p>
            <a:pPr indent="-457200" algn="just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There are two design methodologies: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600" dirty="0">
                <a:latin typeface="Rockwell Condensed" pitchFamily="18" charset="0"/>
              </a:rPr>
              <a:t>Function Oriented Design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600" dirty="0">
                <a:latin typeface="Rockwell Condensed" pitchFamily="18" charset="0"/>
              </a:rPr>
              <a:t>Object Oriented Design</a:t>
            </a:r>
          </a:p>
        </p:txBody>
      </p:sp>
    </p:spTree>
    <p:extLst>
      <p:ext uri="{BB962C8B-B14F-4D97-AF65-F5344CB8AC3E}">
        <p14:creationId xmlns:p14="http://schemas.microsoft.com/office/powerpoint/2010/main" val="244182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Data Modeling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" y="1291418"/>
            <a:ext cx="91059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Analysis model often begin with data modeling.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Data model consists of three interrelated pieces of information: 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The </a:t>
            </a:r>
            <a:r>
              <a:rPr lang="en-US" sz="2600" u="sng" dirty="0">
                <a:latin typeface="Rockwell Condensed" pitchFamily="18" charset="0"/>
              </a:rPr>
              <a:t>data object</a:t>
            </a:r>
            <a:r>
              <a:rPr lang="en-US" sz="2600" dirty="0">
                <a:latin typeface="Rockwell Condensed" pitchFamily="18" charset="0"/>
              </a:rPr>
              <a:t>,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The </a:t>
            </a:r>
            <a:r>
              <a:rPr lang="en-US" sz="2600" u="sng" dirty="0">
                <a:latin typeface="Rockwell Condensed" pitchFamily="18" charset="0"/>
              </a:rPr>
              <a:t>attributes </a:t>
            </a:r>
            <a:r>
              <a:rPr lang="en-US" sz="2600" dirty="0">
                <a:latin typeface="Rockwell Condensed" pitchFamily="18" charset="0"/>
              </a:rPr>
              <a:t>that describe the data object, and 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The </a:t>
            </a:r>
            <a:r>
              <a:rPr lang="en-US" sz="2600" u="sng" dirty="0">
                <a:latin typeface="Rockwell Condensed" pitchFamily="18" charset="0"/>
              </a:rPr>
              <a:t>relationships</a:t>
            </a:r>
            <a:r>
              <a:rPr lang="en-US" sz="2600" dirty="0">
                <a:latin typeface="Rockwell Condensed" pitchFamily="18" charset="0"/>
              </a:rPr>
              <a:t> that connect data objects to one another.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7FAA0-BBC2-1C66-E561-74879B7BB4D2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spc="-100" dirty="0">
                <a:solidFill>
                  <a:schemeClr val="bg1"/>
                </a:solidFill>
                <a:latin typeface="Arial Black" pitchFamily="34" charset="0"/>
              </a:rPr>
              <a:t>Software Design with UML</a:t>
            </a:r>
          </a:p>
        </p:txBody>
      </p:sp>
    </p:spTree>
    <p:extLst>
      <p:ext uri="{BB962C8B-B14F-4D97-AF65-F5344CB8AC3E}">
        <p14:creationId xmlns:p14="http://schemas.microsoft.com/office/powerpoint/2010/main" val="113767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Data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64004"/>
            <a:ext cx="9144000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 </a:t>
            </a:r>
            <a:r>
              <a:rPr lang="en-US" sz="2600" i="1" dirty="0">
                <a:latin typeface="Rockwell Condensed" pitchFamily="18" charset="0"/>
              </a:rPr>
              <a:t>data object </a:t>
            </a:r>
            <a:r>
              <a:rPr lang="en-US" sz="2600" dirty="0">
                <a:latin typeface="Rockwell Condensed" pitchFamily="18" charset="0"/>
              </a:rPr>
              <a:t>is a representation of almost any composite information that must be understood by software.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i="1" dirty="0">
                <a:latin typeface="Rockwell Condensed" pitchFamily="18" charset="0"/>
              </a:rPr>
              <a:t>composite information - </a:t>
            </a:r>
            <a:r>
              <a:rPr lang="en-US" sz="2600" dirty="0">
                <a:latin typeface="Rockwell Condensed" pitchFamily="18" charset="0"/>
              </a:rPr>
              <a:t>number of different </a:t>
            </a:r>
            <a:r>
              <a:rPr lang="en-US" sz="2600" u="sng" dirty="0">
                <a:latin typeface="Rockwell Condensed" pitchFamily="18" charset="0"/>
              </a:rPr>
              <a:t>properties</a:t>
            </a:r>
            <a:r>
              <a:rPr lang="en-US" sz="2600" dirty="0">
                <a:latin typeface="Rockwell Condensed" pitchFamily="18" charset="0"/>
              </a:rPr>
              <a:t> or </a:t>
            </a:r>
            <a:r>
              <a:rPr lang="en-US" sz="2600" u="sng" dirty="0">
                <a:latin typeface="Rockwell Condensed" pitchFamily="18" charset="0"/>
              </a:rPr>
              <a:t>attributes.</a:t>
            </a:r>
            <a:r>
              <a:rPr lang="en-US" sz="2600" dirty="0">
                <a:latin typeface="Rockwell Condensed" pitchFamily="18" charset="0"/>
              </a:rPr>
              <a:t> 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 data object can be:- 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An external entity (e.g., anything that produces or consumes information), 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 thing (e.g., a report or a display), 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An occurrence (e.g., a telephone call)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Event (e.g., an alarm), 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 role (e.g., salesperson), 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An organizational unit (e.g., accounting department), 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 place (e.g., a warehouse), 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 structure (e.g., a file).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89BABE-483B-6907-E922-4110C3F729B8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spc="-100" dirty="0">
                <a:solidFill>
                  <a:schemeClr val="bg1"/>
                </a:solidFill>
                <a:latin typeface="Arial Black" pitchFamily="34" charset="0"/>
              </a:rPr>
              <a:t>Software Design with UML</a:t>
            </a:r>
          </a:p>
        </p:txBody>
      </p:sp>
    </p:spTree>
    <p:extLst>
      <p:ext uri="{BB962C8B-B14F-4D97-AF65-F5344CB8AC3E}">
        <p14:creationId xmlns:p14="http://schemas.microsoft.com/office/powerpoint/2010/main" val="113767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Data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3043698"/>
            <a:ext cx="5715000" cy="3429000"/>
          </a:xfrm>
          <a:prstGeom prst="rect">
            <a:avLst/>
          </a:prstGeom>
          <a:noFill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74675" y="1524000"/>
            <a:ext cx="8001000" cy="1216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latin typeface="Rockwell Condensed" pitchFamily="18" charset="0"/>
              </a:rPr>
              <a:t>For Ex.-  </a:t>
            </a:r>
            <a:r>
              <a:rPr lang="en-US" sz="2600" u="sng" dirty="0">
                <a:latin typeface="Rockwell Condensed" pitchFamily="18" charset="0"/>
              </a:rPr>
              <a:t>Set of attributes</a:t>
            </a:r>
            <a:r>
              <a:rPr lang="en-US" sz="2600" dirty="0">
                <a:latin typeface="Rockwell Condensed" pitchFamily="18" charset="0"/>
              </a:rPr>
              <a:t> can be defined for  a person or a car (i.e. Data Object)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306CFA-FE02-9834-973D-42A78876D15C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spc="-100" dirty="0">
                <a:solidFill>
                  <a:schemeClr val="bg1"/>
                </a:solidFill>
                <a:latin typeface="Arial Black" pitchFamily="34" charset="0"/>
              </a:rPr>
              <a:t>Software Design with UML</a:t>
            </a:r>
          </a:p>
        </p:txBody>
      </p:sp>
    </p:spTree>
    <p:extLst>
      <p:ext uri="{BB962C8B-B14F-4D97-AF65-F5344CB8AC3E}">
        <p14:creationId xmlns:p14="http://schemas.microsoft.com/office/powerpoint/2010/main" val="113767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Data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91418"/>
            <a:ext cx="9144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Define the properties of a data object.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Attributes </a:t>
            </a:r>
            <a:r>
              <a:rPr lang="en-US" sz="2600" u="sng" dirty="0">
                <a:latin typeface="Rockwell Condensed" pitchFamily="18" charset="0"/>
              </a:rPr>
              <a:t>name a data object</a:t>
            </a:r>
            <a:r>
              <a:rPr lang="en-US" sz="2600" dirty="0">
                <a:latin typeface="Rockwell Condensed" pitchFamily="18" charset="0"/>
              </a:rPr>
              <a:t>, </a:t>
            </a:r>
            <a:r>
              <a:rPr lang="en-US" sz="2600" u="sng" dirty="0">
                <a:latin typeface="Rockwell Condensed" pitchFamily="18" charset="0"/>
              </a:rPr>
              <a:t>describe its characteristics</a:t>
            </a:r>
            <a:r>
              <a:rPr lang="en-US" sz="2600" dirty="0">
                <a:latin typeface="Rockwell Condensed" pitchFamily="18" charset="0"/>
              </a:rPr>
              <a:t>, and in some cases, </a:t>
            </a:r>
            <a:r>
              <a:rPr lang="en-US" sz="2600" u="sng" dirty="0">
                <a:latin typeface="Rockwell Condensed" pitchFamily="18" charset="0"/>
              </a:rPr>
              <a:t>make reference to another object.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In addition, one or more of the attributes must be defined as an </a:t>
            </a:r>
            <a:r>
              <a:rPr lang="en-US" sz="2600" i="1" u="sng" dirty="0">
                <a:latin typeface="Rockwell Condensed" pitchFamily="18" charset="0"/>
              </a:rPr>
              <a:t>identifier( Key value or Unique value).</a:t>
            </a:r>
            <a:r>
              <a:rPr lang="en-US" sz="2600" i="1" dirty="0">
                <a:latin typeface="Rockwell Condensed" pitchFamily="18" charset="0"/>
              </a:rPr>
              <a:t> 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600" i="1" dirty="0">
                <a:latin typeface="Rockwell Condensed" pitchFamily="18" charset="0"/>
              </a:rPr>
              <a:t>Ex. Data object </a:t>
            </a:r>
            <a:r>
              <a:rPr lang="en-US" sz="2600" b="1" i="1" dirty="0">
                <a:latin typeface="Rockwell Condensed" pitchFamily="18" charset="0"/>
              </a:rPr>
              <a:t>Car</a:t>
            </a:r>
            <a:r>
              <a:rPr lang="en-US" sz="2600" i="1" dirty="0">
                <a:latin typeface="Rockwell Condensed" pitchFamily="18" charset="0"/>
              </a:rPr>
              <a:t> has Id number as identifier.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247C0-8CAC-B498-C901-F64844DB7616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spc="-100" dirty="0">
                <a:solidFill>
                  <a:schemeClr val="bg1"/>
                </a:solidFill>
                <a:latin typeface="Arial Black" pitchFamily="34" charset="0"/>
              </a:rPr>
              <a:t>Software Design with UML</a:t>
            </a:r>
          </a:p>
        </p:txBody>
      </p:sp>
    </p:spTree>
    <p:extLst>
      <p:ext uri="{BB962C8B-B14F-4D97-AF65-F5344CB8AC3E}">
        <p14:creationId xmlns:p14="http://schemas.microsoft.com/office/powerpoint/2010/main" val="113767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Relationships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55712"/>
            <a:ext cx="9144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Data objects are connected to one another in different ways. Consider two data objects:</a:t>
            </a:r>
          </a:p>
          <a:p>
            <a:pPr lvl="2"/>
            <a:r>
              <a:rPr lang="en-US" sz="2600" b="1" dirty="0">
                <a:latin typeface="Rockwell Condensed" pitchFamily="18" charset="0"/>
              </a:rPr>
              <a:t>Book </a:t>
            </a:r>
          </a:p>
          <a:p>
            <a:pPr lvl="2"/>
            <a:r>
              <a:rPr lang="en-US" sz="2600" b="1" dirty="0">
                <a:latin typeface="Rockwell Condensed" pitchFamily="18" charset="0"/>
              </a:rPr>
              <a:t>Bookstore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 connection is established between </a:t>
            </a:r>
            <a:r>
              <a:rPr lang="en-US" sz="2600" b="1" dirty="0">
                <a:latin typeface="Rockwell Condensed" pitchFamily="18" charset="0"/>
              </a:rPr>
              <a:t>book </a:t>
            </a:r>
            <a:r>
              <a:rPr lang="en-US" sz="2600" dirty="0">
                <a:latin typeface="Rockwell Condensed" pitchFamily="18" charset="0"/>
              </a:rPr>
              <a:t>and </a:t>
            </a:r>
            <a:r>
              <a:rPr lang="en-US" sz="2600" b="1" dirty="0">
                <a:latin typeface="Rockwell Condensed" pitchFamily="18" charset="0"/>
              </a:rPr>
              <a:t>bookstore </a:t>
            </a:r>
            <a:r>
              <a:rPr lang="en-US" sz="2600" dirty="0">
                <a:latin typeface="Rockwell Condensed" pitchFamily="18" charset="0"/>
              </a:rPr>
              <a:t>because the two objects are related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99D881-0EE6-2D7B-3AB0-34C8B23CFD54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spc="-100" dirty="0">
                <a:solidFill>
                  <a:schemeClr val="bg1"/>
                </a:solidFill>
                <a:latin typeface="Arial Black" pitchFamily="34" charset="0"/>
              </a:rPr>
              <a:t>Software Design with UML</a:t>
            </a:r>
          </a:p>
        </p:txBody>
      </p:sp>
    </p:spTree>
    <p:extLst>
      <p:ext uri="{BB962C8B-B14F-4D97-AF65-F5344CB8AC3E}">
        <p14:creationId xmlns:p14="http://schemas.microsoft.com/office/powerpoint/2010/main" val="113767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982</Words>
  <Application>Microsoft Office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Georgia</vt:lpstr>
      <vt:lpstr>Rockwell Condensed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ANGEL</dc:creator>
  <cp:lastModifiedBy>Dhara Rawal</cp:lastModifiedBy>
  <cp:revision>79</cp:revision>
  <dcterms:created xsi:type="dcterms:W3CDTF">2013-08-10T04:20:06Z</dcterms:created>
  <dcterms:modified xsi:type="dcterms:W3CDTF">2024-02-14T08:16:40Z</dcterms:modified>
</cp:coreProperties>
</file>

<file path=userCustomization/customUI.xml><?xml version="1.0" encoding="utf-8"?>
<mso:customUI xmlns:mso="http://schemas.microsoft.com/office/2006/01/customui">
  <mso:ribbon>
    <mso:qat>
      <mso:documentControls>
        <mso:control idQ="mso:BulletsGallery" visible="true"/>
        <mso:control idQ="mso:Font" visible="true"/>
        <mso:control idQ="mso:FontSize" visible="true"/>
      </mso:documentControls>
    </mso:qat>
  </mso:ribbon>
</mso:customUI>
</file>