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3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08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E83A-1028-424C-8484-8D0AE23644E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E83A-1028-424C-8484-8D0AE23644E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E83A-1028-424C-8484-8D0AE23644E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E83A-1028-424C-8484-8D0AE23644E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E83A-1028-424C-8484-8D0AE23644E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E83A-1028-424C-8484-8D0AE23644E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E83A-1028-424C-8484-8D0AE23644E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E83A-1028-424C-8484-8D0AE23644E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E83A-1028-424C-8484-8D0AE23644E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E83A-1028-424C-8484-8D0AE23644E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E83A-1028-424C-8484-8D0AE23644E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3E83A-1028-424C-8484-8D0AE23644E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990600"/>
            <a:ext cx="754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000066"/>
                </a:solidFill>
                <a:latin typeface="Arial Black" pitchFamily="34" charset="0"/>
              </a:rPr>
              <a:t>CHAPTER 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2642419"/>
            <a:ext cx="8915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660033"/>
                </a:solidFill>
                <a:latin typeface="Arial Black" pitchFamily="34" charset="0"/>
              </a:rPr>
              <a:t>Software</a:t>
            </a:r>
          </a:p>
          <a:p>
            <a:pPr algn="ctr"/>
            <a:r>
              <a:rPr lang="en-US" sz="6000" b="1" dirty="0">
                <a:solidFill>
                  <a:srgbClr val="660033"/>
                </a:solidFill>
                <a:latin typeface="Arial Black" pitchFamily="34" charset="0"/>
              </a:rPr>
              <a:t>Project</a:t>
            </a:r>
          </a:p>
          <a:p>
            <a:pPr algn="ctr"/>
            <a:r>
              <a:rPr lang="en-US" sz="6000" b="1" dirty="0">
                <a:solidFill>
                  <a:srgbClr val="660033"/>
                </a:solidFill>
                <a:latin typeface="Arial Black" pitchFamily="34" charset="0"/>
              </a:rPr>
              <a:t>Management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600" spc="-100" dirty="0">
                <a:solidFill>
                  <a:schemeClr val="bg1"/>
                </a:solidFill>
                <a:latin typeface="Arial Black" pitchFamily="34" charset="0"/>
              </a:rPr>
              <a:t>Software Project Management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endParaRPr lang="en-US" sz="3000" spc="-1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115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600" spc="-100" dirty="0">
                <a:solidFill>
                  <a:schemeClr val="bg1"/>
                </a:solidFill>
                <a:latin typeface="Arial Black" pitchFamily="34" charset="0"/>
              </a:rPr>
              <a:t>Software Project Management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Product Scope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239798"/>
            <a:ext cx="9144000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600" b="1" dirty="0">
                <a:latin typeface="Rockwell Condensed" pitchFamily="18" charset="0"/>
                <a:ea typeface="宋体" pitchFamily="2" charset="-122"/>
              </a:rPr>
              <a:t>Software Scope</a:t>
            </a:r>
            <a:r>
              <a:rPr lang="en-US" altLang="zh-CN" sz="2600" dirty="0">
                <a:latin typeface="Rockwell Condensed" pitchFamily="18" charset="0"/>
                <a:ea typeface="宋体" pitchFamily="2" charset="-122"/>
              </a:rPr>
              <a:t>:</a:t>
            </a:r>
          </a:p>
          <a:p>
            <a:pPr marL="1371600" lvl="2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600" dirty="0">
                <a:solidFill>
                  <a:schemeClr val="accent2"/>
                </a:solidFill>
                <a:latin typeface="Rockwell Condensed" pitchFamily="18" charset="0"/>
                <a:ea typeface="宋体" pitchFamily="2" charset="-122"/>
              </a:rPr>
              <a:t>Context</a:t>
            </a:r>
            <a:r>
              <a:rPr lang="en-US" altLang="zh-CN" sz="2600" dirty="0">
                <a:latin typeface="Rockwell Condensed" pitchFamily="18" charset="0"/>
                <a:ea typeface="宋体" pitchFamily="2" charset="-122"/>
              </a:rPr>
              <a:t> How does the software to be built fit into a larger system, product, or business context and what constraints are imposed as a result of the context?</a:t>
            </a:r>
          </a:p>
          <a:p>
            <a:pPr marL="1371600" lvl="2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600" dirty="0">
                <a:solidFill>
                  <a:schemeClr val="accent2"/>
                </a:solidFill>
                <a:latin typeface="Rockwell Condensed" pitchFamily="18" charset="0"/>
                <a:ea typeface="宋体" pitchFamily="2" charset="-122"/>
              </a:rPr>
              <a:t>Information objectives</a:t>
            </a:r>
            <a:r>
              <a:rPr lang="en-US" altLang="zh-CN" sz="2600" dirty="0">
                <a:latin typeface="Rockwell Condensed" pitchFamily="18" charset="0"/>
                <a:ea typeface="宋体" pitchFamily="2" charset="-122"/>
              </a:rPr>
              <a:t> What customer-visible data objects are produced as output from the software? What data objects are required for input?</a:t>
            </a:r>
          </a:p>
          <a:p>
            <a:pPr marL="1371600" lvl="2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600" dirty="0">
                <a:solidFill>
                  <a:schemeClr val="accent2"/>
                </a:solidFill>
                <a:latin typeface="Rockwell Condensed" pitchFamily="18" charset="0"/>
                <a:ea typeface="宋体" pitchFamily="2" charset="-122"/>
              </a:rPr>
              <a:t>Function and performance</a:t>
            </a:r>
            <a:r>
              <a:rPr lang="en-US" altLang="zh-CN" sz="2600" dirty="0">
                <a:latin typeface="Rockwell Condensed" pitchFamily="18" charset="0"/>
                <a:ea typeface="宋体" pitchFamily="2" charset="-122"/>
              </a:rPr>
              <a:t>  What function does the software perform to transform input data into output? Are any special performance characteristics to be addressed?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600" dirty="0">
                <a:latin typeface="Rockwell Condensed" pitchFamily="18" charset="0"/>
                <a:ea typeface="宋体" pitchFamily="2" charset="-122"/>
              </a:rPr>
              <a:t>Software project scope must be unambiguous and understandable at the management and technical levels.</a:t>
            </a:r>
            <a:endParaRPr lang="en-US" sz="2600" dirty="0">
              <a:latin typeface="Rockwell Condense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15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600" spc="-100" dirty="0">
                <a:solidFill>
                  <a:schemeClr val="bg1"/>
                </a:solidFill>
                <a:latin typeface="Arial Black" pitchFamily="34" charset="0"/>
              </a:rPr>
              <a:t>Software Project Management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Process, project and measurement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278553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Process Metrics:-</a:t>
            </a:r>
          </a:p>
          <a:p>
            <a:pPr marL="571500" indent="-571500">
              <a:lnSpc>
                <a:spcPct val="80000"/>
              </a:lnSpc>
            </a:pPr>
            <a:r>
              <a:rPr lang="en-US" sz="2600" dirty="0">
                <a:latin typeface="Rockwell Condensed" pitchFamily="18" charset="0"/>
              </a:rPr>
              <a:t>	Are collected across all projects and over long periods of time. Their intent is to provide a set of process indicator that lead to long term software process improvement.</a:t>
            </a:r>
          </a:p>
          <a:p>
            <a:pPr marL="571500" indent="-57150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Project Metrics:-</a:t>
            </a:r>
          </a:p>
          <a:p>
            <a:pPr marL="571500" indent="-571500">
              <a:lnSpc>
                <a:spcPct val="80000"/>
              </a:lnSpc>
            </a:pPr>
            <a:r>
              <a:rPr lang="en-US" sz="2600" dirty="0">
                <a:latin typeface="Rockwell Condensed" pitchFamily="18" charset="0"/>
              </a:rPr>
              <a:t>	enables a software project manager to </a:t>
            </a:r>
          </a:p>
          <a:p>
            <a:pPr marL="1028700" lvl="1" indent="-571500">
              <a:lnSpc>
                <a:spcPct val="80000"/>
              </a:lnSpc>
              <a:buFont typeface="Wingdings" pitchFamily="2" charset="2"/>
              <a:buAutoNum type="arabicParenR"/>
            </a:pPr>
            <a:r>
              <a:rPr lang="en-US" sz="2600" dirty="0">
                <a:latin typeface="Rockwell Condensed" pitchFamily="18" charset="0"/>
              </a:rPr>
              <a:t>Assess the status of an ongoing project</a:t>
            </a:r>
          </a:p>
          <a:p>
            <a:pPr marL="1028700" lvl="1" indent="-571500">
              <a:lnSpc>
                <a:spcPct val="80000"/>
              </a:lnSpc>
              <a:buFont typeface="Wingdings" pitchFamily="2" charset="2"/>
              <a:buAutoNum type="arabicParenR"/>
            </a:pPr>
            <a:r>
              <a:rPr lang="en-US" sz="2600" dirty="0">
                <a:latin typeface="Rockwell Condensed" pitchFamily="18" charset="0"/>
              </a:rPr>
              <a:t>Track potential risks.</a:t>
            </a:r>
          </a:p>
          <a:p>
            <a:pPr marL="1028700" lvl="1" indent="-571500">
              <a:lnSpc>
                <a:spcPct val="80000"/>
              </a:lnSpc>
              <a:buFont typeface="Wingdings" pitchFamily="2" charset="2"/>
              <a:buAutoNum type="arabicParenR"/>
            </a:pPr>
            <a:r>
              <a:rPr lang="en-US" sz="2600" dirty="0">
                <a:latin typeface="Rockwell Condensed" pitchFamily="18" charset="0"/>
              </a:rPr>
              <a:t>Uncover problem areas before they go “Critical”</a:t>
            </a:r>
          </a:p>
          <a:p>
            <a:pPr marL="1028700" lvl="1" indent="-571500">
              <a:lnSpc>
                <a:spcPct val="80000"/>
              </a:lnSpc>
              <a:buFont typeface="Wingdings" pitchFamily="2" charset="2"/>
              <a:buAutoNum type="arabicParenR"/>
            </a:pPr>
            <a:r>
              <a:rPr lang="en-US" sz="2600" dirty="0">
                <a:latin typeface="Rockwell Condensed" pitchFamily="18" charset="0"/>
              </a:rPr>
              <a:t>Adjust work flow or tasks</a:t>
            </a:r>
          </a:p>
          <a:p>
            <a:pPr marL="1028700" lvl="1" indent="-571500">
              <a:lnSpc>
                <a:spcPct val="80000"/>
              </a:lnSpc>
              <a:buFont typeface="Wingdings" pitchFamily="2" charset="2"/>
              <a:buAutoNum type="arabicParenR"/>
            </a:pPr>
            <a:r>
              <a:rPr lang="en-US" sz="2600" dirty="0">
                <a:latin typeface="Rockwell Condensed" pitchFamily="18" charset="0"/>
              </a:rPr>
              <a:t>Evaluate the project team’s ability to control quality of software work products.</a:t>
            </a:r>
          </a:p>
          <a:p>
            <a:pPr marL="571500" indent="-57150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Measurement :- </a:t>
            </a:r>
          </a:p>
          <a:p>
            <a:pPr marL="571500" indent="-571500">
              <a:lnSpc>
                <a:spcPct val="80000"/>
              </a:lnSpc>
            </a:pPr>
            <a:r>
              <a:rPr lang="en-US" sz="2600" dirty="0">
                <a:latin typeface="Rockwell Condensed" pitchFamily="18" charset="0"/>
              </a:rPr>
              <a:t>	Are  collected by a project team and converted into process metrics during software process improvement.</a:t>
            </a:r>
          </a:p>
        </p:txBody>
      </p:sp>
    </p:spTree>
    <p:extLst>
      <p:ext uri="{BB962C8B-B14F-4D97-AF65-F5344CB8AC3E}">
        <p14:creationId xmlns:p14="http://schemas.microsoft.com/office/powerpoint/2010/main" val="1891159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600" spc="-100" dirty="0">
                <a:solidFill>
                  <a:schemeClr val="bg1"/>
                </a:solidFill>
                <a:latin typeface="Arial Black" pitchFamily="34" charset="0"/>
              </a:rPr>
              <a:t>Software Project Management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9144000" cy="1015663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Process Metrics &amp; Software Process Improvement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848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1159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600" spc="-100" dirty="0">
                <a:solidFill>
                  <a:schemeClr val="bg1"/>
                </a:solidFill>
                <a:latin typeface="Arial Black" pitchFamily="34" charset="0"/>
              </a:rPr>
              <a:t>Software Project Management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endParaRPr lang="en-US" sz="3000" spc="-1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239798"/>
            <a:ext cx="9144000" cy="5115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latin typeface="Rockwell Condensed" pitchFamily="18" charset="0"/>
              </a:rPr>
              <a:t>Process at the center connecting 3 factors that have a profound influence on software quality and organizational performance.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latin typeface="Rockwell Condensed" pitchFamily="18" charset="0"/>
              </a:rPr>
              <a:t>Process triangle exists within a circle of environmental conditions that include the development environment, business conditions and customer characteristics.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dirty="0">
                <a:latin typeface="Rockwell Condensed" pitchFamily="18" charset="0"/>
                <a:ea typeface="宋体" pitchFamily="2" charset="-122"/>
              </a:rPr>
              <a:t>We measure the efficacy of a software process indirectly. 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dirty="0">
                <a:latin typeface="Rockwell Condensed" pitchFamily="18" charset="0"/>
                <a:ea typeface="宋体" pitchFamily="2" charset="-122"/>
              </a:rPr>
              <a:t>That is, we derive a set of metrics based on the outcomes that can be derived from the process. 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dirty="0">
                <a:latin typeface="Rockwell Condensed" pitchFamily="18" charset="0"/>
                <a:ea typeface="宋体" pitchFamily="2" charset="-122"/>
              </a:rPr>
              <a:t>Outcomes include </a:t>
            </a:r>
          </a:p>
          <a:p>
            <a:pPr marL="1371600" lvl="2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dirty="0">
                <a:latin typeface="Rockwell Condensed" pitchFamily="18" charset="0"/>
                <a:ea typeface="宋体" pitchFamily="2" charset="-122"/>
              </a:rPr>
              <a:t>measures of errors uncovered before release of the software</a:t>
            </a:r>
          </a:p>
          <a:p>
            <a:pPr marL="1371600" lvl="2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dirty="0">
                <a:latin typeface="Rockwell Condensed" pitchFamily="18" charset="0"/>
                <a:ea typeface="宋体" pitchFamily="2" charset="-122"/>
              </a:rPr>
              <a:t>defects delivered to and reported by end-users</a:t>
            </a:r>
          </a:p>
          <a:p>
            <a:pPr marL="1371600" lvl="2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dirty="0">
                <a:latin typeface="Rockwell Condensed" pitchFamily="18" charset="0"/>
                <a:ea typeface="宋体" pitchFamily="2" charset="-122"/>
              </a:rPr>
              <a:t>work products delivered (productivity)</a:t>
            </a:r>
          </a:p>
          <a:p>
            <a:pPr marL="1371600" lvl="2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dirty="0">
                <a:latin typeface="Rockwell Condensed" pitchFamily="18" charset="0"/>
                <a:ea typeface="宋体" pitchFamily="2" charset="-122"/>
              </a:rPr>
              <a:t>human effort expended</a:t>
            </a:r>
          </a:p>
          <a:p>
            <a:pPr marL="1371600" lvl="2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dirty="0">
                <a:latin typeface="Rockwell Condensed" pitchFamily="18" charset="0"/>
                <a:ea typeface="宋体" pitchFamily="2" charset="-122"/>
              </a:rPr>
              <a:t>calendar time expended</a:t>
            </a:r>
          </a:p>
          <a:p>
            <a:pPr marL="1371600" lvl="2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dirty="0">
                <a:latin typeface="Rockwell Condensed" pitchFamily="18" charset="0"/>
                <a:ea typeface="宋体" pitchFamily="2" charset="-122"/>
              </a:rPr>
              <a:t>schedule conformance</a:t>
            </a:r>
          </a:p>
          <a:p>
            <a:pPr marL="1371600" lvl="2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dirty="0">
                <a:latin typeface="Rockwell Condensed" pitchFamily="18" charset="0"/>
                <a:ea typeface="宋体" pitchFamily="2" charset="-122"/>
              </a:rPr>
              <a:t>other measures. 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dirty="0">
                <a:latin typeface="Rockwell Condensed" pitchFamily="18" charset="0"/>
                <a:ea typeface="宋体" pitchFamily="2" charset="-122"/>
              </a:rPr>
              <a:t>We also derive process metrics by measuring the characteristics of specific software engineering tasks.</a:t>
            </a:r>
            <a:endParaRPr lang="en-US" sz="2400" dirty="0">
              <a:latin typeface="Rockwell Condense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159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600" spc="-100" dirty="0">
                <a:solidFill>
                  <a:schemeClr val="bg1"/>
                </a:solidFill>
                <a:latin typeface="Arial Black" pitchFamily="34" charset="0"/>
              </a:rPr>
              <a:t>Software Project Management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Software Measurement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" y="1239798"/>
            <a:ext cx="91059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Categories in 2 ways:</a:t>
            </a:r>
          </a:p>
          <a:p>
            <a:pPr marL="914400" lvl="1" indent="-457200">
              <a:buFont typeface="Wingdings" pitchFamily="2" charset="2"/>
              <a:buChar char="q"/>
            </a:pPr>
            <a:r>
              <a:rPr lang="en-US" sz="2600" b="1" i="1" dirty="0">
                <a:latin typeface="Rockwell Condensed" pitchFamily="18" charset="0"/>
              </a:rPr>
              <a:t>Direct measure</a:t>
            </a:r>
            <a:r>
              <a:rPr lang="en-US" sz="2600" b="1" dirty="0">
                <a:latin typeface="Rockwell Condensed" pitchFamily="18" charset="0"/>
              </a:rPr>
              <a:t> </a:t>
            </a:r>
            <a:r>
              <a:rPr lang="en-US" sz="2600" dirty="0">
                <a:latin typeface="Rockwell Condensed" pitchFamily="18" charset="0"/>
              </a:rPr>
              <a:t>of the software process &amp; Product </a:t>
            </a:r>
          </a:p>
          <a:p>
            <a:pPr marL="1371600" lvl="2" indent="-4572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E.g. Lines of code (LOC), execution speed, and defect)</a:t>
            </a:r>
          </a:p>
          <a:p>
            <a:pPr marL="914400" lvl="1" indent="-457200">
              <a:buFont typeface="Wingdings" pitchFamily="2" charset="2"/>
              <a:buChar char="q"/>
            </a:pPr>
            <a:r>
              <a:rPr lang="en-US" sz="2600" b="1" i="1" dirty="0">
                <a:latin typeface="Rockwell Condensed" pitchFamily="18" charset="0"/>
              </a:rPr>
              <a:t>Indirect measures</a:t>
            </a:r>
            <a:r>
              <a:rPr lang="en-US" sz="2600" b="1" dirty="0">
                <a:latin typeface="Rockwell Condensed" pitchFamily="18" charset="0"/>
              </a:rPr>
              <a:t> </a:t>
            </a:r>
            <a:r>
              <a:rPr lang="en-US" sz="2600" dirty="0">
                <a:latin typeface="Rockwell Condensed" pitchFamily="18" charset="0"/>
              </a:rPr>
              <a:t>of the product that include functionality, complexity, efficiency, reliability, maintainability etc.</a:t>
            </a:r>
          </a:p>
          <a:p>
            <a:pPr marL="914400" lvl="1" indent="-4572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Team A found : 342 errors</a:t>
            </a:r>
          </a:p>
          <a:p>
            <a:pPr marL="914400" lvl="1" indent="-4572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Team B found : 184 errors </a:t>
            </a:r>
          </a:p>
          <a:p>
            <a:pPr marL="914400" lvl="1" indent="-4572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It is depends on size or complexity of the projects. </a:t>
            </a:r>
          </a:p>
        </p:txBody>
      </p:sp>
    </p:spTree>
    <p:extLst>
      <p:ext uri="{BB962C8B-B14F-4D97-AF65-F5344CB8AC3E}">
        <p14:creationId xmlns:p14="http://schemas.microsoft.com/office/powerpoint/2010/main" val="1891159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600" spc="-100" dirty="0">
                <a:solidFill>
                  <a:schemeClr val="bg1"/>
                </a:solidFill>
                <a:latin typeface="Arial Black" pitchFamily="34" charset="0"/>
              </a:rPr>
              <a:t>Software Project Management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Size-Oriented metrics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239798"/>
            <a:ext cx="9144000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600" dirty="0">
                <a:latin typeface="Rockwell Condensed" pitchFamily="18" charset="0"/>
                <a:ea typeface="宋体" pitchFamily="2" charset="-122"/>
              </a:rPr>
              <a:t>Size-oriented metrics measures on LOC as normalization value.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600" dirty="0">
                <a:latin typeface="Rockwell Condensed" pitchFamily="18" charset="0"/>
                <a:ea typeface="宋体" pitchFamily="2" charset="-122"/>
              </a:rPr>
              <a:t>Errors per KLOC (thousand lines of code)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600" dirty="0">
                <a:latin typeface="Rockwell Condensed" pitchFamily="18" charset="0"/>
                <a:ea typeface="宋体" pitchFamily="2" charset="-122"/>
              </a:rPr>
              <a:t>Defects per KLOC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600" dirty="0">
                <a:latin typeface="Rockwell Condensed" pitchFamily="18" charset="0"/>
                <a:ea typeface="宋体" pitchFamily="2" charset="-122"/>
              </a:rPr>
              <a:t>$ per LOC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600" dirty="0">
                <a:latin typeface="Rockwell Condensed" pitchFamily="18" charset="0"/>
                <a:ea typeface="宋体" pitchFamily="2" charset="-122"/>
              </a:rPr>
              <a:t>Pages of documentation per KLOC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600" dirty="0">
                <a:latin typeface="Rockwell Condensed" pitchFamily="18" charset="0"/>
                <a:ea typeface="宋体" pitchFamily="2" charset="-122"/>
              </a:rPr>
              <a:t>Errors per person-month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600" dirty="0">
                <a:latin typeface="Rockwell Condensed" pitchFamily="18" charset="0"/>
                <a:ea typeface="宋体" pitchFamily="2" charset="-122"/>
              </a:rPr>
              <a:t>Errors per review hour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600" dirty="0">
                <a:latin typeface="Rockwell Condensed" pitchFamily="18" charset="0"/>
                <a:ea typeface="宋体" pitchFamily="2" charset="-122"/>
              </a:rPr>
              <a:t>LOC per person-month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600" dirty="0">
                <a:latin typeface="Rockwell Condensed" pitchFamily="18" charset="0"/>
                <a:ea typeface="宋体" pitchFamily="2" charset="-122"/>
              </a:rPr>
              <a:t>$ per page of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891159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600" spc="-100" dirty="0">
                <a:solidFill>
                  <a:schemeClr val="bg1"/>
                </a:solidFill>
                <a:latin typeface="Arial Black" pitchFamily="34" charset="0"/>
              </a:rPr>
              <a:t>Software Project Management 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742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endParaRPr lang="en-US" sz="3000" spc="-1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295400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latin typeface="Rockwell Condensed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600" dirty="0">
              <a:latin typeface="Rockwell Condense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2187952"/>
            <a:ext cx="4194803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>
                <a:solidFill>
                  <a:srgbClr val="660033"/>
                </a:solidFill>
                <a:latin typeface="Arial Black" pitchFamily="34" charset="0"/>
              </a:rPr>
              <a:t>End</a:t>
            </a:r>
          </a:p>
          <a:p>
            <a:pPr algn="ctr"/>
            <a:r>
              <a:rPr lang="en-US" sz="7200" b="1" dirty="0">
                <a:solidFill>
                  <a:srgbClr val="660033"/>
                </a:solidFill>
                <a:latin typeface="Arial Black" pitchFamily="34" charset="0"/>
              </a:rPr>
              <a:t>Of</a:t>
            </a:r>
          </a:p>
          <a:p>
            <a:pPr algn="ctr"/>
            <a:r>
              <a:rPr lang="en-US" sz="7200" b="1" dirty="0">
                <a:solidFill>
                  <a:srgbClr val="660033"/>
                </a:solidFill>
                <a:latin typeface="Arial Black" pitchFamily="34" charset="0"/>
              </a:rPr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18095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600" spc="-100" dirty="0">
                <a:solidFill>
                  <a:schemeClr val="bg1"/>
                </a:solidFill>
                <a:latin typeface="Arial Black" pitchFamily="34" charset="0"/>
              </a:rPr>
              <a:t>Software Project Management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Why Project Fail?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285786"/>
            <a:ext cx="91440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Changing customer requirement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Ambiguous/Incomplete requirement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Unrealistic deadline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An honest underestimate of effort</a:t>
            </a:r>
            <a:endParaRPr lang="en-GB" sz="2600" dirty="0">
              <a:latin typeface="Rockwell Condensed" pitchFamily="18" charset="0"/>
            </a:endParaRPr>
          </a:p>
          <a:p>
            <a:pPr marL="571500" indent="-5715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Predictable and/or unpredictable risks</a:t>
            </a:r>
            <a:endParaRPr lang="en-GB" sz="2600" dirty="0">
              <a:latin typeface="Rockwell Condensed" pitchFamily="18" charset="0"/>
            </a:endParaRPr>
          </a:p>
          <a:p>
            <a:pPr marL="571500" indent="-5715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Technical difficulties</a:t>
            </a:r>
            <a:endParaRPr lang="en-GB" sz="2600" dirty="0">
              <a:latin typeface="Rockwell Condensed" pitchFamily="18" charset="0"/>
            </a:endParaRPr>
          </a:p>
          <a:p>
            <a:pPr marL="571500" indent="-5715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Miscommunication among project staff</a:t>
            </a:r>
            <a:endParaRPr lang="en-GB" sz="2600" dirty="0">
              <a:latin typeface="Rockwell Condensed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600" spc="-100" dirty="0">
                <a:solidFill>
                  <a:schemeClr val="bg1"/>
                </a:solidFill>
                <a:latin typeface="Arial Black" pitchFamily="34" charset="0"/>
              </a:rPr>
              <a:t>Software Project Management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People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" y="1239798"/>
            <a:ext cx="912495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600" b="1" dirty="0">
                <a:latin typeface="Rockwell Condensed" pitchFamily="18" charset="0"/>
              </a:rPr>
              <a:t>Player of the project:</a:t>
            </a:r>
            <a:endParaRPr lang="en-US" sz="2600" dirty="0">
              <a:latin typeface="Rockwell Condensed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The Stakeholders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Team leaders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The Software Team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Agile Team (Implementer)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Coordination and Communication Issues.</a:t>
            </a:r>
          </a:p>
        </p:txBody>
      </p:sp>
    </p:spTree>
    <p:extLst>
      <p:ext uri="{BB962C8B-B14F-4D97-AF65-F5344CB8AC3E}">
        <p14:creationId xmlns:p14="http://schemas.microsoft.com/office/powerpoint/2010/main" val="189115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600" spc="-100" dirty="0">
                <a:solidFill>
                  <a:schemeClr val="bg1"/>
                </a:solidFill>
                <a:latin typeface="Arial Black" pitchFamily="34" charset="0"/>
              </a:rPr>
              <a:t>Software Project Management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Stakeholders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254584"/>
            <a:ext cx="9144000" cy="4168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Wingdings" pitchFamily="2" charset="2"/>
              <a:buChar char="q"/>
            </a:pPr>
            <a:r>
              <a:rPr lang="en-US" sz="2600" i="1" dirty="0">
                <a:solidFill>
                  <a:schemeClr val="accent2"/>
                </a:solidFill>
                <a:latin typeface="Rockwell Condensed" pitchFamily="18" charset="0"/>
              </a:rPr>
              <a:t>Senior managers</a:t>
            </a:r>
            <a:r>
              <a:rPr lang="en-US" sz="2600" dirty="0">
                <a:latin typeface="Rockwell Condensed" pitchFamily="18" charset="0"/>
              </a:rPr>
              <a:t> who define the business issues that often have significant influence on the project.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Wingdings" pitchFamily="2" charset="2"/>
              <a:buChar char="q"/>
            </a:pPr>
            <a:endParaRPr lang="en-US" sz="2600" dirty="0">
              <a:latin typeface="Rockwell Condensed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Font typeface="Wingdings" pitchFamily="2" charset="2"/>
              <a:buChar char="q"/>
            </a:pPr>
            <a:r>
              <a:rPr lang="en-US" sz="2600" i="1" dirty="0">
                <a:solidFill>
                  <a:schemeClr val="accent2"/>
                </a:solidFill>
                <a:latin typeface="Rockwell Condensed" pitchFamily="18" charset="0"/>
              </a:rPr>
              <a:t>Project (technical) managers</a:t>
            </a:r>
            <a:r>
              <a:rPr lang="en-US" sz="2600" i="1" dirty="0">
                <a:latin typeface="Rockwell Condensed" pitchFamily="18" charset="0"/>
              </a:rPr>
              <a:t> </a:t>
            </a:r>
            <a:r>
              <a:rPr lang="en-US" sz="2600" dirty="0">
                <a:latin typeface="Rockwell Condensed" pitchFamily="18" charset="0"/>
              </a:rPr>
              <a:t>who must plan, motivate, organize, and control the practitioners who do software work.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600" i="1" dirty="0">
                <a:solidFill>
                  <a:schemeClr val="accent2"/>
                </a:solidFill>
                <a:latin typeface="Rockwell Condensed" pitchFamily="18" charset="0"/>
              </a:rPr>
              <a:t>Practitioners</a:t>
            </a:r>
            <a:r>
              <a:rPr lang="en-US" sz="2600" dirty="0">
                <a:solidFill>
                  <a:schemeClr val="accent2"/>
                </a:solidFill>
                <a:latin typeface="Rockwell Condensed" pitchFamily="18" charset="0"/>
              </a:rPr>
              <a:t> </a:t>
            </a:r>
            <a:r>
              <a:rPr lang="en-US" sz="2600" dirty="0">
                <a:latin typeface="Rockwell Condensed" pitchFamily="18" charset="0"/>
              </a:rPr>
              <a:t>who deliver the technical skills that are necessary to engineer a product or application.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600" i="1" dirty="0">
                <a:solidFill>
                  <a:schemeClr val="accent2"/>
                </a:solidFill>
                <a:latin typeface="Rockwell Condensed" pitchFamily="18" charset="0"/>
              </a:rPr>
              <a:t>Customers</a:t>
            </a:r>
            <a:r>
              <a:rPr lang="en-US" sz="2600" dirty="0">
                <a:latin typeface="Rockwell Condensed" pitchFamily="18" charset="0"/>
              </a:rPr>
              <a:t> who specify the requirements for the software to be engineered and other stakeholders who have a peripheral interest in the outcome.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600" i="1" dirty="0">
                <a:solidFill>
                  <a:schemeClr val="accent2"/>
                </a:solidFill>
                <a:latin typeface="Rockwell Condensed" pitchFamily="18" charset="0"/>
              </a:rPr>
              <a:t>End-users</a:t>
            </a:r>
            <a:r>
              <a:rPr lang="en-US" sz="2600" dirty="0">
                <a:solidFill>
                  <a:schemeClr val="accent2"/>
                </a:solidFill>
                <a:latin typeface="Rockwell Condensed" pitchFamily="18" charset="0"/>
              </a:rPr>
              <a:t> </a:t>
            </a:r>
            <a:r>
              <a:rPr lang="en-US" sz="2600" dirty="0">
                <a:latin typeface="Rockwell Condensed" pitchFamily="18" charset="0"/>
              </a:rPr>
              <a:t>who interact with the software once it is released for production use.</a:t>
            </a:r>
          </a:p>
        </p:txBody>
      </p:sp>
    </p:spTree>
    <p:extLst>
      <p:ext uri="{BB962C8B-B14F-4D97-AF65-F5344CB8AC3E}">
        <p14:creationId xmlns:p14="http://schemas.microsoft.com/office/powerpoint/2010/main" val="189115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600" spc="-100" dirty="0">
                <a:solidFill>
                  <a:schemeClr val="bg1"/>
                </a:solidFill>
                <a:latin typeface="Arial Black" pitchFamily="34" charset="0"/>
              </a:rPr>
              <a:t>Software Project Management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Team Leaders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239798"/>
            <a:ext cx="9144000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MOI model for leadership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q"/>
            </a:pPr>
            <a:endParaRPr lang="en-US" sz="2600" dirty="0">
              <a:latin typeface="Rockwell Condensed" pitchFamily="18" charset="0"/>
            </a:endParaRPr>
          </a:p>
          <a:p>
            <a:pPr marL="914400" lvl="1" indent="-457200">
              <a:lnSpc>
                <a:spcPct val="80000"/>
              </a:lnSpc>
              <a:spcBef>
                <a:spcPts val="600"/>
              </a:spcBef>
              <a:buFont typeface="Wingdings" pitchFamily="2" charset="2"/>
              <a:buChar char="q"/>
            </a:pPr>
            <a:r>
              <a:rPr lang="en-US" sz="2600" b="1" dirty="0">
                <a:solidFill>
                  <a:schemeClr val="accent2"/>
                </a:solidFill>
                <a:latin typeface="Rockwell Condensed" pitchFamily="18" charset="0"/>
              </a:rPr>
              <a:t>Motivation</a:t>
            </a:r>
            <a:r>
              <a:rPr lang="en-US" sz="2600" dirty="0">
                <a:latin typeface="Rockwell Condensed" pitchFamily="18" charset="0"/>
              </a:rPr>
              <a:t>  The ability to encourage (by “push or pull”) technical people to produce to their best ability.</a:t>
            </a:r>
          </a:p>
          <a:p>
            <a:pPr marL="914400" lvl="1" indent="-457200">
              <a:lnSpc>
                <a:spcPct val="80000"/>
              </a:lnSpc>
              <a:spcBef>
                <a:spcPts val="300"/>
              </a:spcBef>
              <a:buFont typeface="Wingdings" pitchFamily="2" charset="2"/>
              <a:buChar char="q"/>
            </a:pPr>
            <a:r>
              <a:rPr lang="en-US" sz="2600" b="1" dirty="0">
                <a:solidFill>
                  <a:schemeClr val="accent2"/>
                </a:solidFill>
                <a:latin typeface="Rockwell Condensed" pitchFamily="18" charset="0"/>
              </a:rPr>
              <a:t>Organization</a:t>
            </a:r>
            <a:r>
              <a:rPr lang="en-US" sz="2600" dirty="0">
                <a:latin typeface="Rockwell Condensed" pitchFamily="18" charset="0"/>
              </a:rPr>
              <a:t> The ability to mold existing processes (or invent new ones) that will enable the initial concept to be translated into a final product.</a:t>
            </a:r>
          </a:p>
          <a:p>
            <a:pPr marL="914400" lvl="1" indent="-457200">
              <a:lnSpc>
                <a:spcPct val="80000"/>
              </a:lnSpc>
              <a:spcBef>
                <a:spcPts val="300"/>
              </a:spcBef>
              <a:buFont typeface="Wingdings" pitchFamily="2" charset="2"/>
              <a:buChar char="q"/>
            </a:pPr>
            <a:r>
              <a:rPr lang="en-US" sz="2600" b="1" dirty="0">
                <a:solidFill>
                  <a:schemeClr val="accent2"/>
                </a:solidFill>
                <a:latin typeface="Rockwell Condensed" pitchFamily="18" charset="0"/>
              </a:rPr>
              <a:t>Ideas</a:t>
            </a:r>
            <a:r>
              <a:rPr lang="en-US" sz="2600" b="1" dirty="0">
                <a:solidFill>
                  <a:srgbClr val="F3FF07"/>
                </a:solidFill>
                <a:latin typeface="Rockwell Condensed" pitchFamily="18" charset="0"/>
              </a:rPr>
              <a:t> </a:t>
            </a:r>
            <a:r>
              <a:rPr lang="en-US" sz="2600" b="1" dirty="0">
                <a:solidFill>
                  <a:schemeClr val="accent2"/>
                </a:solidFill>
                <a:latin typeface="Rockwell Condensed" pitchFamily="18" charset="0"/>
              </a:rPr>
              <a:t>or Innovation.</a:t>
            </a:r>
            <a:r>
              <a:rPr lang="en-US" sz="2600" dirty="0">
                <a:latin typeface="Rockwell Condensed" pitchFamily="18" charset="0"/>
              </a:rPr>
              <a:t>  The ability to encourage people to create and feel creative even when they must work within bounds established for a particular software product or application.</a:t>
            </a:r>
          </a:p>
          <a:p>
            <a:pPr marL="457200" indent="-457200">
              <a:lnSpc>
                <a:spcPct val="80000"/>
              </a:lnSpc>
              <a:spcAft>
                <a:spcPct val="20000"/>
              </a:spcAft>
              <a:buFont typeface="Wingdings" pitchFamily="2" charset="2"/>
              <a:buChar char="q"/>
            </a:pPr>
            <a:endParaRPr lang="en-US" sz="2600" dirty="0">
              <a:latin typeface="Rockwell Condensed" pitchFamily="18" charset="0"/>
            </a:endParaRPr>
          </a:p>
          <a:p>
            <a:pPr marL="457200" indent="-457200">
              <a:lnSpc>
                <a:spcPct val="80000"/>
              </a:lnSpc>
              <a:spcAft>
                <a:spcPct val="20000"/>
              </a:spcAft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Characteristics of effective project managers (problem solving, managerial identity, achievement, influence and team building)</a:t>
            </a:r>
          </a:p>
        </p:txBody>
      </p:sp>
    </p:spTree>
    <p:extLst>
      <p:ext uri="{BB962C8B-B14F-4D97-AF65-F5344CB8AC3E}">
        <p14:creationId xmlns:p14="http://schemas.microsoft.com/office/powerpoint/2010/main" val="189115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600" spc="-100" dirty="0">
                <a:solidFill>
                  <a:schemeClr val="bg1"/>
                </a:solidFill>
                <a:latin typeface="Arial Black" pitchFamily="34" charset="0"/>
              </a:rPr>
              <a:t>Software Project Management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Software Teams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609600" y="2133600"/>
            <a:ext cx="7385050" cy="3451225"/>
            <a:chOff x="317" y="1296"/>
            <a:chExt cx="4652" cy="2174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5" y="1532"/>
              <a:ext cx="2546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1942" y="1296"/>
              <a:ext cx="1015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b="1">
                  <a:latin typeface="Helvetica" pitchFamily="34" charset="0"/>
                </a:rPr>
                <a:t>How to lead?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650" y="1522"/>
              <a:ext cx="13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b="1">
                  <a:latin typeface="Helvetica" pitchFamily="34" charset="0"/>
                </a:rPr>
                <a:t>How to organize?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833" y="3206"/>
              <a:ext cx="131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b="1">
                  <a:latin typeface="Helvetica" pitchFamily="34" charset="0"/>
                </a:rPr>
                <a:t>How to motivate?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17" y="1788"/>
              <a:ext cx="1495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b="1">
                  <a:latin typeface="Helvetica" pitchFamily="34" charset="0"/>
                </a:rPr>
                <a:t>How to collaborate?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976" y="3256"/>
              <a:ext cx="195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b="1">
                  <a:latin typeface="Helvetica" pitchFamily="34" charset="0"/>
                </a:rPr>
                <a:t>How to create good ideas?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115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600" spc="-100" dirty="0">
                <a:solidFill>
                  <a:schemeClr val="bg1"/>
                </a:solidFill>
                <a:latin typeface="Arial Black" pitchFamily="34" charset="0"/>
              </a:rPr>
              <a:t>Software Project Management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Software Teams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286000"/>
            <a:ext cx="91440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altLang="zh-CN" sz="2600" dirty="0">
                <a:latin typeface="Rockwell Condensed" pitchFamily="18" charset="0"/>
                <a:ea typeface="宋体" pitchFamily="2" charset="-122"/>
              </a:rPr>
              <a:t>The difficulty of the problem to be solved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altLang="zh-CN" sz="2600" dirty="0">
                <a:latin typeface="Rockwell Condensed" pitchFamily="18" charset="0"/>
                <a:ea typeface="宋体" pitchFamily="2" charset="-122"/>
              </a:rPr>
              <a:t>The size of the resultant program(s) in lines of code or function points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altLang="zh-CN" sz="2600" dirty="0">
                <a:latin typeface="Rockwell Condensed" pitchFamily="18" charset="0"/>
                <a:ea typeface="宋体" pitchFamily="2" charset="-122"/>
              </a:rPr>
              <a:t>The time that the team will stay together (team lifetime)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altLang="zh-CN" sz="2600" dirty="0">
                <a:latin typeface="Rockwell Condensed" pitchFamily="18" charset="0"/>
                <a:ea typeface="宋体" pitchFamily="2" charset="-122"/>
              </a:rPr>
              <a:t>The degree to which the problem can be modularized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altLang="zh-CN" sz="2600" dirty="0">
                <a:latin typeface="Rockwell Condensed" pitchFamily="18" charset="0"/>
                <a:ea typeface="宋体" pitchFamily="2" charset="-122"/>
              </a:rPr>
              <a:t>The required quality and reliability of the system to be built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altLang="zh-CN" sz="2600" dirty="0">
                <a:latin typeface="Rockwell Condensed" pitchFamily="18" charset="0"/>
                <a:ea typeface="宋体" pitchFamily="2" charset="-122"/>
              </a:rPr>
              <a:t>The rigidity of the delivery date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altLang="zh-CN" sz="2600" dirty="0">
                <a:latin typeface="Rockwell Condensed" pitchFamily="18" charset="0"/>
                <a:ea typeface="宋体" pitchFamily="2" charset="-122"/>
              </a:rPr>
              <a:t>The degree of sociability (communication) required for the project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239798"/>
            <a:ext cx="914400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sz="2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Rockwell Condensed" pitchFamily="18" charset="0"/>
              </a:rPr>
              <a:t>The following factors must be considered when selecting a</a:t>
            </a:r>
          </a:p>
          <a:p>
            <a:pPr>
              <a:lnSpc>
                <a:spcPct val="90000"/>
              </a:lnSpc>
              <a:defRPr/>
            </a:pPr>
            <a:r>
              <a:rPr lang="en-US" sz="2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Rockwell Condensed" pitchFamily="18" charset="0"/>
              </a:rPr>
              <a:t>    software project team structure ...</a:t>
            </a:r>
            <a:endParaRPr lang="en-US" sz="26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Rockwell Condense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15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600" spc="-100" dirty="0">
                <a:solidFill>
                  <a:schemeClr val="bg1"/>
                </a:solidFill>
                <a:latin typeface="Arial Black" pitchFamily="34" charset="0"/>
              </a:rPr>
              <a:t>Software Project Management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Team Coordination &amp; Communication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239798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2600" i="1" dirty="0">
                <a:latin typeface="Rockwell Condensed" pitchFamily="18" charset="0"/>
              </a:rPr>
              <a:t>Formal, impersonal approaches</a:t>
            </a:r>
            <a:r>
              <a:rPr lang="en-US" sz="2600" dirty="0">
                <a:latin typeface="Rockwell Condensed" pitchFamily="18" charset="0"/>
              </a:rPr>
              <a:t> </a:t>
            </a:r>
          </a:p>
          <a:p>
            <a:pPr marL="1371600" lvl="2" indent="-4572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include software engineering documents and work products (including source code), technical memos, project milestones, schedules, and project control tools, change requests and related documentation, error tracking reports, and repository data. </a:t>
            </a:r>
          </a:p>
          <a:p>
            <a:pPr marL="914400" lvl="1" indent="-457200">
              <a:buFont typeface="Wingdings" pitchFamily="2" charset="2"/>
              <a:buChar char="q"/>
            </a:pPr>
            <a:r>
              <a:rPr lang="en-US" sz="2600" i="1" dirty="0">
                <a:latin typeface="Rockwell Condensed" pitchFamily="18" charset="0"/>
              </a:rPr>
              <a:t>Formal, interpersonal procedures</a:t>
            </a:r>
            <a:r>
              <a:rPr lang="en-US" sz="2600" dirty="0">
                <a:latin typeface="Rockwell Condensed" pitchFamily="18" charset="0"/>
              </a:rPr>
              <a:t> </a:t>
            </a:r>
          </a:p>
          <a:p>
            <a:pPr marL="1371600" lvl="2" indent="-457200"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focus on quality assurance activities applied to software engineering work products. These include status review meetings and design and code inspections.</a:t>
            </a:r>
          </a:p>
        </p:txBody>
      </p:sp>
    </p:spTree>
    <p:extLst>
      <p:ext uri="{BB962C8B-B14F-4D97-AF65-F5344CB8AC3E}">
        <p14:creationId xmlns:p14="http://schemas.microsoft.com/office/powerpoint/2010/main" val="189115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600" spc="-100" dirty="0">
                <a:solidFill>
                  <a:schemeClr val="bg1"/>
                </a:solidFill>
                <a:latin typeface="Arial Black" pitchFamily="34" charset="0"/>
              </a:rPr>
              <a:t>Software Project Management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Team Coordination &amp; Communication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239798"/>
            <a:ext cx="9144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i="1" dirty="0">
                <a:latin typeface="Rockwell Condensed" pitchFamily="18" charset="0"/>
              </a:rPr>
              <a:t>Informal, interpersonal procedures</a:t>
            </a:r>
            <a:r>
              <a:rPr lang="en-US" sz="2600" dirty="0">
                <a:latin typeface="Rockwell Condensed" pitchFamily="18" charset="0"/>
              </a:rPr>
              <a:t> </a:t>
            </a:r>
          </a:p>
          <a:p>
            <a:pPr marL="1371600" lvl="2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include group meetings for information dissemination and problem solving and “collocation of requirements and development staff.” 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i="1" dirty="0">
                <a:latin typeface="Rockwell Condensed" pitchFamily="18" charset="0"/>
              </a:rPr>
              <a:t>Electronic communication</a:t>
            </a:r>
            <a:r>
              <a:rPr lang="en-US" sz="2600" dirty="0">
                <a:latin typeface="Rockwell Condensed" pitchFamily="18" charset="0"/>
              </a:rPr>
              <a:t> </a:t>
            </a:r>
          </a:p>
          <a:p>
            <a:pPr marL="1371600" lvl="2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encompasses electronic mail, electronic bulletin boards, and by extension, video-based conferencing systems.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i="1" dirty="0">
                <a:latin typeface="Rockwell Condensed" pitchFamily="18" charset="0"/>
              </a:rPr>
              <a:t>Interpersonal networking</a:t>
            </a:r>
            <a:r>
              <a:rPr lang="en-US" sz="2600" dirty="0">
                <a:latin typeface="Rockwell Condensed" pitchFamily="18" charset="0"/>
              </a:rPr>
              <a:t> </a:t>
            </a:r>
          </a:p>
          <a:p>
            <a:pPr marL="1371600" lvl="2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includes informal discussions with team members and those outside the project who may have experience or insight that can assist team members.</a:t>
            </a:r>
          </a:p>
        </p:txBody>
      </p:sp>
    </p:spTree>
    <p:extLst>
      <p:ext uri="{BB962C8B-B14F-4D97-AF65-F5344CB8AC3E}">
        <p14:creationId xmlns:p14="http://schemas.microsoft.com/office/powerpoint/2010/main" val="1891159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1180</Words>
  <Application>Microsoft Office PowerPoint</Application>
  <PresentationFormat>On-screen Show (4:3)</PresentationFormat>
  <Paragraphs>148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Calibri</vt:lpstr>
      <vt:lpstr>Georgia</vt:lpstr>
      <vt:lpstr>Helvetica</vt:lpstr>
      <vt:lpstr>Rockwell Condensed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ANGEL</dc:creator>
  <cp:lastModifiedBy>Dhara Rawal</cp:lastModifiedBy>
  <cp:revision>70</cp:revision>
  <dcterms:created xsi:type="dcterms:W3CDTF">2013-08-10T04:20:06Z</dcterms:created>
  <dcterms:modified xsi:type="dcterms:W3CDTF">2024-02-14T08:17:42Z</dcterms:modified>
</cp:coreProperties>
</file>

<file path=userCustomization/customUI.xml><?xml version="1.0" encoding="utf-8"?>
<mso:customUI xmlns:mso="http://schemas.microsoft.com/office/2006/01/customui">
  <mso:ribbon>
    <mso:qat>
      <mso:documentControls>
        <mso:control idQ="mso:BulletsGallery" visible="true"/>
        <mso:control idQ="mso:Font" visible="true"/>
        <mso:control idQ="mso:FontSize" visible="true"/>
      </mso:documentControls>
    </mso:qat>
  </mso:ribbon>
</mso:customUI>
</file>