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E83A-1028-424C-8484-8D0AE23644E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23F6-52E0-4947-B522-DCD59A33A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0066"/>
                </a:solidFill>
                <a:latin typeface="Arial Black" pitchFamily="34" charset="0"/>
              </a:rPr>
              <a:t>CHAPTER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642419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60033"/>
                </a:solidFill>
                <a:latin typeface="Arial Black" pitchFamily="34" charset="0"/>
              </a:rPr>
              <a:t>Software Coding</a:t>
            </a:r>
          </a:p>
          <a:p>
            <a:pPr algn="ctr"/>
            <a:r>
              <a:rPr lang="en-US" sz="6000" b="1" dirty="0">
                <a:solidFill>
                  <a:srgbClr val="660033"/>
                </a:solidFill>
                <a:latin typeface="Arial Black" pitchFamily="34" charset="0"/>
              </a:rPr>
              <a:t>And</a:t>
            </a:r>
          </a:p>
          <a:p>
            <a:pPr algn="ctr"/>
            <a:r>
              <a:rPr lang="en-US" sz="6000" b="1" dirty="0">
                <a:solidFill>
                  <a:srgbClr val="660033"/>
                </a:solidFill>
                <a:latin typeface="Arial Black" pitchFamily="34" charset="0"/>
              </a:rPr>
              <a:t>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Black Box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Also called </a:t>
            </a:r>
            <a:r>
              <a:rPr lang="en-US" sz="2600" i="1" dirty="0">
                <a:latin typeface="Rockwell Condensed" pitchFamily="18" charset="0"/>
              </a:rPr>
              <a:t>behavioral testing, </a:t>
            </a:r>
            <a:r>
              <a:rPr lang="en-US" sz="2600" dirty="0">
                <a:latin typeface="Rockwell Condensed" pitchFamily="18" charset="0"/>
              </a:rPr>
              <a:t>focuses on the functional requirements of the software.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It enables the software engineer to derive sets of input conditions that will fully exercise all functional requirements for a program.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Black-box testing is not an alternative to white-box techniques but it is complementary approach.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Black-box testing attempts to find errors in the following categories: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Incorrect or missing functions,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Interface errors,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Errors in data structures or external data base access.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Behavior or performance errors,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Initialization and termination errors.</a:t>
            </a:r>
          </a:p>
        </p:txBody>
      </p:sp>
    </p:spTree>
    <p:extLst>
      <p:ext uri="{BB962C8B-B14F-4D97-AF65-F5344CB8AC3E}">
        <p14:creationId xmlns:p14="http://schemas.microsoft.com/office/powerpoint/2010/main" val="122898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 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742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endParaRPr lang="en-US" sz="3000" spc="-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Rockwell Condensed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87952"/>
            <a:ext cx="419480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End</a:t>
            </a:r>
          </a:p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Of</a:t>
            </a:r>
          </a:p>
          <a:p>
            <a:pPr algn="ctr"/>
            <a:r>
              <a:rPr lang="en-US" sz="7200" b="1" dirty="0">
                <a:solidFill>
                  <a:srgbClr val="660033"/>
                </a:solidFill>
                <a:latin typeface="Arial Black" pitchFamily="34" charset="0"/>
              </a:rPr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18095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Testability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75739"/>
            <a:ext cx="9144000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S/w testability is simply how easily system or program or product can be tested.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Testing must exhibit set of characteristics that achieve the goal of finding errors with a minimum of effort.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Characteristics of s/w Testability: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Operability  - “The better it works, the more efficiently it can be tested”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Relatively few bugs will block the execution of tests.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Allowing testing progress without fits and starts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Testability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Rockwell Condensed" pitchFamily="18" charset="0"/>
              </a:rPr>
              <a:t>Observability -  </a:t>
            </a:r>
            <a:r>
              <a:rPr lang="en-US" sz="2600" dirty="0">
                <a:latin typeface="Rockwell Condensed" pitchFamily="18" charset="0"/>
              </a:rPr>
              <a:t>"What you see is what you test.“ 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Distinct output is generated for each input.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System states and variables are visible or queriable during execution.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Incorrect output is easily identified.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Internal errors are automatically detected &amp; reported.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Source code is accessible.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Rockwell Condensed" pitchFamily="18" charset="0"/>
              </a:rPr>
              <a:t>Controllability - </a:t>
            </a:r>
            <a:r>
              <a:rPr lang="en-US" sz="2600" dirty="0">
                <a:latin typeface="Rockwell Condensed" pitchFamily="18" charset="0"/>
              </a:rPr>
              <a:t>"The better we can control the software, the more the testing can be automated and optimized.“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Software and hardware states and variables can be controlled directly by the test engineer.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Tests can be conveniently specified, automated, and reproduced.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Rockwell Condensed" pitchFamily="18" charset="0"/>
              </a:rPr>
              <a:t>Decomposability - </a:t>
            </a:r>
            <a:r>
              <a:rPr lang="en-US" sz="2600" dirty="0">
                <a:latin typeface="Rockwell Condensed" pitchFamily="18" charset="0"/>
              </a:rPr>
              <a:t>By controlling the scope of testing, we can more quickly isolate problems and perform smarter retesting.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Independent modules can be tested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122898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Software Testability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47456"/>
            <a:ext cx="9144000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latin typeface="Rockwell Condensed" pitchFamily="18" charset="0"/>
              </a:rPr>
              <a:t>Simplicity</a:t>
            </a:r>
            <a:r>
              <a:rPr lang="en-US" sz="2400" dirty="0">
                <a:latin typeface="Rockwell Condensed" pitchFamily="18" charset="0"/>
              </a:rPr>
              <a:t> - The less there is to test, the more quickly we can test it."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i="1" dirty="0">
                <a:latin typeface="Rockwell Condensed" pitchFamily="18" charset="0"/>
              </a:rPr>
              <a:t>Functional simplicity</a:t>
            </a:r>
            <a:r>
              <a:rPr lang="en-US" sz="2400" dirty="0">
                <a:latin typeface="Rockwell Condensed" pitchFamily="18" charset="0"/>
              </a:rPr>
              <a:t> (e.g., the feature set is the minimum necessary to meet requirements).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i="1" dirty="0">
                <a:latin typeface="Rockwell Condensed" pitchFamily="18" charset="0"/>
              </a:rPr>
              <a:t>Structural simplicity</a:t>
            </a:r>
            <a:r>
              <a:rPr lang="en-US" sz="2400" dirty="0">
                <a:latin typeface="Rockwell Condensed" pitchFamily="18" charset="0"/>
              </a:rPr>
              <a:t> (e.g., architecture is modularized to limit the propagation of faults).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i="1" dirty="0">
                <a:latin typeface="Rockwell Condensed" pitchFamily="18" charset="0"/>
              </a:rPr>
              <a:t>Code simplicity</a:t>
            </a:r>
            <a:r>
              <a:rPr lang="en-US" sz="2400" dirty="0">
                <a:latin typeface="Rockwell Condensed" pitchFamily="18" charset="0"/>
              </a:rPr>
              <a:t> (e.g., a coding standard is adopted for ease of inspection and maintenance).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Rockwell Condensed" pitchFamily="18" charset="0"/>
              </a:rPr>
              <a:t>Stability - "The fewer the changes, the fewer the disruptions to testing."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Rockwell Condensed" pitchFamily="18" charset="0"/>
              </a:rPr>
              <a:t>Changes to the software are infrequent.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Rockwell Condensed" pitchFamily="18" charset="0"/>
              </a:rPr>
              <a:t>Changes to the software are controlled.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Rockwell Condensed" pitchFamily="18" charset="0"/>
              </a:rPr>
              <a:t>Changes to the software do not invalidate existing tests.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>
                <a:latin typeface="Rockwell Condensed" pitchFamily="18" charset="0"/>
              </a:rPr>
              <a:t>Understandability –  </a:t>
            </a:r>
            <a:r>
              <a:rPr lang="en-US" sz="2400" dirty="0">
                <a:latin typeface="Rockwell Condensed" pitchFamily="18" charset="0"/>
              </a:rPr>
              <a:t>"The more information we have, the smarter we will test."</a:t>
            </a:r>
            <a:endParaRPr lang="en-US" sz="2400" b="1" dirty="0">
              <a:latin typeface="Rockwell Condensed" pitchFamily="18" charset="0"/>
            </a:endParaRP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Rockwell Condensed" pitchFamily="18" charset="0"/>
              </a:rPr>
              <a:t>Dependencies between internal, external, and shared components are well understood.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Rockwell Condensed" pitchFamily="18" charset="0"/>
              </a:rPr>
              <a:t>Changes to the design are communicated to testers.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>
                <a:latin typeface="Rockwell Condensed" pitchFamily="18" charset="0"/>
              </a:rPr>
              <a:t>Technical documentation is instantly accessible, well organized, specific and detailed, and accurate.</a:t>
            </a:r>
          </a:p>
        </p:txBody>
      </p:sp>
    </p:spTree>
    <p:extLst>
      <p:ext uri="{BB962C8B-B14F-4D97-AF65-F5344CB8AC3E}">
        <p14:creationId xmlns:p14="http://schemas.microsoft.com/office/powerpoint/2010/main" val="122898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Testing 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A good test has a high probability of finding an error.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Tester must understand the software and attempt to develop a mental picture of how the software might fail.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A good test is not redundant.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Testing time and resources are limited. 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There is no point in conducting a test that has the same purpose as another test.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Every test should have a different purpose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Ex. Valid/ invalid password.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A good test should be “best of breed”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In a group of tests that have a similar intent, time and resource limitations may mitigate toward the execution of only a subset of these tests.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A good test should be neither too simple nor too complex.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sometimes possible to combine a series of tests into one test case, the possible side effects associated with this approach </a:t>
            </a:r>
            <a:r>
              <a:rPr lang="en-US" sz="2500" u="sng" dirty="0">
                <a:latin typeface="Rockwell Condensed" pitchFamily="18" charset="0"/>
              </a:rPr>
              <a:t>may mask errors.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500" dirty="0">
                <a:latin typeface="Rockwell Condensed" pitchFamily="18" charset="0"/>
              </a:rPr>
              <a:t>Each test should be executed separately</a:t>
            </a:r>
            <a:endParaRPr lang="en-US" sz="2500" u="sng" dirty="0"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8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Test Case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46543"/>
            <a:ext cx="9144000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Objectives of testing, we must design tests that have the highest likelihood of finding the most errors with a minimum amount of time and effort.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Test case design methods provide a mechanism that can help to ensure the completeness of tests and provide the highest likelihood for uncovering errors in software.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Any product or system can be tested on two ways: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Knowing the specified function that a product has been designed to perform; tests can be conducted that demonstrate each function is fully operational while at the same time searching for errors in each function (Black Box)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knowing the internal workings of a product, tests can be conducted to ensure that "all gears mesh," that is, internal operations are performed according to specifications and all internal components have been effectively exercised. (White box testing)</a:t>
            </a:r>
          </a:p>
        </p:txBody>
      </p:sp>
    </p:spTree>
    <p:extLst>
      <p:ext uri="{BB962C8B-B14F-4D97-AF65-F5344CB8AC3E}">
        <p14:creationId xmlns:p14="http://schemas.microsoft.com/office/powerpoint/2010/main" val="122898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White Box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i="1" dirty="0">
                <a:latin typeface="Rockwell Condensed" pitchFamily="18" charset="0"/>
              </a:rPr>
              <a:t>White-box testing </a:t>
            </a:r>
            <a:r>
              <a:rPr lang="en-US" sz="2600" dirty="0">
                <a:latin typeface="Rockwell Condensed" pitchFamily="18" charset="0"/>
              </a:rPr>
              <a:t>of software is predicated on close examination of procedural detail.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Logical paths through the software are tested by providing test cases that exercise specific sets of conditions and/or loops.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 "status of the program" may be examined at various points.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White-box testing, sometimes called </a:t>
            </a:r>
            <a:r>
              <a:rPr lang="en-US" sz="2600" i="1" dirty="0">
                <a:latin typeface="Rockwell Condensed" pitchFamily="18" charset="0"/>
              </a:rPr>
              <a:t>glass-box testing, </a:t>
            </a:r>
            <a:r>
              <a:rPr lang="en-US" sz="2600" dirty="0">
                <a:latin typeface="Rockwell Condensed" pitchFamily="18" charset="0"/>
              </a:rPr>
              <a:t>is a test case design method that uses the control structure of the procedural design to derive test cases.</a:t>
            </a:r>
          </a:p>
        </p:txBody>
      </p:sp>
    </p:spTree>
    <p:extLst>
      <p:ext uri="{BB962C8B-B14F-4D97-AF65-F5344CB8AC3E}">
        <p14:creationId xmlns:p14="http://schemas.microsoft.com/office/powerpoint/2010/main" val="122898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White Box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239798"/>
            <a:ext cx="9144000" cy="553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Using this method, SE can derive test cases that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Guarantee that all independent paths within a module have been exercised at least once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Exercise all logical decisions on their true and false sides,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Execute all loops at their boundaries and within their operational bounds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Exercise internal data structures to ensure their validity.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 A sequence of process boxes and decision diamond can map into a single node.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The arrows on the flow graph, called edges or links, represent flow of control and are parallel to flowchart arrows.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An edge must terminate at a node, even if the node does not represent any procedural statement.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Areas bounded by edges and nodes are called </a:t>
            </a:r>
            <a:r>
              <a:rPr lang="en-US" sz="2600" i="1" u="sng" dirty="0">
                <a:latin typeface="Rockwell Condensed" pitchFamily="18" charset="0"/>
              </a:rPr>
              <a:t>regions</a:t>
            </a:r>
            <a:r>
              <a:rPr lang="en-US" sz="2600" dirty="0">
                <a:latin typeface="Rockwell Condensed" pitchFamily="18" charset="0"/>
              </a:rPr>
              <a:t>. When counting regions, we include the are outside the graph as a region.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dirty="0">
                <a:latin typeface="Rockwell Condensed" pitchFamily="18" charset="0"/>
              </a:rPr>
              <a:t>When compound condition are encountered in procedural design,  flow graph becomes slightly more complicated.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q"/>
            </a:pPr>
            <a:endParaRPr lang="en-US" sz="2600" dirty="0"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8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600" spc="-100" dirty="0">
                <a:solidFill>
                  <a:schemeClr val="bg1"/>
                </a:solidFill>
                <a:latin typeface="Arial Black" pitchFamily="34" charset="0"/>
              </a:rPr>
              <a:t>Software Coding and Testing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553998"/>
          </a:xfrm>
          <a:prstGeom prst="rect">
            <a:avLst/>
          </a:prstGeom>
          <a:solidFill>
            <a:srgbClr val="660033"/>
          </a:solidFill>
        </p:spPr>
        <p:txBody>
          <a:bodyPr wrap="square" rtlCol="0">
            <a:spAutoFit/>
          </a:bodyPr>
          <a:lstStyle/>
          <a:p>
            <a:r>
              <a:rPr lang="en-US" sz="3000" spc="-100" dirty="0">
                <a:solidFill>
                  <a:schemeClr val="bg1"/>
                </a:solidFill>
                <a:latin typeface="Arial Black" pitchFamily="34" charset="0"/>
              </a:rPr>
              <a:t>White Box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91748"/>
            <a:ext cx="9144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itchFamily="18" charset="0"/>
              </a:rPr>
              <a:t>Dhara Sharma          Dept. of Computer Engineering                  LJ Polytechnic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2296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98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1169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Georgia</vt:lpstr>
      <vt:lpstr>Rockwell Condensed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ANGEL</dc:creator>
  <cp:lastModifiedBy>Dhara Rawal</cp:lastModifiedBy>
  <cp:revision>73</cp:revision>
  <dcterms:created xsi:type="dcterms:W3CDTF">2013-08-10T04:20:06Z</dcterms:created>
  <dcterms:modified xsi:type="dcterms:W3CDTF">2024-02-14T08:18:14Z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BulletsGallery" visible="true"/>
        <mso:control idQ="mso:Font" visible="true"/>
        <mso:control idQ="mso:FontSize" visible="true"/>
      </mso:documentControls>
    </mso:qat>
  </mso:ribbon>
</mso:customUI>
</file>