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3610" autoAdjust="0"/>
  </p:normalViewPr>
  <p:slideViewPr>
    <p:cSldViewPr snapToGrid="0">
      <p:cViewPr>
        <p:scale>
          <a:sx n="32" d="100"/>
          <a:sy n="32" d="100"/>
        </p:scale>
        <p:origin x="1188" y="-8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6C3AD4-7619-480F-A218-5C5AFCFB37F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C456241A-F607-4BBD-A198-8A9008B099B6}">
      <dgm:prSet phldrT="[Text]"/>
      <dgm:spPr/>
      <dgm:t>
        <a:bodyPr/>
        <a:lstStyle/>
        <a:p>
          <a:pPr algn="l"/>
          <a:r>
            <a:rPr lang="en-US" b="1" dirty="0"/>
            <a:t>Path Planning</a:t>
          </a:r>
        </a:p>
      </dgm:t>
    </dgm:pt>
    <dgm:pt modelId="{9EAC2DD5-3D62-4B28-B8FA-B0F34170F4CB}" type="parTrans" cxnId="{24A2DB21-D44C-45E7-B4C8-A980EAD2BEE9}">
      <dgm:prSet/>
      <dgm:spPr/>
      <dgm:t>
        <a:bodyPr/>
        <a:lstStyle/>
        <a:p>
          <a:pPr algn="l"/>
          <a:endParaRPr lang="en-US"/>
        </a:p>
      </dgm:t>
    </dgm:pt>
    <dgm:pt modelId="{4B836E30-F197-4AFE-8B79-142A73E38EF1}" type="sibTrans" cxnId="{24A2DB21-D44C-45E7-B4C8-A980EAD2BEE9}">
      <dgm:prSet/>
      <dgm:spPr/>
      <dgm:t>
        <a:bodyPr/>
        <a:lstStyle/>
        <a:p>
          <a:pPr algn="l"/>
          <a:endParaRPr lang="en-US"/>
        </a:p>
      </dgm:t>
    </dgm:pt>
    <dgm:pt modelId="{8BADEBF4-BE6B-4388-B322-3AF6B93117BF}">
      <dgm:prSet phldrT="[Text]"/>
      <dgm:spPr/>
      <dgm:t>
        <a:bodyPr/>
        <a:lstStyle/>
        <a:p>
          <a:pPr algn="l"/>
          <a:r>
            <a:rPr lang="en-US" dirty="0"/>
            <a:t>Overhead Camera to  detect obstacles</a:t>
          </a:r>
        </a:p>
      </dgm:t>
    </dgm:pt>
    <dgm:pt modelId="{6E2E654F-1768-402A-8A9F-E823A156FC06}" type="parTrans" cxnId="{D3C964D2-FCF1-47E6-9308-3649DFBE18E1}">
      <dgm:prSet/>
      <dgm:spPr/>
      <dgm:t>
        <a:bodyPr/>
        <a:lstStyle/>
        <a:p>
          <a:pPr algn="l"/>
          <a:endParaRPr lang="en-US"/>
        </a:p>
      </dgm:t>
    </dgm:pt>
    <dgm:pt modelId="{FCA56404-2B73-4985-B9AF-3CD58F3C966B}" type="sibTrans" cxnId="{D3C964D2-FCF1-47E6-9308-3649DFBE18E1}">
      <dgm:prSet/>
      <dgm:spPr/>
      <dgm:t>
        <a:bodyPr/>
        <a:lstStyle/>
        <a:p>
          <a:pPr algn="l"/>
          <a:endParaRPr lang="en-US"/>
        </a:p>
      </dgm:t>
    </dgm:pt>
    <dgm:pt modelId="{3134557F-F594-44ED-8FFA-93769AC5BCF1}">
      <dgm:prSet phldrT="[Text]"/>
      <dgm:spPr/>
      <dgm:t>
        <a:bodyPr/>
        <a:lstStyle/>
        <a:p>
          <a:pPr algn="l"/>
          <a:r>
            <a:rPr lang="en-US" b="1" dirty="0"/>
            <a:t>Navigation</a:t>
          </a:r>
        </a:p>
      </dgm:t>
    </dgm:pt>
    <dgm:pt modelId="{58AF1E3E-9001-4CBA-855E-6C9427EE735A}" type="parTrans" cxnId="{A7FE59F8-723F-4361-9678-CF5DC45CE6FC}">
      <dgm:prSet/>
      <dgm:spPr/>
      <dgm:t>
        <a:bodyPr/>
        <a:lstStyle/>
        <a:p>
          <a:pPr algn="l"/>
          <a:endParaRPr lang="en-US"/>
        </a:p>
      </dgm:t>
    </dgm:pt>
    <dgm:pt modelId="{7A632272-EA77-4634-B61C-BEBBF92F5603}" type="sibTrans" cxnId="{A7FE59F8-723F-4361-9678-CF5DC45CE6FC}">
      <dgm:prSet/>
      <dgm:spPr/>
      <dgm:t>
        <a:bodyPr/>
        <a:lstStyle/>
        <a:p>
          <a:pPr algn="l"/>
          <a:endParaRPr lang="en-US"/>
        </a:p>
      </dgm:t>
    </dgm:pt>
    <dgm:pt modelId="{837C58A2-A76E-471A-9505-3792EE3FFBD2}">
      <dgm:prSet phldrT="[Text]"/>
      <dgm:spPr/>
      <dgm:t>
        <a:bodyPr/>
        <a:lstStyle/>
        <a:p>
          <a:pPr algn="l"/>
          <a:r>
            <a:rPr lang="en-US" dirty="0"/>
            <a:t>Encoder based Navigation of the Omni Chassis</a:t>
          </a:r>
        </a:p>
      </dgm:t>
    </dgm:pt>
    <dgm:pt modelId="{28AC2905-31AF-4BE7-83A6-5D9573F1C8EA}" type="parTrans" cxnId="{75A0DCE7-9A28-4AB8-A445-FC6F8AE90969}">
      <dgm:prSet/>
      <dgm:spPr/>
      <dgm:t>
        <a:bodyPr/>
        <a:lstStyle/>
        <a:p>
          <a:pPr algn="l"/>
          <a:endParaRPr lang="en-US"/>
        </a:p>
      </dgm:t>
    </dgm:pt>
    <dgm:pt modelId="{52D7A85B-CF69-42C0-AACA-DA86D81CAD37}" type="sibTrans" cxnId="{75A0DCE7-9A28-4AB8-A445-FC6F8AE90969}">
      <dgm:prSet/>
      <dgm:spPr/>
      <dgm:t>
        <a:bodyPr/>
        <a:lstStyle/>
        <a:p>
          <a:pPr algn="l"/>
          <a:endParaRPr lang="en-US"/>
        </a:p>
      </dgm:t>
    </dgm:pt>
    <dgm:pt modelId="{D99D30EF-40C4-4D94-83B6-2DC4EC7A7554}">
      <dgm:prSet phldrT="[Text]"/>
      <dgm:spPr/>
      <dgm:t>
        <a:bodyPr/>
        <a:lstStyle/>
        <a:p>
          <a:pPr algn="l"/>
          <a:r>
            <a:rPr lang="en-US" b="1" dirty="0"/>
            <a:t>Human Interaction</a:t>
          </a:r>
        </a:p>
      </dgm:t>
    </dgm:pt>
    <dgm:pt modelId="{F9375EA7-674F-4BFF-8438-A08A7EAABBB9}" type="parTrans" cxnId="{C70034F3-86BB-4357-83E9-8A5E7DFCBF00}">
      <dgm:prSet/>
      <dgm:spPr/>
      <dgm:t>
        <a:bodyPr/>
        <a:lstStyle/>
        <a:p>
          <a:pPr algn="l"/>
          <a:endParaRPr lang="en-US"/>
        </a:p>
      </dgm:t>
    </dgm:pt>
    <dgm:pt modelId="{17DC9DE6-E3BF-4D17-9D02-F1FEC1243B61}" type="sibTrans" cxnId="{C70034F3-86BB-4357-83E9-8A5E7DFCBF00}">
      <dgm:prSet/>
      <dgm:spPr/>
      <dgm:t>
        <a:bodyPr/>
        <a:lstStyle/>
        <a:p>
          <a:pPr algn="l"/>
          <a:endParaRPr lang="en-US"/>
        </a:p>
      </dgm:t>
    </dgm:pt>
    <dgm:pt modelId="{A31CC5C5-A44A-4978-BF2F-423FED2CC480}">
      <dgm:prSet phldrT="[Text]"/>
      <dgm:spPr/>
      <dgm:t>
        <a:bodyPr/>
        <a:lstStyle/>
        <a:p>
          <a:pPr algn="l"/>
          <a:r>
            <a:rPr lang="en-US" dirty="0"/>
            <a:t>Verbally take orders or to serve the food on the table</a:t>
          </a:r>
        </a:p>
      </dgm:t>
    </dgm:pt>
    <dgm:pt modelId="{3D71214D-E713-44F7-AE9C-FB097BF889F8}" type="parTrans" cxnId="{26C1579F-743C-442D-BED8-8244BF493786}">
      <dgm:prSet/>
      <dgm:spPr/>
      <dgm:t>
        <a:bodyPr/>
        <a:lstStyle/>
        <a:p>
          <a:pPr algn="l"/>
          <a:endParaRPr lang="en-US"/>
        </a:p>
      </dgm:t>
    </dgm:pt>
    <dgm:pt modelId="{CA9F5FC8-3570-403C-9A9D-826D5099913A}" type="sibTrans" cxnId="{26C1579F-743C-442D-BED8-8244BF493786}">
      <dgm:prSet/>
      <dgm:spPr/>
      <dgm:t>
        <a:bodyPr/>
        <a:lstStyle/>
        <a:p>
          <a:pPr algn="l"/>
          <a:endParaRPr lang="en-US"/>
        </a:p>
      </dgm:t>
    </dgm:pt>
    <dgm:pt modelId="{4A66DABD-9BB4-491D-9164-43177351B07D}" type="pres">
      <dgm:prSet presAssocID="{026C3AD4-7619-480F-A218-5C5AFCFB37F7}" presName="linearFlow" presStyleCnt="0">
        <dgm:presLayoutVars>
          <dgm:dir/>
          <dgm:animLvl val="lvl"/>
          <dgm:resizeHandles val="exact"/>
        </dgm:presLayoutVars>
      </dgm:prSet>
      <dgm:spPr/>
    </dgm:pt>
    <dgm:pt modelId="{BBA73929-7275-442A-8731-E8AAD914C084}" type="pres">
      <dgm:prSet presAssocID="{C456241A-F607-4BBD-A198-8A9008B099B6}" presName="composite" presStyleCnt="0"/>
      <dgm:spPr/>
    </dgm:pt>
    <dgm:pt modelId="{134E6202-02E8-4585-9C83-1FE69B87DE56}" type="pres">
      <dgm:prSet presAssocID="{C456241A-F607-4BBD-A198-8A9008B099B6}" presName="parTx" presStyleLbl="node1" presStyleIdx="0" presStyleCnt="3">
        <dgm:presLayoutVars>
          <dgm:chMax val="0"/>
          <dgm:chPref val="0"/>
          <dgm:bulletEnabled val="1"/>
        </dgm:presLayoutVars>
      </dgm:prSet>
      <dgm:spPr/>
    </dgm:pt>
    <dgm:pt modelId="{CA8C71A7-5FC3-4437-B612-69C77F6D78BC}" type="pres">
      <dgm:prSet presAssocID="{C456241A-F607-4BBD-A198-8A9008B099B6}" presName="parSh" presStyleLbl="node1" presStyleIdx="0" presStyleCnt="3"/>
      <dgm:spPr/>
    </dgm:pt>
    <dgm:pt modelId="{4B8772B1-479D-4503-B066-77C116D1845E}" type="pres">
      <dgm:prSet presAssocID="{C456241A-F607-4BBD-A198-8A9008B099B6}" presName="desTx" presStyleLbl="fgAcc1" presStyleIdx="0" presStyleCnt="3">
        <dgm:presLayoutVars>
          <dgm:bulletEnabled val="1"/>
        </dgm:presLayoutVars>
      </dgm:prSet>
      <dgm:spPr/>
    </dgm:pt>
    <dgm:pt modelId="{390875C1-A9C7-4E29-90E9-40FDFAD0B903}" type="pres">
      <dgm:prSet presAssocID="{4B836E30-F197-4AFE-8B79-142A73E38EF1}" presName="sibTrans" presStyleLbl="sibTrans2D1" presStyleIdx="0" presStyleCnt="2"/>
      <dgm:spPr/>
    </dgm:pt>
    <dgm:pt modelId="{69016B09-E50E-45DA-B937-736939B7FD2B}" type="pres">
      <dgm:prSet presAssocID="{4B836E30-F197-4AFE-8B79-142A73E38EF1}" presName="connTx" presStyleLbl="sibTrans2D1" presStyleIdx="0" presStyleCnt="2"/>
      <dgm:spPr/>
    </dgm:pt>
    <dgm:pt modelId="{4C2CC8E3-2744-4F17-956D-30D19C3154F3}" type="pres">
      <dgm:prSet presAssocID="{3134557F-F594-44ED-8FFA-93769AC5BCF1}" presName="composite" presStyleCnt="0"/>
      <dgm:spPr/>
    </dgm:pt>
    <dgm:pt modelId="{7DAF1A74-562C-4858-ADC2-A84E8DAB28E6}" type="pres">
      <dgm:prSet presAssocID="{3134557F-F594-44ED-8FFA-93769AC5BCF1}" presName="parTx" presStyleLbl="node1" presStyleIdx="0" presStyleCnt="3">
        <dgm:presLayoutVars>
          <dgm:chMax val="0"/>
          <dgm:chPref val="0"/>
          <dgm:bulletEnabled val="1"/>
        </dgm:presLayoutVars>
      </dgm:prSet>
      <dgm:spPr/>
    </dgm:pt>
    <dgm:pt modelId="{78DE0CEE-22FE-487C-969C-1ABDF37B524E}" type="pres">
      <dgm:prSet presAssocID="{3134557F-F594-44ED-8FFA-93769AC5BCF1}" presName="parSh" presStyleLbl="node1" presStyleIdx="1" presStyleCnt="3"/>
      <dgm:spPr/>
    </dgm:pt>
    <dgm:pt modelId="{0D44DFDB-BD98-47AD-BC54-E99D87FEA996}" type="pres">
      <dgm:prSet presAssocID="{3134557F-F594-44ED-8FFA-93769AC5BCF1}" presName="desTx" presStyleLbl="fgAcc1" presStyleIdx="1" presStyleCnt="3">
        <dgm:presLayoutVars>
          <dgm:bulletEnabled val="1"/>
        </dgm:presLayoutVars>
      </dgm:prSet>
      <dgm:spPr/>
    </dgm:pt>
    <dgm:pt modelId="{9C29B5AD-F0D6-4AD2-B72F-0429F70C38AA}" type="pres">
      <dgm:prSet presAssocID="{7A632272-EA77-4634-B61C-BEBBF92F5603}" presName="sibTrans" presStyleLbl="sibTrans2D1" presStyleIdx="1" presStyleCnt="2"/>
      <dgm:spPr/>
    </dgm:pt>
    <dgm:pt modelId="{CAD2838B-79BA-4BE4-BD43-A7A35E2BF06E}" type="pres">
      <dgm:prSet presAssocID="{7A632272-EA77-4634-B61C-BEBBF92F5603}" presName="connTx" presStyleLbl="sibTrans2D1" presStyleIdx="1" presStyleCnt="2"/>
      <dgm:spPr/>
    </dgm:pt>
    <dgm:pt modelId="{4C2E3C86-5718-4A98-95BC-C98D66711594}" type="pres">
      <dgm:prSet presAssocID="{D99D30EF-40C4-4D94-83B6-2DC4EC7A7554}" presName="composite" presStyleCnt="0"/>
      <dgm:spPr/>
    </dgm:pt>
    <dgm:pt modelId="{C40BC86E-A837-4193-9AFB-0F1651F2C063}" type="pres">
      <dgm:prSet presAssocID="{D99D30EF-40C4-4D94-83B6-2DC4EC7A7554}" presName="parTx" presStyleLbl="node1" presStyleIdx="1" presStyleCnt="3">
        <dgm:presLayoutVars>
          <dgm:chMax val="0"/>
          <dgm:chPref val="0"/>
          <dgm:bulletEnabled val="1"/>
        </dgm:presLayoutVars>
      </dgm:prSet>
      <dgm:spPr/>
    </dgm:pt>
    <dgm:pt modelId="{1EA6DEEF-E2B3-4359-9DD3-29010BF581B2}" type="pres">
      <dgm:prSet presAssocID="{D99D30EF-40C4-4D94-83B6-2DC4EC7A7554}" presName="parSh" presStyleLbl="node1" presStyleIdx="2" presStyleCnt="3"/>
      <dgm:spPr/>
    </dgm:pt>
    <dgm:pt modelId="{09D59BDE-DA46-407F-9091-0EF547BBFB74}" type="pres">
      <dgm:prSet presAssocID="{D99D30EF-40C4-4D94-83B6-2DC4EC7A7554}" presName="desTx" presStyleLbl="fgAcc1" presStyleIdx="2" presStyleCnt="3">
        <dgm:presLayoutVars>
          <dgm:bulletEnabled val="1"/>
        </dgm:presLayoutVars>
      </dgm:prSet>
      <dgm:spPr/>
    </dgm:pt>
  </dgm:ptLst>
  <dgm:cxnLst>
    <dgm:cxn modelId="{36A10E00-455E-483D-88CE-0F79FC64AE49}" type="presOf" srcId="{3134557F-F594-44ED-8FFA-93769AC5BCF1}" destId="{78DE0CEE-22FE-487C-969C-1ABDF37B524E}" srcOrd="1" destOrd="0" presId="urn:microsoft.com/office/officeart/2005/8/layout/process3"/>
    <dgm:cxn modelId="{AF35FF13-AC55-4FEE-BA9D-933E62DB09B9}" type="presOf" srcId="{3134557F-F594-44ED-8FFA-93769AC5BCF1}" destId="{7DAF1A74-562C-4858-ADC2-A84E8DAB28E6}" srcOrd="0" destOrd="0" presId="urn:microsoft.com/office/officeart/2005/8/layout/process3"/>
    <dgm:cxn modelId="{24A2DB21-D44C-45E7-B4C8-A980EAD2BEE9}" srcId="{026C3AD4-7619-480F-A218-5C5AFCFB37F7}" destId="{C456241A-F607-4BBD-A198-8A9008B099B6}" srcOrd="0" destOrd="0" parTransId="{9EAC2DD5-3D62-4B28-B8FA-B0F34170F4CB}" sibTransId="{4B836E30-F197-4AFE-8B79-142A73E38EF1}"/>
    <dgm:cxn modelId="{CB092D60-7314-445A-9693-6C41C0C88F2A}" type="presOf" srcId="{C456241A-F607-4BBD-A198-8A9008B099B6}" destId="{CA8C71A7-5FC3-4437-B612-69C77F6D78BC}" srcOrd="1" destOrd="0" presId="urn:microsoft.com/office/officeart/2005/8/layout/process3"/>
    <dgm:cxn modelId="{A3305C44-6265-4D5B-A1DB-EC3976B39AD3}" type="presOf" srcId="{7A632272-EA77-4634-B61C-BEBBF92F5603}" destId="{CAD2838B-79BA-4BE4-BD43-A7A35E2BF06E}" srcOrd="1" destOrd="0" presId="urn:microsoft.com/office/officeart/2005/8/layout/process3"/>
    <dgm:cxn modelId="{4EAC6856-AB8F-4562-A4E9-376CB68E4360}" type="presOf" srcId="{A31CC5C5-A44A-4978-BF2F-423FED2CC480}" destId="{09D59BDE-DA46-407F-9091-0EF547BBFB74}" srcOrd="0" destOrd="0" presId="urn:microsoft.com/office/officeart/2005/8/layout/process3"/>
    <dgm:cxn modelId="{69B00C79-B0E7-4FDB-B261-E7BE734059BE}" type="presOf" srcId="{C456241A-F607-4BBD-A198-8A9008B099B6}" destId="{134E6202-02E8-4585-9C83-1FE69B87DE56}" srcOrd="0" destOrd="0" presId="urn:microsoft.com/office/officeart/2005/8/layout/process3"/>
    <dgm:cxn modelId="{E593775A-2E48-41CF-9DB0-5E6BD14EE3EC}" type="presOf" srcId="{837C58A2-A76E-471A-9505-3792EE3FFBD2}" destId="{0D44DFDB-BD98-47AD-BC54-E99D87FEA996}" srcOrd="0" destOrd="0" presId="urn:microsoft.com/office/officeart/2005/8/layout/process3"/>
    <dgm:cxn modelId="{7E12A37B-F582-49C6-ADAA-FEFFF32AF15C}" type="presOf" srcId="{4B836E30-F197-4AFE-8B79-142A73E38EF1}" destId="{390875C1-A9C7-4E29-90E9-40FDFAD0B903}" srcOrd="0" destOrd="0" presId="urn:microsoft.com/office/officeart/2005/8/layout/process3"/>
    <dgm:cxn modelId="{9E0BB290-80B8-4FCB-AA00-574CD6662408}" type="presOf" srcId="{D99D30EF-40C4-4D94-83B6-2DC4EC7A7554}" destId="{C40BC86E-A837-4193-9AFB-0F1651F2C063}" srcOrd="0" destOrd="0" presId="urn:microsoft.com/office/officeart/2005/8/layout/process3"/>
    <dgm:cxn modelId="{26C1579F-743C-442D-BED8-8244BF493786}" srcId="{D99D30EF-40C4-4D94-83B6-2DC4EC7A7554}" destId="{A31CC5C5-A44A-4978-BF2F-423FED2CC480}" srcOrd="0" destOrd="0" parTransId="{3D71214D-E713-44F7-AE9C-FB097BF889F8}" sibTransId="{CA9F5FC8-3570-403C-9A9D-826D5099913A}"/>
    <dgm:cxn modelId="{34AC14AD-D9C0-4260-908E-2E2F0ECB3BEC}" type="presOf" srcId="{4B836E30-F197-4AFE-8B79-142A73E38EF1}" destId="{69016B09-E50E-45DA-B937-736939B7FD2B}" srcOrd="1" destOrd="0" presId="urn:microsoft.com/office/officeart/2005/8/layout/process3"/>
    <dgm:cxn modelId="{0CD781CC-F565-467E-8CC3-045E88D08511}" type="presOf" srcId="{D99D30EF-40C4-4D94-83B6-2DC4EC7A7554}" destId="{1EA6DEEF-E2B3-4359-9DD3-29010BF581B2}" srcOrd="1" destOrd="0" presId="urn:microsoft.com/office/officeart/2005/8/layout/process3"/>
    <dgm:cxn modelId="{71F975CD-A0B4-4D15-B865-C2E3094C0B5E}" type="presOf" srcId="{7A632272-EA77-4634-B61C-BEBBF92F5603}" destId="{9C29B5AD-F0D6-4AD2-B72F-0429F70C38AA}" srcOrd="0" destOrd="0" presId="urn:microsoft.com/office/officeart/2005/8/layout/process3"/>
    <dgm:cxn modelId="{D3C964D2-FCF1-47E6-9308-3649DFBE18E1}" srcId="{C456241A-F607-4BBD-A198-8A9008B099B6}" destId="{8BADEBF4-BE6B-4388-B322-3AF6B93117BF}" srcOrd="0" destOrd="0" parTransId="{6E2E654F-1768-402A-8A9F-E823A156FC06}" sibTransId="{FCA56404-2B73-4985-B9AF-3CD58F3C966B}"/>
    <dgm:cxn modelId="{A3B9C6D3-19EF-4C85-8937-4A84582DD76A}" type="presOf" srcId="{8BADEBF4-BE6B-4388-B322-3AF6B93117BF}" destId="{4B8772B1-479D-4503-B066-77C116D1845E}" srcOrd="0" destOrd="0" presId="urn:microsoft.com/office/officeart/2005/8/layout/process3"/>
    <dgm:cxn modelId="{75A0DCE7-9A28-4AB8-A445-FC6F8AE90969}" srcId="{3134557F-F594-44ED-8FFA-93769AC5BCF1}" destId="{837C58A2-A76E-471A-9505-3792EE3FFBD2}" srcOrd="0" destOrd="0" parTransId="{28AC2905-31AF-4BE7-83A6-5D9573F1C8EA}" sibTransId="{52D7A85B-CF69-42C0-AACA-DA86D81CAD37}"/>
    <dgm:cxn modelId="{6F3CA7EA-876C-442E-8300-4AF359E43F87}" type="presOf" srcId="{026C3AD4-7619-480F-A218-5C5AFCFB37F7}" destId="{4A66DABD-9BB4-491D-9164-43177351B07D}" srcOrd="0" destOrd="0" presId="urn:microsoft.com/office/officeart/2005/8/layout/process3"/>
    <dgm:cxn modelId="{C70034F3-86BB-4357-83E9-8A5E7DFCBF00}" srcId="{026C3AD4-7619-480F-A218-5C5AFCFB37F7}" destId="{D99D30EF-40C4-4D94-83B6-2DC4EC7A7554}" srcOrd="2" destOrd="0" parTransId="{F9375EA7-674F-4BFF-8438-A08A7EAABBB9}" sibTransId="{17DC9DE6-E3BF-4D17-9D02-F1FEC1243B61}"/>
    <dgm:cxn modelId="{A7FE59F8-723F-4361-9678-CF5DC45CE6FC}" srcId="{026C3AD4-7619-480F-A218-5C5AFCFB37F7}" destId="{3134557F-F594-44ED-8FFA-93769AC5BCF1}" srcOrd="1" destOrd="0" parTransId="{58AF1E3E-9001-4CBA-855E-6C9427EE735A}" sibTransId="{7A632272-EA77-4634-B61C-BEBBF92F5603}"/>
    <dgm:cxn modelId="{B5BCEE3F-E463-493F-87C7-3F9DEBB51A08}" type="presParOf" srcId="{4A66DABD-9BB4-491D-9164-43177351B07D}" destId="{BBA73929-7275-442A-8731-E8AAD914C084}" srcOrd="0" destOrd="0" presId="urn:microsoft.com/office/officeart/2005/8/layout/process3"/>
    <dgm:cxn modelId="{4388C8EC-3497-4120-94A1-36DE940A6AFC}" type="presParOf" srcId="{BBA73929-7275-442A-8731-E8AAD914C084}" destId="{134E6202-02E8-4585-9C83-1FE69B87DE56}" srcOrd="0" destOrd="0" presId="urn:microsoft.com/office/officeart/2005/8/layout/process3"/>
    <dgm:cxn modelId="{BDA8773C-AA86-4E75-88B8-14E229BEF887}" type="presParOf" srcId="{BBA73929-7275-442A-8731-E8AAD914C084}" destId="{CA8C71A7-5FC3-4437-B612-69C77F6D78BC}" srcOrd="1" destOrd="0" presId="urn:microsoft.com/office/officeart/2005/8/layout/process3"/>
    <dgm:cxn modelId="{EB960D8A-F8FF-46ED-93A5-3A4D4AF4391F}" type="presParOf" srcId="{BBA73929-7275-442A-8731-E8AAD914C084}" destId="{4B8772B1-479D-4503-B066-77C116D1845E}" srcOrd="2" destOrd="0" presId="urn:microsoft.com/office/officeart/2005/8/layout/process3"/>
    <dgm:cxn modelId="{7E76F2AE-FAA5-49FA-B277-1509F08003EE}" type="presParOf" srcId="{4A66DABD-9BB4-491D-9164-43177351B07D}" destId="{390875C1-A9C7-4E29-90E9-40FDFAD0B903}" srcOrd="1" destOrd="0" presId="urn:microsoft.com/office/officeart/2005/8/layout/process3"/>
    <dgm:cxn modelId="{4B45205A-D6AE-41C2-B50E-18700787EA1B}" type="presParOf" srcId="{390875C1-A9C7-4E29-90E9-40FDFAD0B903}" destId="{69016B09-E50E-45DA-B937-736939B7FD2B}" srcOrd="0" destOrd="0" presId="urn:microsoft.com/office/officeart/2005/8/layout/process3"/>
    <dgm:cxn modelId="{A5053AAB-BF89-4EBA-BFF9-759B3720A369}" type="presParOf" srcId="{4A66DABD-9BB4-491D-9164-43177351B07D}" destId="{4C2CC8E3-2744-4F17-956D-30D19C3154F3}" srcOrd="2" destOrd="0" presId="urn:microsoft.com/office/officeart/2005/8/layout/process3"/>
    <dgm:cxn modelId="{11513653-4D09-4A9A-8155-EDA95AECED9F}" type="presParOf" srcId="{4C2CC8E3-2744-4F17-956D-30D19C3154F3}" destId="{7DAF1A74-562C-4858-ADC2-A84E8DAB28E6}" srcOrd="0" destOrd="0" presId="urn:microsoft.com/office/officeart/2005/8/layout/process3"/>
    <dgm:cxn modelId="{DA99A782-82B1-4C97-9B4B-6CAA7BF903E8}" type="presParOf" srcId="{4C2CC8E3-2744-4F17-956D-30D19C3154F3}" destId="{78DE0CEE-22FE-487C-969C-1ABDF37B524E}" srcOrd="1" destOrd="0" presId="urn:microsoft.com/office/officeart/2005/8/layout/process3"/>
    <dgm:cxn modelId="{5C566FF3-074B-4B0F-BC29-F4C8663B7F6A}" type="presParOf" srcId="{4C2CC8E3-2744-4F17-956D-30D19C3154F3}" destId="{0D44DFDB-BD98-47AD-BC54-E99D87FEA996}" srcOrd="2" destOrd="0" presId="urn:microsoft.com/office/officeart/2005/8/layout/process3"/>
    <dgm:cxn modelId="{8F29246F-DB70-4118-87DF-A56A7AA1B768}" type="presParOf" srcId="{4A66DABD-9BB4-491D-9164-43177351B07D}" destId="{9C29B5AD-F0D6-4AD2-B72F-0429F70C38AA}" srcOrd="3" destOrd="0" presId="urn:microsoft.com/office/officeart/2005/8/layout/process3"/>
    <dgm:cxn modelId="{2D9EE700-1323-4BA8-AA59-A076F7EDA49B}" type="presParOf" srcId="{9C29B5AD-F0D6-4AD2-B72F-0429F70C38AA}" destId="{CAD2838B-79BA-4BE4-BD43-A7A35E2BF06E}" srcOrd="0" destOrd="0" presId="urn:microsoft.com/office/officeart/2005/8/layout/process3"/>
    <dgm:cxn modelId="{BD8FDD79-8C22-45A8-B74D-619D880B72E9}" type="presParOf" srcId="{4A66DABD-9BB4-491D-9164-43177351B07D}" destId="{4C2E3C86-5718-4A98-95BC-C98D66711594}" srcOrd="4" destOrd="0" presId="urn:microsoft.com/office/officeart/2005/8/layout/process3"/>
    <dgm:cxn modelId="{49F6C1A5-1494-47EE-9452-45E767DB2AD7}" type="presParOf" srcId="{4C2E3C86-5718-4A98-95BC-C98D66711594}" destId="{C40BC86E-A837-4193-9AFB-0F1651F2C063}" srcOrd="0" destOrd="0" presId="urn:microsoft.com/office/officeart/2005/8/layout/process3"/>
    <dgm:cxn modelId="{463D625A-7A6F-497A-9C59-9BD032A2C682}" type="presParOf" srcId="{4C2E3C86-5718-4A98-95BC-C98D66711594}" destId="{1EA6DEEF-E2B3-4359-9DD3-29010BF581B2}" srcOrd="1" destOrd="0" presId="urn:microsoft.com/office/officeart/2005/8/layout/process3"/>
    <dgm:cxn modelId="{E0B137D0-38BF-4CFD-864D-685D6A038A9F}" type="presParOf" srcId="{4C2E3C86-5718-4A98-95BC-C98D66711594}" destId="{09D59BDE-DA46-407F-9091-0EF547BBFB74}" srcOrd="2" destOrd="0" presId="urn:microsoft.com/office/officeart/2005/8/layout/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C71A7-5FC3-4437-B612-69C77F6D78BC}">
      <dsp:nvSpPr>
        <dsp:cNvPr id="0" name=""/>
        <dsp:cNvSpPr/>
      </dsp:nvSpPr>
      <dsp:spPr>
        <a:xfrm>
          <a:off x="4925" y="191843"/>
          <a:ext cx="2239565" cy="1343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US" sz="2300" b="1" kern="1200" dirty="0"/>
            <a:t>Path Planning</a:t>
          </a:r>
        </a:p>
      </dsp:txBody>
      <dsp:txXfrm>
        <a:off x="4925" y="191843"/>
        <a:ext cx="2239565" cy="895826"/>
      </dsp:txXfrm>
    </dsp:sp>
    <dsp:sp modelId="{4B8772B1-479D-4503-B066-77C116D1845E}">
      <dsp:nvSpPr>
        <dsp:cNvPr id="0" name=""/>
        <dsp:cNvSpPr/>
      </dsp:nvSpPr>
      <dsp:spPr>
        <a:xfrm>
          <a:off x="463631" y="1087669"/>
          <a:ext cx="2239565" cy="20648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Overhead Camera to  detect obstacles</a:t>
          </a:r>
        </a:p>
      </dsp:txBody>
      <dsp:txXfrm>
        <a:off x="524108" y="1148146"/>
        <a:ext cx="2118611" cy="1943871"/>
      </dsp:txXfrm>
    </dsp:sp>
    <dsp:sp modelId="{390875C1-A9C7-4E29-90E9-40FDFAD0B903}">
      <dsp:nvSpPr>
        <dsp:cNvPr id="0" name=""/>
        <dsp:cNvSpPr/>
      </dsp:nvSpPr>
      <dsp:spPr>
        <a:xfrm>
          <a:off x="2584000" y="360963"/>
          <a:ext cx="719761" cy="557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endParaRPr lang="en-US" sz="1800" kern="1200"/>
        </a:p>
      </dsp:txBody>
      <dsp:txXfrm>
        <a:off x="2584000" y="472480"/>
        <a:ext cx="552485" cy="334552"/>
      </dsp:txXfrm>
    </dsp:sp>
    <dsp:sp modelId="{78DE0CEE-22FE-487C-969C-1ABDF37B524E}">
      <dsp:nvSpPr>
        <dsp:cNvPr id="0" name=""/>
        <dsp:cNvSpPr/>
      </dsp:nvSpPr>
      <dsp:spPr>
        <a:xfrm>
          <a:off x="3602530" y="191843"/>
          <a:ext cx="2239565" cy="1343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US" sz="2300" b="1" kern="1200" dirty="0"/>
            <a:t>Navigation</a:t>
          </a:r>
        </a:p>
      </dsp:txBody>
      <dsp:txXfrm>
        <a:off x="3602530" y="191843"/>
        <a:ext cx="2239565" cy="895826"/>
      </dsp:txXfrm>
    </dsp:sp>
    <dsp:sp modelId="{0D44DFDB-BD98-47AD-BC54-E99D87FEA996}">
      <dsp:nvSpPr>
        <dsp:cNvPr id="0" name=""/>
        <dsp:cNvSpPr/>
      </dsp:nvSpPr>
      <dsp:spPr>
        <a:xfrm>
          <a:off x="4061236" y="1087669"/>
          <a:ext cx="2239565" cy="20648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Encoder based Navigation of the Omni Chassis</a:t>
          </a:r>
        </a:p>
      </dsp:txBody>
      <dsp:txXfrm>
        <a:off x="4121713" y="1148146"/>
        <a:ext cx="2118611" cy="1943871"/>
      </dsp:txXfrm>
    </dsp:sp>
    <dsp:sp modelId="{9C29B5AD-F0D6-4AD2-B72F-0429F70C38AA}">
      <dsp:nvSpPr>
        <dsp:cNvPr id="0" name=""/>
        <dsp:cNvSpPr/>
      </dsp:nvSpPr>
      <dsp:spPr>
        <a:xfrm>
          <a:off x="6181606" y="360963"/>
          <a:ext cx="719761" cy="557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endParaRPr lang="en-US" sz="1800" kern="1200"/>
        </a:p>
      </dsp:txBody>
      <dsp:txXfrm>
        <a:off x="6181606" y="472480"/>
        <a:ext cx="552485" cy="334552"/>
      </dsp:txXfrm>
    </dsp:sp>
    <dsp:sp modelId="{1EA6DEEF-E2B3-4359-9DD3-29010BF581B2}">
      <dsp:nvSpPr>
        <dsp:cNvPr id="0" name=""/>
        <dsp:cNvSpPr/>
      </dsp:nvSpPr>
      <dsp:spPr>
        <a:xfrm>
          <a:off x="7200136" y="191843"/>
          <a:ext cx="2239565" cy="1343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US" sz="2300" b="1" kern="1200" dirty="0"/>
            <a:t>Human Interaction</a:t>
          </a:r>
        </a:p>
      </dsp:txBody>
      <dsp:txXfrm>
        <a:off x="7200136" y="191843"/>
        <a:ext cx="2239565" cy="895826"/>
      </dsp:txXfrm>
    </dsp:sp>
    <dsp:sp modelId="{09D59BDE-DA46-407F-9091-0EF547BBFB74}">
      <dsp:nvSpPr>
        <dsp:cNvPr id="0" name=""/>
        <dsp:cNvSpPr/>
      </dsp:nvSpPr>
      <dsp:spPr>
        <a:xfrm>
          <a:off x="7658842" y="1087669"/>
          <a:ext cx="2239565" cy="20648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Verbally take orders or to serve the food on the table</a:t>
          </a:r>
        </a:p>
      </dsp:txBody>
      <dsp:txXfrm>
        <a:off x="7719319" y="1148146"/>
        <a:ext cx="2118611" cy="19438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F651-5281-4145-A611-F6AD229CEC90}" type="datetimeFigureOut">
              <a:rPr lang="en-IN" smtClean="0"/>
              <a:t>15-12-2018</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E2F93-9C2D-480B-89D5-D830A845ED03}" type="slidenum">
              <a:rPr lang="en-IN" smtClean="0"/>
              <a:t>‹#›</a:t>
            </a:fld>
            <a:endParaRPr lang="en-IN"/>
          </a:p>
        </p:txBody>
      </p:sp>
    </p:spTree>
    <p:extLst>
      <p:ext uri="{BB962C8B-B14F-4D97-AF65-F5344CB8AC3E}">
        <p14:creationId xmlns:p14="http://schemas.microsoft.com/office/powerpoint/2010/main" val="406993935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E2F93-9C2D-480B-89D5-D830A845ED03}" type="slidenum">
              <a:rPr lang="en-IN" smtClean="0"/>
              <a:t>1</a:t>
            </a:fld>
            <a:endParaRPr lang="en-IN"/>
          </a:p>
        </p:txBody>
      </p:sp>
    </p:spTree>
    <p:extLst>
      <p:ext uri="{BB962C8B-B14F-4D97-AF65-F5344CB8AC3E}">
        <p14:creationId xmlns:p14="http://schemas.microsoft.com/office/powerpoint/2010/main" val="292596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6D82-1B8A-4B1C-A499-D4C4DCE9EC7E}"/>
              </a:ext>
            </a:extLst>
          </p:cNvPr>
          <p:cNvSpPr>
            <a:spLocks noGrp="1"/>
          </p:cNvSpPr>
          <p:nvPr>
            <p:ph type="ctrTitle"/>
          </p:nvPr>
        </p:nvSpPr>
        <p:spPr>
          <a:xfrm>
            <a:off x="2672953" y="4954765"/>
            <a:ext cx="16037719" cy="10540259"/>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D5B2E3-C9D3-4B24-9041-F6AD1CE385E6}"/>
              </a:ext>
            </a:extLst>
          </p:cNvPr>
          <p:cNvSpPr>
            <a:spLocks noGrp="1"/>
          </p:cNvSpPr>
          <p:nvPr>
            <p:ph type="subTitle" idx="1"/>
          </p:nvPr>
        </p:nvSpPr>
        <p:spPr>
          <a:xfrm>
            <a:off x="2672953" y="15901497"/>
            <a:ext cx="16037719" cy="73094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EB9289-BEAB-49CA-B30A-F3D35C26E049}"/>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5" name="Footer Placeholder 4">
            <a:extLst>
              <a:ext uri="{FF2B5EF4-FFF2-40B4-BE49-F238E27FC236}">
                <a16:creationId xmlns:a16="http://schemas.microsoft.com/office/drawing/2014/main" id="{80430645-555C-4E51-A580-D8BE5E130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EB161-2F59-44E6-8F62-E89F188879AB}"/>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281793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1900-7235-409A-ACC2-268E017476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894BAD-A989-40D6-8C1D-8CB04D6269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02A5C-A7A4-423D-8170-515DCEAA4971}"/>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5" name="Footer Placeholder 4">
            <a:extLst>
              <a:ext uri="{FF2B5EF4-FFF2-40B4-BE49-F238E27FC236}">
                <a16:creationId xmlns:a16="http://schemas.microsoft.com/office/drawing/2014/main" id="{E1741166-E0D2-4AB9-893D-7B3EBD52CD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3377C-BCAA-4197-BEFF-C69EC1E14DA8}"/>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41677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B5A87-22EF-4BDC-9130-5E6A869D84AA}"/>
              </a:ext>
            </a:extLst>
          </p:cNvPr>
          <p:cNvSpPr>
            <a:spLocks noGrp="1"/>
          </p:cNvSpPr>
          <p:nvPr>
            <p:ph type="title" orient="vert"/>
          </p:nvPr>
        </p:nvSpPr>
        <p:spPr>
          <a:xfrm>
            <a:off x="15302657" y="1611875"/>
            <a:ext cx="4610844" cy="2565684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97074-4C08-4B2A-878F-CA9F23B1165B}"/>
              </a:ext>
            </a:extLst>
          </p:cNvPr>
          <p:cNvSpPr>
            <a:spLocks noGrp="1"/>
          </p:cNvSpPr>
          <p:nvPr>
            <p:ph type="body" orient="vert" idx="1"/>
          </p:nvPr>
        </p:nvSpPr>
        <p:spPr>
          <a:xfrm>
            <a:off x="1470124"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6D3C7-9CC9-4A13-9A8F-107D6330F185}"/>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5" name="Footer Placeholder 4">
            <a:extLst>
              <a:ext uri="{FF2B5EF4-FFF2-40B4-BE49-F238E27FC236}">
                <a16:creationId xmlns:a16="http://schemas.microsoft.com/office/drawing/2014/main" id="{87D3ACFD-D707-4A61-A42E-9DE2C7EA5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A341E-5F75-4F9B-B749-0ADF9A3510A9}"/>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325103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9A73-AC6A-4671-BDAA-202AC9015F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37A4F-D106-4D85-B740-4E1B7F3D34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04488-B792-43CB-9DA1-4F1FDC513122}"/>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5" name="Footer Placeholder 4">
            <a:extLst>
              <a:ext uri="{FF2B5EF4-FFF2-40B4-BE49-F238E27FC236}">
                <a16:creationId xmlns:a16="http://schemas.microsoft.com/office/drawing/2014/main" id="{9E53D65C-1A19-4148-B382-B3909CC50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C4F50-FEFE-42E8-A100-D815DD054B52}"/>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352351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B247-0328-4739-84F2-2622B800898D}"/>
              </a:ext>
            </a:extLst>
          </p:cNvPr>
          <p:cNvSpPr>
            <a:spLocks noGrp="1"/>
          </p:cNvSpPr>
          <p:nvPr>
            <p:ph type="title"/>
          </p:nvPr>
        </p:nvSpPr>
        <p:spPr>
          <a:xfrm>
            <a:off x="1458987" y="7547783"/>
            <a:ext cx="18443377" cy="12593645"/>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B972C3-08DF-4267-82C9-7BA6F33DDBE6}"/>
              </a:ext>
            </a:extLst>
          </p:cNvPr>
          <p:cNvSpPr>
            <a:spLocks noGrp="1"/>
          </p:cNvSpPr>
          <p:nvPr>
            <p:ph type="body" idx="1"/>
          </p:nvPr>
        </p:nvSpPr>
        <p:spPr>
          <a:xfrm>
            <a:off x="1458987" y="20260569"/>
            <a:ext cx="18443377" cy="662270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A514E8-FBFE-47B3-A021-EECE27797141}"/>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5" name="Footer Placeholder 4">
            <a:extLst>
              <a:ext uri="{FF2B5EF4-FFF2-40B4-BE49-F238E27FC236}">
                <a16:creationId xmlns:a16="http://schemas.microsoft.com/office/drawing/2014/main" id="{039D409C-DDD4-4DA2-A10E-6518387F7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22EA3-90DD-491B-AFCE-3FAA52EBDAA4}"/>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69205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613C-B587-408C-9759-A8BCCC0C4A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8E4D61-3CAF-46A3-A4F1-ACBBB415FBB6}"/>
              </a:ext>
            </a:extLst>
          </p:cNvPr>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915DCF-C9DA-443A-80DC-6B6D77E3F074}"/>
              </a:ext>
            </a:extLst>
          </p:cNvPr>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243421-4A71-4B51-B337-9DD7F9867EB7}"/>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6" name="Footer Placeholder 5">
            <a:extLst>
              <a:ext uri="{FF2B5EF4-FFF2-40B4-BE49-F238E27FC236}">
                <a16:creationId xmlns:a16="http://schemas.microsoft.com/office/drawing/2014/main" id="{0B6DC90D-0657-4673-AC3D-ACD1DE86A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0A83F-FEFF-4EBA-87F8-3638033B6919}"/>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47191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9CEF-EF19-4C2B-8C39-4B24F833D8B4}"/>
              </a:ext>
            </a:extLst>
          </p:cNvPr>
          <p:cNvSpPr>
            <a:spLocks noGrp="1"/>
          </p:cNvSpPr>
          <p:nvPr>
            <p:ph type="title"/>
          </p:nvPr>
        </p:nvSpPr>
        <p:spPr>
          <a:xfrm>
            <a:off x="1472909" y="1611877"/>
            <a:ext cx="18443377" cy="585180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86D09-4B28-4B8A-8E34-9EA6798784ED}"/>
              </a:ext>
            </a:extLst>
          </p:cNvPr>
          <p:cNvSpPr>
            <a:spLocks noGrp="1"/>
          </p:cNvSpPr>
          <p:nvPr>
            <p:ph type="body" idx="1"/>
          </p:nvPr>
        </p:nvSpPr>
        <p:spPr>
          <a:xfrm>
            <a:off x="1472910" y="7421634"/>
            <a:ext cx="9046275" cy="36372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9F5B89-27F3-4F82-B076-AD646C164B94}"/>
              </a:ext>
            </a:extLst>
          </p:cNvPr>
          <p:cNvSpPr>
            <a:spLocks noGrp="1"/>
          </p:cNvSpPr>
          <p:nvPr>
            <p:ph sz="half" idx="2"/>
          </p:nvPr>
        </p:nvSpPr>
        <p:spPr>
          <a:xfrm>
            <a:off x="1472910" y="11058863"/>
            <a:ext cx="9046275"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6187C6-30AB-451D-92CB-61021A8E1E48}"/>
              </a:ext>
            </a:extLst>
          </p:cNvPr>
          <p:cNvSpPr>
            <a:spLocks noGrp="1"/>
          </p:cNvSpPr>
          <p:nvPr>
            <p:ph type="body" sz="quarter" idx="3"/>
          </p:nvPr>
        </p:nvSpPr>
        <p:spPr>
          <a:xfrm>
            <a:off x="10825460" y="7421634"/>
            <a:ext cx="9090826" cy="36372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A2AABF-0083-4D5A-97E3-F27D82E3E10C}"/>
              </a:ext>
            </a:extLst>
          </p:cNvPr>
          <p:cNvSpPr>
            <a:spLocks noGrp="1"/>
          </p:cNvSpPr>
          <p:nvPr>
            <p:ph sz="quarter" idx="4"/>
          </p:nvPr>
        </p:nvSpPr>
        <p:spPr>
          <a:xfrm>
            <a:off x="10825460"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6136E2-A153-4DD6-A0B5-28370AE87651}"/>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8" name="Footer Placeholder 7">
            <a:extLst>
              <a:ext uri="{FF2B5EF4-FFF2-40B4-BE49-F238E27FC236}">
                <a16:creationId xmlns:a16="http://schemas.microsoft.com/office/drawing/2014/main" id="{A909642D-0BEB-4309-BAD5-1445B24BF2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D4F345-BB48-42EA-8385-044708698553}"/>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18750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D927-7E4A-43D5-84B8-AF80B42AF8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FB2763-ABAB-48DA-838E-B4F59E41D401}"/>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4" name="Footer Placeholder 3">
            <a:extLst>
              <a:ext uri="{FF2B5EF4-FFF2-40B4-BE49-F238E27FC236}">
                <a16:creationId xmlns:a16="http://schemas.microsoft.com/office/drawing/2014/main" id="{3C3569B8-262A-4B21-82AE-1FE7C8DAD4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554675-B52A-40DC-8538-C6F78C7892AE}"/>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27064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7E587D-2E70-4E3A-9063-3B1868087F99}"/>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3" name="Footer Placeholder 2">
            <a:extLst>
              <a:ext uri="{FF2B5EF4-FFF2-40B4-BE49-F238E27FC236}">
                <a16:creationId xmlns:a16="http://schemas.microsoft.com/office/drawing/2014/main" id="{01C7640E-FC8C-4A67-B629-1E35C3789C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3F21C7-1573-4DD2-9B7C-7948E7A1F9F2}"/>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273450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8CDF-D30F-4F60-B57B-C0EE76A311C0}"/>
              </a:ext>
            </a:extLst>
          </p:cNvPr>
          <p:cNvSpPr>
            <a:spLocks noGrp="1"/>
          </p:cNvSpPr>
          <p:nvPr>
            <p:ph type="title"/>
          </p:nvPr>
        </p:nvSpPr>
        <p:spPr>
          <a:xfrm>
            <a:off x="1472910" y="2018348"/>
            <a:ext cx="6896775" cy="7064216"/>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1C2C87-78A5-4167-82B2-6D828E057846}"/>
              </a:ext>
            </a:extLst>
          </p:cNvPr>
          <p:cNvSpPr>
            <a:spLocks noGrp="1"/>
          </p:cNvSpPr>
          <p:nvPr>
            <p:ph idx="1"/>
          </p:nvPr>
        </p:nvSpPr>
        <p:spPr>
          <a:xfrm>
            <a:off x="9090826" y="4359072"/>
            <a:ext cx="10825460" cy="21515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BCF1AA-F794-436B-A04E-9ABD29FF8AF4}"/>
              </a:ext>
            </a:extLst>
          </p:cNvPr>
          <p:cNvSpPr>
            <a:spLocks noGrp="1"/>
          </p:cNvSpPr>
          <p:nvPr>
            <p:ph type="body" sz="half" idx="2"/>
          </p:nvPr>
        </p:nvSpPr>
        <p:spPr>
          <a:xfrm>
            <a:off x="1472910" y="9082564"/>
            <a:ext cx="6896775" cy="16826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4BEDFA-2DCA-4CDF-881A-94DE1D4DAC32}"/>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6" name="Footer Placeholder 5">
            <a:extLst>
              <a:ext uri="{FF2B5EF4-FFF2-40B4-BE49-F238E27FC236}">
                <a16:creationId xmlns:a16="http://schemas.microsoft.com/office/drawing/2014/main" id="{EB87B731-C9E7-4240-8AAB-73D641BC3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EBEFF-B22C-4A97-B954-B9253C596C6F}"/>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424497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25B6-2347-4B02-955D-4B3A505EA4BA}"/>
              </a:ext>
            </a:extLst>
          </p:cNvPr>
          <p:cNvSpPr>
            <a:spLocks noGrp="1"/>
          </p:cNvSpPr>
          <p:nvPr>
            <p:ph type="title"/>
          </p:nvPr>
        </p:nvSpPr>
        <p:spPr>
          <a:xfrm>
            <a:off x="1472910" y="2018348"/>
            <a:ext cx="6896775" cy="7064216"/>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02AA7A-9DCB-47AE-B2D2-4876C8F4E624}"/>
              </a:ext>
            </a:extLst>
          </p:cNvPr>
          <p:cNvSpPr>
            <a:spLocks noGrp="1"/>
          </p:cNvSpPr>
          <p:nvPr>
            <p:ph type="pic" idx="1"/>
          </p:nvPr>
        </p:nvSpPr>
        <p:spPr>
          <a:xfrm>
            <a:off x="9090826" y="4359072"/>
            <a:ext cx="10825460" cy="215150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9F2757-2A27-4434-BCBD-A33B0CA04310}"/>
              </a:ext>
            </a:extLst>
          </p:cNvPr>
          <p:cNvSpPr>
            <a:spLocks noGrp="1"/>
          </p:cNvSpPr>
          <p:nvPr>
            <p:ph type="body" sz="half" idx="2"/>
          </p:nvPr>
        </p:nvSpPr>
        <p:spPr>
          <a:xfrm>
            <a:off x="1472910" y="9082564"/>
            <a:ext cx="6896775" cy="16826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14DBC3-1F23-4BFC-A0B6-A9E27CBBAEC2}"/>
              </a:ext>
            </a:extLst>
          </p:cNvPr>
          <p:cNvSpPr>
            <a:spLocks noGrp="1"/>
          </p:cNvSpPr>
          <p:nvPr>
            <p:ph type="dt" sz="half" idx="10"/>
          </p:nvPr>
        </p:nvSpPr>
        <p:spPr/>
        <p:txBody>
          <a:bodyPr/>
          <a:lstStyle/>
          <a:p>
            <a:fld id="{307847FE-2DB0-4A92-BDE0-74C49EE425C7}" type="datetimeFigureOut">
              <a:rPr lang="en-IN" smtClean="0"/>
              <a:t>15-12-2018</a:t>
            </a:fld>
            <a:endParaRPr lang="en-IN"/>
          </a:p>
        </p:txBody>
      </p:sp>
      <p:sp>
        <p:nvSpPr>
          <p:cNvPr id="6" name="Footer Placeholder 5">
            <a:extLst>
              <a:ext uri="{FF2B5EF4-FFF2-40B4-BE49-F238E27FC236}">
                <a16:creationId xmlns:a16="http://schemas.microsoft.com/office/drawing/2014/main" id="{2E403E12-A83A-402D-8D25-BA697FD86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8BB4C-1A07-42AB-8C9E-D0DD6D55CB87}"/>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05034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190FE-7793-4360-A0DD-2B56ED148CCD}"/>
              </a:ext>
            </a:extLst>
          </p:cNvPr>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16D59B-5953-4076-9574-E0859ABCF1CE}"/>
              </a:ext>
            </a:extLst>
          </p:cNvPr>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AC5B6-4A01-4C5F-848F-6ABDF49D1AFF}"/>
              </a:ext>
            </a:extLst>
          </p:cNvPr>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1200">
                <a:solidFill>
                  <a:schemeClr val="tx1">
                    <a:tint val="75000"/>
                  </a:schemeClr>
                </a:solidFill>
              </a:defRPr>
            </a:lvl1pPr>
          </a:lstStyle>
          <a:p>
            <a:fld id="{307847FE-2DB0-4A92-BDE0-74C49EE425C7}" type="datetimeFigureOut">
              <a:rPr lang="en-IN" smtClean="0"/>
              <a:t>15-12-2018</a:t>
            </a:fld>
            <a:endParaRPr lang="en-IN"/>
          </a:p>
        </p:txBody>
      </p:sp>
      <p:sp>
        <p:nvSpPr>
          <p:cNvPr id="5" name="Footer Placeholder 4">
            <a:extLst>
              <a:ext uri="{FF2B5EF4-FFF2-40B4-BE49-F238E27FC236}">
                <a16:creationId xmlns:a16="http://schemas.microsoft.com/office/drawing/2014/main" id="{87F6E041-8224-497F-BC91-D4662AF03A48}"/>
              </a:ext>
            </a:extLst>
          </p:cNvPr>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4A1681-3BD0-4E84-B586-FA1FA07858EB}"/>
              </a:ext>
            </a:extLst>
          </p:cNvPr>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1200">
                <a:solidFill>
                  <a:schemeClr val="tx1">
                    <a:tint val="75000"/>
                  </a:schemeClr>
                </a:solidFill>
              </a:defRPr>
            </a:lvl1pPr>
          </a:lstStyle>
          <a:p>
            <a:fld id="{5A166559-E373-4907-9F29-45C29969DC38}" type="slidenum">
              <a:rPr lang="en-IN" smtClean="0"/>
              <a:t>‹#›</a:t>
            </a:fld>
            <a:endParaRPr lang="en-IN"/>
          </a:p>
        </p:txBody>
      </p:sp>
    </p:spTree>
    <p:extLst>
      <p:ext uri="{BB962C8B-B14F-4D97-AF65-F5344CB8AC3E}">
        <p14:creationId xmlns:p14="http://schemas.microsoft.com/office/powerpoint/2010/main" val="12066014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diagramLayout" Target="../diagrams/layout1.xml"/><Relationship Id="rId18" Type="http://schemas.openxmlformats.org/officeDocument/2006/relationships/image" Target="../media/image7.jpg"/><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hyperlink" Target="https://docs.opencv.org/3.0-beta/doc/py_tutorials/py_imgproc/py_table_of_contents_imgproc/py_table_of_contents_imgproc.html" TargetMode="External"/><Relationship Id="rId12" Type="http://schemas.openxmlformats.org/officeDocument/2006/relationships/diagramData" Target="../diagrams/data1.xml"/><Relationship Id="rId17" Type="http://schemas.openxmlformats.org/officeDocument/2006/relationships/image" Target="../media/image6.jpg"/><Relationship Id="rId2" Type="http://schemas.openxmlformats.org/officeDocument/2006/relationships/notesSlide" Target="../notesSlides/notesSlide1.xml"/><Relationship Id="rId16" Type="http://schemas.microsoft.com/office/2007/relationships/diagramDrawing" Target="../diagrams/drawing1.xml"/><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en.wikipedia.org/wiki/Dijkstra's_algorithmhttps:/docs.opencv.org/3.0-beta/doc/py_tutorials/py_imgproc/py_table_of_contents_imgproc/py_table_of_contents_imgproc.html" TargetMode="External"/><Relationship Id="rId11" Type="http://schemas.openxmlformats.org/officeDocument/2006/relationships/image" Target="../media/image5.jpg"/><Relationship Id="rId5" Type="http://schemas.openxmlformats.org/officeDocument/2006/relationships/hyperlink" Target="https://github.com/Shreeyash-iitr/Emotion-Recognitionhttps:/en.wikipedia.org/wiki/Dijkstra's_algorithmhttps:/docs.opencv.org/3.0-beta/doc/py_tutorials/py_imgproc/py_table_of_contents_imgproc/py_table_of_contents_imgproc.html" TargetMode="External"/><Relationship Id="rId15" Type="http://schemas.openxmlformats.org/officeDocument/2006/relationships/diagramColors" Target="../diagrams/colors1.xml"/><Relationship Id="rId10" Type="http://schemas.openxmlformats.org/officeDocument/2006/relationships/image" Target="../media/image4.png"/><Relationship Id="rId19" Type="http://schemas.openxmlformats.org/officeDocument/2006/relationships/image" Target="../media/image8.jpg"/><Relationship Id="rId4" Type="http://schemas.openxmlformats.org/officeDocument/2006/relationships/hyperlink" Target="https://pypi.org/project/gTTS/https:/arxiv.org/pdf/1710.07557.pdf" TargetMode="External"/><Relationship Id="rId9" Type="http://schemas.openxmlformats.org/officeDocument/2006/relationships/image" Target="../media/image3.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Google Shape;51;p7">
            <a:extLst>
              <a:ext uri="{FF2B5EF4-FFF2-40B4-BE49-F238E27FC236}">
                <a16:creationId xmlns:a16="http://schemas.microsoft.com/office/drawing/2014/main" id="{B022427B-B811-452A-B1A0-A450A61B0661}"/>
              </a:ext>
            </a:extLst>
          </p:cNvPr>
          <p:cNvSpPr txBox="1"/>
          <p:nvPr/>
        </p:nvSpPr>
        <p:spPr>
          <a:xfrm>
            <a:off x="0" y="193459"/>
            <a:ext cx="21383625" cy="2817414"/>
          </a:xfrm>
          <a:prstGeom prst="rect">
            <a:avLst/>
          </a:prstGeom>
          <a:solidFill>
            <a:schemeClr val="accent5">
              <a:lumMod val="40000"/>
              <a:lumOff val="60000"/>
            </a:schemeClr>
          </a:solidFill>
          <a:ln>
            <a:noFill/>
          </a:ln>
        </p:spPr>
        <p:txBody>
          <a:bodyPr spcFirstLastPara="1" wrap="square" lIns="0" tIns="19750" rIns="0" bIns="0" anchor="t" anchorCtr="0">
            <a:noAutofit/>
          </a:bodyPr>
          <a:lstStyle/>
          <a:p>
            <a:pPr marL="876300" marR="0" lvl="0" indent="0" algn="ctr" rtl="0">
              <a:lnSpc>
                <a:spcPct val="100000"/>
              </a:lnSpc>
              <a:spcBef>
                <a:spcPts val="0"/>
              </a:spcBef>
              <a:spcAft>
                <a:spcPts val="0"/>
              </a:spcAft>
              <a:buNone/>
            </a:pPr>
            <a:endParaRPr lang="en-IN" sz="1500" b="1" dirty="0">
              <a:latin typeface="Calibri"/>
              <a:ea typeface="Calibri"/>
              <a:cs typeface="Calibri"/>
              <a:sym typeface="Calibri"/>
            </a:endParaRPr>
          </a:p>
          <a:p>
            <a:pPr marL="876300" marR="0" lvl="0" indent="0" algn="ctr" rtl="0">
              <a:lnSpc>
                <a:spcPct val="100000"/>
              </a:lnSpc>
              <a:spcBef>
                <a:spcPts val="0"/>
              </a:spcBef>
              <a:spcAft>
                <a:spcPts val="0"/>
              </a:spcAft>
              <a:buNone/>
            </a:pPr>
            <a:r>
              <a:rPr lang="en-IN" sz="5500" b="1" dirty="0">
                <a:solidFill>
                  <a:schemeClr val="bg1"/>
                </a:solidFill>
                <a:latin typeface="Calibri"/>
                <a:ea typeface="Calibri"/>
                <a:cs typeface="Calibri"/>
                <a:sym typeface="Calibri"/>
              </a:rPr>
              <a:t>Restaurant of the Future</a:t>
            </a:r>
            <a:endParaRPr lang="en-US" sz="5500" dirty="0">
              <a:solidFill>
                <a:schemeClr val="bg1"/>
              </a:solidFill>
              <a:latin typeface="Calibri"/>
              <a:ea typeface="Calibri"/>
              <a:cs typeface="Calibri"/>
              <a:sym typeface="Calibri"/>
            </a:endParaRPr>
          </a:p>
          <a:p>
            <a:pPr marL="12700" marR="12700" lvl="0" indent="863600" algn="ctr" rtl="0">
              <a:lnSpc>
                <a:spcPct val="100000"/>
              </a:lnSpc>
              <a:spcBef>
                <a:spcPts val="100"/>
              </a:spcBef>
              <a:spcAft>
                <a:spcPts val="0"/>
              </a:spcAft>
              <a:buNone/>
            </a:pPr>
            <a:r>
              <a:rPr lang="en-US" sz="2600" b="1" u="sng" dirty="0">
                <a:solidFill>
                  <a:schemeClr val="bg1"/>
                </a:solidFill>
                <a:latin typeface="Calibri"/>
                <a:ea typeface="Calibri"/>
                <a:cs typeface="Calibri"/>
                <a:sym typeface="Calibri"/>
              </a:rPr>
              <a:t>Dhruv Sehgal, Nikhil Kumar, Prachi Agarwal, </a:t>
            </a:r>
            <a:r>
              <a:rPr lang="en-US" sz="2600" b="1" u="sng" dirty="0" err="1">
                <a:solidFill>
                  <a:schemeClr val="bg1"/>
                </a:solidFill>
                <a:latin typeface="Calibri"/>
                <a:ea typeface="Calibri"/>
                <a:cs typeface="Calibri"/>
                <a:sym typeface="Calibri"/>
              </a:rPr>
              <a:t>Pranjal</a:t>
            </a:r>
            <a:r>
              <a:rPr lang="en-US" sz="2600" b="1" u="sng" dirty="0">
                <a:solidFill>
                  <a:schemeClr val="bg1"/>
                </a:solidFill>
                <a:latin typeface="Calibri"/>
                <a:ea typeface="Calibri"/>
                <a:cs typeface="Calibri"/>
                <a:sym typeface="Calibri"/>
              </a:rPr>
              <a:t> Mishra, Pratham Meena, </a:t>
            </a:r>
            <a:r>
              <a:rPr lang="en-US" sz="2600" b="1" u="sng" dirty="0" err="1">
                <a:solidFill>
                  <a:schemeClr val="bg1"/>
                </a:solidFill>
                <a:latin typeface="Calibri"/>
                <a:ea typeface="Calibri"/>
                <a:cs typeface="Calibri"/>
                <a:sym typeface="Calibri"/>
              </a:rPr>
              <a:t>Pratikesh</a:t>
            </a:r>
            <a:r>
              <a:rPr lang="en-US" sz="2600" b="1" u="sng" dirty="0">
                <a:solidFill>
                  <a:schemeClr val="bg1"/>
                </a:solidFill>
                <a:latin typeface="Calibri"/>
                <a:ea typeface="Calibri"/>
                <a:cs typeface="Calibri"/>
                <a:sym typeface="Calibri"/>
              </a:rPr>
              <a:t> Thakur, </a:t>
            </a:r>
          </a:p>
          <a:p>
            <a:pPr marL="12700" marR="12700" lvl="0" indent="863600" algn="ctr" rtl="0">
              <a:lnSpc>
                <a:spcPct val="100000"/>
              </a:lnSpc>
              <a:spcBef>
                <a:spcPts val="100"/>
              </a:spcBef>
              <a:spcAft>
                <a:spcPts val="0"/>
              </a:spcAft>
              <a:buNone/>
            </a:pPr>
            <a:r>
              <a:rPr lang="en-US" sz="2600" b="1" u="sng" dirty="0">
                <a:solidFill>
                  <a:schemeClr val="bg1"/>
                </a:solidFill>
                <a:latin typeface="Calibri"/>
                <a:ea typeface="Calibri"/>
                <a:cs typeface="Calibri"/>
                <a:sym typeface="Calibri"/>
              </a:rPr>
              <a:t>Riya Bhalla, </a:t>
            </a:r>
            <a:r>
              <a:rPr lang="en-US" sz="2600" b="1" u="sng" dirty="0" err="1">
                <a:solidFill>
                  <a:schemeClr val="bg1"/>
                </a:solidFill>
                <a:latin typeface="Calibri"/>
                <a:ea typeface="Calibri"/>
                <a:cs typeface="Calibri"/>
                <a:sym typeface="Calibri"/>
              </a:rPr>
              <a:t>Shreeyash</a:t>
            </a:r>
            <a:r>
              <a:rPr lang="en-US" sz="2600" b="1" u="sng" dirty="0">
                <a:solidFill>
                  <a:schemeClr val="bg1"/>
                </a:solidFill>
                <a:latin typeface="Calibri"/>
                <a:ea typeface="Calibri"/>
                <a:cs typeface="Calibri"/>
                <a:sym typeface="Calibri"/>
              </a:rPr>
              <a:t> </a:t>
            </a:r>
            <a:r>
              <a:rPr lang="en-US" sz="2600" b="1" u="sng" dirty="0" err="1">
                <a:solidFill>
                  <a:schemeClr val="bg1"/>
                </a:solidFill>
                <a:latin typeface="Calibri"/>
                <a:ea typeface="Calibri"/>
                <a:cs typeface="Calibri"/>
                <a:sym typeface="Calibri"/>
              </a:rPr>
              <a:t>Geda</a:t>
            </a:r>
            <a:r>
              <a:rPr lang="en-US" sz="2600" b="1" u="sng" dirty="0">
                <a:solidFill>
                  <a:schemeClr val="bg1"/>
                </a:solidFill>
                <a:latin typeface="Calibri"/>
                <a:ea typeface="Calibri"/>
                <a:cs typeface="Calibri"/>
                <a:sym typeface="Calibri"/>
              </a:rPr>
              <a:t>, Shubhanshu Agarwal and </a:t>
            </a:r>
            <a:r>
              <a:rPr lang="en-US" sz="2600" b="1" u="sng" dirty="0" err="1">
                <a:solidFill>
                  <a:schemeClr val="bg1"/>
                </a:solidFill>
                <a:latin typeface="Calibri"/>
                <a:ea typeface="Calibri"/>
                <a:cs typeface="Calibri"/>
                <a:sym typeface="Calibri"/>
              </a:rPr>
              <a:t>Tejasva</a:t>
            </a:r>
            <a:r>
              <a:rPr lang="en-US" sz="2600" b="1" u="sng" dirty="0">
                <a:solidFill>
                  <a:schemeClr val="bg1"/>
                </a:solidFill>
                <a:latin typeface="Calibri"/>
                <a:ea typeface="Calibri"/>
                <a:cs typeface="Calibri"/>
                <a:sym typeface="Calibri"/>
              </a:rPr>
              <a:t> </a:t>
            </a:r>
            <a:r>
              <a:rPr lang="en-US" sz="2600" b="1" u="sng" dirty="0" err="1">
                <a:solidFill>
                  <a:schemeClr val="bg1"/>
                </a:solidFill>
                <a:latin typeface="Calibri"/>
                <a:ea typeface="Calibri"/>
                <a:cs typeface="Calibri"/>
                <a:sym typeface="Calibri"/>
              </a:rPr>
              <a:t>Soni</a:t>
            </a:r>
            <a:r>
              <a:rPr lang="en-US" sz="2600" b="1" u="sng" dirty="0">
                <a:solidFill>
                  <a:schemeClr val="bg1"/>
                </a:solidFill>
                <a:latin typeface="Calibri"/>
                <a:ea typeface="Calibri"/>
                <a:cs typeface="Calibri"/>
                <a:sym typeface="Calibri"/>
              </a:rPr>
              <a:t> </a:t>
            </a:r>
          </a:p>
          <a:p>
            <a:pPr marL="12700" marR="12700" indent="863600" algn="ctr">
              <a:spcBef>
                <a:spcPts val="100"/>
              </a:spcBef>
            </a:pPr>
            <a:r>
              <a:rPr lang="en-US" sz="3600" b="1" dirty="0">
                <a:solidFill>
                  <a:schemeClr val="bg1"/>
                </a:solidFill>
                <a:ea typeface="Calibri"/>
                <a:cs typeface="Calibri"/>
                <a:sym typeface="Calibri"/>
              </a:rPr>
              <a:t>Indian Institute of Technology, Roorkee</a:t>
            </a:r>
            <a:endParaRPr lang="en-US" sz="3600" dirty="0">
              <a:solidFill>
                <a:schemeClr val="bg1"/>
              </a:solidFill>
              <a:ea typeface="Calibri"/>
              <a:cs typeface="Calibri"/>
              <a:sym typeface="Calibri"/>
            </a:endParaRPr>
          </a:p>
          <a:p>
            <a:pPr marL="12700" marR="12700" lvl="0" indent="863600" algn="ctr" rtl="0">
              <a:lnSpc>
                <a:spcPct val="100000"/>
              </a:lnSpc>
              <a:spcBef>
                <a:spcPts val="100"/>
              </a:spcBef>
              <a:spcAft>
                <a:spcPts val="0"/>
              </a:spcAft>
              <a:buNone/>
            </a:pPr>
            <a:r>
              <a:rPr lang="en-US" sz="2600" b="1" u="sng" dirty="0">
                <a:latin typeface="Calibri"/>
                <a:ea typeface="Calibri"/>
                <a:cs typeface="Calibri"/>
                <a:sym typeface="Calibri"/>
              </a:rPr>
              <a:t>  </a:t>
            </a:r>
            <a:endParaRPr sz="2600" dirty="0">
              <a:latin typeface="Calibri"/>
              <a:ea typeface="Calibri"/>
              <a:cs typeface="Calibri"/>
              <a:sym typeface="Calibri"/>
            </a:endParaRPr>
          </a:p>
        </p:txBody>
      </p:sp>
      <p:sp>
        <p:nvSpPr>
          <p:cNvPr id="12" name="Rectangle 11">
            <a:extLst>
              <a:ext uri="{FF2B5EF4-FFF2-40B4-BE49-F238E27FC236}">
                <a16:creationId xmlns:a16="http://schemas.microsoft.com/office/drawing/2014/main" id="{15605BEC-154B-4DC1-A38B-6F9C36B73854}"/>
              </a:ext>
            </a:extLst>
          </p:cNvPr>
          <p:cNvSpPr/>
          <p:nvPr/>
        </p:nvSpPr>
        <p:spPr>
          <a:xfrm rot="5400000" flipH="1">
            <a:off x="10587038" y="-10587038"/>
            <a:ext cx="209550" cy="21383626"/>
          </a:xfrm>
          <a:prstGeom prst="rect">
            <a:avLst/>
          </a:prstGeom>
          <a:solidFill>
            <a:srgbClr val="08A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pic>
        <p:nvPicPr>
          <p:cNvPr id="1030" name="Picture 6" descr="Image result for inter iit tech meet logo">
            <a:extLst>
              <a:ext uri="{FF2B5EF4-FFF2-40B4-BE49-F238E27FC236}">
                <a16:creationId xmlns:a16="http://schemas.microsoft.com/office/drawing/2014/main" id="{86F3E2AA-F98A-4CA5-9B06-42B57275D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16" y="268775"/>
            <a:ext cx="2870556" cy="25325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9BA0B50E-FB66-44B4-96DE-DDA560E53F87}"/>
              </a:ext>
            </a:extLst>
          </p:cNvPr>
          <p:cNvGraphicFramePr>
            <a:graphicFrameLocks noGrp="1"/>
          </p:cNvGraphicFramePr>
          <p:nvPr>
            <p:extLst>
              <p:ext uri="{D42A27DB-BD31-4B8C-83A1-F6EECF244321}">
                <p14:modId xmlns:p14="http://schemas.microsoft.com/office/powerpoint/2010/main" val="4163640463"/>
              </p:ext>
            </p:extLst>
          </p:nvPr>
        </p:nvGraphicFramePr>
        <p:xfrm>
          <a:off x="235974" y="3427437"/>
          <a:ext cx="10382651" cy="23051852"/>
        </p:xfrm>
        <a:graphic>
          <a:graphicData uri="http://schemas.openxmlformats.org/drawingml/2006/table">
            <a:tbl>
              <a:tblPr firstRow="1">
                <a:tableStyleId>{5C22544A-7EE6-4342-B048-85BDC9FD1C3A}</a:tableStyleId>
              </a:tblPr>
              <a:tblGrid>
                <a:gridCol w="10382651">
                  <a:extLst>
                    <a:ext uri="{9D8B030D-6E8A-4147-A177-3AD203B41FA5}">
                      <a16:colId xmlns:a16="http://schemas.microsoft.com/office/drawing/2014/main" val="2779755673"/>
                    </a:ext>
                  </a:extLst>
                </a:gridCol>
              </a:tblGrid>
              <a:tr h="519523">
                <a:tc>
                  <a:txBody>
                    <a:bodyPr/>
                    <a:lstStyle/>
                    <a:p>
                      <a:pPr algn="ctr"/>
                      <a:r>
                        <a:rPr lang="en-IN" sz="3800" dirty="0"/>
                        <a:t>Abstract/Introduction</a:t>
                      </a:r>
                    </a:p>
                  </a:txBody>
                  <a:tcPr/>
                </a:tc>
                <a:extLst>
                  <a:ext uri="{0D108BD9-81ED-4DB2-BD59-A6C34878D82A}">
                    <a16:rowId xmlns:a16="http://schemas.microsoft.com/office/drawing/2014/main" val="3924218136"/>
                  </a:ext>
                </a:extLst>
              </a:tr>
              <a:tr h="11190646">
                <a:tc>
                  <a:txBody>
                    <a:bodyPr/>
                    <a:lstStyle/>
                    <a:p>
                      <a:pPr marL="546100" marR="0" lvl="0" indent="-304800" algn="just" rtl="0">
                        <a:lnSpc>
                          <a:spcPct val="100000"/>
                        </a:lnSpc>
                        <a:spcBef>
                          <a:spcPts val="0"/>
                        </a:spcBef>
                        <a:spcAft>
                          <a:spcPts val="0"/>
                        </a:spcAft>
                        <a:buSzPts val="2200"/>
                        <a:buFont typeface="Arial"/>
                        <a:buChar char="•"/>
                      </a:pPr>
                      <a:r>
                        <a:rPr lang="en-US" sz="2400" b="0" i="0" u="none" strike="noStrike" kern="1200" dirty="0">
                          <a:solidFill>
                            <a:schemeClr val="dk1"/>
                          </a:solidFill>
                          <a:effectLst/>
                          <a:latin typeface="+mn-lt"/>
                          <a:ea typeface="+mn-ea"/>
                          <a:cs typeface="+mn-cs"/>
                        </a:rPr>
                        <a:t>The use of robots as waiters in restaurants is on an increasing trend in the service industry. Restaurants owners have begun to look towards robots to aid in serving the customers due to shortage of waiters</a:t>
                      </a:r>
                    </a:p>
                    <a:p>
                      <a:pPr marL="546100" marR="0" lvl="0" indent="-304800" algn="just" rtl="0">
                        <a:lnSpc>
                          <a:spcPct val="100000"/>
                        </a:lnSpc>
                        <a:spcBef>
                          <a:spcPts val="0"/>
                        </a:spcBef>
                        <a:spcAft>
                          <a:spcPts val="0"/>
                        </a:spcAft>
                        <a:buSzPts val="2200"/>
                        <a:buFont typeface="Arial"/>
                        <a:buChar char="•"/>
                      </a:pPr>
                      <a:r>
                        <a:rPr lang="en-US" sz="2400" b="0" i="0" u="none" strike="noStrike" kern="1200" dirty="0">
                          <a:solidFill>
                            <a:schemeClr val="dk1"/>
                          </a:solidFill>
                          <a:effectLst/>
                          <a:latin typeface="+mn-lt"/>
                          <a:ea typeface="+mn-ea"/>
                          <a:cs typeface="+mn-cs"/>
                        </a:rPr>
                        <a:t>Developed a prototype of an Omni wheeled based mobile waiter robot for trial runs in a casual dining food outlet. </a:t>
                      </a:r>
                    </a:p>
                    <a:p>
                      <a:pPr marL="546100" marR="0" lvl="0" indent="-304800" algn="just" rtl="0">
                        <a:lnSpc>
                          <a:spcPct val="100000"/>
                        </a:lnSpc>
                        <a:spcBef>
                          <a:spcPts val="0"/>
                        </a:spcBef>
                        <a:spcAft>
                          <a:spcPts val="0"/>
                        </a:spcAft>
                        <a:buSzPts val="2200"/>
                        <a:buFont typeface="Arial"/>
                        <a:buChar char="•"/>
                      </a:pPr>
                      <a:r>
                        <a:rPr lang="en-US" sz="2400" b="0" i="0" u="none" strike="noStrike" kern="1200" dirty="0">
                          <a:solidFill>
                            <a:schemeClr val="dk1"/>
                          </a:solidFill>
                          <a:effectLst/>
                          <a:latin typeface="+mn-lt"/>
                          <a:ea typeface="+mn-ea"/>
                          <a:cs typeface="+mn-cs"/>
                        </a:rPr>
                        <a:t>Unlike existing waiter robots, it is autonomous, has higher payload and is able to travel and dock at the target table and take multiple order at the same time.</a:t>
                      </a:r>
                    </a:p>
                    <a:p>
                      <a:pPr marL="546100" marR="0" lvl="0" indent="-304800" algn="just" rtl="0">
                        <a:lnSpc>
                          <a:spcPct val="100000"/>
                        </a:lnSpc>
                        <a:spcBef>
                          <a:spcPts val="0"/>
                        </a:spcBef>
                        <a:spcAft>
                          <a:spcPts val="0"/>
                        </a:spcAft>
                        <a:buSzPts val="2200"/>
                        <a:buFont typeface="Arial"/>
                        <a:buChar char="•"/>
                      </a:pPr>
                      <a:endParaRPr lang="en-US" sz="2400" b="0" i="0" u="none" strike="noStrike" kern="1200" dirty="0">
                        <a:solidFill>
                          <a:schemeClr val="dk1"/>
                        </a:solidFill>
                        <a:effectLst/>
                        <a:latin typeface="+mn-lt"/>
                        <a:ea typeface="+mn-ea"/>
                        <a:cs typeface="+mn-cs"/>
                      </a:endParaRPr>
                    </a:p>
                    <a:p>
                      <a:pPr rtl="0"/>
                      <a:r>
                        <a:rPr lang="en-US" sz="3000" b="1" i="0" u="none" strike="noStrike" kern="1200" dirty="0">
                          <a:solidFill>
                            <a:schemeClr val="dk1"/>
                          </a:solidFill>
                          <a:effectLst/>
                          <a:latin typeface="+mn-lt"/>
                          <a:ea typeface="+mn-ea"/>
                          <a:cs typeface="+mn-cs"/>
                        </a:rPr>
                        <a:t>ONGOING WORK</a:t>
                      </a:r>
                      <a:endParaRPr lang="en-US" sz="3000" b="1" dirty="0">
                        <a:effectLst/>
                      </a:endParaRPr>
                    </a:p>
                    <a:p>
                      <a:pPr marL="342900" indent="-342900"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‘ROBOT’ restaurant in Chennai, India employed four robotic waiters.</a:t>
                      </a:r>
                    </a:p>
                    <a:p>
                      <a:pPr marL="342900" indent="-342900"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A restaurant in Chengdu, China employed ten robots as waiters which carry dishes around and give simple greetings to customer.</a:t>
                      </a:r>
                    </a:p>
                    <a:p>
                      <a:pPr marL="546100" marR="0" lvl="0" indent="-304800" algn="just" rtl="0">
                        <a:lnSpc>
                          <a:spcPct val="100000"/>
                        </a:lnSpc>
                        <a:spcBef>
                          <a:spcPts val="0"/>
                        </a:spcBef>
                        <a:spcAft>
                          <a:spcPts val="0"/>
                        </a:spcAft>
                        <a:buSzPts val="2200"/>
                        <a:buFont typeface="Arial"/>
                        <a:buChar char="•"/>
                      </a:pPr>
                      <a:endParaRPr lang="en-IN" sz="2400" dirty="0"/>
                    </a:p>
                  </a:txBody>
                  <a:tcPr/>
                </a:tc>
                <a:extLst>
                  <a:ext uri="{0D108BD9-81ED-4DB2-BD59-A6C34878D82A}">
                    <a16:rowId xmlns:a16="http://schemas.microsoft.com/office/drawing/2014/main" val="332698539"/>
                  </a:ext>
                </a:extLst>
              </a:tr>
              <a:tr h="11190646">
                <a:tc>
                  <a:txBody>
                    <a:bodyPr/>
                    <a:lstStyle/>
                    <a:p>
                      <a:pPr marL="546100" marR="0" lvl="0" indent="-304800" algn="just" rtl="0">
                        <a:lnSpc>
                          <a:spcPct val="100000"/>
                        </a:lnSpc>
                        <a:spcBef>
                          <a:spcPts val="0"/>
                        </a:spcBef>
                        <a:spcAft>
                          <a:spcPts val="0"/>
                        </a:spcAft>
                        <a:buSzPts val="2200"/>
                        <a:buFont typeface="Arial"/>
                        <a:buChar char="•"/>
                      </a:pPr>
                      <a:endParaRPr lang="en-IN" sz="2400" dirty="0"/>
                    </a:p>
                  </a:txBody>
                  <a:tcPr/>
                </a:tc>
                <a:extLst>
                  <a:ext uri="{0D108BD9-81ED-4DB2-BD59-A6C34878D82A}">
                    <a16:rowId xmlns:a16="http://schemas.microsoft.com/office/drawing/2014/main" val="3994132791"/>
                  </a:ext>
                </a:extLst>
              </a:tr>
            </a:tbl>
          </a:graphicData>
        </a:graphic>
      </p:graphicFrame>
      <p:sp>
        <p:nvSpPr>
          <p:cNvPr id="24" name="Rectangle 23">
            <a:extLst>
              <a:ext uri="{FF2B5EF4-FFF2-40B4-BE49-F238E27FC236}">
                <a16:creationId xmlns:a16="http://schemas.microsoft.com/office/drawing/2014/main" id="{A94E5887-1D84-4A5A-B0E2-44C61D5997DC}"/>
              </a:ext>
            </a:extLst>
          </p:cNvPr>
          <p:cNvSpPr/>
          <p:nvPr/>
        </p:nvSpPr>
        <p:spPr>
          <a:xfrm rot="5400000" flipH="1">
            <a:off x="10587037" y="-7785716"/>
            <a:ext cx="209550" cy="21383626"/>
          </a:xfrm>
          <a:prstGeom prst="rect">
            <a:avLst/>
          </a:prstGeom>
          <a:solidFill>
            <a:srgbClr val="08A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graphicFrame>
        <p:nvGraphicFramePr>
          <p:cNvPr id="33" name="Table 32">
            <a:extLst>
              <a:ext uri="{FF2B5EF4-FFF2-40B4-BE49-F238E27FC236}">
                <a16:creationId xmlns:a16="http://schemas.microsoft.com/office/drawing/2014/main" id="{FFAA4E05-F76E-48D5-9BF8-3DD3AB0866B9}"/>
              </a:ext>
            </a:extLst>
          </p:cNvPr>
          <p:cNvGraphicFramePr>
            <a:graphicFrameLocks noGrp="1"/>
          </p:cNvGraphicFramePr>
          <p:nvPr>
            <p:extLst>
              <p:ext uri="{D42A27DB-BD31-4B8C-83A1-F6EECF244321}">
                <p14:modId xmlns:p14="http://schemas.microsoft.com/office/powerpoint/2010/main" val="3628129952"/>
              </p:ext>
            </p:extLst>
          </p:nvPr>
        </p:nvGraphicFramePr>
        <p:xfrm>
          <a:off x="10765001" y="3399266"/>
          <a:ext cx="10382650" cy="12329160"/>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668988">
                <a:tc>
                  <a:txBody>
                    <a:bodyPr/>
                    <a:lstStyle/>
                    <a:p>
                      <a:pPr algn="ctr"/>
                      <a:r>
                        <a:rPr lang="en-IN" sz="3800" dirty="0"/>
                        <a:t>Results</a:t>
                      </a:r>
                    </a:p>
                  </a:txBody>
                  <a:tcPr/>
                </a:tc>
                <a:extLst>
                  <a:ext uri="{0D108BD9-81ED-4DB2-BD59-A6C34878D82A}">
                    <a16:rowId xmlns:a16="http://schemas.microsoft.com/office/drawing/2014/main" val="3924218136"/>
                  </a:ext>
                </a:extLst>
              </a:tr>
              <a:tr h="11302264">
                <a:tc>
                  <a:txBody>
                    <a:bodyPr/>
                    <a:lstStyle/>
                    <a:p>
                      <a:endParaRPr lang="en-IN" sz="2300" dirty="0"/>
                    </a:p>
                    <a:p>
                      <a:endParaRPr lang="en-IN" sz="2300" dirty="0"/>
                    </a:p>
                    <a:p>
                      <a:endParaRPr lang="en-IN" sz="2300" dirty="0"/>
                    </a:p>
                    <a:p>
                      <a:endParaRPr lang="en-IN" sz="2300" dirty="0"/>
                    </a:p>
                    <a:p>
                      <a:endParaRPr lang="en-IN" sz="2300" dirty="0"/>
                    </a:p>
                    <a:p>
                      <a:endParaRPr lang="en-IN" sz="2300" dirty="0"/>
                    </a:p>
                    <a:p>
                      <a:endParaRPr lang="en-IN" sz="2300" dirty="0"/>
                    </a:p>
                    <a:p>
                      <a:endParaRPr lang="en-IN" sz="2300" dirty="0"/>
                    </a:p>
                    <a:p>
                      <a:endParaRPr lang="en-IN" sz="2300" dirty="0"/>
                    </a:p>
                    <a:p>
                      <a:endParaRPr lang="en-IN" sz="2300" dirty="0"/>
                    </a:p>
                    <a:p>
                      <a:endParaRPr lang="en-IN" sz="2300" dirty="0"/>
                    </a:p>
                    <a:p>
                      <a:pPr algn="ctr"/>
                      <a:r>
                        <a:rPr lang="en-US" sz="3000" b="1" i="0" u="none" strike="noStrike" kern="1200" dirty="0">
                          <a:solidFill>
                            <a:schemeClr val="dk1"/>
                          </a:solidFill>
                          <a:effectLst/>
                          <a:latin typeface="+mn-lt"/>
                          <a:ea typeface="+mn-ea"/>
                          <a:cs typeface="+mn-cs"/>
                        </a:rPr>
                        <a:t>ECONOMIC VALUE</a:t>
                      </a: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rtl="0"/>
                      <a:r>
                        <a:rPr lang="en-US" sz="2400" b="0" i="0" u="none" strike="noStrike" kern="1200" dirty="0">
                          <a:solidFill>
                            <a:schemeClr val="dk1"/>
                          </a:solidFill>
                          <a:effectLst/>
                          <a:latin typeface="+mn-lt"/>
                          <a:ea typeface="+mn-ea"/>
                          <a:cs typeface="+mn-cs"/>
                        </a:rPr>
                        <a:t>Efficient robotic waiters deployed in markets around the world cost from $6,000 to $30,000.</a:t>
                      </a:r>
                      <a:endParaRPr lang="en-US" sz="2400" b="0" dirty="0">
                        <a:effectLst/>
                      </a:endParaRPr>
                    </a:p>
                    <a:p>
                      <a:pPr rtl="0"/>
                      <a:r>
                        <a:rPr lang="en-US" sz="2400" b="0" i="0" u="none" strike="noStrike" kern="1200" dirty="0">
                          <a:solidFill>
                            <a:schemeClr val="dk1"/>
                          </a:solidFill>
                          <a:effectLst/>
                          <a:latin typeface="+mn-lt"/>
                          <a:ea typeface="+mn-ea"/>
                          <a:cs typeface="+mn-cs"/>
                        </a:rPr>
                        <a:t>Our robot cost approximately 38,867 Rs or  550 $.</a:t>
                      </a:r>
                      <a:endParaRPr lang="en-US" sz="2400" b="0" dirty="0">
                        <a:effectLst/>
                      </a:endParaRPr>
                    </a:p>
                    <a:p>
                      <a:br>
                        <a:rPr lang="en-US" sz="3200" dirty="0"/>
                      </a:br>
                      <a:endParaRPr lang="en-IN" sz="3000" b="1" dirty="0"/>
                    </a:p>
                  </a:txBody>
                  <a:tcPr/>
                </a:tc>
                <a:extLst>
                  <a:ext uri="{0D108BD9-81ED-4DB2-BD59-A6C34878D82A}">
                    <a16:rowId xmlns:a16="http://schemas.microsoft.com/office/drawing/2014/main" val="332698539"/>
                  </a:ext>
                </a:extLst>
              </a:tr>
            </a:tbl>
          </a:graphicData>
        </a:graphic>
      </p:graphicFrame>
      <p:graphicFrame>
        <p:nvGraphicFramePr>
          <p:cNvPr id="34" name="Table 33">
            <a:extLst>
              <a:ext uri="{FF2B5EF4-FFF2-40B4-BE49-F238E27FC236}">
                <a16:creationId xmlns:a16="http://schemas.microsoft.com/office/drawing/2014/main" id="{EEAD1540-E67B-41F8-9D6F-FF8B7F053818}"/>
              </a:ext>
            </a:extLst>
          </p:cNvPr>
          <p:cNvGraphicFramePr>
            <a:graphicFrameLocks noGrp="1"/>
          </p:cNvGraphicFramePr>
          <p:nvPr>
            <p:extLst>
              <p:ext uri="{D42A27DB-BD31-4B8C-83A1-F6EECF244321}">
                <p14:modId xmlns:p14="http://schemas.microsoft.com/office/powerpoint/2010/main" val="2754408077"/>
              </p:ext>
            </p:extLst>
          </p:nvPr>
        </p:nvGraphicFramePr>
        <p:xfrm>
          <a:off x="10765001" y="15519874"/>
          <a:ext cx="10382650" cy="8000342"/>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720393">
                <a:tc>
                  <a:txBody>
                    <a:bodyPr/>
                    <a:lstStyle/>
                    <a:p>
                      <a:pPr algn="ctr"/>
                      <a:r>
                        <a:rPr lang="en-IN" sz="3800" dirty="0"/>
                        <a:t>Conclusion</a:t>
                      </a:r>
                    </a:p>
                  </a:txBody>
                  <a:tcPr/>
                </a:tc>
                <a:extLst>
                  <a:ext uri="{0D108BD9-81ED-4DB2-BD59-A6C34878D82A}">
                    <a16:rowId xmlns:a16="http://schemas.microsoft.com/office/drawing/2014/main" val="3924218136"/>
                  </a:ext>
                </a:extLst>
              </a:tr>
              <a:tr h="7279949">
                <a:tc>
                  <a:txBody>
                    <a:bodyPr/>
                    <a:lstStyle/>
                    <a:p>
                      <a:pPr rtl="0"/>
                      <a:r>
                        <a:rPr lang="en-US" sz="4000" b="1" i="0" u="none" strike="noStrike" kern="1200" dirty="0">
                          <a:solidFill>
                            <a:schemeClr val="dk1"/>
                          </a:solidFill>
                          <a:effectLst/>
                          <a:latin typeface="+mn-lt"/>
                          <a:ea typeface="+mn-ea"/>
                          <a:cs typeface="+mn-cs"/>
                        </a:rPr>
                        <a:t> </a:t>
                      </a:r>
                      <a:r>
                        <a:rPr lang="en-US" sz="3000" b="1" i="0" u="none" strike="noStrike" kern="1200" dirty="0">
                          <a:solidFill>
                            <a:schemeClr val="dk1"/>
                          </a:solidFill>
                          <a:effectLst/>
                          <a:latin typeface="+mn-lt"/>
                          <a:ea typeface="+mn-ea"/>
                          <a:cs typeface="+mn-cs"/>
                        </a:rPr>
                        <a:t>Current Scenario</a:t>
                      </a:r>
                      <a:endParaRPr lang="en-US" sz="3000" b="1" dirty="0">
                        <a:effectLst/>
                      </a:endParaRPr>
                    </a:p>
                    <a:p>
                      <a:pPr marL="285750" indent="-285750" algn="just"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Currently designed robot are based  on line following mechanism which requires change in the floor design.</a:t>
                      </a:r>
                    </a:p>
                    <a:p>
                      <a:pPr marL="285750" indent="-285750" algn="just"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Can carry  only one item at a time thus less efficient.</a:t>
                      </a:r>
                    </a:p>
                    <a:p>
                      <a:pPr marL="285750" indent="-285750" algn="just"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Another  drawback is that the robots just take the order from kitchen to table, after that either the customer has to take the food from the bot or a waiter walks with the robot to serve the food, which obviously doesn’t make any sense</a:t>
                      </a:r>
                      <a:r>
                        <a:rPr lang="en-US" sz="3200" b="0" i="0" u="none" strike="noStrike" kern="1200" dirty="0">
                          <a:solidFill>
                            <a:schemeClr val="dk1"/>
                          </a:solidFill>
                          <a:effectLst/>
                          <a:latin typeface="+mn-lt"/>
                          <a:ea typeface="+mn-ea"/>
                          <a:cs typeface="+mn-cs"/>
                        </a:rPr>
                        <a:t>.</a:t>
                      </a:r>
                      <a:endParaRPr lang="en-US" sz="3000" b="1" i="0" u="none" strike="noStrike" kern="1200" dirty="0">
                        <a:solidFill>
                          <a:schemeClr val="dk1"/>
                        </a:solidFill>
                        <a:effectLst/>
                        <a:latin typeface="+mn-lt"/>
                        <a:ea typeface="+mn-ea"/>
                        <a:cs typeface="+mn-cs"/>
                      </a:endParaRPr>
                    </a:p>
                    <a:p>
                      <a:pPr rtl="0"/>
                      <a:r>
                        <a:rPr lang="en-US" sz="3000" b="1" i="0" u="none" strike="noStrike" kern="1200" dirty="0">
                          <a:solidFill>
                            <a:schemeClr val="dk1"/>
                          </a:solidFill>
                          <a:effectLst/>
                          <a:latin typeface="+mn-lt"/>
                          <a:ea typeface="+mn-ea"/>
                          <a:cs typeface="+mn-cs"/>
                        </a:rPr>
                        <a:t>OUTCOME</a:t>
                      </a:r>
                      <a:endParaRPr lang="en-US" sz="3000" b="1" dirty="0">
                        <a:effectLst/>
                      </a:endParaRPr>
                    </a:p>
                    <a:p>
                      <a:pPr marL="342900" indent="-342900" rtl="0">
                        <a:buFont typeface="Arial" panose="020B0604020202020204" pitchFamily="34" charset="0"/>
                        <a:buChar char="•"/>
                      </a:pPr>
                      <a:r>
                        <a:rPr lang="en-US" sz="2400" b="0" i="0" u="none" strike="noStrike" kern="1200" dirty="0">
                          <a:solidFill>
                            <a:schemeClr val="dk1"/>
                          </a:solidFill>
                          <a:effectLst/>
                          <a:latin typeface="+mn-lt"/>
                          <a:ea typeface="+mn-ea"/>
                          <a:cs typeface="+mn-cs"/>
                        </a:rPr>
                        <a:t>Effective and efficient work as we are using robots.</a:t>
                      </a:r>
                      <a:endParaRPr lang="en-US" sz="2400" b="0" dirty="0">
                        <a:effectLst/>
                      </a:endParaRPr>
                    </a:p>
                    <a:p>
                      <a:pPr marL="342900" indent="-342900"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Reduces customer waiting time. </a:t>
                      </a:r>
                    </a:p>
                    <a:p>
                      <a:pPr marL="342900" indent="-342900"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One-time investment in the system. </a:t>
                      </a:r>
                    </a:p>
                    <a:p>
                      <a:pPr marL="342900" indent="-342900"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Work can be faster and may reduce the cost of labor. </a:t>
                      </a:r>
                    </a:p>
                    <a:p>
                      <a:pPr marL="342900" indent="-342900"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As customers place their own orders, waiter staff numbers can be reduced.</a:t>
                      </a:r>
                    </a:p>
                    <a:p>
                      <a:pPr marL="342900" indent="-342900"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Applications are performed with precision and high repeatability.</a:t>
                      </a:r>
                    </a:p>
                    <a:p>
                      <a:endParaRPr lang="en-IN" sz="2300" dirty="0"/>
                    </a:p>
                  </a:txBody>
                  <a:tcPr/>
                </a:tc>
                <a:extLst>
                  <a:ext uri="{0D108BD9-81ED-4DB2-BD59-A6C34878D82A}">
                    <a16:rowId xmlns:a16="http://schemas.microsoft.com/office/drawing/2014/main" val="332698539"/>
                  </a:ext>
                </a:extLst>
              </a:tr>
            </a:tbl>
          </a:graphicData>
        </a:graphic>
      </p:graphicFrame>
      <p:graphicFrame>
        <p:nvGraphicFramePr>
          <p:cNvPr id="35" name="Table 34">
            <a:extLst>
              <a:ext uri="{FF2B5EF4-FFF2-40B4-BE49-F238E27FC236}">
                <a16:creationId xmlns:a16="http://schemas.microsoft.com/office/drawing/2014/main" id="{EE8D8FA8-98FA-4FF9-9C26-E0F851F73E69}"/>
              </a:ext>
            </a:extLst>
          </p:cNvPr>
          <p:cNvGraphicFramePr>
            <a:graphicFrameLocks noGrp="1"/>
          </p:cNvGraphicFramePr>
          <p:nvPr>
            <p:extLst>
              <p:ext uri="{D42A27DB-BD31-4B8C-83A1-F6EECF244321}">
                <p14:modId xmlns:p14="http://schemas.microsoft.com/office/powerpoint/2010/main" val="1243417340"/>
              </p:ext>
            </p:extLst>
          </p:nvPr>
        </p:nvGraphicFramePr>
        <p:xfrm>
          <a:off x="10765001" y="23701336"/>
          <a:ext cx="10382650" cy="6089104"/>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715389">
                <a:tc>
                  <a:txBody>
                    <a:bodyPr/>
                    <a:lstStyle/>
                    <a:p>
                      <a:pPr algn="ctr"/>
                      <a:r>
                        <a:rPr lang="en-IN" sz="3800" dirty="0"/>
                        <a:t>References</a:t>
                      </a:r>
                    </a:p>
                  </a:txBody>
                  <a:tcPr/>
                </a:tc>
                <a:extLst>
                  <a:ext uri="{0D108BD9-81ED-4DB2-BD59-A6C34878D82A}">
                    <a16:rowId xmlns:a16="http://schemas.microsoft.com/office/drawing/2014/main" val="3924218136"/>
                  </a:ext>
                </a:extLst>
              </a:tr>
              <a:tr h="5373715">
                <a:tc>
                  <a:txBody>
                    <a:bodyPr/>
                    <a:lstStyle/>
                    <a:p>
                      <a:pPr marL="285750" indent="-285750">
                        <a:buFont typeface="Arial" panose="020B0604020202020204" pitchFamily="34" charset="0"/>
                        <a:buChar char="•"/>
                      </a:pPr>
                      <a:endParaRPr lang="en-US" sz="2400" b="0" i="1" u="sng" kern="1200" dirty="0">
                        <a:solidFill>
                          <a:schemeClr val="dk1"/>
                        </a:solidFill>
                        <a:effectLst/>
                        <a:latin typeface="+mn-lt"/>
                        <a:ea typeface="+mn-ea"/>
                        <a:cs typeface="+mn-cs"/>
                        <a:hlinkClick r:id="rId4"/>
                      </a:endParaRPr>
                    </a:p>
                    <a:p>
                      <a:pPr marL="285750" indent="-285750">
                        <a:buFont typeface="Arial" panose="020B0604020202020204" pitchFamily="34" charset="0"/>
                        <a:buChar char="•"/>
                      </a:pPr>
                      <a:endParaRPr lang="en-US" sz="2400" b="0" i="1" u="sng" kern="1200" dirty="0">
                        <a:solidFill>
                          <a:schemeClr val="dk1"/>
                        </a:solidFill>
                        <a:effectLst/>
                        <a:latin typeface="+mn-lt"/>
                        <a:ea typeface="+mn-ea"/>
                        <a:cs typeface="+mn-cs"/>
                        <a:hlinkClick r:id="rId4"/>
                      </a:endParaRPr>
                    </a:p>
                    <a:p>
                      <a:pPr marL="285750" indent="-285750">
                        <a:buFont typeface="Arial" panose="020B0604020202020204" pitchFamily="34" charset="0"/>
                        <a:buChar char="•"/>
                      </a:pPr>
                      <a:r>
                        <a:rPr lang="en-US" sz="2400" b="0" i="1" u="sng" kern="1200" dirty="0">
                          <a:solidFill>
                            <a:schemeClr val="dk1"/>
                          </a:solidFill>
                          <a:effectLst/>
                          <a:latin typeface="+mn-lt"/>
                          <a:ea typeface="+mn-ea"/>
                          <a:cs typeface="+mn-cs"/>
                          <a:hlinkClick r:id="rId4"/>
                        </a:rPr>
                        <a:t>https://pypi.org/project/gTTS/</a:t>
                      </a:r>
                      <a:r>
                        <a:rPr lang="en-US" sz="2400" b="0" i="1" u="none" strike="noStrike" kern="1200" dirty="0">
                          <a:solidFill>
                            <a:schemeClr val="dk1"/>
                          </a:solidFill>
                          <a:effectLst/>
                          <a:latin typeface="+mn-lt"/>
                          <a:ea typeface="+mn-ea"/>
                          <a:cs typeface="+mn-cs"/>
                          <a:hlinkClick r:id="rId4"/>
                        </a:rPr>
                        <a:t>https://arxiv.org/pdf/1710.07557.pdf</a:t>
                      </a:r>
                      <a:endParaRPr lang="en-US" sz="2400" b="0" i="1" u="none" strike="noStrike" kern="1200" dirty="0">
                        <a:solidFill>
                          <a:schemeClr val="dk1"/>
                        </a:solidFill>
                        <a:effectLst/>
                        <a:latin typeface="+mn-lt"/>
                        <a:ea typeface="+mn-ea"/>
                        <a:cs typeface="+mn-cs"/>
                      </a:endParaRPr>
                    </a:p>
                    <a:p>
                      <a:pPr marL="285750" indent="-285750">
                        <a:buFont typeface="Arial" panose="020B0604020202020204" pitchFamily="34" charset="0"/>
                        <a:buChar char="•"/>
                      </a:pPr>
                      <a:r>
                        <a:rPr lang="en-US" sz="2400" b="0" i="1" u="none" strike="noStrike" kern="1200" dirty="0">
                          <a:solidFill>
                            <a:schemeClr val="dk1"/>
                          </a:solidFill>
                          <a:effectLst/>
                          <a:latin typeface="+mn-lt"/>
                          <a:ea typeface="+mn-ea"/>
                          <a:cs typeface="+mn-cs"/>
                          <a:hlinkClick r:id="rId5"/>
                        </a:rPr>
                        <a:t>https://github.com/Shreeyash-iitr/Emotion-Recognition</a:t>
                      </a:r>
                    </a:p>
                    <a:p>
                      <a:pPr marL="285750" indent="-285750">
                        <a:buFont typeface="Arial" panose="020B0604020202020204" pitchFamily="34" charset="0"/>
                        <a:buChar char="•"/>
                      </a:pPr>
                      <a:r>
                        <a:rPr lang="en-US" sz="2400" b="0" i="1" u="sng" kern="1200" dirty="0">
                          <a:solidFill>
                            <a:schemeClr val="dk1"/>
                          </a:solidFill>
                          <a:effectLst/>
                          <a:latin typeface="+mn-lt"/>
                          <a:ea typeface="+mn-ea"/>
                          <a:cs typeface="+mn-cs"/>
                          <a:hlinkClick r:id="rId6"/>
                        </a:rPr>
                        <a:t>https://en.wikipedia.org/wiki/Dijkstra%27s_algorithm</a:t>
                      </a:r>
                    </a:p>
                    <a:p>
                      <a:pPr marL="285750" indent="-285750">
                        <a:buFont typeface="Arial" panose="020B0604020202020204" pitchFamily="34" charset="0"/>
                        <a:buChar char="•"/>
                      </a:pPr>
                      <a:r>
                        <a:rPr lang="en-US" sz="2400" b="0" i="1" u="none" strike="noStrike" kern="1200" dirty="0">
                          <a:solidFill>
                            <a:schemeClr val="dk1"/>
                          </a:solidFill>
                          <a:effectLst/>
                          <a:latin typeface="+mn-lt"/>
                          <a:ea typeface="+mn-ea"/>
                          <a:cs typeface="+mn-cs"/>
                          <a:hlinkClick r:id="rId7"/>
                        </a:rPr>
                        <a:t>https://docs.opencv.org/3.0-beta/doc/py_tutorials/py_imgproc/py_table_of_contents_imgproc/py_table_of_contents_imgproc.html</a:t>
                      </a:r>
                      <a:endParaRPr lang="en-IN" sz="2400" i="1" dirty="0"/>
                    </a:p>
                  </a:txBody>
                  <a:tcPr/>
                </a:tc>
                <a:extLst>
                  <a:ext uri="{0D108BD9-81ED-4DB2-BD59-A6C34878D82A}">
                    <a16:rowId xmlns:a16="http://schemas.microsoft.com/office/drawing/2014/main" val="332698539"/>
                  </a:ext>
                </a:extLst>
              </a:tr>
            </a:tbl>
          </a:graphicData>
        </a:graphic>
      </p:graphicFrame>
      <p:sp>
        <p:nvSpPr>
          <p:cNvPr id="3" name="TextBox 2">
            <a:extLst>
              <a:ext uri="{FF2B5EF4-FFF2-40B4-BE49-F238E27FC236}">
                <a16:creationId xmlns:a16="http://schemas.microsoft.com/office/drawing/2014/main" id="{C2E5265C-1236-46EF-A046-B0E61DEE9210}"/>
              </a:ext>
            </a:extLst>
          </p:cNvPr>
          <p:cNvSpPr txBox="1"/>
          <p:nvPr/>
        </p:nvSpPr>
        <p:spPr>
          <a:xfrm>
            <a:off x="17282159" y="929641"/>
            <a:ext cx="3307081" cy="461665"/>
          </a:xfrm>
          <a:prstGeom prst="rect">
            <a:avLst/>
          </a:prstGeom>
          <a:noFill/>
        </p:spPr>
        <p:txBody>
          <a:bodyPr wrap="square" rtlCol="0">
            <a:spAutoFit/>
          </a:bodyPr>
          <a:lstStyle/>
          <a:p>
            <a:pPr algn="ctr"/>
            <a:endParaRPr lang="en-IN" sz="2400" dirty="0"/>
          </a:p>
        </p:txBody>
      </p:sp>
      <p:graphicFrame>
        <p:nvGraphicFramePr>
          <p:cNvPr id="14" name="Table 13">
            <a:extLst>
              <a:ext uri="{FF2B5EF4-FFF2-40B4-BE49-F238E27FC236}">
                <a16:creationId xmlns:a16="http://schemas.microsoft.com/office/drawing/2014/main" id="{FAB1EF42-9AA1-48E9-A1E7-139A19287305}"/>
              </a:ext>
            </a:extLst>
          </p:cNvPr>
          <p:cNvGraphicFramePr>
            <a:graphicFrameLocks noGrp="1"/>
          </p:cNvGraphicFramePr>
          <p:nvPr>
            <p:extLst>
              <p:ext uri="{D42A27DB-BD31-4B8C-83A1-F6EECF244321}">
                <p14:modId xmlns:p14="http://schemas.microsoft.com/office/powerpoint/2010/main" val="4106122931"/>
              </p:ext>
            </p:extLst>
          </p:nvPr>
        </p:nvGraphicFramePr>
        <p:xfrm>
          <a:off x="218921" y="15519873"/>
          <a:ext cx="10382650" cy="14270567"/>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797481">
                <a:tc>
                  <a:txBody>
                    <a:bodyPr/>
                    <a:lstStyle/>
                    <a:p>
                      <a:pPr algn="ctr"/>
                      <a:r>
                        <a:rPr lang="en-IN" sz="3800" dirty="0"/>
                        <a:t>Methodology</a:t>
                      </a:r>
                    </a:p>
                  </a:txBody>
                  <a:tcPr/>
                </a:tc>
                <a:extLst>
                  <a:ext uri="{0D108BD9-81ED-4DB2-BD59-A6C34878D82A}">
                    <a16:rowId xmlns:a16="http://schemas.microsoft.com/office/drawing/2014/main" val="3924218136"/>
                  </a:ext>
                </a:extLst>
              </a:tr>
              <a:tr h="13473086">
                <a:tc>
                  <a:txBody>
                    <a:bodyPr/>
                    <a:lstStyle/>
                    <a:p>
                      <a:pPr algn="just" rtl="0"/>
                      <a:r>
                        <a:rPr lang="en-US" sz="3000" b="1" i="0" u="none" strike="noStrike" kern="1200" dirty="0">
                          <a:solidFill>
                            <a:schemeClr val="dk1"/>
                          </a:solidFill>
                          <a:effectLst/>
                          <a:latin typeface="+mn-lt"/>
                          <a:ea typeface="+mn-ea"/>
                          <a:cs typeface="+mn-cs"/>
                        </a:rPr>
                        <a:t>MECHANICAL DESIGN </a:t>
                      </a:r>
                      <a:endParaRPr lang="en-US" sz="3000" b="1" dirty="0">
                        <a:effectLst/>
                      </a:endParaRPr>
                    </a:p>
                    <a:p>
                      <a:pPr algn="just" rtl="0"/>
                      <a:r>
                        <a:rPr lang="en-US" sz="2400" b="0" i="0" u="none" strike="noStrike" kern="1200" dirty="0">
                          <a:solidFill>
                            <a:schemeClr val="dk1"/>
                          </a:solidFill>
                          <a:effectLst/>
                          <a:latin typeface="+mn-lt"/>
                          <a:ea typeface="+mn-ea"/>
                          <a:cs typeface="+mn-cs"/>
                        </a:rPr>
                        <a:t>The design involves:</a:t>
                      </a:r>
                      <a:endParaRPr lang="en-US" sz="2400" b="0" dirty="0">
                        <a:effectLst/>
                      </a:endParaRPr>
                    </a:p>
                    <a:p>
                      <a:pPr marL="342900" indent="-342900" algn="just"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Three wheel omni-chassis </a:t>
                      </a:r>
                    </a:p>
                    <a:p>
                      <a:pPr marL="342900" indent="-342900" algn="just"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Frame Structure and lift mechanism</a:t>
                      </a:r>
                    </a:p>
                    <a:p>
                      <a:pPr marL="342900" indent="-342900" algn="just" rtl="0" fontAlgn="base">
                        <a:buFont typeface="Arial" panose="020B0604020202020204" pitchFamily="34" charset="0"/>
                        <a:buChar char="•"/>
                      </a:pPr>
                      <a:r>
                        <a:rPr lang="en-US" sz="2400" b="0" i="0" u="none" strike="noStrike" kern="1200" dirty="0">
                          <a:solidFill>
                            <a:schemeClr val="dk1"/>
                          </a:solidFill>
                          <a:effectLst/>
                          <a:latin typeface="+mn-lt"/>
                          <a:ea typeface="+mn-ea"/>
                          <a:cs typeface="+mn-cs"/>
                        </a:rPr>
                        <a:t>Head </a:t>
                      </a:r>
                    </a:p>
                    <a:p>
                      <a:pPr algn="just" rtl="0"/>
                      <a:endParaRPr lang="en-US" sz="1800" b="0" i="0" u="none" strike="noStrike" kern="1200" dirty="0">
                        <a:solidFill>
                          <a:schemeClr val="dk1"/>
                        </a:solidFill>
                        <a:effectLst/>
                        <a:latin typeface="+mn-lt"/>
                        <a:ea typeface="+mn-ea"/>
                        <a:cs typeface="+mn-cs"/>
                      </a:endParaRPr>
                    </a:p>
                    <a:p>
                      <a:pPr algn="just" rtl="0"/>
                      <a:endParaRPr lang="en-US" sz="1800" b="0"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endParaRPr lang="en-US" sz="3000" b="1" i="0" u="none" strike="noStrike" kern="1200" dirty="0">
                        <a:solidFill>
                          <a:schemeClr val="dk1"/>
                        </a:solidFill>
                        <a:effectLst/>
                        <a:latin typeface="+mn-lt"/>
                        <a:ea typeface="+mn-ea"/>
                        <a:cs typeface="+mn-cs"/>
                      </a:endParaRPr>
                    </a:p>
                    <a:p>
                      <a:pPr algn="just" rtl="0"/>
                      <a:r>
                        <a:rPr lang="en-US" sz="3000" b="1" i="0" u="none" strike="noStrike" kern="1200" dirty="0">
                          <a:solidFill>
                            <a:schemeClr val="dk1"/>
                          </a:solidFill>
                          <a:effectLst/>
                          <a:latin typeface="+mn-lt"/>
                          <a:ea typeface="+mn-ea"/>
                          <a:cs typeface="+mn-cs"/>
                        </a:rPr>
                        <a:t>ELECTRONIC ASPECTS:</a:t>
                      </a:r>
                    </a:p>
                    <a:p>
                      <a:br>
                        <a:rPr lang="en-US" sz="2400" dirty="0"/>
                      </a:br>
                      <a:endParaRPr lang="en-IN" sz="2300" dirty="0"/>
                    </a:p>
                  </a:txBody>
                  <a:tcPr/>
                </a:tc>
                <a:extLst>
                  <a:ext uri="{0D108BD9-81ED-4DB2-BD59-A6C34878D82A}">
                    <a16:rowId xmlns:a16="http://schemas.microsoft.com/office/drawing/2014/main" val="332698539"/>
                  </a:ext>
                </a:extLst>
              </a:tr>
            </a:tbl>
          </a:graphicData>
        </a:graphic>
      </p:graphicFrame>
      <p:pic>
        <p:nvPicPr>
          <p:cNvPr id="5" name="Picture 4">
            <a:extLst>
              <a:ext uri="{FF2B5EF4-FFF2-40B4-BE49-F238E27FC236}">
                <a16:creationId xmlns:a16="http://schemas.microsoft.com/office/drawing/2014/main" id="{23B40A8E-9275-40C9-BA5A-7FC7C329D1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73676" y="258095"/>
            <a:ext cx="2416628" cy="2416628"/>
          </a:xfrm>
          <a:prstGeom prst="rect">
            <a:avLst/>
          </a:prstGeom>
        </p:spPr>
      </p:pic>
      <p:grpSp>
        <p:nvGrpSpPr>
          <p:cNvPr id="22" name="Group 21">
            <a:extLst>
              <a:ext uri="{FF2B5EF4-FFF2-40B4-BE49-F238E27FC236}">
                <a16:creationId xmlns:a16="http://schemas.microsoft.com/office/drawing/2014/main" id="{8C6D62FA-764E-4A5A-9BE9-1EA41B4B8083}"/>
              </a:ext>
            </a:extLst>
          </p:cNvPr>
          <p:cNvGrpSpPr/>
          <p:nvPr/>
        </p:nvGrpSpPr>
        <p:grpSpPr>
          <a:xfrm>
            <a:off x="7155106" y="16577482"/>
            <a:ext cx="3173731" cy="3037170"/>
            <a:chOff x="7179539" y="16413956"/>
            <a:chExt cx="3173731" cy="3037170"/>
          </a:xfrm>
        </p:grpSpPr>
        <p:pic>
          <p:nvPicPr>
            <p:cNvPr id="16" name="image7.png">
              <a:extLst>
                <a:ext uri="{FF2B5EF4-FFF2-40B4-BE49-F238E27FC236}">
                  <a16:creationId xmlns:a16="http://schemas.microsoft.com/office/drawing/2014/main" id="{0C34F336-8032-428D-8B07-A49CF412CB2F}"/>
                </a:ext>
              </a:extLst>
            </p:cNvPr>
            <p:cNvPicPr/>
            <p:nvPr/>
          </p:nvPicPr>
          <p:blipFill>
            <a:blip r:embed="rId9"/>
            <a:srcRect/>
            <a:stretch>
              <a:fillRect/>
            </a:stretch>
          </p:blipFill>
          <p:spPr>
            <a:xfrm>
              <a:off x="7179539" y="16413956"/>
              <a:ext cx="3173730" cy="2660491"/>
            </a:xfrm>
            <a:prstGeom prst="rect">
              <a:avLst/>
            </a:prstGeom>
            <a:ln/>
          </p:spPr>
        </p:pic>
        <p:sp>
          <p:nvSpPr>
            <p:cNvPr id="11" name="TextBox 10">
              <a:extLst>
                <a:ext uri="{FF2B5EF4-FFF2-40B4-BE49-F238E27FC236}">
                  <a16:creationId xmlns:a16="http://schemas.microsoft.com/office/drawing/2014/main" id="{357C981C-B7D7-4420-AF76-2C25E7FC838D}"/>
                </a:ext>
              </a:extLst>
            </p:cNvPr>
            <p:cNvSpPr txBox="1"/>
            <p:nvPr/>
          </p:nvSpPr>
          <p:spPr>
            <a:xfrm>
              <a:off x="7179540" y="19051016"/>
              <a:ext cx="3173730" cy="400110"/>
            </a:xfrm>
            <a:prstGeom prst="rect">
              <a:avLst/>
            </a:prstGeom>
            <a:noFill/>
          </p:spPr>
          <p:txBody>
            <a:bodyPr wrap="square" rtlCol="0">
              <a:spAutoFit/>
            </a:bodyPr>
            <a:lstStyle/>
            <a:p>
              <a:pPr algn="ctr"/>
              <a:r>
                <a:rPr lang="en-US" sz="2000" i="1" dirty="0">
                  <a:solidFill>
                    <a:schemeClr val="bg1"/>
                  </a:solidFill>
                </a:rPr>
                <a:t>Fig. 1 Omni Chassis</a:t>
              </a:r>
            </a:p>
          </p:txBody>
        </p:sp>
      </p:grpSp>
      <p:grpSp>
        <p:nvGrpSpPr>
          <p:cNvPr id="15" name="Group 14">
            <a:extLst>
              <a:ext uri="{FF2B5EF4-FFF2-40B4-BE49-F238E27FC236}">
                <a16:creationId xmlns:a16="http://schemas.microsoft.com/office/drawing/2014/main" id="{D30E1439-BA5C-4C40-A662-1A0686B47E13}"/>
              </a:ext>
            </a:extLst>
          </p:cNvPr>
          <p:cNvGrpSpPr/>
          <p:nvPr/>
        </p:nvGrpSpPr>
        <p:grpSpPr>
          <a:xfrm>
            <a:off x="902550" y="19785447"/>
            <a:ext cx="3190783" cy="3271381"/>
            <a:chOff x="1289451" y="20090294"/>
            <a:chExt cx="3190783" cy="3271381"/>
          </a:xfrm>
        </p:grpSpPr>
        <p:pic>
          <p:nvPicPr>
            <p:cNvPr id="20" name="image5.png">
              <a:extLst>
                <a:ext uri="{FF2B5EF4-FFF2-40B4-BE49-F238E27FC236}">
                  <a16:creationId xmlns:a16="http://schemas.microsoft.com/office/drawing/2014/main" id="{E041E86B-0661-4196-8D4F-78516D1890A9}"/>
                </a:ext>
              </a:extLst>
            </p:cNvPr>
            <p:cNvPicPr/>
            <p:nvPr/>
          </p:nvPicPr>
          <p:blipFill>
            <a:blip r:embed="rId10"/>
            <a:srcRect/>
            <a:stretch>
              <a:fillRect/>
            </a:stretch>
          </p:blipFill>
          <p:spPr>
            <a:xfrm>
              <a:off x="1306504" y="20090294"/>
              <a:ext cx="3173730" cy="2563495"/>
            </a:xfrm>
            <a:prstGeom prst="rect">
              <a:avLst/>
            </a:prstGeom>
            <a:ln/>
          </p:spPr>
        </p:pic>
        <p:sp>
          <p:nvSpPr>
            <p:cNvPr id="26" name="TextBox 25">
              <a:extLst>
                <a:ext uri="{FF2B5EF4-FFF2-40B4-BE49-F238E27FC236}">
                  <a16:creationId xmlns:a16="http://schemas.microsoft.com/office/drawing/2014/main" id="{B9591DD4-0E70-49C3-ADFC-C30F7166953B}"/>
                </a:ext>
              </a:extLst>
            </p:cNvPr>
            <p:cNvSpPr txBox="1"/>
            <p:nvPr/>
          </p:nvSpPr>
          <p:spPr>
            <a:xfrm>
              <a:off x="1289451" y="22653789"/>
              <a:ext cx="3173730" cy="707886"/>
            </a:xfrm>
            <a:prstGeom prst="rect">
              <a:avLst/>
            </a:prstGeom>
            <a:noFill/>
          </p:spPr>
          <p:txBody>
            <a:bodyPr wrap="square" rtlCol="0">
              <a:spAutoFit/>
            </a:bodyPr>
            <a:lstStyle/>
            <a:p>
              <a:pPr algn="ctr"/>
              <a:r>
                <a:rPr lang="en-US" sz="2000" i="1" dirty="0">
                  <a:solidFill>
                    <a:schemeClr val="bg1"/>
                  </a:solidFill>
                </a:rPr>
                <a:t>Fig. 2 Lift and Tray Mechanism</a:t>
              </a:r>
            </a:p>
          </p:txBody>
        </p:sp>
      </p:grpSp>
      <p:grpSp>
        <p:nvGrpSpPr>
          <p:cNvPr id="13" name="Group 12">
            <a:extLst>
              <a:ext uri="{FF2B5EF4-FFF2-40B4-BE49-F238E27FC236}">
                <a16:creationId xmlns:a16="http://schemas.microsoft.com/office/drawing/2014/main" id="{3005B89A-CAD7-4F96-B65D-0FDD3A58A286}"/>
              </a:ext>
            </a:extLst>
          </p:cNvPr>
          <p:cNvGrpSpPr/>
          <p:nvPr/>
        </p:nvGrpSpPr>
        <p:grpSpPr>
          <a:xfrm>
            <a:off x="5525906" y="19785447"/>
            <a:ext cx="4802930" cy="2963605"/>
            <a:chOff x="5550339" y="20090295"/>
            <a:chExt cx="4802930" cy="2963605"/>
          </a:xfrm>
        </p:grpSpPr>
        <p:pic>
          <p:nvPicPr>
            <p:cNvPr id="19" name="image3.jpg">
              <a:extLst>
                <a:ext uri="{FF2B5EF4-FFF2-40B4-BE49-F238E27FC236}">
                  <a16:creationId xmlns:a16="http://schemas.microsoft.com/office/drawing/2014/main" id="{A03AB935-2296-4AC1-9557-737F0D043484}"/>
                </a:ext>
              </a:extLst>
            </p:cNvPr>
            <p:cNvPicPr/>
            <p:nvPr/>
          </p:nvPicPr>
          <p:blipFill>
            <a:blip r:embed="rId11"/>
            <a:srcRect/>
            <a:stretch>
              <a:fillRect/>
            </a:stretch>
          </p:blipFill>
          <p:spPr>
            <a:xfrm>
              <a:off x="5550764" y="20090295"/>
              <a:ext cx="4802505" cy="2563495"/>
            </a:xfrm>
            <a:prstGeom prst="rect">
              <a:avLst/>
            </a:prstGeom>
            <a:ln/>
          </p:spPr>
        </p:pic>
        <p:sp>
          <p:nvSpPr>
            <p:cNvPr id="27" name="TextBox 26">
              <a:extLst>
                <a:ext uri="{FF2B5EF4-FFF2-40B4-BE49-F238E27FC236}">
                  <a16:creationId xmlns:a16="http://schemas.microsoft.com/office/drawing/2014/main" id="{824D4137-6F3E-42B9-80D9-030A733B65CD}"/>
                </a:ext>
              </a:extLst>
            </p:cNvPr>
            <p:cNvSpPr txBox="1"/>
            <p:nvPr/>
          </p:nvSpPr>
          <p:spPr>
            <a:xfrm>
              <a:off x="5550339" y="22653790"/>
              <a:ext cx="4802505" cy="400110"/>
            </a:xfrm>
            <a:prstGeom prst="rect">
              <a:avLst/>
            </a:prstGeom>
            <a:noFill/>
          </p:spPr>
          <p:txBody>
            <a:bodyPr wrap="square" rtlCol="0">
              <a:spAutoFit/>
            </a:bodyPr>
            <a:lstStyle/>
            <a:p>
              <a:pPr algn="ctr"/>
              <a:r>
                <a:rPr lang="en-US" sz="2000" i="1" dirty="0">
                  <a:solidFill>
                    <a:schemeClr val="bg1"/>
                  </a:solidFill>
                </a:rPr>
                <a:t>Fig. 3 Head Mechanism</a:t>
              </a:r>
            </a:p>
          </p:txBody>
        </p:sp>
      </p:grpSp>
      <p:grpSp>
        <p:nvGrpSpPr>
          <p:cNvPr id="23" name="Group 22">
            <a:extLst>
              <a:ext uri="{FF2B5EF4-FFF2-40B4-BE49-F238E27FC236}">
                <a16:creationId xmlns:a16="http://schemas.microsoft.com/office/drawing/2014/main" id="{9248501E-6BD5-43F9-94AB-E0404A65D93C}"/>
              </a:ext>
            </a:extLst>
          </p:cNvPr>
          <p:cNvGrpSpPr/>
          <p:nvPr/>
        </p:nvGrpSpPr>
        <p:grpSpPr>
          <a:xfrm>
            <a:off x="475632" y="24547028"/>
            <a:ext cx="9903333" cy="3898336"/>
            <a:chOff x="458579" y="24352101"/>
            <a:chExt cx="9903333" cy="3898336"/>
          </a:xfrm>
        </p:grpSpPr>
        <p:graphicFrame>
          <p:nvGraphicFramePr>
            <p:cNvPr id="10" name="Diagram 9">
              <a:extLst>
                <a:ext uri="{FF2B5EF4-FFF2-40B4-BE49-F238E27FC236}">
                  <a16:creationId xmlns:a16="http://schemas.microsoft.com/office/drawing/2014/main" id="{74A024AB-D6D4-4008-B2B4-2B47F82BEAEC}"/>
                </a:ext>
              </a:extLst>
            </p:cNvPr>
            <p:cNvGraphicFramePr/>
            <p:nvPr>
              <p:extLst>
                <p:ext uri="{D42A27DB-BD31-4B8C-83A1-F6EECF244321}">
                  <p14:modId xmlns:p14="http://schemas.microsoft.com/office/powerpoint/2010/main" val="3353578395"/>
                </p:ext>
              </p:extLst>
            </p:nvPr>
          </p:nvGraphicFramePr>
          <p:xfrm>
            <a:off x="458579" y="24352101"/>
            <a:ext cx="9903333" cy="33443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1" name="TextBox 30">
              <a:extLst>
                <a:ext uri="{FF2B5EF4-FFF2-40B4-BE49-F238E27FC236}">
                  <a16:creationId xmlns:a16="http://schemas.microsoft.com/office/drawing/2014/main" id="{DBFD860E-8577-4F4C-BE61-2E23CD599756}"/>
                </a:ext>
              </a:extLst>
            </p:cNvPr>
            <p:cNvSpPr txBox="1"/>
            <p:nvPr/>
          </p:nvSpPr>
          <p:spPr>
            <a:xfrm>
              <a:off x="4620289" y="27696439"/>
              <a:ext cx="1579911" cy="553998"/>
            </a:xfrm>
            <a:prstGeom prst="rect">
              <a:avLst/>
            </a:prstGeom>
            <a:noFill/>
          </p:spPr>
          <p:txBody>
            <a:bodyPr wrap="square" rtlCol="0">
              <a:spAutoFit/>
            </a:bodyPr>
            <a:lstStyle/>
            <a:p>
              <a:pPr algn="ctr"/>
              <a:r>
                <a:rPr lang="en-US" sz="3000" dirty="0">
                  <a:solidFill>
                    <a:schemeClr val="bg1"/>
                  </a:solidFill>
                </a:rPr>
                <a:t>Figure 4</a:t>
              </a:r>
            </a:p>
          </p:txBody>
        </p:sp>
      </p:grpSp>
      <p:grpSp>
        <p:nvGrpSpPr>
          <p:cNvPr id="41" name="Group 40">
            <a:extLst>
              <a:ext uri="{FF2B5EF4-FFF2-40B4-BE49-F238E27FC236}">
                <a16:creationId xmlns:a16="http://schemas.microsoft.com/office/drawing/2014/main" id="{7AAD867E-F036-4291-B26B-91E63E202FD3}"/>
              </a:ext>
            </a:extLst>
          </p:cNvPr>
          <p:cNvGrpSpPr/>
          <p:nvPr/>
        </p:nvGrpSpPr>
        <p:grpSpPr>
          <a:xfrm>
            <a:off x="10978000" y="4420888"/>
            <a:ext cx="2857500" cy="3565386"/>
            <a:chOff x="10978000" y="4420888"/>
            <a:chExt cx="2857500" cy="3565386"/>
          </a:xfrm>
        </p:grpSpPr>
        <p:pic>
          <p:nvPicPr>
            <p:cNvPr id="18" name="Picture 17">
              <a:extLst>
                <a:ext uri="{FF2B5EF4-FFF2-40B4-BE49-F238E27FC236}">
                  <a16:creationId xmlns:a16="http://schemas.microsoft.com/office/drawing/2014/main" id="{61A8BF8E-ECF4-4CFD-8C64-2BB3BEC84D7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78000" y="4420888"/>
              <a:ext cx="2857500" cy="2857500"/>
            </a:xfrm>
            <a:prstGeom prst="rect">
              <a:avLst/>
            </a:prstGeom>
          </p:spPr>
        </p:pic>
        <p:sp>
          <p:nvSpPr>
            <p:cNvPr id="38" name="TextBox 37">
              <a:extLst>
                <a:ext uri="{FF2B5EF4-FFF2-40B4-BE49-F238E27FC236}">
                  <a16:creationId xmlns:a16="http://schemas.microsoft.com/office/drawing/2014/main" id="{6BCA8F4F-B990-44CF-9C53-44541D618320}"/>
                </a:ext>
              </a:extLst>
            </p:cNvPr>
            <p:cNvSpPr txBox="1"/>
            <p:nvPr/>
          </p:nvSpPr>
          <p:spPr>
            <a:xfrm>
              <a:off x="10978000" y="7278388"/>
              <a:ext cx="2857500" cy="707886"/>
            </a:xfrm>
            <a:prstGeom prst="rect">
              <a:avLst/>
            </a:prstGeom>
            <a:noFill/>
          </p:spPr>
          <p:txBody>
            <a:bodyPr wrap="square" rtlCol="0">
              <a:spAutoFit/>
            </a:bodyPr>
            <a:lstStyle/>
            <a:p>
              <a:pPr algn="ctr"/>
              <a:r>
                <a:rPr lang="en-US" sz="2000" i="1" dirty="0">
                  <a:solidFill>
                    <a:schemeClr val="bg1"/>
                  </a:solidFill>
                </a:rPr>
                <a:t>Fig. 5 Top View Image of Restaurant</a:t>
              </a:r>
            </a:p>
          </p:txBody>
        </p:sp>
      </p:grpSp>
      <p:grpSp>
        <p:nvGrpSpPr>
          <p:cNvPr id="37" name="Group 36">
            <a:extLst>
              <a:ext uri="{FF2B5EF4-FFF2-40B4-BE49-F238E27FC236}">
                <a16:creationId xmlns:a16="http://schemas.microsoft.com/office/drawing/2014/main" id="{48AABDA7-6E6D-48D2-BFDE-3E25CEF7A5FC}"/>
              </a:ext>
            </a:extLst>
          </p:cNvPr>
          <p:cNvGrpSpPr/>
          <p:nvPr/>
        </p:nvGrpSpPr>
        <p:grpSpPr>
          <a:xfrm>
            <a:off x="14517957" y="4420888"/>
            <a:ext cx="2857500" cy="3257610"/>
            <a:chOff x="14517957" y="4420888"/>
            <a:chExt cx="2857500" cy="3257610"/>
          </a:xfrm>
        </p:grpSpPr>
        <p:pic>
          <p:nvPicPr>
            <p:cNvPr id="25" name="Picture 24">
              <a:extLst>
                <a:ext uri="{FF2B5EF4-FFF2-40B4-BE49-F238E27FC236}">
                  <a16:creationId xmlns:a16="http://schemas.microsoft.com/office/drawing/2014/main" id="{FBAFBB26-7AF5-4BD8-8D35-63EDDE037A3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517957" y="4420888"/>
              <a:ext cx="2857500" cy="2857500"/>
            </a:xfrm>
            <a:prstGeom prst="rect">
              <a:avLst/>
            </a:prstGeom>
          </p:spPr>
        </p:pic>
        <p:sp>
          <p:nvSpPr>
            <p:cNvPr id="39" name="TextBox 38">
              <a:extLst>
                <a:ext uri="{FF2B5EF4-FFF2-40B4-BE49-F238E27FC236}">
                  <a16:creationId xmlns:a16="http://schemas.microsoft.com/office/drawing/2014/main" id="{A1CFC88D-3879-4D17-B381-3E7D5F172BDA}"/>
                </a:ext>
              </a:extLst>
            </p:cNvPr>
            <p:cNvSpPr txBox="1"/>
            <p:nvPr/>
          </p:nvSpPr>
          <p:spPr>
            <a:xfrm>
              <a:off x="14517957" y="7278388"/>
              <a:ext cx="2857500" cy="400110"/>
            </a:xfrm>
            <a:prstGeom prst="rect">
              <a:avLst/>
            </a:prstGeom>
            <a:noFill/>
          </p:spPr>
          <p:txBody>
            <a:bodyPr wrap="square" rtlCol="0">
              <a:spAutoFit/>
            </a:bodyPr>
            <a:lstStyle/>
            <a:p>
              <a:pPr algn="ctr"/>
              <a:r>
                <a:rPr lang="en-US" sz="2000" i="1" dirty="0">
                  <a:solidFill>
                    <a:schemeClr val="bg1"/>
                  </a:solidFill>
                </a:rPr>
                <a:t>Fig. 6 Edge Detection</a:t>
              </a:r>
            </a:p>
          </p:txBody>
        </p:sp>
      </p:grpSp>
      <p:grpSp>
        <p:nvGrpSpPr>
          <p:cNvPr id="42" name="Group 41">
            <a:extLst>
              <a:ext uri="{FF2B5EF4-FFF2-40B4-BE49-F238E27FC236}">
                <a16:creationId xmlns:a16="http://schemas.microsoft.com/office/drawing/2014/main" id="{9DC3687A-529C-4571-856F-C3AA6751EA62}"/>
              </a:ext>
            </a:extLst>
          </p:cNvPr>
          <p:cNvGrpSpPr/>
          <p:nvPr/>
        </p:nvGrpSpPr>
        <p:grpSpPr>
          <a:xfrm>
            <a:off x="17832804" y="4420888"/>
            <a:ext cx="2857500" cy="3257610"/>
            <a:chOff x="17832804" y="4420888"/>
            <a:chExt cx="2857500" cy="3257610"/>
          </a:xfrm>
        </p:grpSpPr>
        <p:pic>
          <p:nvPicPr>
            <p:cNvPr id="32" name="Picture 31">
              <a:extLst>
                <a:ext uri="{FF2B5EF4-FFF2-40B4-BE49-F238E27FC236}">
                  <a16:creationId xmlns:a16="http://schemas.microsoft.com/office/drawing/2014/main" id="{031FAE4D-513D-423A-BCA8-997EBC1D8A0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832804" y="4420888"/>
              <a:ext cx="2857500" cy="2857500"/>
            </a:xfrm>
            <a:prstGeom prst="rect">
              <a:avLst/>
            </a:prstGeom>
          </p:spPr>
        </p:pic>
        <p:sp>
          <p:nvSpPr>
            <p:cNvPr id="40" name="TextBox 39">
              <a:extLst>
                <a:ext uri="{FF2B5EF4-FFF2-40B4-BE49-F238E27FC236}">
                  <a16:creationId xmlns:a16="http://schemas.microsoft.com/office/drawing/2014/main" id="{C9E2D030-0170-42E5-AA94-716802770E00}"/>
                </a:ext>
              </a:extLst>
            </p:cNvPr>
            <p:cNvSpPr txBox="1"/>
            <p:nvPr/>
          </p:nvSpPr>
          <p:spPr>
            <a:xfrm>
              <a:off x="17832804" y="7278388"/>
              <a:ext cx="2857500" cy="400110"/>
            </a:xfrm>
            <a:prstGeom prst="rect">
              <a:avLst/>
            </a:prstGeom>
            <a:noFill/>
          </p:spPr>
          <p:txBody>
            <a:bodyPr wrap="square" rtlCol="0">
              <a:spAutoFit/>
            </a:bodyPr>
            <a:lstStyle/>
            <a:p>
              <a:pPr algn="ctr"/>
              <a:r>
                <a:rPr lang="en-US" sz="2000" i="1" dirty="0">
                  <a:solidFill>
                    <a:schemeClr val="bg1"/>
                  </a:solidFill>
                </a:rPr>
                <a:t>Fig. </a:t>
              </a:r>
              <a:r>
                <a:rPr lang="en-US" sz="2000" i="1">
                  <a:solidFill>
                    <a:schemeClr val="bg1"/>
                  </a:solidFill>
                </a:rPr>
                <a:t>7 </a:t>
              </a:r>
              <a:r>
                <a:rPr lang="en-US" sz="2000" i="1" dirty="0">
                  <a:solidFill>
                    <a:schemeClr val="bg1"/>
                  </a:solidFill>
                </a:rPr>
                <a:t>Result </a:t>
              </a:r>
            </a:p>
          </p:txBody>
        </p:sp>
      </p:grpSp>
      <p:graphicFrame>
        <p:nvGraphicFramePr>
          <p:cNvPr id="45" name="Table 44">
            <a:extLst>
              <a:ext uri="{FF2B5EF4-FFF2-40B4-BE49-F238E27FC236}">
                <a16:creationId xmlns:a16="http://schemas.microsoft.com/office/drawing/2014/main" id="{2D3C3022-C379-4BC9-9CD4-B6D7EDBCEEB4}"/>
              </a:ext>
            </a:extLst>
          </p:cNvPr>
          <p:cNvGraphicFramePr>
            <a:graphicFrameLocks noGrp="1"/>
          </p:cNvGraphicFramePr>
          <p:nvPr>
            <p:extLst>
              <p:ext uri="{D42A27DB-BD31-4B8C-83A1-F6EECF244321}">
                <p14:modId xmlns:p14="http://schemas.microsoft.com/office/powerpoint/2010/main" val="4246730057"/>
              </p:ext>
            </p:extLst>
          </p:nvPr>
        </p:nvGraphicFramePr>
        <p:xfrm>
          <a:off x="12266392" y="8456696"/>
          <a:ext cx="6995162" cy="5029200"/>
        </p:xfrm>
        <a:graphic>
          <a:graphicData uri="http://schemas.openxmlformats.org/drawingml/2006/table">
            <a:tbl>
              <a:tblPr firstRow="1" bandRow="1">
                <a:tableStyleId>{5C22544A-7EE6-4342-B048-85BDC9FD1C3A}</a:tableStyleId>
              </a:tblPr>
              <a:tblGrid>
                <a:gridCol w="3497581">
                  <a:extLst>
                    <a:ext uri="{9D8B030D-6E8A-4147-A177-3AD203B41FA5}">
                      <a16:colId xmlns:a16="http://schemas.microsoft.com/office/drawing/2014/main" val="601623049"/>
                    </a:ext>
                  </a:extLst>
                </a:gridCol>
                <a:gridCol w="3497581">
                  <a:extLst>
                    <a:ext uri="{9D8B030D-6E8A-4147-A177-3AD203B41FA5}">
                      <a16:colId xmlns:a16="http://schemas.microsoft.com/office/drawing/2014/main" val="1951348725"/>
                    </a:ext>
                  </a:extLst>
                </a:gridCol>
              </a:tblGrid>
              <a:tr h="370840">
                <a:tc>
                  <a:txBody>
                    <a:bodyPr/>
                    <a:lstStyle/>
                    <a:p>
                      <a:pPr algn="ctr"/>
                      <a:r>
                        <a:rPr lang="en-IN" sz="2400" dirty="0">
                          <a:latin typeface="+mn-lt"/>
                        </a:rPr>
                        <a:t>Component</a:t>
                      </a:r>
                      <a:endParaRPr lang="en-US" sz="2400" dirty="0">
                        <a:latin typeface="+mn-lt"/>
                      </a:endParaRPr>
                    </a:p>
                  </a:txBody>
                  <a:tcPr/>
                </a:tc>
                <a:tc>
                  <a:txBody>
                    <a:bodyPr/>
                    <a:lstStyle/>
                    <a:p>
                      <a:pPr algn="ctr"/>
                      <a:r>
                        <a:rPr lang="en-IN" sz="2400" dirty="0">
                          <a:latin typeface="+mn-lt"/>
                        </a:rPr>
                        <a:t>Cost(INR)</a:t>
                      </a:r>
                      <a:endParaRPr lang="en-US" sz="2400" dirty="0">
                        <a:latin typeface="+mn-lt"/>
                      </a:endParaRPr>
                    </a:p>
                  </a:txBody>
                  <a:tcPr/>
                </a:tc>
                <a:extLst>
                  <a:ext uri="{0D108BD9-81ED-4DB2-BD59-A6C34878D82A}">
                    <a16:rowId xmlns:a16="http://schemas.microsoft.com/office/drawing/2014/main" val="2926813021"/>
                  </a:ext>
                </a:extLst>
              </a:tr>
              <a:tr h="370840">
                <a:tc>
                  <a:txBody>
                    <a:bodyPr/>
                    <a:lstStyle/>
                    <a:p>
                      <a:pPr algn="ctr" rtl="0" fontAlgn="t">
                        <a:spcBef>
                          <a:spcPts val="0"/>
                        </a:spcBef>
                        <a:spcAft>
                          <a:spcPts val="800"/>
                        </a:spcAft>
                      </a:pPr>
                      <a:r>
                        <a:rPr lang="en-US" sz="2400" b="0" i="0" u="none" strike="noStrike" dirty="0" err="1">
                          <a:solidFill>
                            <a:srgbClr val="666666"/>
                          </a:solidFill>
                          <a:effectLst/>
                          <a:latin typeface="+mn-lt"/>
                        </a:rPr>
                        <a:t>Aluminium</a:t>
                      </a:r>
                      <a:r>
                        <a:rPr lang="en-US" sz="2400" b="0" i="0" u="none" strike="noStrike" dirty="0">
                          <a:solidFill>
                            <a:srgbClr val="666666"/>
                          </a:solidFill>
                          <a:effectLst/>
                          <a:latin typeface="+mn-lt"/>
                        </a:rPr>
                        <a:t> Pipes</a:t>
                      </a:r>
                      <a:endParaRPr lang="en-US" sz="2400" dirty="0">
                        <a:effectLst/>
                        <a:latin typeface="+mn-lt"/>
                      </a:endParaRPr>
                    </a:p>
                  </a:txBody>
                  <a:tcPr/>
                </a:tc>
                <a:tc>
                  <a:txBody>
                    <a:bodyPr/>
                    <a:lstStyle/>
                    <a:p>
                      <a:pPr algn="ctr" rtl="0" fontAlgn="t">
                        <a:spcBef>
                          <a:spcPts val="0"/>
                        </a:spcBef>
                        <a:spcAft>
                          <a:spcPts val="800"/>
                        </a:spcAft>
                      </a:pPr>
                      <a:r>
                        <a:rPr lang="en-US" sz="2400" b="0" i="0" u="none" strike="noStrike" dirty="0">
                          <a:solidFill>
                            <a:srgbClr val="666666"/>
                          </a:solidFill>
                          <a:effectLst/>
                          <a:latin typeface="+mn-lt"/>
                        </a:rPr>
                        <a:t>6000</a:t>
                      </a:r>
                      <a:endParaRPr lang="en-US" sz="2400" dirty="0">
                        <a:effectLst/>
                        <a:latin typeface="+mn-lt"/>
                      </a:endParaRPr>
                    </a:p>
                  </a:txBody>
                  <a:tcPr/>
                </a:tc>
                <a:extLst>
                  <a:ext uri="{0D108BD9-81ED-4DB2-BD59-A6C34878D82A}">
                    <a16:rowId xmlns:a16="http://schemas.microsoft.com/office/drawing/2014/main" val="2817208825"/>
                  </a:ext>
                </a:extLst>
              </a:tr>
              <a:tr h="370840">
                <a:tc>
                  <a:txBody>
                    <a:bodyPr/>
                    <a:lstStyle/>
                    <a:p>
                      <a:pPr algn="ctr" rtl="0" fontAlgn="ctr">
                        <a:spcBef>
                          <a:spcPts val="0"/>
                        </a:spcBef>
                        <a:spcAft>
                          <a:spcPts val="800"/>
                        </a:spcAft>
                      </a:pPr>
                      <a:r>
                        <a:rPr lang="en-US" sz="2400" b="0" i="0" u="none" strike="noStrike">
                          <a:solidFill>
                            <a:srgbClr val="666666"/>
                          </a:solidFill>
                          <a:effectLst/>
                          <a:latin typeface="+mn-lt"/>
                        </a:rPr>
                        <a:t>Omni Wheels</a:t>
                      </a:r>
                      <a:endParaRPr lang="en-US" sz="2400">
                        <a:effectLst/>
                        <a:latin typeface="+mn-lt"/>
                      </a:endParaRPr>
                    </a:p>
                  </a:txBody>
                  <a:tcPr anchor="ctr"/>
                </a:tc>
                <a:tc>
                  <a:txBody>
                    <a:bodyPr/>
                    <a:lstStyle/>
                    <a:p>
                      <a:pPr algn="ctr" rtl="0" fontAlgn="t">
                        <a:spcBef>
                          <a:spcPts val="0"/>
                        </a:spcBef>
                        <a:spcAft>
                          <a:spcPts val="800"/>
                        </a:spcAft>
                      </a:pPr>
                      <a:r>
                        <a:rPr lang="en-US" sz="2400" b="0" i="0" u="none" strike="noStrike">
                          <a:solidFill>
                            <a:srgbClr val="666666"/>
                          </a:solidFill>
                          <a:effectLst/>
                          <a:latin typeface="+mn-lt"/>
                        </a:rPr>
                        <a:t>3117</a:t>
                      </a:r>
                      <a:endParaRPr lang="en-US" sz="2400">
                        <a:effectLst/>
                        <a:latin typeface="+mn-lt"/>
                      </a:endParaRPr>
                    </a:p>
                  </a:txBody>
                  <a:tcPr/>
                </a:tc>
                <a:extLst>
                  <a:ext uri="{0D108BD9-81ED-4DB2-BD59-A6C34878D82A}">
                    <a16:rowId xmlns:a16="http://schemas.microsoft.com/office/drawing/2014/main" val="3370854255"/>
                  </a:ext>
                </a:extLst>
              </a:tr>
              <a:tr h="370840">
                <a:tc>
                  <a:txBody>
                    <a:bodyPr/>
                    <a:lstStyle/>
                    <a:p>
                      <a:pPr algn="ctr" rtl="0" fontAlgn="t">
                        <a:spcBef>
                          <a:spcPts val="0"/>
                        </a:spcBef>
                        <a:spcAft>
                          <a:spcPts val="800"/>
                        </a:spcAft>
                      </a:pPr>
                      <a:r>
                        <a:rPr lang="en-US" sz="2400" b="0" i="0" u="none" strike="noStrike">
                          <a:solidFill>
                            <a:srgbClr val="666666"/>
                          </a:solidFill>
                          <a:effectLst/>
                          <a:latin typeface="+mn-lt"/>
                        </a:rPr>
                        <a:t>Linear Slides</a:t>
                      </a:r>
                      <a:endParaRPr lang="en-US" sz="2400">
                        <a:effectLst/>
                        <a:latin typeface="+mn-lt"/>
                      </a:endParaRPr>
                    </a:p>
                  </a:txBody>
                  <a:tcPr/>
                </a:tc>
                <a:tc>
                  <a:txBody>
                    <a:bodyPr/>
                    <a:lstStyle/>
                    <a:p>
                      <a:pPr algn="ctr" rtl="0" fontAlgn="t">
                        <a:spcBef>
                          <a:spcPts val="0"/>
                        </a:spcBef>
                        <a:spcAft>
                          <a:spcPts val="800"/>
                        </a:spcAft>
                      </a:pPr>
                      <a:r>
                        <a:rPr lang="en-US" sz="2400" b="0" i="0" u="none" strike="noStrike">
                          <a:solidFill>
                            <a:srgbClr val="666666"/>
                          </a:solidFill>
                          <a:effectLst/>
                          <a:latin typeface="+mn-lt"/>
                        </a:rPr>
                        <a:t>180</a:t>
                      </a:r>
                      <a:endParaRPr lang="en-US" sz="2400">
                        <a:effectLst/>
                        <a:latin typeface="+mn-lt"/>
                      </a:endParaRPr>
                    </a:p>
                  </a:txBody>
                  <a:tcPr/>
                </a:tc>
                <a:extLst>
                  <a:ext uri="{0D108BD9-81ED-4DB2-BD59-A6C34878D82A}">
                    <a16:rowId xmlns:a16="http://schemas.microsoft.com/office/drawing/2014/main" val="420224597"/>
                  </a:ext>
                </a:extLst>
              </a:tr>
              <a:tr h="370840">
                <a:tc>
                  <a:txBody>
                    <a:bodyPr/>
                    <a:lstStyle/>
                    <a:p>
                      <a:pPr algn="ctr" rtl="0" fontAlgn="t">
                        <a:spcBef>
                          <a:spcPts val="0"/>
                        </a:spcBef>
                        <a:spcAft>
                          <a:spcPts val="800"/>
                        </a:spcAft>
                      </a:pPr>
                      <a:r>
                        <a:rPr lang="en-US" sz="2400" b="0" i="0" u="none" strike="noStrike">
                          <a:solidFill>
                            <a:srgbClr val="666666"/>
                          </a:solidFill>
                          <a:effectLst/>
                          <a:latin typeface="+mn-lt"/>
                        </a:rPr>
                        <a:t>Rotary Encoders</a:t>
                      </a:r>
                      <a:endParaRPr lang="en-US" sz="2400">
                        <a:effectLst/>
                        <a:latin typeface="+mn-lt"/>
                      </a:endParaRPr>
                    </a:p>
                  </a:txBody>
                  <a:tcPr/>
                </a:tc>
                <a:tc>
                  <a:txBody>
                    <a:bodyPr/>
                    <a:lstStyle/>
                    <a:p>
                      <a:pPr algn="ctr" rtl="0" fontAlgn="t">
                        <a:spcBef>
                          <a:spcPts val="0"/>
                        </a:spcBef>
                        <a:spcAft>
                          <a:spcPts val="800"/>
                        </a:spcAft>
                      </a:pPr>
                      <a:r>
                        <a:rPr lang="en-US" sz="2400" b="0" i="0" u="none" strike="noStrike">
                          <a:solidFill>
                            <a:srgbClr val="666666"/>
                          </a:solidFill>
                          <a:effectLst/>
                          <a:latin typeface="+mn-lt"/>
                        </a:rPr>
                        <a:t>6160</a:t>
                      </a:r>
                      <a:endParaRPr lang="en-US" sz="2400">
                        <a:effectLst/>
                        <a:latin typeface="+mn-lt"/>
                      </a:endParaRPr>
                    </a:p>
                  </a:txBody>
                  <a:tcPr/>
                </a:tc>
                <a:extLst>
                  <a:ext uri="{0D108BD9-81ED-4DB2-BD59-A6C34878D82A}">
                    <a16:rowId xmlns:a16="http://schemas.microsoft.com/office/drawing/2014/main" val="218682973"/>
                  </a:ext>
                </a:extLst>
              </a:tr>
              <a:tr h="370840">
                <a:tc>
                  <a:txBody>
                    <a:bodyPr/>
                    <a:lstStyle/>
                    <a:p>
                      <a:pPr algn="ctr" rtl="0" fontAlgn="t">
                        <a:spcBef>
                          <a:spcPts val="0"/>
                        </a:spcBef>
                        <a:spcAft>
                          <a:spcPts val="800"/>
                        </a:spcAft>
                      </a:pPr>
                      <a:r>
                        <a:rPr lang="en-US" sz="2400" b="0" i="0" u="none" strike="noStrike">
                          <a:solidFill>
                            <a:srgbClr val="666666"/>
                          </a:solidFill>
                          <a:effectLst/>
                          <a:latin typeface="+mn-lt"/>
                        </a:rPr>
                        <a:t>Actuators</a:t>
                      </a:r>
                      <a:endParaRPr lang="en-US" sz="2400">
                        <a:effectLst/>
                        <a:latin typeface="+mn-lt"/>
                      </a:endParaRPr>
                    </a:p>
                  </a:txBody>
                  <a:tcPr/>
                </a:tc>
                <a:tc>
                  <a:txBody>
                    <a:bodyPr/>
                    <a:lstStyle/>
                    <a:p>
                      <a:pPr algn="ctr" rtl="0" fontAlgn="t">
                        <a:spcBef>
                          <a:spcPts val="0"/>
                        </a:spcBef>
                        <a:spcAft>
                          <a:spcPts val="800"/>
                        </a:spcAft>
                      </a:pPr>
                      <a:r>
                        <a:rPr lang="en-US" sz="2400" b="0" i="0" u="none" strike="noStrike">
                          <a:solidFill>
                            <a:srgbClr val="666666"/>
                          </a:solidFill>
                          <a:effectLst/>
                          <a:latin typeface="+mn-lt"/>
                        </a:rPr>
                        <a:t>9710</a:t>
                      </a:r>
                      <a:endParaRPr lang="en-US" sz="2400">
                        <a:effectLst/>
                        <a:latin typeface="+mn-lt"/>
                      </a:endParaRPr>
                    </a:p>
                  </a:txBody>
                  <a:tcPr/>
                </a:tc>
                <a:extLst>
                  <a:ext uri="{0D108BD9-81ED-4DB2-BD59-A6C34878D82A}">
                    <a16:rowId xmlns:a16="http://schemas.microsoft.com/office/drawing/2014/main" val="2308874257"/>
                  </a:ext>
                </a:extLst>
              </a:tr>
              <a:tr h="370840">
                <a:tc>
                  <a:txBody>
                    <a:bodyPr/>
                    <a:lstStyle/>
                    <a:p>
                      <a:pPr algn="ctr" rtl="0" fontAlgn="t">
                        <a:spcBef>
                          <a:spcPts val="0"/>
                        </a:spcBef>
                        <a:spcAft>
                          <a:spcPts val="800"/>
                        </a:spcAft>
                      </a:pPr>
                      <a:r>
                        <a:rPr lang="en-US" sz="2400" b="0" i="0" u="none" strike="noStrike">
                          <a:solidFill>
                            <a:srgbClr val="666666"/>
                          </a:solidFill>
                          <a:effectLst/>
                          <a:latin typeface="+mn-lt"/>
                        </a:rPr>
                        <a:t>Machined Parts</a:t>
                      </a:r>
                      <a:endParaRPr lang="en-US" sz="2400">
                        <a:effectLst/>
                        <a:latin typeface="+mn-lt"/>
                      </a:endParaRPr>
                    </a:p>
                  </a:txBody>
                  <a:tcPr/>
                </a:tc>
                <a:tc>
                  <a:txBody>
                    <a:bodyPr/>
                    <a:lstStyle/>
                    <a:p>
                      <a:pPr algn="ctr" rtl="0" fontAlgn="t">
                        <a:spcBef>
                          <a:spcPts val="0"/>
                        </a:spcBef>
                        <a:spcAft>
                          <a:spcPts val="800"/>
                        </a:spcAft>
                      </a:pPr>
                      <a:r>
                        <a:rPr lang="en-US" sz="2400" b="0" i="0" u="none" strike="noStrike">
                          <a:solidFill>
                            <a:srgbClr val="666666"/>
                          </a:solidFill>
                          <a:effectLst/>
                          <a:latin typeface="+mn-lt"/>
                        </a:rPr>
                        <a:t>2800</a:t>
                      </a:r>
                      <a:endParaRPr lang="en-US" sz="2400">
                        <a:effectLst/>
                        <a:latin typeface="+mn-lt"/>
                      </a:endParaRPr>
                    </a:p>
                  </a:txBody>
                  <a:tcPr/>
                </a:tc>
                <a:extLst>
                  <a:ext uri="{0D108BD9-81ED-4DB2-BD59-A6C34878D82A}">
                    <a16:rowId xmlns:a16="http://schemas.microsoft.com/office/drawing/2014/main" val="1538632110"/>
                  </a:ext>
                </a:extLst>
              </a:tr>
              <a:tr h="370840">
                <a:tc>
                  <a:txBody>
                    <a:bodyPr/>
                    <a:lstStyle/>
                    <a:p>
                      <a:pPr algn="ctr" rtl="0" fontAlgn="t">
                        <a:spcBef>
                          <a:spcPts val="0"/>
                        </a:spcBef>
                        <a:spcAft>
                          <a:spcPts val="800"/>
                        </a:spcAft>
                      </a:pPr>
                      <a:r>
                        <a:rPr lang="en-US" sz="2400" b="0" i="0" u="none" strike="noStrike">
                          <a:solidFill>
                            <a:srgbClr val="666666"/>
                          </a:solidFill>
                          <a:effectLst/>
                          <a:latin typeface="+mn-lt"/>
                        </a:rPr>
                        <a:t>Steel Pipes</a:t>
                      </a:r>
                      <a:endParaRPr lang="en-US" sz="2400">
                        <a:effectLst/>
                        <a:latin typeface="+mn-lt"/>
                      </a:endParaRPr>
                    </a:p>
                  </a:txBody>
                  <a:tcPr/>
                </a:tc>
                <a:tc>
                  <a:txBody>
                    <a:bodyPr/>
                    <a:lstStyle/>
                    <a:p>
                      <a:pPr algn="ctr" rtl="0" fontAlgn="t">
                        <a:spcBef>
                          <a:spcPts val="0"/>
                        </a:spcBef>
                        <a:spcAft>
                          <a:spcPts val="800"/>
                        </a:spcAft>
                      </a:pPr>
                      <a:r>
                        <a:rPr lang="en-US" sz="2400" b="0" i="0" u="none" strike="noStrike">
                          <a:solidFill>
                            <a:srgbClr val="666666"/>
                          </a:solidFill>
                          <a:effectLst/>
                          <a:latin typeface="+mn-lt"/>
                        </a:rPr>
                        <a:t>150</a:t>
                      </a:r>
                      <a:endParaRPr lang="en-US" sz="2400">
                        <a:effectLst/>
                        <a:latin typeface="+mn-lt"/>
                      </a:endParaRPr>
                    </a:p>
                  </a:txBody>
                  <a:tcPr/>
                </a:tc>
                <a:extLst>
                  <a:ext uri="{0D108BD9-81ED-4DB2-BD59-A6C34878D82A}">
                    <a16:rowId xmlns:a16="http://schemas.microsoft.com/office/drawing/2014/main" val="1029508686"/>
                  </a:ext>
                </a:extLst>
              </a:tr>
              <a:tr h="370840">
                <a:tc>
                  <a:txBody>
                    <a:bodyPr/>
                    <a:lstStyle/>
                    <a:p>
                      <a:pPr algn="ctr" rtl="0" fontAlgn="t">
                        <a:spcBef>
                          <a:spcPts val="0"/>
                        </a:spcBef>
                        <a:spcAft>
                          <a:spcPts val="800"/>
                        </a:spcAft>
                      </a:pPr>
                      <a:r>
                        <a:rPr lang="en-US" sz="2400" b="0" i="0" u="none" strike="noStrike">
                          <a:solidFill>
                            <a:srgbClr val="666666"/>
                          </a:solidFill>
                          <a:effectLst/>
                          <a:latin typeface="+mn-lt"/>
                        </a:rPr>
                        <a:t>Camera</a:t>
                      </a:r>
                      <a:endParaRPr lang="en-US" sz="2400">
                        <a:effectLst/>
                        <a:latin typeface="+mn-lt"/>
                      </a:endParaRPr>
                    </a:p>
                  </a:txBody>
                  <a:tcPr/>
                </a:tc>
                <a:tc>
                  <a:txBody>
                    <a:bodyPr/>
                    <a:lstStyle/>
                    <a:p>
                      <a:pPr algn="ctr" rtl="0" fontAlgn="t">
                        <a:spcBef>
                          <a:spcPts val="0"/>
                        </a:spcBef>
                        <a:spcAft>
                          <a:spcPts val="800"/>
                        </a:spcAft>
                      </a:pPr>
                      <a:r>
                        <a:rPr lang="en-US" sz="2400" b="0" i="0" u="none" strike="noStrike">
                          <a:solidFill>
                            <a:srgbClr val="666666"/>
                          </a:solidFill>
                          <a:effectLst/>
                          <a:latin typeface="+mn-lt"/>
                        </a:rPr>
                        <a:t>450</a:t>
                      </a:r>
                      <a:endParaRPr lang="en-US" sz="2400">
                        <a:effectLst/>
                        <a:latin typeface="+mn-lt"/>
                      </a:endParaRPr>
                    </a:p>
                  </a:txBody>
                  <a:tcPr/>
                </a:tc>
                <a:extLst>
                  <a:ext uri="{0D108BD9-81ED-4DB2-BD59-A6C34878D82A}">
                    <a16:rowId xmlns:a16="http://schemas.microsoft.com/office/drawing/2014/main" val="167021602"/>
                  </a:ext>
                </a:extLst>
              </a:tr>
              <a:tr h="370840">
                <a:tc>
                  <a:txBody>
                    <a:bodyPr/>
                    <a:lstStyle/>
                    <a:p>
                      <a:pPr algn="ctr" rtl="0" fontAlgn="t">
                        <a:spcBef>
                          <a:spcPts val="0"/>
                        </a:spcBef>
                        <a:spcAft>
                          <a:spcPts val="800"/>
                        </a:spcAft>
                      </a:pPr>
                      <a:r>
                        <a:rPr lang="en-US" sz="2400" b="0" i="0" u="none" strike="noStrike">
                          <a:solidFill>
                            <a:srgbClr val="666666"/>
                          </a:solidFill>
                          <a:effectLst/>
                          <a:latin typeface="+mn-lt"/>
                        </a:rPr>
                        <a:t>LED Panels</a:t>
                      </a:r>
                      <a:endParaRPr lang="en-US" sz="2400">
                        <a:effectLst/>
                        <a:latin typeface="+mn-lt"/>
                      </a:endParaRPr>
                    </a:p>
                  </a:txBody>
                  <a:tcPr/>
                </a:tc>
                <a:tc>
                  <a:txBody>
                    <a:bodyPr/>
                    <a:lstStyle/>
                    <a:p>
                      <a:pPr algn="ctr" rtl="0" fontAlgn="t">
                        <a:spcBef>
                          <a:spcPts val="0"/>
                        </a:spcBef>
                        <a:spcAft>
                          <a:spcPts val="800"/>
                        </a:spcAft>
                      </a:pPr>
                      <a:r>
                        <a:rPr lang="en-US" sz="2400" b="0" i="0" u="none" strike="noStrike">
                          <a:solidFill>
                            <a:srgbClr val="666666"/>
                          </a:solidFill>
                          <a:effectLst/>
                          <a:latin typeface="+mn-lt"/>
                        </a:rPr>
                        <a:t>300</a:t>
                      </a:r>
                      <a:endParaRPr lang="en-US" sz="2400">
                        <a:effectLst/>
                        <a:latin typeface="+mn-lt"/>
                      </a:endParaRPr>
                    </a:p>
                  </a:txBody>
                  <a:tcPr/>
                </a:tc>
                <a:extLst>
                  <a:ext uri="{0D108BD9-81ED-4DB2-BD59-A6C34878D82A}">
                    <a16:rowId xmlns:a16="http://schemas.microsoft.com/office/drawing/2014/main" val="3209079595"/>
                  </a:ext>
                </a:extLst>
              </a:tr>
              <a:tr h="370840">
                <a:tc>
                  <a:txBody>
                    <a:bodyPr/>
                    <a:lstStyle/>
                    <a:p>
                      <a:pPr algn="ctr" rtl="0" fontAlgn="t">
                        <a:spcBef>
                          <a:spcPts val="0"/>
                        </a:spcBef>
                        <a:spcAft>
                          <a:spcPts val="800"/>
                        </a:spcAft>
                      </a:pPr>
                      <a:r>
                        <a:rPr lang="en-US" sz="2400" b="0" i="0" u="none" strike="noStrike" dirty="0">
                          <a:solidFill>
                            <a:srgbClr val="666666"/>
                          </a:solidFill>
                          <a:effectLst/>
                          <a:latin typeface="+mn-lt"/>
                        </a:rPr>
                        <a:t>Electronics</a:t>
                      </a:r>
                      <a:endParaRPr lang="en-US" sz="2400" dirty="0">
                        <a:effectLst/>
                        <a:latin typeface="+mn-lt"/>
                      </a:endParaRPr>
                    </a:p>
                  </a:txBody>
                  <a:tcPr/>
                </a:tc>
                <a:tc>
                  <a:txBody>
                    <a:bodyPr/>
                    <a:lstStyle/>
                    <a:p>
                      <a:pPr algn="ctr" rtl="0" fontAlgn="t">
                        <a:spcBef>
                          <a:spcPts val="0"/>
                        </a:spcBef>
                        <a:spcAft>
                          <a:spcPts val="800"/>
                        </a:spcAft>
                      </a:pPr>
                      <a:r>
                        <a:rPr lang="en-US" sz="2400" b="0" i="0" u="none" strike="noStrike" dirty="0">
                          <a:solidFill>
                            <a:srgbClr val="666666"/>
                          </a:solidFill>
                          <a:effectLst/>
                          <a:latin typeface="+mn-lt"/>
                        </a:rPr>
                        <a:t>10000</a:t>
                      </a:r>
                      <a:endParaRPr lang="en-US" sz="2400" dirty="0">
                        <a:effectLst/>
                        <a:latin typeface="+mn-lt"/>
                      </a:endParaRPr>
                    </a:p>
                  </a:txBody>
                  <a:tcPr/>
                </a:tc>
                <a:extLst>
                  <a:ext uri="{0D108BD9-81ED-4DB2-BD59-A6C34878D82A}">
                    <a16:rowId xmlns:a16="http://schemas.microsoft.com/office/drawing/2014/main" val="569572674"/>
                  </a:ext>
                </a:extLst>
              </a:tr>
            </a:tbl>
          </a:graphicData>
        </a:graphic>
      </p:graphicFrame>
      <p:grpSp>
        <p:nvGrpSpPr>
          <p:cNvPr id="46" name="Group 45">
            <a:extLst>
              <a:ext uri="{FF2B5EF4-FFF2-40B4-BE49-F238E27FC236}">
                <a16:creationId xmlns:a16="http://schemas.microsoft.com/office/drawing/2014/main" id="{AB838652-E9B5-4EB1-B1C8-B58DC1D238E8}"/>
              </a:ext>
            </a:extLst>
          </p:cNvPr>
          <p:cNvGrpSpPr/>
          <p:nvPr/>
        </p:nvGrpSpPr>
        <p:grpSpPr>
          <a:xfrm>
            <a:off x="758016" y="9386417"/>
            <a:ext cx="8642014" cy="5603142"/>
            <a:chOff x="758016" y="9386417"/>
            <a:chExt cx="8642014" cy="5603142"/>
          </a:xfrm>
        </p:grpSpPr>
        <p:pic>
          <p:nvPicPr>
            <p:cNvPr id="4" name="Picture 3">
              <a:extLst>
                <a:ext uri="{FF2B5EF4-FFF2-40B4-BE49-F238E27FC236}">
                  <a16:creationId xmlns:a16="http://schemas.microsoft.com/office/drawing/2014/main" id="{B24D4B9D-4D4C-4E03-B460-0E6F130F398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28180" y="9386417"/>
              <a:ext cx="3371850" cy="5086350"/>
            </a:xfrm>
            <a:prstGeom prst="rect">
              <a:avLst/>
            </a:prstGeom>
          </p:spPr>
        </p:pic>
        <p:pic>
          <p:nvPicPr>
            <p:cNvPr id="8" name="Picture 7">
              <a:extLst>
                <a:ext uri="{FF2B5EF4-FFF2-40B4-BE49-F238E27FC236}">
                  <a16:creationId xmlns:a16="http://schemas.microsoft.com/office/drawing/2014/main" id="{010C9CD3-198B-4909-A156-CB0E9A07FEA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11006" y="9386417"/>
              <a:ext cx="4599239" cy="5086350"/>
            </a:xfrm>
            <a:prstGeom prst="rect">
              <a:avLst/>
            </a:prstGeom>
          </p:spPr>
        </p:pic>
        <p:sp>
          <p:nvSpPr>
            <p:cNvPr id="47" name="TextBox 46">
              <a:extLst>
                <a:ext uri="{FF2B5EF4-FFF2-40B4-BE49-F238E27FC236}">
                  <a16:creationId xmlns:a16="http://schemas.microsoft.com/office/drawing/2014/main" id="{A5669C42-593C-4179-A7E4-200B21017F6F}"/>
                </a:ext>
              </a:extLst>
            </p:cNvPr>
            <p:cNvSpPr txBox="1"/>
            <p:nvPr/>
          </p:nvSpPr>
          <p:spPr>
            <a:xfrm>
              <a:off x="758016" y="14558672"/>
              <a:ext cx="8642013" cy="430887"/>
            </a:xfrm>
            <a:prstGeom prst="rect">
              <a:avLst/>
            </a:prstGeom>
            <a:noFill/>
          </p:spPr>
          <p:txBody>
            <a:bodyPr wrap="square" rtlCol="0">
              <a:spAutoFit/>
            </a:bodyPr>
            <a:lstStyle/>
            <a:p>
              <a:pPr algn="ctr"/>
              <a:r>
                <a:rPr lang="en-US" sz="2200" i="1" dirty="0">
                  <a:solidFill>
                    <a:schemeClr val="bg1"/>
                  </a:solidFill>
                </a:rPr>
                <a:t>Restaurant of the Future</a:t>
              </a:r>
            </a:p>
          </p:txBody>
        </p:sp>
      </p:grpSp>
    </p:spTree>
    <p:extLst>
      <p:ext uri="{BB962C8B-B14F-4D97-AF65-F5344CB8AC3E}">
        <p14:creationId xmlns:p14="http://schemas.microsoft.com/office/powerpoint/2010/main" val="134122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TotalTime>
  <Words>541</Words>
  <Application>Microsoft Office PowerPoint</Application>
  <PresentationFormat>Custom</PresentationFormat>
  <Paragraphs>125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Singh</dc:creator>
  <cp:lastModifiedBy>Shubhanshu Agarwal</cp:lastModifiedBy>
  <cp:revision>39</cp:revision>
  <dcterms:created xsi:type="dcterms:W3CDTF">2018-12-01T09:04:04Z</dcterms:created>
  <dcterms:modified xsi:type="dcterms:W3CDTF">2018-12-15T14:21:39Z</dcterms:modified>
</cp:coreProperties>
</file>