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3" r:id="rId3"/>
    <p:sldId id="279" r:id="rId4"/>
    <p:sldId id="280" r:id="rId5"/>
    <p:sldId id="262" r:id="rId6"/>
    <p:sldId id="261" r:id="rId7"/>
    <p:sldId id="260" r:id="rId8"/>
    <p:sldId id="259" r:id="rId9"/>
    <p:sldId id="257" r:id="rId10"/>
    <p:sldId id="265" r:id="rId11"/>
    <p:sldId id="266" r:id="rId12"/>
    <p:sldId id="267" r:id="rId13"/>
    <p:sldId id="276" r:id="rId14"/>
    <p:sldId id="277" r:id="rId15"/>
    <p:sldId id="268" r:id="rId16"/>
    <p:sldId id="269" r:id="rId17"/>
    <p:sldId id="270" r:id="rId18"/>
    <p:sldId id="278" r:id="rId19"/>
    <p:sldId id="271" r:id="rId20"/>
    <p:sldId id="272" r:id="rId21"/>
    <p:sldId id="273" r:id="rId22"/>
    <p:sldId id="281" r:id="rId23"/>
    <p:sldId id="282" r:id="rId24"/>
    <p:sldId id="283"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3B0BE-A34F-4C7D-8D98-8C9B5DF2DFFE}"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E1878-66BE-41B3-BBB3-3F26EE7984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E1878-66BE-41B3-BBB3-3F26EE79840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E1878-66BE-41B3-BBB3-3F26EE79840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77BF1E2-E01B-4001-9B5E-994A8DC0A80A}" type="datetimeFigureOut">
              <a:rPr lang="en-US" smtClean="0"/>
              <a:pPr/>
              <a:t>12/2/2022</a:t>
            </a:fld>
            <a:endParaRPr lang="en-US"/>
          </a:p>
        </p:txBody>
      </p:sp>
      <p:sp>
        <p:nvSpPr>
          <p:cNvPr id="16" name="Slide Number Placeholder 15"/>
          <p:cNvSpPr>
            <a:spLocks noGrp="1"/>
          </p:cNvSpPr>
          <p:nvPr>
            <p:ph type="sldNum" sz="quarter" idx="11"/>
          </p:nvPr>
        </p:nvSpPr>
        <p:spPr/>
        <p:txBody>
          <a:bodyPr/>
          <a:lstStyle/>
          <a:p>
            <a:fld id="{3502EFD4-064E-41C4-B3A7-AFC8B183201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BF1E2-E01B-4001-9B5E-994A8DC0A80A}"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EFD4-064E-41C4-B3A7-AFC8B18320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BF1E2-E01B-4001-9B5E-994A8DC0A80A}"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EFD4-064E-41C4-B3A7-AFC8B18320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77BF1E2-E01B-4001-9B5E-994A8DC0A80A}" type="datetimeFigureOut">
              <a:rPr lang="en-US" smtClean="0"/>
              <a:pPr/>
              <a:t>12/2/2022</a:t>
            </a:fld>
            <a:endParaRPr lang="en-US"/>
          </a:p>
        </p:txBody>
      </p:sp>
      <p:sp>
        <p:nvSpPr>
          <p:cNvPr id="15" name="Slide Number Placeholder 14"/>
          <p:cNvSpPr>
            <a:spLocks noGrp="1"/>
          </p:cNvSpPr>
          <p:nvPr>
            <p:ph type="sldNum" sz="quarter" idx="15"/>
          </p:nvPr>
        </p:nvSpPr>
        <p:spPr/>
        <p:txBody>
          <a:bodyPr/>
          <a:lstStyle>
            <a:lvl1pPr algn="ctr">
              <a:defRPr/>
            </a:lvl1pPr>
          </a:lstStyle>
          <a:p>
            <a:fld id="{3502EFD4-064E-41C4-B3A7-AFC8B1832014}"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7BF1E2-E01B-4001-9B5E-994A8DC0A80A}"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EFD4-064E-41C4-B3A7-AFC8B1832014}"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77BF1E2-E01B-4001-9B5E-994A8DC0A80A}"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EFD4-064E-41C4-B3A7-AFC8B183201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502EFD4-064E-41C4-B3A7-AFC8B1832014}"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77BF1E2-E01B-4001-9B5E-994A8DC0A80A}" type="datetimeFigureOut">
              <a:rPr lang="en-US" smtClean="0"/>
              <a:pPr/>
              <a:t>12/2/2022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7BF1E2-E01B-4001-9B5E-994A8DC0A80A}"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2EFD4-064E-41C4-B3A7-AFC8B1832014}"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BF1E2-E01B-4001-9B5E-994A8DC0A80A}"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2EFD4-064E-41C4-B3A7-AFC8B18320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77BF1E2-E01B-4001-9B5E-994A8DC0A80A}" type="datetimeFigureOut">
              <a:rPr lang="en-US" smtClean="0"/>
              <a:pPr/>
              <a:t>12/2/2022</a:t>
            </a:fld>
            <a:endParaRPr lang="en-US"/>
          </a:p>
        </p:txBody>
      </p:sp>
      <p:sp>
        <p:nvSpPr>
          <p:cNvPr id="9" name="Slide Number Placeholder 8"/>
          <p:cNvSpPr>
            <a:spLocks noGrp="1"/>
          </p:cNvSpPr>
          <p:nvPr>
            <p:ph type="sldNum" sz="quarter" idx="15"/>
          </p:nvPr>
        </p:nvSpPr>
        <p:spPr/>
        <p:txBody>
          <a:bodyPr/>
          <a:lstStyle/>
          <a:p>
            <a:fld id="{3502EFD4-064E-41C4-B3A7-AFC8B1832014}"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77BF1E2-E01B-4001-9B5E-994A8DC0A80A}" type="datetimeFigureOut">
              <a:rPr lang="en-US" smtClean="0"/>
              <a:pPr/>
              <a:t>12/2/2022</a:t>
            </a:fld>
            <a:endParaRPr lang="en-US"/>
          </a:p>
        </p:txBody>
      </p:sp>
      <p:sp>
        <p:nvSpPr>
          <p:cNvPr id="9" name="Slide Number Placeholder 8"/>
          <p:cNvSpPr>
            <a:spLocks noGrp="1"/>
          </p:cNvSpPr>
          <p:nvPr>
            <p:ph type="sldNum" sz="quarter" idx="11"/>
          </p:nvPr>
        </p:nvSpPr>
        <p:spPr/>
        <p:txBody>
          <a:bodyPr/>
          <a:lstStyle/>
          <a:p>
            <a:fld id="{3502EFD4-064E-41C4-B3A7-AFC8B183201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77BF1E2-E01B-4001-9B5E-994A8DC0A80A}" type="datetimeFigureOut">
              <a:rPr lang="en-US" smtClean="0"/>
              <a:pPr/>
              <a:t>12/2/2022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02EFD4-064E-41C4-B3A7-AFC8B1832014}"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E:\IIT%20Patna\3rd%20Sem\Digital%20Logic%20CS2XX\Obstacle%20Avoiding%20Robot\Small%20demonstration%20of%20Obstacle%20avoidance%20Robot.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sunfounder.cc/" TargetMode="External"/><Relationship Id="rId3" Type="http://schemas.openxmlformats.org/officeDocument/2006/relationships/hyperlink" Target="http://www.wikipedia.com/" TargetMode="External"/><Relationship Id="rId7" Type="http://schemas.openxmlformats.org/officeDocument/2006/relationships/hyperlink" Target="http://www.educba.com/" TargetMode="External"/><Relationship Id="rId2" Type="http://schemas.openxmlformats.org/officeDocument/2006/relationships/hyperlink" Target="http://www.google.co.in/" TargetMode="External"/><Relationship Id="rId1" Type="http://schemas.openxmlformats.org/officeDocument/2006/relationships/slideLayout" Target="../slideLayouts/slideLayout2.xml"/><Relationship Id="rId6" Type="http://schemas.openxmlformats.org/officeDocument/2006/relationships/hyperlink" Target="http://www.circuitdigest.com/" TargetMode="External"/><Relationship Id="rId5" Type="http://schemas.openxmlformats.org/officeDocument/2006/relationships/hyperlink" Target="http://www.maxbotix.com/" TargetMode="External"/><Relationship Id="rId4" Type="http://schemas.openxmlformats.org/officeDocument/2006/relationships/hyperlink" Target="http://www.slideshar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4000504"/>
            <a:ext cx="8305800" cy="1143000"/>
          </a:xfrm>
        </p:spPr>
        <p:txBody>
          <a:bodyPr/>
          <a:lstStyle/>
          <a:p>
            <a:r>
              <a:rPr lang="en-IN" b="1" dirty="0" smtClean="0">
                <a:solidFill>
                  <a:schemeClr val="tx2">
                    <a:lumMod val="10000"/>
                  </a:schemeClr>
                </a:solidFill>
              </a:rPr>
              <a:t>BY</a:t>
            </a:r>
          </a:p>
          <a:p>
            <a:r>
              <a:rPr lang="en-IN" b="1" dirty="0" smtClean="0">
                <a:solidFill>
                  <a:schemeClr val="tx2">
                    <a:lumMod val="10000"/>
                  </a:schemeClr>
                </a:solidFill>
              </a:rPr>
              <a:t>DHRUV GUPTA (2101MC17)</a:t>
            </a:r>
          </a:p>
          <a:p>
            <a:endParaRPr lang="en-IN" b="1" dirty="0" smtClean="0">
              <a:solidFill>
                <a:schemeClr val="tx2">
                  <a:lumMod val="10000"/>
                </a:schemeClr>
              </a:solidFill>
            </a:endParaRPr>
          </a:p>
          <a:p>
            <a:endParaRPr lang="en-IN" b="1" dirty="0" smtClean="0">
              <a:solidFill>
                <a:schemeClr val="tx2">
                  <a:lumMod val="10000"/>
                </a:schemeClr>
              </a:solidFill>
            </a:endParaRPr>
          </a:p>
          <a:p>
            <a:r>
              <a:rPr lang="en-IN" b="1" dirty="0" smtClean="0">
                <a:solidFill>
                  <a:schemeClr val="bg1"/>
                </a:solidFill>
              </a:rPr>
              <a:t>Mini-Project of CS227 Lab </a:t>
            </a:r>
            <a:endParaRPr lang="en-US" b="1" dirty="0">
              <a:solidFill>
                <a:schemeClr val="bg1"/>
              </a:solidFill>
            </a:endParaRPr>
          </a:p>
        </p:txBody>
      </p:sp>
      <p:sp>
        <p:nvSpPr>
          <p:cNvPr id="2" name="Title 1"/>
          <p:cNvSpPr>
            <a:spLocks noGrp="1"/>
          </p:cNvSpPr>
          <p:nvPr>
            <p:ph type="ctrTitle"/>
          </p:nvPr>
        </p:nvSpPr>
        <p:spPr>
          <a:xfrm>
            <a:off x="428596" y="857232"/>
            <a:ext cx="8429684" cy="2286016"/>
          </a:xfrm>
        </p:spPr>
        <p:txBody>
          <a:bodyPr/>
          <a:lstStyle/>
          <a:p>
            <a:r>
              <a:rPr lang="en-IN" b="1" dirty="0" smtClean="0">
                <a:solidFill>
                  <a:schemeClr val="bg2"/>
                </a:solidFill>
              </a:rPr>
              <a:t>OBSTACLE AVOIDANCE ROBOT</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1678"/>
            <a:ext cx="8229600" cy="4024322"/>
          </a:xfrm>
        </p:spPr>
        <p:txBody>
          <a:bodyPr/>
          <a:lstStyle/>
          <a:p>
            <a:pPr>
              <a:buFont typeface="Wingdings" pitchFamily="2" charset="2"/>
              <a:buChar char="Ø"/>
            </a:pPr>
            <a:r>
              <a:rPr lang="en-US" dirty="0" smtClean="0">
                <a:solidFill>
                  <a:schemeClr val="bg1">
                    <a:lumMod val="95000"/>
                    <a:lumOff val="5000"/>
                  </a:schemeClr>
                </a:solidFill>
              </a:rPr>
              <a:t>It can control the rotation direction and speed of four DC motors, two Servo motor, and two Stepper motors.</a:t>
            </a:r>
          </a:p>
          <a:p>
            <a:pPr>
              <a:buFont typeface="Wingdings" pitchFamily="2" charset="2"/>
              <a:buChar char="Ø"/>
            </a:pPr>
            <a:r>
              <a:rPr lang="en-US" dirty="0" smtClean="0">
                <a:solidFill>
                  <a:schemeClr val="bg1">
                    <a:lumMod val="95000"/>
                    <a:lumOff val="5000"/>
                  </a:schemeClr>
                </a:solidFill>
              </a:rPr>
              <a:t> It is easy to connect with an </a:t>
            </a:r>
            <a:r>
              <a:rPr lang="en-US" dirty="0" err="1" smtClean="0">
                <a:solidFill>
                  <a:schemeClr val="bg1">
                    <a:lumMod val="95000"/>
                    <a:lumOff val="5000"/>
                  </a:schemeClr>
                </a:solidFill>
              </a:rPr>
              <a:t>Arduino</a:t>
            </a:r>
            <a:r>
              <a:rPr lang="en-US" dirty="0" smtClean="0">
                <a:solidFill>
                  <a:schemeClr val="bg1">
                    <a:lumMod val="95000"/>
                    <a:lumOff val="5000"/>
                  </a:schemeClr>
                </a:solidFill>
              </a:rPr>
              <a:t> UNO or MEGA.</a:t>
            </a:r>
          </a:p>
          <a:p>
            <a:pPr>
              <a:buFont typeface="Wingdings" pitchFamily="2" charset="2"/>
              <a:buChar char="Ø"/>
            </a:pPr>
            <a:r>
              <a:rPr lang="en-US" dirty="0" smtClean="0">
                <a:solidFill>
                  <a:schemeClr val="bg1">
                    <a:lumMod val="95000"/>
                    <a:lumOff val="5000"/>
                  </a:schemeClr>
                </a:solidFill>
              </a:rPr>
              <a:t> This shield especially using </a:t>
            </a:r>
            <a:r>
              <a:rPr lang="en-US" dirty="0" err="1" smtClean="0">
                <a:solidFill>
                  <a:schemeClr val="bg1">
                    <a:lumMod val="95000"/>
                    <a:lumOff val="5000"/>
                  </a:schemeClr>
                </a:solidFill>
              </a:rPr>
              <a:t>Arduino</a:t>
            </a:r>
            <a:r>
              <a:rPr lang="en-US" dirty="0" smtClean="0">
                <a:solidFill>
                  <a:schemeClr val="bg1">
                    <a:lumMod val="95000"/>
                    <a:lumOff val="5000"/>
                  </a:schemeClr>
                </a:solidFill>
              </a:rPr>
              <a:t> projects like robotics and CNC. </a:t>
            </a:r>
          </a:p>
          <a:p>
            <a:pPr>
              <a:buFont typeface="Wingdings" pitchFamily="2" charset="2"/>
              <a:buChar char="Ø"/>
            </a:pPr>
            <a:r>
              <a:rPr lang="en-US" dirty="0" smtClean="0">
                <a:solidFill>
                  <a:schemeClr val="bg1">
                    <a:lumMod val="95000"/>
                    <a:lumOff val="5000"/>
                  </a:schemeClr>
                </a:solidFill>
              </a:rPr>
              <a:t>This module consists of two L293d dual-channel H-Bridge motor driver IC and a 74HC595 shift register IC</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Working Of Motor Driver Shield</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7364"/>
            <a:ext cx="8229600" cy="4238636"/>
          </a:xfrm>
        </p:spPr>
        <p:txBody>
          <a:bodyPr/>
          <a:lstStyle/>
          <a:p>
            <a:pPr>
              <a:buFont typeface="Wingdings" pitchFamily="2" charset="2"/>
              <a:buChar char="Ø"/>
            </a:pPr>
            <a:r>
              <a:rPr lang="en-IN" dirty="0" smtClean="0">
                <a:solidFill>
                  <a:schemeClr val="bg1">
                    <a:lumMod val="95000"/>
                    <a:lumOff val="5000"/>
                  </a:schemeClr>
                </a:solidFill>
              </a:rPr>
              <a:t>A sensor is a device that detects and responds to some type of input from the physical environment.</a:t>
            </a:r>
          </a:p>
          <a:p>
            <a:pPr>
              <a:buFont typeface="Wingdings" pitchFamily="2" charset="2"/>
              <a:buChar char="Ø"/>
            </a:pPr>
            <a:r>
              <a:rPr lang="en-IN" dirty="0" smtClean="0">
                <a:solidFill>
                  <a:schemeClr val="bg1">
                    <a:lumMod val="95000"/>
                    <a:lumOff val="5000"/>
                  </a:schemeClr>
                </a:solidFill>
              </a:rPr>
              <a:t>The specific input could be light, heat, motion, moisture, pressure etc.</a:t>
            </a:r>
          </a:p>
          <a:p>
            <a:pPr>
              <a:buFont typeface="Wingdings" pitchFamily="2" charset="2"/>
              <a:buChar char="Ø"/>
            </a:pPr>
            <a:r>
              <a:rPr lang="en-IN" dirty="0" smtClean="0">
                <a:solidFill>
                  <a:schemeClr val="bg1">
                    <a:lumMod val="95000"/>
                    <a:lumOff val="5000"/>
                  </a:schemeClr>
                </a:solidFill>
              </a:rPr>
              <a:t>The output is generally that is converted to human-readable form.</a:t>
            </a:r>
          </a:p>
          <a:p>
            <a:pPr>
              <a:buFont typeface="Wingdings" pitchFamily="2" charset="2"/>
              <a:buChar char="Ø"/>
            </a:pPr>
            <a:r>
              <a:rPr lang="en-IN" dirty="0" smtClean="0">
                <a:solidFill>
                  <a:schemeClr val="bg1">
                    <a:lumMod val="95000"/>
                    <a:lumOff val="5000"/>
                  </a:schemeClr>
                </a:solidFill>
              </a:rPr>
              <a:t>Examples are Ultrasonic sensor, Geophone, Hall effect sensor, AFR sensor, IR sensor, Engine coolant temperature sensor etc.</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What Is Sensor?</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solidFill>
                  <a:schemeClr val="bg1">
                    <a:lumMod val="95000"/>
                    <a:lumOff val="5000"/>
                  </a:schemeClr>
                </a:solidFill>
              </a:rPr>
              <a:t>Ultrasonic sensors are</a:t>
            </a:r>
            <a:r>
              <a:rPr lang="en-US" b="1" dirty="0" smtClean="0">
                <a:solidFill>
                  <a:schemeClr val="bg1">
                    <a:lumMod val="95000"/>
                    <a:lumOff val="5000"/>
                  </a:schemeClr>
                </a:solidFill>
              </a:rPr>
              <a:t> electronic devices</a:t>
            </a:r>
            <a:r>
              <a:rPr lang="en-US" dirty="0" smtClean="0">
                <a:solidFill>
                  <a:schemeClr val="bg1">
                    <a:lumMod val="95000"/>
                    <a:lumOff val="5000"/>
                  </a:schemeClr>
                </a:solidFill>
              </a:rPr>
              <a:t> that calculate the target’s distance by emission of ultrasonic sound waves and convert those waves into electrical signals</a:t>
            </a:r>
            <a:r>
              <a:rPr lang="en-IN" dirty="0" smtClean="0">
                <a:solidFill>
                  <a:schemeClr val="bg1">
                    <a:lumMod val="95000"/>
                    <a:lumOff val="5000"/>
                  </a:schemeClr>
                </a:solidFill>
              </a:rPr>
              <a:t>.</a:t>
            </a:r>
          </a:p>
          <a:p>
            <a:pPr>
              <a:buFont typeface="Wingdings" pitchFamily="2" charset="2"/>
              <a:buChar char="Ø"/>
            </a:pPr>
            <a:r>
              <a:rPr lang="en-US" dirty="0" smtClean="0">
                <a:solidFill>
                  <a:schemeClr val="bg1">
                    <a:lumMod val="95000"/>
                    <a:lumOff val="5000"/>
                  </a:schemeClr>
                </a:solidFill>
              </a:rPr>
              <a:t>The speed of emitted ultrasonic waves traveling speed is faster than the audible sound.</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Ultrasonic Sensor</a:t>
            </a:r>
            <a:endParaRPr lang="en-US" b="1" dirty="0">
              <a:solidFill>
                <a:schemeClr val="bg2"/>
              </a:solidFill>
            </a:endParaRPr>
          </a:p>
        </p:txBody>
      </p:sp>
      <p:pic>
        <p:nvPicPr>
          <p:cNvPr id="4" name="Picture 3" descr="ultrasonic sensor.jpg"/>
          <p:cNvPicPr>
            <a:picLocks noChangeAspect="1"/>
          </p:cNvPicPr>
          <p:nvPr/>
        </p:nvPicPr>
        <p:blipFill>
          <a:blip r:embed="rId2"/>
          <a:stretch>
            <a:fillRect/>
          </a:stretch>
        </p:blipFill>
        <p:spPr>
          <a:xfrm>
            <a:off x="2928926" y="4214818"/>
            <a:ext cx="3361316" cy="20717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7364"/>
            <a:ext cx="8229600" cy="4238636"/>
          </a:xfrm>
        </p:spPr>
        <p:txBody>
          <a:bodyPr/>
          <a:lstStyle/>
          <a:p>
            <a:pPr>
              <a:buFont typeface="Wingdings" pitchFamily="2" charset="2"/>
              <a:buChar char="Ø"/>
            </a:pPr>
            <a:r>
              <a:rPr lang="en-US" dirty="0" smtClean="0">
                <a:solidFill>
                  <a:schemeClr val="bg1">
                    <a:lumMod val="95000"/>
                    <a:lumOff val="5000"/>
                  </a:schemeClr>
                </a:solidFill>
              </a:rPr>
              <a:t>Ultrasonic sensors work by sending out a sound wave at a frequency above the range of human hearing.  </a:t>
            </a:r>
          </a:p>
          <a:p>
            <a:pPr>
              <a:buFont typeface="Wingdings" pitchFamily="2" charset="2"/>
              <a:buChar char="Ø"/>
            </a:pPr>
            <a:r>
              <a:rPr lang="en-US" dirty="0" smtClean="0">
                <a:solidFill>
                  <a:schemeClr val="bg1">
                    <a:lumMod val="95000"/>
                    <a:lumOff val="5000"/>
                  </a:schemeClr>
                </a:solidFill>
              </a:rPr>
              <a:t>The transducer of the sensor acts as a microphone to receive and send the ultrasonic sound. </a:t>
            </a:r>
          </a:p>
          <a:p>
            <a:pPr>
              <a:buFont typeface="Wingdings" pitchFamily="2" charset="2"/>
              <a:buChar char="Ø"/>
            </a:pPr>
            <a:r>
              <a:rPr lang="en-US" dirty="0" smtClean="0">
                <a:solidFill>
                  <a:schemeClr val="bg1">
                    <a:lumMod val="95000"/>
                    <a:lumOff val="5000"/>
                  </a:schemeClr>
                </a:solidFill>
              </a:rPr>
              <a:t>Our ultrasonic sensor, like many others, use a single transducer to send a pulse and to receive the echo.  </a:t>
            </a:r>
          </a:p>
          <a:p>
            <a:pPr>
              <a:buFont typeface="Wingdings" pitchFamily="2" charset="2"/>
              <a:buChar char="Ø"/>
            </a:pPr>
            <a:r>
              <a:rPr lang="en-US" dirty="0" smtClean="0">
                <a:solidFill>
                  <a:schemeClr val="bg1">
                    <a:lumMod val="95000"/>
                    <a:lumOff val="5000"/>
                  </a:schemeClr>
                </a:solidFill>
              </a:rPr>
              <a:t>The sensor determines the distance to a target by measuring time lapses between the sending and receiving of the ultrasonic pulse.</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Working Of Ultrasonic Sensor</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solidFill>
                  <a:schemeClr val="bg1">
                    <a:lumMod val="95000"/>
                    <a:lumOff val="5000"/>
                  </a:schemeClr>
                </a:solidFill>
              </a:rPr>
              <a:t>The working principle of this module is simple.  It sends an ultrasonic pulse out at 40kHz which travels through the air and if there is an obstacle or object, it will bounce back to the sensor.  </a:t>
            </a:r>
          </a:p>
          <a:p>
            <a:pPr>
              <a:buFont typeface="Wingdings" pitchFamily="2" charset="2"/>
              <a:buChar char="Ø"/>
            </a:pPr>
            <a:r>
              <a:rPr lang="en-US" dirty="0" smtClean="0">
                <a:solidFill>
                  <a:schemeClr val="bg1">
                    <a:lumMod val="95000"/>
                    <a:lumOff val="5000"/>
                  </a:schemeClr>
                </a:solidFill>
              </a:rPr>
              <a:t>By calculating the travel time and the speed of sound, the distance can be calculated.</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r>
              <a:rPr lang="en-IN" b="1" dirty="0" smtClean="0">
                <a:solidFill>
                  <a:schemeClr val="bg2"/>
                </a:solidFill>
              </a:rPr>
              <a:t>Continue...</a:t>
            </a:r>
            <a:endParaRPr lang="en-US" b="1" dirty="0">
              <a:solidFill>
                <a:schemeClr val="bg2"/>
              </a:solidFill>
            </a:endParaRPr>
          </a:p>
        </p:txBody>
      </p:sp>
      <p:pic>
        <p:nvPicPr>
          <p:cNvPr id="4" name="Picture 3" descr="working of ultrasonic sensor.jpg"/>
          <p:cNvPicPr>
            <a:picLocks noChangeAspect="1"/>
          </p:cNvPicPr>
          <p:nvPr/>
        </p:nvPicPr>
        <p:blipFill>
          <a:blip r:embed="rId2"/>
          <a:stretch>
            <a:fillRect/>
          </a:stretch>
        </p:blipFill>
        <p:spPr>
          <a:xfrm>
            <a:off x="2857488" y="4143380"/>
            <a:ext cx="3604871" cy="22860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smtClean="0">
                <a:solidFill>
                  <a:schemeClr val="bg1">
                    <a:lumMod val="95000"/>
                    <a:lumOff val="5000"/>
                  </a:schemeClr>
                </a:solidFill>
              </a:rPr>
              <a:t>Actuator - </a:t>
            </a:r>
            <a:r>
              <a:rPr lang="en-US" dirty="0" smtClean="0">
                <a:solidFill>
                  <a:schemeClr val="bg1">
                    <a:lumMod val="95000"/>
                    <a:lumOff val="5000"/>
                  </a:schemeClr>
                </a:solidFill>
              </a:rPr>
              <a:t>A device that causes a machine or other device to operate.</a:t>
            </a:r>
          </a:p>
          <a:p>
            <a:pPr>
              <a:buFont typeface="Wingdings" pitchFamily="2" charset="2"/>
              <a:buChar char="Ø"/>
            </a:pPr>
            <a:r>
              <a:rPr lang="en-US" dirty="0" smtClean="0">
                <a:solidFill>
                  <a:schemeClr val="bg1">
                    <a:lumMod val="95000"/>
                    <a:lumOff val="5000"/>
                  </a:schemeClr>
                </a:solidFill>
              </a:rPr>
              <a:t>A servomotor  is a</a:t>
            </a:r>
            <a:r>
              <a:rPr lang="en-US" b="1" dirty="0" smtClean="0">
                <a:solidFill>
                  <a:schemeClr val="bg1">
                    <a:lumMod val="95000"/>
                    <a:lumOff val="5000"/>
                  </a:schemeClr>
                </a:solidFill>
              </a:rPr>
              <a:t> rotary actuator or linear actuator</a:t>
            </a:r>
            <a:r>
              <a:rPr lang="en-US" dirty="0" smtClean="0">
                <a:solidFill>
                  <a:schemeClr val="bg1">
                    <a:lumMod val="95000"/>
                    <a:lumOff val="5000"/>
                  </a:schemeClr>
                </a:solidFill>
              </a:rPr>
              <a:t> that allows for precise control of angular or linear position, velocity and acceleration. </a:t>
            </a:r>
          </a:p>
          <a:p>
            <a:pPr>
              <a:buFont typeface="Wingdings" pitchFamily="2" charset="2"/>
              <a:buChar char="Ø"/>
            </a:pPr>
            <a:r>
              <a:rPr lang="en-US" dirty="0" smtClean="0">
                <a:solidFill>
                  <a:schemeClr val="bg1">
                    <a:lumMod val="95000"/>
                    <a:lumOff val="5000"/>
                  </a:schemeClr>
                </a:solidFill>
              </a:rPr>
              <a:t>It consists of a suitable motor coupled to a sensor for position feedback.</a:t>
            </a:r>
          </a:p>
        </p:txBody>
      </p:sp>
      <p:sp>
        <p:nvSpPr>
          <p:cNvPr id="3" name="Title 2"/>
          <p:cNvSpPr>
            <a:spLocks noGrp="1"/>
          </p:cNvSpPr>
          <p:nvPr>
            <p:ph type="title"/>
          </p:nvPr>
        </p:nvSpPr>
        <p:spPr/>
        <p:txBody>
          <a:bodyPr/>
          <a:lstStyle/>
          <a:p>
            <a:pPr algn="ctr"/>
            <a:r>
              <a:rPr lang="en-IN" b="1" dirty="0" smtClean="0">
                <a:solidFill>
                  <a:schemeClr val="bg2"/>
                </a:solidFill>
              </a:rPr>
              <a:t>Servo Motor</a:t>
            </a:r>
            <a:endParaRPr lang="en-US" b="1" dirty="0">
              <a:solidFill>
                <a:schemeClr val="bg2"/>
              </a:solidFill>
            </a:endParaRPr>
          </a:p>
        </p:txBody>
      </p:sp>
      <p:pic>
        <p:nvPicPr>
          <p:cNvPr id="4" name="Picture 3" descr="servo motor.jpg"/>
          <p:cNvPicPr>
            <a:picLocks noChangeAspect="1"/>
          </p:cNvPicPr>
          <p:nvPr/>
        </p:nvPicPr>
        <p:blipFill>
          <a:blip r:embed="rId3">
            <a:lum bright="-20000"/>
          </a:blip>
          <a:stretch>
            <a:fillRect/>
          </a:stretch>
        </p:blipFill>
        <p:spPr>
          <a:xfrm>
            <a:off x="3714744" y="4286256"/>
            <a:ext cx="2232660" cy="20802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7364"/>
            <a:ext cx="8229600" cy="4238636"/>
          </a:xfrm>
        </p:spPr>
        <p:txBody>
          <a:bodyPr/>
          <a:lstStyle/>
          <a:p>
            <a:pPr>
              <a:buFont typeface="Wingdings" pitchFamily="2" charset="2"/>
              <a:buChar char="Ø"/>
            </a:pPr>
            <a:r>
              <a:rPr lang="en-US" dirty="0" smtClean="0">
                <a:solidFill>
                  <a:schemeClr val="bg1">
                    <a:lumMod val="95000"/>
                    <a:lumOff val="5000"/>
                  </a:schemeClr>
                </a:solidFill>
              </a:rPr>
              <a:t>It consists of three parts:</a:t>
            </a:r>
          </a:p>
          <a:p>
            <a:pPr>
              <a:buNone/>
            </a:pPr>
            <a:r>
              <a:rPr lang="en-IN" dirty="0" smtClean="0">
                <a:solidFill>
                  <a:schemeClr val="bg1">
                    <a:lumMod val="95000"/>
                    <a:lumOff val="5000"/>
                  </a:schemeClr>
                </a:solidFill>
              </a:rPr>
              <a:t>		1. Controlled device</a:t>
            </a:r>
          </a:p>
          <a:p>
            <a:pPr>
              <a:buNone/>
            </a:pPr>
            <a:r>
              <a:rPr lang="en-IN" dirty="0" smtClean="0">
                <a:solidFill>
                  <a:schemeClr val="bg1">
                    <a:lumMod val="95000"/>
                    <a:lumOff val="5000"/>
                  </a:schemeClr>
                </a:solidFill>
              </a:rPr>
              <a:t>		2. Output sensor</a:t>
            </a:r>
          </a:p>
          <a:p>
            <a:pPr>
              <a:buNone/>
            </a:pPr>
            <a:r>
              <a:rPr lang="en-IN" dirty="0" smtClean="0">
                <a:solidFill>
                  <a:schemeClr val="bg1">
                    <a:lumMod val="95000"/>
                    <a:lumOff val="5000"/>
                  </a:schemeClr>
                </a:solidFill>
              </a:rPr>
              <a:t>		3. Feedback system</a:t>
            </a:r>
          </a:p>
          <a:p>
            <a:pPr>
              <a:buFont typeface="Wingdings" pitchFamily="2" charset="2"/>
              <a:buChar char="Ø"/>
            </a:pPr>
            <a:r>
              <a:rPr lang="en-US" dirty="0" smtClean="0">
                <a:solidFill>
                  <a:schemeClr val="bg1">
                    <a:lumMod val="95000"/>
                    <a:lumOff val="5000"/>
                  </a:schemeClr>
                </a:solidFill>
              </a:rPr>
              <a:t>It is a closed-loop system where it uses a positive feedback system to control motion and the final position of the shaft.</a:t>
            </a:r>
          </a:p>
          <a:p>
            <a:pPr>
              <a:buFont typeface="Wingdings" pitchFamily="2" charset="2"/>
              <a:buChar char="Ø"/>
            </a:pPr>
            <a:r>
              <a:rPr lang="en-US" dirty="0" smtClean="0">
                <a:solidFill>
                  <a:schemeClr val="bg1">
                    <a:lumMod val="95000"/>
                    <a:lumOff val="5000"/>
                  </a:schemeClr>
                </a:solidFill>
              </a:rPr>
              <a:t>The device is controlled by a feedback signal generated by comparing output signal and reference input signal.</a:t>
            </a:r>
            <a:endParaRPr lang="en-US" dirty="0">
              <a:solidFill>
                <a:schemeClr val="bg1">
                  <a:lumMod val="95000"/>
                  <a:lumOff val="5000"/>
                </a:schemeClr>
              </a:solidFill>
            </a:endParaRPr>
          </a:p>
        </p:txBody>
      </p:sp>
      <p:sp>
        <p:nvSpPr>
          <p:cNvPr id="3" name="Title 2"/>
          <p:cNvSpPr>
            <a:spLocks noGrp="1"/>
          </p:cNvSpPr>
          <p:nvPr>
            <p:ph type="title"/>
          </p:nvPr>
        </p:nvSpPr>
        <p:spPr/>
        <p:txBody>
          <a:bodyPr>
            <a:normAutofit fontScale="90000"/>
          </a:bodyPr>
          <a:lstStyle/>
          <a:p>
            <a:r>
              <a:rPr lang="en-IN" b="1" dirty="0" smtClean="0">
                <a:solidFill>
                  <a:schemeClr val="bg2"/>
                </a:solidFill>
              </a:rPr>
              <a:t>Working Mechanism Of Servo Motor</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643050"/>
            <a:ext cx="8229600" cy="4238636"/>
          </a:xfrm>
        </p:spPr>
        <p:txBody>
          <a:bodyPr>
            <a:normAutofit lnSpcReduction="10000"/>
          </a:bodyPr>
          <a:lstStyle/>
          <a:p>
            <a:pPr marL="514350" indent="-514350">
              <a:buFont typeface="Wingdings" pitchFamily="2" charset="2"/>
              <a:buChar char="Ø"/>
            </a:pPr>
            <a:r>
              <a:rPr lang="en-US" dirty="0" smtClean="0">
                <a:solidFill>
                  <a:schemeClr val="bg1">
                    <a:lumMod val="95000"/>
                    <a:lumOff val="5000"/>
                  </a:schemeClr>
                </a:solidFill>
              </a:rPr>
              <a:t>Here reference input signal is compared to the reference output signal and the third signal is produced by the feedback system. And this third signal acts as an input signal to the control the device. </a:t>
            </a:r>
          </a:p>
          <a:p>
            <a:pPr marL="514350" indent="-514350">
              <a:buFont typeface="Wingdings" pitchFamily="2" charset="2"/>
              <a:buChar char="Ø"/>
            </a:pPr>
            <a:r>
              <a:rPr lang="en-US" dirty="0" smtClean="0">
                <a:solidFill>
                  <a:schemeClr val="bg1">
                    <a:lumMod val="95000"/>
                    <a:lumOff val="5000"/>
                  </a:schemeClr>
                </a:solidFill>
              </a:rPr>
              <a:t>This signal is present as long as the feedback signal is generated or there is a difference between the reference input signal and reference output signal. </a:t>
            </a:r>
          </a:p>
          <a:p>
            <a:pPr marL="514350" indent="-514350">
              <a:buFont typeface="Wingdings" pitchFamily="2" charset="2"/>
              <a:buChar char="Ø"/>
            </a:pPr>
            <a:r>
              <a:rPr lang="en-US" dirty="0" smtClean="0">
                <a:solidFill>
                  <a:schemeClr val="bg1">
                    <a:lumMod val="95000"/>
                    <a:lumOff val="5000"/>
                  </a:schemeClr>
                </a:solidFill>
              </a:rPr>
              <a:t>So the main task of servomechanism is to maintain the output of a system at the desired value at presence of noises.</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r>
              <a:rPr lang="en-IN" b="1" dirty="0" smtClean="0">
                <a:solidFill>
                  <a:schemeClr val="bg2"/>
                </a:solidFill>
              </a:rPr>
              <a:t>Continue...</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solidFill>
                  <a:schemeClr val="bg1">
                    <a:lumMod val="95000"/>
                    <a:lumOff val="5000"/>
                  </a:schemeClr>
                </a:solidFill>
              </a:rPr>
              <a:t>Gear motor is a</a:t>
            </a:r>
            <a:r>
              <a:rPr lang="en-US" b="1" dirty="0" smtClean="0">
                <a:solidFill>
                  <a:schemeClr val="bg1">
                    <a:lumMod val="95000"/>
                    <a:lumOff val="5000"/>
                  </a:schemeClr>
                </a:solidFill>
              </a:rPr>
              <a:t> special type of electrical motor</a:t>
            </a:r>
            <a:r>
              <a:rPr lang="en-US" dirty="0" smtClean="0">
                <a:solidFill>
                  <a:schemeClr val="bg1">
                    <a:lumMod val="95000"/>
                    <a:lumOff val="5000"/>
                  </a:schemeClr>
                </a:solidFill>
              </a:rPr>
              <a:t>. The main purpose of gear motor is to produce high torque while using a low horsepower, or low speed, motor output.</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Gear Motor</a:t>
            </a:r>
            <a:endParaRPr lang="en-US" b="1" dirty="0">
              <a:solidFill>
                <a:schemeClr val="bg2"/>
              </a:solidFill>
            </a:endParaRPr>
          </a:p>
        </p:txBody>
      </p:sp>
      <p:pic>
        <p:nvPicPr>
          <p:cNvPr id="4" name="Picture 3" descr="gear motor.jpg"/>
          <p:cNvPicPr>
            <a:picLocks noChangeAspect="1"/>
          </p:cNvPicPr>
          <p:nvPr/>
        </p:nvPicPr>
        <p:blipFill>
          <a:blip r:embed="rId2"/>
          <a:stretch>
            <a:fillRect/>
          </a:stretch>
        </p:blipFill>
        <p:spPr>
          <a:xfrm>
            <a:off x="3214678" y="3357562"/>
            <a:ext cx="2643206" cy="26891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928802"/>
            <a:ext cx="8229600" cy="4572000"/>
          </a:xfrm>
        </p:spPr>
        <p:txBody>
          <a:bodyPr/>
          <a:lstStyle/>
          <a:p>
            <a:pPr>
              <a:buFont typeface="Wingdings" pitchFamily="2" charset="2"/>
              <a:buChar char="Ø"/>
            </a:pPr>
            <a:r>
              <a:rPr lang="en-US" dirty="0" smtClean="0">
                <a:solidFill>
                  <a:schemeClr val="bg1">
                    <a:lumMod val="95000"/>
                    <a:lumOff val="5000"/>
                  </a:schemeClr>
                </a:solidFill>
              </a:rPr>
              <a:t>Obstacle avoiding robots can be used in almost all mobile robot navigation systems.</a:t>
            </a:r>
          </a:p>
          <a:p>
            <a:pPr>
              <a:buFont typeface="Wingdings" pitchFamily="2" charset="2"/>
              <a:buChar char="Ø"/>
            </a:pPr>
            <a:r>
              <a:rPr lang="en-US" dirty="0" smtClean="0">
                <a:solidFill>
                  <a:schemeClr val="bg1">
                    <a:lumMod val="95000"/>
                    <a:lumOff val="5000"/>
                  </a:schemeClr>
                </a:solidFill>
              </a:rPr>
              <a:t>They can also be used in dangerous environments, where human penetration could be fatal.</a:t>
            </a:r>
          </a:p>
          <a:p>
            <a:pPr>
              <a:buFont typeface="Wingdings" pitchFamily="2" charset="2"/>
              <a:buChar char="Ø"/>
            </a:pPr>
            <a:r>
              <a:rPr lang="en-US" dirty="0" smtClean="0">
                <a:solidFill>
                  <a:schemeClr val="bg1">
                    <a:lumMod val="95000"/>
                    <a:lumOff val="5000"/>
                  </a:schemeClr>
                </a:solidFill>
              </a:rPr>
              <a:t>Automated lawn mover.</a:t>
            </a:r>
          </a:p>
          <a:p>
            <a:pPr>
              <a:buFont typeface="Wingdings" pitchFamily="2" charset="2"/>
              <a:buChar char="Ø"/>
            </a:pPr>
            <a:r>
              <a:rPr lang="en-US" dirty="0" smtClean="0">
                <a:solidFill>
                  <a:schemeClr val="bg1">
                    <a:lumMod val="95000"/>
                    <a:lumOff val="5000"/>
                  </a:schemeClr>
                </a:solidFill>
              </a:rPr>
              <a:t>They can be applied at toys where small children will play.</a:t>
            </a:r>
          </a:p>
          <a:p>
            <a:pPr>
              <a:buFont typeface="Wingdings" pitchFamily="2" charset="2"/>
              <a:buChar char="Ø"/>
            </a:pPr>
            <a:r>
              <a:rPr lang="en-US" dirty="0" smtClean="0">
                <a:solidFill>
                  <a:schemeClr val="bg1">
                    <a:lumMod val="95000"/>
                    <a:lumOff val="5000"/>
                  </a:schemeClr>
                </a:solidFill>
              </a:rPr>
              <a:t>They can be used for army applications and mines as well.</a:t>
            </a:r>
            <a:br>
              <a:rPr lang="en-US" dirty="0" smtClean="0">
                <a:solidFill>
                  <a:schemeClr val="bg1">
                    <a:lumMod val="95000"/>
                    <a:lumOff val="5000"/>
                  </a:schemeClr>
                </a:solidFill>
              </a:rPr>
            </a:br>
            <a:endParaRPr lang="en-US" dirty="0">
              <a:solidFill>
                <a:schemeClr val="bg1">
                  <a:lumMod val="95000"/>
                  <a:lumOff val="5000"/>
                </a:schemeClr>
              </a:solidFill>
            </a:endParaRPr>
          </a:p>
        </p:txBody>
      </p:sp>
      <p:sp>
        <p:nvSpPr>
          <p:cNvPr id="3" name="Title 2"/>
          <p:cNvSpPr>
            <a:spLocks noGrp="1"/>
          </p:cNvSpPr>
          <p:nvPr>
            <p:ph type="title"/>
          </p:nvPr>
        </p:nvSpPr>
        <p:spPr>
          <a:xfrm>
            <a:off x="500034" y="500042"/>
            <a:ext cx="8229600" cy="1219200"/>
          </a:xfrm>
        </p:spPr>
        <p:txBody>
          <a:bodyPr>
            <a:normAutofit fontScale="90000"/>
          </a:bodyPr>
          <a:lstStyle/>
          <a:p>
            <a:pPr algn="ctr"/>
            <a:r>
              <a:rPr lang="en-IN" b="1" dirty="0" smtClean="0">
                <a:solidFill>
                  <a:schemeClr val="bg2"/>
                </a:solidFill>
              </a:rPr>
              <a:t>Applications Of Obstacle Avoiding Robots</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643050"/>
            <a:ext cx="8229600" cy="4167198"/>
          </a:xfrm>
        </p:spPr>
        <p:txBody>
          <a:bodyPr/>
          <a:lstStyle/>
          <a:p>
            <a:pPr>
              <a:buFont typeface="Wingdings" pitchFamily="2" charset="2"/>
              <a:buChar char="Ø"/>
            </a:pPr>
            <a:r>
              <a:rPr lang="en-US" dirty="0" smtClean="0">
                <a:solidFill>
                  <a:schemeClr val="bg1">
                    <a:lumMod val="95000"/>
                    <a:lumOff val="5000"/>
                  </a:schemeClr>
                </a:solidFill>
              </a:rPr>
              <a:t>Obstacle avoidance Robot is designed in order to navigate the robot in unknown environment by avoiding collisions.</a:t>
            </a:r>
            <a:endParaRPr lang="en-US" dirty="0">
              <a:solidFill>
                <a:schemeClr val="bg1">
                  <a:lumMod val="95000"/>
                  <a:lumOff val="5000"/>
                </a:schemeClr>
              </a:solidFill>
            </a:endParaRPr>
          </a:p>
        </p:txBody>
      </p:sp>
      <p:sp>
        <p:nvSpPr>
          <p:cNvPr id="3" name="Title 2"/>
          <p:cNvSpPr>
            <a:spLocks noGrp="1"/>
          </p:cNvSpPr>
          <p:nvPr>
            <p:ph type="title"/>
          </p:nvPr>
        </p:nvSpPr>
        <p:spPr/>
        <p:txBody>
          <a:bodyPr>
            <a:normAutofit fontScale="90000"/>
          </a:bodyPr>
          <a:lstStyle/>
          <a:p>
            <a:pPr algn="ctr"/>
            <a:r>
              <a:rPr lang="en-IN" sz="4000" b="1" dirty="0" smtClean="0">
                <a:solidFill>
                  <a:schemeClr val="bg2"/>
                </a:solidFill>
              </a:rPr>
              <a:t>What Is A Obstacle Avoidance Robot?</a:t>
            </a:r>
            <a:endParaRPr lang="en-US" sz="4000" b="1" dirty="0">
              <a:solidFill>
                <a:schemeClr val="bg2"/>
              </a:solidFill>
            </a:endParaRPr>
          </a:p>
        </p:txBody>
      </p:sp>
      <p:pic>
        <p:nvPicPr>
          <p:cNvPr id="4" name="Picture 3" descr="OIP.jpg"/>
          <p:cNvPicPr>
            <a:picLocks noChangeAspect="1"/>
          </p:cNvPicPr>
          <p:nvPr/>
        </p:nvPicPr>
        <p:blipFill>
          <a:blip r:embed="rId2">
            <a:lum bright="-30000" contrast="40000"/>
          </a:blip>
          <a:stretch>
            <a:fillRect/>
          </a:stretch>
        </p:blipFill>
        <p:spPr>
          <a:xfrm>
            <a:off x="2571736" y="3571876"/>
            <a:ext cx="4029837" cy="214314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20221128144444.jpg"/>
          <p:cNvPicPr>
            <a:picLocks noGrp="1" noChangeAspect="1"/>
          </p:cNvPicPr>
          <p:nvPr>
            <p:ph idx="1"/>
          </p:nvPr>
        </p:nvPicPr>
        <p:blipFill>
          <a:blip r:embed="rId2" cstate="print"/>
          <a:stretch>
            <a:fillRect/>
          </a:stretch>
        </p:blipFill>
        <p:spPr>
          <a:xfrm>
            <a:off x="518908" y="1524000"/>
            <a:ext cx="8106184" cy="4572000"/>
          </a:xfrm>
          <a:prstGeom prst="rect">
            <a:avLst/>
          </a:prstGeom>
          <a:ln w="889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lstStyle/>
          <a:p>
            <a:pPr algn="ctr"/>
            <a:r>
              <a:rPr lang="en-IN" b="1" dirty="0" smtClean="0">
                <a:solidFill>
                  <a:schemeClr val="bg2"/>
                </a:solidFill>
              </a:rPr>
              <a:t>A Picture Of My Robot</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428604"/>
            <a:ext cx="8229600" cy="1219200"/>
          </a:xfrm>
        </p:spPr>
        <p:txBody>
          <a:bodyPr>
            <a:normAutofit fontScale="90000"/>
          </a:bodyPr>
          <a:lstStyle/>
          <a:p>
            <a:pPr algn="ctr"/>
            <a:r>
              <a:rPr lang="en-IN" b="1" dirty="0" smtClean="0">
                <a:solidFill>
                  <a:schemeClr val="bg2"/>
                </a:solidFill>
              </a:rPr>
              <a:t>A Short Demonstration Of My Mini Project</a:t>
            </a:r>
            <a:endParaRPr lang="en-US" b="1" dirty="0">
              <a:solidFill>
                <a:schemeClr val="bg2"/>
              </a:solidFill>
            </a:endParaRPr>
          </a:p>
        </p:txBody>
      </p:sp>
      <p:pic>
        <p:nvPicPr>
          <p:cNvPr id="4" name="Small demonstration of Obstacle avoidance Robot.mp4">
            <a:hlinkClick r:id="" action="ppaction://media"/>
          </p:cNvPr>
          <p:cNvPicPr>
            <a:picLocks noGrp="1" noRot="1" noChangeAspect="1"/>
          </p:cNvPicPr>
          <p:nvPr>
            <p:ph idx="1"/>
            <a:videoFile r:link="rId1"/>
          </p:nvPr>
        </p:nvPicPr>
        <p:blipFill>
          <a:blip r:embed="rId3"/>
          <a:stretch>
            <a:fillRect/>
          </a:stretch>
        </p:blipFill>
        <p:spPr>
          <a:xfrm>
            <a:off x="714348" y="1928802"/>
            <a:ext cx="7858180" cy="4471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04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normAutofit fontScale="92500" lnSpcReduction="10000"/>
          </a:bodyPr>
          <a:lstStyle/>
          <a:p>
            <a:r>
              <a:rPr lang="en-US" sz="1400" dirty="0" smtClean="0">
                <a:solidFill>
                  <a:schemeClr val="bg1"/>
                </a:solidFill>
              </a:rPr>
              <a:t>#include &lt;</a:t>
            </a:r>
            <a:r>
              <a:rPr lang="en-US" sz="1400" dirty="0" err="1" smtClean="0">
                <a:solidFill>
                  <a:schemeClr val="bg1"/>
                </a:solidFill>
              </a:rPr>
              <a:t>AFMotor.h</a:t>
            </a:r>
            <a:r>
              <a:rPr lang="en-US" sz="1400" dirty="0" smtClean="0">
                <a:solidFill>
                  <a:schemeClr val="bg1"/>
                </a:solidFill>
              </a:rPr>
              <a:t>&gt;</a:t>
            </a:r>
          </a:p>
          <a:p>
            <a:r>
              <a:rPr lang="en-US" sz="1400" dirty="0" smtClean="0">
                <a:solidFill>
                  <a:schemeClr val="bg1"/>
                </a:solidFill>
              </a:rPr>
              <a:t>#include &lt;</a:t>
            </a:r>
            <a:r>
              <a:rPr lang="en-US" sz="1400" dirty="0" err="1" smtClean="0">
                <a:solidFill>
                  <a:schemeClr val="bg1"/>
                </a:solidFill>
              </a:rPr>
              <a:t>NewPing.h</a:t>
            </a:r>
            <a:r>
              <a:rPr lang="en-US" sz="1400" dirty="0" smtClean="0">
                <a:solidFill>
                  <a:schemeClr val="bg1"/>
                </a:solidFill>
              </a:rPr>
              <a:t>&gt;</a:t>
            </a:r>
          </a:p>
          <a:p>
            <a:r>
              <a:rPr lang="en-US" sz="1400" dirty="0" smtClean="0">
                <a:solidFill>
                  <a:schemeClr val="bg1"/>
                </a:solidFill>
              </a:rPr>
              <a:t>#include &lt;</a:t>
            </a:r>
            <a:r>
              <a:rPr lang="en-US" sz="1400" dirty="0" err="1" smtClean="0">
                <a:solidFill>
                  <a:schemeClr val="bg1"/>
                </a:solidFill>
              </a:rPr>
              <a:t>Servo.h</a:t>
            </a:r>
            <a:r>
              <a:rPr lang="en-US" sz="1400" dirty="0" smtClean="0">
                <a:solidFill>
                  <a:schemeClr val="bg1"/>
                </a:solidFill>
              </a:rPr>
              <a:t>&gt;</a:t>
            </a:r>
          </a:p>
          <a:p>
            <a:endParaRPr lang="en-US" sz="1400" dirty="0" smtClean="0">
              <a:solidFill>
                <a:schemeClr val="bg1"/>
              </a:solidFill>
            </a:endParaRPr>
          </a:p>
          <a:p>
            <a:r>
              <a:rPr lang="en-US" sz="1400" dirty="0" smtClean="0">
                <a:solidFill>
                  <a:schemeClr val="bg1"/>
                </a:solidFill>
              </a:rPr>
              <a:t>#define TRIG_PIN A1</a:t>
            </a:r>
          </a:p>
          <a:p>
            <a:r>
              <a:rPr lang="en-US" sz="1400" dirty="0" smtClean="0">
                <a:solidFill>
                  <a:schemeClr val="bg1"/>
                </a:solidFill>
              </a:rPr>
              <a:t>#define ECHO_PIN A0</a:t>
            </a:r>
          </a:p>
          <a:p>
            <a:r>
              <a:rPr lang="en-US" sz="1400" dirty="0" smtClean="0">
                <a:solidFill>
                  <a:schemeClr val="bg1"/>
                </a:solidFill>
              </a:rPr>
              <a:t>#define MAX_DISTANCE 200</a:t>
            </a:r>
          </a:p>
          <a:p>
            <a:r>
              <a:rPr lang="en-US" sz="1400" dirty="0" smtClean="0">
                <a:solidFill>
                  <a:schemeClr val="bg1"/>
                </a:solidFill>
              </a:rPr>
              <a:t>#define MAX_SPEED 255  // sets speed of DC  motors</a:t>
            </a:r>
          </a:p>
          <a:p>
            <a:r>
              <a:rPr lang="en-US" sz="1400" dirty="0" smtClean="0">
                <a:solidFill>
                  <a:schemeClr val="bg1"/>
                </a:solidFill>
              </a:rPr>
              <a:t>#define MAX_SPEED_OFFSET 20</a:t>
            </a:r>
          </a:p>
          <a:p>
            <a:endParaRPr lang="en-US" sz="1400" dirty="0" smtClean="0">
              <a:solidFill>
                <a:schemeClr val="bg1"/>
              </a:solidFill>
            </a:endParaRPr>
          </a:p>
          <a:p>
            <a:r>
              <a:rPr lang="en-US" sz="1400" dirty="0" err="1" smtClean="0">
                <a:solidFill>
                  <a:schemeClr val="bg1"/>
                </a:solidFill>
              </a:rPr>
              <a:t>NewPing</a:t>
            </a:r>
            <a:r>
              <a:rPr lang="en-US" sz="1400" dirty="0" smtClean="0">
                <a:solidFill>
                  <a:schemeClr val="bg1"/>
                </a:solidFill>
              </a:rPr>
              <a:t> sonar(TRIG_PIN, ECHO_PIN, MAX_DISTANCE);</a:t>
            </a:r>
          </a:p>
          <a:p>
            <a:endParaRPr lang="en-US" sz="1400" dirty="0" smtClean="0">
              <a:solidFill>
                <a:schemeClr val="bg1"/>
              </a:solidFill>
            </a:endParaRPr>
          </a:p>
          <a:p>
            <a:r>
              <a:rPr lang="en-US" sz="1400" dirty="0" err="1" smtClean="0">
                <a:solidFill>
                  <a:schemeClr val="bg1"/>
                </a:solidFill>
              </a:rPr>
              <a:t>AF_DCMotor</a:t>
            </a:r>
            <a:r>
              <a:rPr lang="en-US" sz="1400" dirty="0" smtClean="0">
                <a:solidFill>
                  <a:schemeClr val="bg1"/>
                </a:solidFill>
              </a:rPr>
              <a:t> motor3(3, MOTOR34_1KHZ);</a:t>
            </a:r>
          </a:p>
          <a:p>
            <a:r>
              <a:rPr lang="en-US" sz="1400" dirty="0" err="1" smtClean="0">
                <a:solidFill>
                  <a:schemeClr val="bg1"/>
                </a:solidFill>
              </a:rPr>
              <a:t>AF_DCMotor</a:t>
            </a:r>
            <a:r>
              <a:rPr lang="en-US" sz="1400" dirty="0" smtClean="0">
                <a:solidFill>
                  <a:schemeClr val="bg1"/>
                </a:solidFill>
              </a:rPr>
              <a:t> motor4(4, MOTOR34_1KHZ);</a:t>
            </a:r>
          </a:p>
          <a:p>
            <a:r>
              <a:rPr lang="en-US" sz="1400" dirty="0" smtClean="0">
                <a:solidFill>
                  <a:schemeClr val="bg1"/>
                </a:solidFill>
              </a:rPr>
              <a:t>Servo </a:t>
            </a:r>
            <a:r>
              <a:rPr lang="en-US" sz="1400" dirty="0" err="1" smtClean="0">
                <a:solidFill>
                  <a:schemeClr val="bg1"/>
                </a:solidFill>
              </a:rPr>
              <a:t>myservo</a:t>
            </a:r>
            <a:r>
              <a:rPr lang="en-US" sz="1400" dirty="0" smtClean="0">
                <a:solidFill>
                  <a:schemeClr val="bg1"/>
                </a:solidFill>
              </a:rPr>
              <a:t>;</a:t>
            </a:r>
          </a:p>
          <a:p>
            <a:r>
              <a:rPr lang="en-US" sz="1400" dirty="0" err="1" smtClean="0">
                <a:solidFill>
                  <a:schemeClr val="bg1"/>
                </a:solidFill>
              </a:rPr>
              <a:t>boolean</a:t>
            </a:r>
            <a:r>
              <a:rPr lang="en-US" sz="1400" dirty="0" smtClean="0">
                <a:solidFill>
                  <a:schemeClr val="bg1"/>
                </a:solidFill>
              </a:rPr>
              <a:t> </a:t>
            </a:r>
            <a:r>
              <a:rPr lang="en-US" sz="1400" dirty="0" err="1" smtClean="0">
                <a:solidFill>
                  <a:schemeClr val="bg1"/>
                </a:solidFill>
              </a:rPr>
              <a:t>goesForward</a:t>
            </a:r>
            <a:r>
              <a:rPr lang="en-US" sz="1400" dirty="0" smtClean="0">
                <a:solidFill>
                  <a:schemeClr val="bg1"/>
                </a:solidFill>
              </a:rPr>
              <a:t> = false;</a:t>
            </a:r>
          </a:p>
          <a:p>
            <a:r>
              <a:rPr lang="en-US" sz="1400" dirty="0" err="1" smtClean="0">
                <a:solidFill>
                  <a:schemeClr val="bg1"/>
                </a:solidFill>
              </a:rPr>
              <a:t>int</a:t>
            </a:r>
            <a:r>
              <a:rPr lang="en-US" sz="1400" dirty="0" smtClean="0">
                <a:solidFill>
                  <a:schemeClr val="bg1"/>
                </a:solidFill>
              </a:rPr>
              <a:t> distance = 100;</a:t>
            </a:r>
          </a:p>
          <a:p>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speedSet</a:t>
            </a:r>
            <a:r>
              <a:rPr lang="en-US" sz="1400" dirty="0" smtClean="0">
                <a:solidFill>
                  <a:schemeClr val="bg1"/>
                </a:solidFill>
              </a:rPr>
              <a:t> = 0;</a:t>
            </a:r>
          </a:p>
          <a:p>
            <a:endParaRPr lang="en-US" sz="1400" dirty="0" smtClean="0">
              <a:solidFill>
                <a:schemeClr val="bg1"/>
              </a:solidFill>
            </a:endParaRPr>
          </a:p>
          <a:p>
            <a:r>
              <a:rPr lang="en-US" sz="1400" dirty="0" smtClean="0">
                <a:solidFill>
                  <a:schemeClr val="bg1"/>
                </a:solidFill>
              </a:rPr>
              <a:t>void setup() {</a:t>
            </a:r>
          </a:p>
          <a:p>
            <a:pPr>
              <a:buNone/>
            </a:pPr>
            <a:r>
              <a:rPr lang="en-US" sz="1400" dirty="0" smtClean="0">
                <a:solidFill>
                  <a:schemeClr val="bg1"/>
                </a:solidFill>
              </a:rPr>
              <a:t>		</a:t>
            </a:r>
            <a:r>
              <a:rPr lang="en-US" sz="1400" dirty="0" err="1" smtClean="0">
                <a:solidFill>
                  <a:schemeClr val="bg1"/>
                </a:solidFill>
              </a:rPr>
              <a:t>myservo.attach</a:t>
            </a:r>
            <a:r>
              <a:rPr lang="en-US" sz="1400" dirty="0" smtClean="0">
                <a:solidFill>
                  <a:schemeClr val="bg1"/>
                </a:solidFill>
              </a:rPr>
              <a:t>(10);</a:t>
            </a:r>
          </a:p>
          <a:p>
            <a:pPr>
              <a:buNone/>
            </a:pPr>
            <a:r>
              <a:rPr lang="en-US" sz="1400" dirty="0" smtClean="0">
                <a:solidFill>
                  <a:schemeClr val="bg1"/>
                </a:solidFill>
              </a:rPr>
              <a:t> 		</a:t>
            </a:r>
            <a:r>
              <a:rPr lang="en-US" sz="1400" dirty="0" err="1" smtClean="0">
                <a:solidFill>
                  <a:schemeClr val="bg1"/>
                </a:solidFill>
              </a:rPr>
              <a:t>myservo.write</a:t>
            </a:r>
            <a:r>
              <a:rPr lang="en-US" sz="1400" dirty="0" smtClean="0">
                <a:solidFill>
                  <a:schemeClr val="bg1"/>
                </a:solidFill>
              </a:rPr>
              <a:t>(115);</a:t>
            </a:r>
          </a:p>
          <a:p>
            <a:pPr>
              <a:buNone/>
            </a:pPr>
            <a:r>
              <a:rPr lang="en-US" sz="1400" dirty="0" smtClean="0">
                <a:solidFill>
                  <a:schemeClr val="bg1"/>
                </a:solidFill>
              </a:rPr>
              <a:t>		delay(2000);</a:t>
            </a:r>
          </a:p>
          <a:p>
            <a:pPr>
              <a:buNone/>
            </a:pP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delay(100);</a:t>
            </a:r>
          </a:p>
          <a:p>
            <a:pPr>
              <a:buNone/>
            </a:pP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delay(100); </a:t>
            </a:r>
          </a:p>
          <a:p>
            <a:pPr>
              <a:buNone/>
            </a:pP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delay(100);</a:t>
            </a:r>
          </a:p>
          <a:p>
            <a:pPr>
              <a:buNone/>
            </a:pP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delay(100);</a:t>
            </a:r>
          </a:p>
          <a:p>
            <a:r>
              <a:rPr lang="en-US" sz="1400" dirty="0" smtClean="0">
                <a:solidFill>
                  <a:schemeClr val="bg1"/>
                </a:solidFill>
              </a:rPr>
              <a:t>}</a:t>
            </a:r>
            <a:endParaRPr lang="en-US" sz="1400" dirty="0">
              <a:solidFill>
                <a:schemeClr val="bg1"/>
              </a:solidFill>
            </a:endParaRPr>
          </a:p>
        </p:txBody>
      </p:sp>
      <p:sp>
        <p:nvSpPr>
          <p:cNvPr id="3" name="Title 2"/>
          <p:cNvSpPr>
            <a:spLocks noGrp="1"/>
          </p:cNvSpPr>
          <p:nvPr>
            <p:ph type="title"/>
          </p:nvPr>
        </p:nvSpPr>
        <p:spPr/>
        <p:txBody>
          <a:bodyPr/>
          <a:lstStyle/>
          <a:p>
            <a:pPr algn="ctr"/>
            <a:r>
              <a:rPr lang="en-IN" b="1" dirty="0" smtClean="0">
                <a:solidFill>
                  <a:schemeClr val="bg2"/>
                </a:solidFill>
              </a:rPr>
              <a:t>Code</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normAutofit fontScale="70000" lnSpcReduction="20000"/>
          </a:bodyPr>
          <a:lstStyle/>
          <a:p>
            <a:r>
              <a:rPr lang="en-US" sz="1400" dirty="0" smtClean="0">
                <a:solidFill>
                  <a:schemeClr val="bg1"/>
                </a:solidFill>
              </a:rPr>
              <a:t>void loop() {</a:t>
            </a:r>
          </a:p>
          <a:p>
            <a:pPr>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distanceR</a:t>
            </a:r>
            <a:r>
              <a:rPr lang="en-US" sz="1400" dirty="0" smtClean="0">
                <a:solidFill>
                  <a:schemeClr val="bg1"/>
                </a:solidFill>
              </a:rPr>
              <a:t> = 0;</a:t>
            </a:r>
          </a:p>
          <a:p>
            <a:pPr>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distanceL</a:t>
            </a:r>
            <a:r>
              <a:rPr lang="en-US" sz="1400" dirty="0" smtClean="0">
                <a:solidFill>
                  <a:schemeClr val="bg1"/>
                </a:solidFill>
              </a:rPr>
              <a:t> = 0;</a:t>
            </a:r>
          </a:p>
          <a:p>
            <a:pPr>
              <a:buNone/>
            </a:pPr>
            <a:r>
              <a:rPr lang="en-US" sz="1400" dirty="0" smtClean="0">
                <a:solidFill>
                  <a:schemeClr val="bg1"/>
                </a:solidFill>
              </a:rPr>
              <a:t>		delay(40);</a:t>
            </a:r>
          </a:p>
          <a:p>
            <a:pPr>
              <a:buNone/>
            </a:pPr>
            <a:r>
              <a:rPr lang="en-US" sz="1400" dirty="0" smtClean="0">
                <a:solidFill>
                  <a:schemeClr val="bg1"/>
                </a:solidFill>
              </a:rPr>
              <a:t>		if (distance &lt;= 15) {</a:t>
            </a:r>
          </a:p>
          <a:p>
            <a:pPr>
              <a:buNone/>
            </a:pPr>
            <a:r>
              <a:rPr lang="en-US" sz="1400" dirty="0" smtClean="0">
                <a:solidFill>
                  <a:schemeClr val="bg1"/>
                </a:solidFill>
              </a:rPr>
              <a:t>			</a:t>
            </a:r>
            <a:r>
              <a:rPr lang="en-US" sz="1400" dirty="0" err="1" smtClean="0">
                <a:solidFill>
                  <a:schemeClr val="bg1"/>
                </a:solidFill>
              </a:rPr>
              <a:t>moveStop</a:t>
            </a:r>
            <a:r>
              <a:rPr lang="en-US" sz="1400" dirty="0" smtClean="0">
                <a:solidFill>
                  <a:schemeClr val="bg1"/>
                </a:solidFill>
              </a:rPr>
              <a:t>();</a:t>
            </a:r>
          </a:p>
          <a:p>
            <a:pPr>
              <a:buNone/>
            </a:pPr>
            <a:r>
              <a:rPr lang="en-US" sz="1400" dirty="0" smtClean="0">
                <a:solidFill>
                  <a:schemeClr val="bg1"/>
                </a:solidFill>
              </a:rPr>
              <a:t>			delay(100);</a:t>
            </a:r>
          </a:p>
          <a:p>
            <a:pPr>
              <a:buNone/>
            </a:pPr>
            <a:r>
              <a:rPr lang="en-US" sz="1400" dirty="0" smtClean="0">
                <a:solidFill>
                  <a:schemeClr val="bg1"/>
                </a:solidFill>
              </a:rPr>
              <a:t>			</a:t>
            </a:r>
            <a:r>
              <a:rPr lang="en-US" sz="1400" dirty="0" err="1" smtClean="0">
                <a:solidFill>
                  <a:schemeClr val="bg1"/>
                </a:solidFill>
              </a:rPr>
              <a:t>moveBackward</a:t>
            </a:r>
            <a:r>
              <a:rPr lang="en-US" sz="1400" dirty="0" smtClean="0">
                <a:solidFill>
                  <a:schemeClr val="bg1"/>
                </a:solidFill>
              </a:rPr>
              <a:t>();</a:t>
            </a:r>
          </a:p>
          <a:p>
            <a:pPr>
              <a:buNone/>
            </a:pPr>
            <a:r>
              <a:rPr lang="en-US" sz="1400" dirty="0" smtClean="0">
                <a:solidFill>
                  <a:schemeClr val="bg1"/>
                </a:solidFill>
              </a:rPr>
              <a:t>			delay(300);</a:t>
            </a:r>
          </a:p>
          <a:p>
            <a:pPr>
              <a:buNone/>
            </a:pPr>
            <a:r>
              <a:rPr lang="en-US" sz="1400" dirty="0" smtClean="0">
                <a:solidFill>
                  <a:schemeClr val="bg1"/>
                </a:solidFill>
              </a:rPr>
              <a:t>			</a:t>
            </a:r>
            <a:r>
              <a:rPr lang="en-US" sz="1400" dirty="0" err="1" smtClean="0">
                <a:solidFill>
                  <a:schemeClr val="bg1"/>
                </a:solidFill>
              </a:rPr>
              <a:t>moveStop</a:t>
            </a:r>
            <a:r>
              <a:rPr lang="en-US" sz="1400" dirty="0" smtClean="0">
                <a:solidFill>
                  <a:schemeClr val="bg1"/>
                </a:solidFill>
              </a:rPr>
              <a:t>();</a:t>
            </a:r>
          </a:p>
          <a:p>
            <a:pPr>
              <a:buNone/>
            </a:pPr>
            <a:r>
              <a:rPr lang="en-US" sz="1400" dirty="0" smtClean="0">
                <a:solidFill>
                  <a:schemeClr val="bg1"/>
                </a:solidFill>
              </a:rPr>
              <a:t>			delay(200);</a:t>
            </a:r>
          </a:p>
          <a:p>
            <a:pPr>
              <a:buNone/>
            </a:pPr>
            <a:r>
              <a:rPr lang="en-US" sz="1400" dirty="0" smtClean="0">
                <a:solidFill>
                  <a:schemeClr val="bg1"/>
                </a:solidFill>
              </a:rPr>
              <a:t>			</a:t>
            </a:r>
            <a:r>
              <a:rPr lang="en-US" sz="1400" dirty="0" err="1" smtClean="0">
                <a:solidFill>
                  <a:schemeClr val="bg1"/>
                </a:solidFill>
              </a:rPr>
              <a:t>distanceR</a:t>
            </a:r>
            <a:r>
              <a:rPr lang="en-US" sz="1400" dirty="0" smtClean="0">
                <a:solidFill>
                  <a:schemeClr val="bg1"/>
                </a:solidFill>
              </a:rPr>
              <a:t> = </a:t>
            </a:r>
            <a:r>
              <a:rPr lang="en-US" sz="1400" dirty="0" err="1" smtClean="0">
                <a:solidFill>
                  <a:schemeClr val="bg1"/>
                </a:solidFill>
              </a:rPr>
              <a:t>lookRight</a:t>
            </a:r>
            <a:r>
              <a:rPr lang="en-US" sz="1400" dirty="0" smtClean="0">
                <a:solidFill>
                  <a:schemeClr val="bg1"/>
                </a:solidFill>
              </a:rPr>
              <a:t>();</a:t>
            </a:r>
          </a:p>
          <a:p>
            <a:pPr>
              <a:buNone/>
            </a:pPr>
            <a:r>
              <a:rPr lang="en-US" sz="1400" dirty="0" smtClean="0">
                <a:solidFill>
                  <a:schemeClr val="bg1"/>
                </a:solidFill>
              </a:rPr>
              <a:t>			delay(200);</a:t>
            </a:r>
          </a:p>
          <a:p>
            <a:pPr>
              <a:buNone/>
            </a:pPr>
            <a:r>
              <a:rPr lang="en-US" sz="1400" dirty="0" smtClean="0">
                <a:solidFill>
                  <a:schemeClr val="bg1"/>
                </a:solidFill>
              </a:rPr>
              <a:t>			</a:t>
            </a:r>
            <a:r>
              <a:rPr lang="en-US" sz="1400" dirty="0" err="1" smtClean="0">
                <a:solidFill>
                  <a:schemeClr val="bg1"/>
                </a:solidFill>
              </a:rPr>
              <a:t>distanceL</a:t>
            </a:r>
            <a:r>
              <a:rPr lang="en-US" sz="1400" dirty="0" smtClean="0">
                <a:solidFill>
                  <a:schemeClr val="bg1"/>
                </a:solidFill>
              </a:rPr>
              <a:t> = </a:t>
            </a:r>
            <a:r>
              <a:rPr lang="en-US" sz="1400" dirty="0" err="1" smtClean="0">
                <a:solidFill>
                  <a:schemeClr val="bg1"/>
                </a:solidFill>
              </a:rPr>
              <a:t>lookLeft</a:t>
            </a:r>
            <a:r>
              <a:rPr lang="en-US" sz="1400" dirty="0" smtClean="0">
                <a:solidFill>
                  <a:schemeClr val="bg1"/>
                </a:solidFill>
              </a:rPr>
              <a:t>();</a:t>
            </a:r>
          </a:p>
          <a:p>
            <a:pPr>
              <a:buNone/>
            </a:pPr>
            <a:r>
              <a:rPr lang="en-US" sz="1400" dirty="0" smtClean="0">
                <a:solidFill>
                  <a:schemeClr val="bg1"/>
                </a:solidFill>
              </a:rPr>
              <a:t>			delay(200);</a:t>
            </a:r>
          </a:p>
          <a:p>
            <a:pPr>
              <a:buNone/>
            </a:pPr>
            <a:r>
              <a:rPr lang="en-US" sz="1400" dirty="0" smtClean="0">
                <a:solidFill>
                  <a:schemeClr val="bg1"/>
                </a:solidFill>
              </a:rPr>
              <a:t>			if (</a:t>
            </a:r>
            <a:r>
              <a:rPr lang="en-US" sz="1400" dirty="0" err="1" smtClean="0">
                <a:solidFill>
                  <a:schemeClr val="bg1"/>
                </a:solidFill>
              </a:rPr>
              <a:t>distanceR</a:t>
            </a:r>
            <a:r>
              <a:rPr lang="en-US" sz="1400" dirty="0" smtClean="0">
                <a:solidFill>
                  <a:schemeClr val="bg1"/>
                </a:solidFill>
              </a:rPr>
              <a:t> &gt;= </a:t>
            </a:r>
            <a:r>
              <a:rPr lang="en-US" sz="1400" dirty="0" err="1" smtClean="0">
                <a:solidFill>
                  <a:schemeClr val="bg1"/>
                </a:solidFill>
              </a:rPr>
              <a:t>distanceL</a:t>
            </a:r>
            <a:r>
              <a:rPr lang="en-US" sz="1400" dirty="0" smtClean="0">
                <a:solidFill>
                  <a:schemeClr val="bg1"/>
                </a:solidFill>
              </a:rPr>
              <a:t>) {</a:t>
            </a:r>
          </a:p>
          <a:p>
            <a:pPr>
              <a:buNone/>
            </a:pPr>
            <a:r>
              <a:rPr lang="en-US" sz="1400" dirty="0" smtClean="0">
                <a:solidFill>
                  <a:schemeClr val="bg1"/>
                </a:solidFill>
              </a:rPr>
              <a:t>			             </a:t>
            </a:r>
            <a:r>
              <a:rPr lang="en-US" sz="1400" dirty="0" err="1" smtClean="0">
                <a:solidFill>
                  <a:schemeClr val="bg1"/>
                </a:solidFill>
              </a:rPr>
              <a:t>turnRight</a:t>
            </a:r>
            <a:r>
              <a:rPr lang="en-US" sz="1400" dirty="0" smtClean="0">
                <a:solidFill>
                  <a:schemeClr val="bg1"/>
                </a:solidFill>
              </a:rPr>
              <a:t>();</a:t>
            </a:r>
          </a:p>
          <a:p>
            <a:pPr>
              <a:buNone/>
            </a:pPr>
            <a:r>
              <a:rPr lang="en-US" sz="1400" dirty="0" smtClean="0">
                <a:solidFill>
                  <a:schemeClr val="bg1"/>
                </a:solidFill>
              </a:rPr>
              <a:t>			             </a:t>
            </a:r>
            <a:r>
              <a:rPr lang="en-US" sz="1400" dirty="0" err="1" smtClean="0">
                <a:solidFill>
                  <a:schemeClr val="bg1"/>
                </a:solidFill>
              </a:rPr>
              <a:t>moveStop</a:t>
            </a:r>
            <a:r>
              <a:rPr lang="en-US" sz="1400" dirty="0" smtClean="0">
                <a:solidFill>
                  <a:schemeClr val="bg1"/>
                </a:solidFill>
              </a:rPr>
              <a:t>();</a:t>
            </a:r>
          </a:p>
          <a:p>
            <a:pPr>
              <a:buNone/>
            </a:pPr>
            <a:r>
              <a:rPr lang="en-US" sz="1400" dirty="0" smtClean="0">
                <a:solidFill>
                  <a:schemeClr val="bg1"/>
                </a:solidFill>
              </a:rPr>
              <a:t>			} else {</a:t>
            </a:r>
          </a:p>
          <a:p>
            <a:pPr>
              <a:buNone/>
            </a:pPr>
            <a:r>
              <a:rPr lang="en-US" sz="1400" dirty="0" smtClean="0">
                <a:solidFill>
                  <a:schemeClr val="bg1"/>
                </a:solidFill>
              </a:rPr>
              <a:t>			             </a:t>
            </a:r>
            <a:r>
              <a:rPr lang="en-US" sz="1400" dirty="0" err="1" smtClean="0">
                <a:solidFill>
                  <a:schemeClr val="bg1"/>
                </a:solidFill>
              </a:rPr>
              <a:t>turnLeft</a:t>
            </a:r>
            <a:r>
              <a:rPr lang="en-US" sz="1400" dirty="0" smtClean="0">
                <a:solidFill>
                  <a:schemeClr val="bg1"/>
                </a:solidFill>
              </a:rPr>
              <a:t>();</a:t>
            </a:r>
          </a:p>
          <a:p>
            <a:pPr>
              <a:buNone/>
            </a:pPr>
            <a:r>
              <a:rPr lang="en-US" sz="1400" dirty="0" smtClean="0">
                <a:solidFill>
                  <a:schemeClr val="bg1"/>
                </a:solidFill>
              </a:rPr>
              <a:t>			             </a:t>
            </a:r>
            <a:r>
              <a:rPr lang="en-US" sz="1400" dirty="0" err="1" smtClean="0">
                <a:solidFill>
                  <a:schemeClr val="bg1"/>
                </a:solidFill>
              </a:rPr>
              <a:t>moveStop</a:t>
            </a:r>
            <a:r>
              <a:rPr lang="en-US" sz="1400" dirty="0" smtClean="0">
                <a:solidFill>
                  <a:schemeClr val="bg1"/>
                </a:solidFill>
              </a:rPr>
              <a:t>();</a:t>
            </a:r>
          </a:p>
          <a:p>
            <a:pPr>
              <a:buNone/>
            </a:pPr>
            <a:r>
              <a:rPr lang="en-US" sz="1400" dirty="0" smtClean="0">
                <a:solidFill>
                  <a:schemeClr val="bg1"/>
                </a:solidFill>
              </a:rPr>
              <a:t>			}</a:t>
            </a:r>
          </a:p>
          <a:p>
            <a:pPr>
              <a:buNone/>
            </a:pPr>
            <a:r>
              <a:rPr lang="en-US" sz="1400" dirty="0" smtClean="0">
                <a:solidFill>
                  <a:schemeClr val="bg1"/>
                </a:solidFill>
              </a:rPr>
              <a:t>		} else {</a:t>
            </a:r>
          </a:p>
          <a:p>
            <a:pPr>
              <a:buNone/>
            </a:pPr>
            <a:r>
              <a:rPr lang="en-US" sz="1400" dirty="0" smtClean="0">
                <a:solidFill>
                  <a:schemeClr val="bg1"/>
                </a:solidFill>
              </a:rPr>
              <a:t>			</a:t>
            </a:r>
            <a:r>
              <a:rPr lang="en-US" sz="1400" dirty="0" err="1" smtClean="0">
                <a:solidFill>
                  <a:schemeClr val="bg1"/>
                </a:solidFill>
              </a:rPr>
              <a:t>moveForward</a:t>
            </a:r>
            <a:r>
              <a:rPr lang="en-US" sz="1400" dirty="0" smtClean="0">
                <a:solidFill>
                  <a:schemeClr val="bg1"/>
                </a:solidFill>
              </a:rPr>
              <a:t>();</a:t>
            </a:r>
          </a:p>
          <a:p>
            <a:pPr>
              <a:buNone/>
            </a:pPr>
            <a:r>
              <a:rPr lang="en-US" sz="1400" dirty="0" smtClean="0">
                <a:solidFill>
                  <a:schemeClr val="bg1"/>
                </a:solidFill>
              </a:rPr>
              <a:t>		}</a:t>
            </a:r>
          </a:p>
          <a:p>
            <a:pPr>
              <a:buNone/>
            </a:pP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a:t>
            </a:r>
          </a:p>
          <a:p>
            <a:pPr>
              <a:buFont typeface="Arial" pitchFamily="34" charset="0"/>
              <a:buChar char="•"/>
            </a:pPr>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lookRight</a:t>
            </a:r>
            <a:r>
              <a:rPr lang="en-US" sz="1400" dirty="0" smtClean="0">
                <a:solidFill>
                  <a:schemeClr val="bg1"/>
                </a:solidFill>
              </a:rPr>
              <a:t>() {</a:t>
            </a:r>
          </a:p>
          <a:p>
            <a:pPr>
              <a:buNone/>
            </a:pPr>
            <a:r>
              <a:rPr lang="en-US" sz="1400" dirty="0" smtClean="0">
                <a:solidFill>
                  <a:schemeClr val="bg1"/>
                </a:solidFill>
              </a:rPr>
              <a:t> 		</a:t>
            </a:r>
            <a:r>
              <a:rPr lang="en-US" sz="1400" dirty="0" err="1" smtClean="0">
                <a:solidFill>
                  <a:schemeClr val="bg1"/>
                </a:solidFill>
              </a:rPr>
              <a:t>myservo.write</a:t>
            </a:r>
            <a:r>
              <a:rPr lang="en-US" sz="1400" dirty="0" smtClean="0">
                <a:solidFill>
                  <a:schemeClr val="bg1"/>
                </a:solidFill>
              </a:rPr>
              <a:t>(50);</a:t>
            </a:r>
          </a:p>
          <a:p>
            <a:pPr>
              <a:buNone/>
            </a:pPr>
            <a:r>
              <a:rPr lang="en-US" sz="1400" dirty="0" smtClean="0">
                <a:solidFill>
                  <a:schemeClr val="bg1"/>
                </a:solidFill>
              </a:rPr>
              <a:t>  		delay(500);</a:t>
            </a:r>
          </a:p>
          <a:p>
            <a:pPr>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distance = </a:t>
            </a:r>
            <a:r>
              <a:rPr lang="en-US" sz="1400" dirty="0" err="1" smtClean="0">
                <a:solidFill>
                  <a:schemeClr val="bg1"/>
                </a:solidFill>
              </a:rPr>
              <a:t>readPing</a:t>
            </a:r>
            <a:r>
              <a:rPr lang="en-US" sz="1400" dirty="0" smtClean="0">
                <a:solidFill>
                  <a:schemeClr val="bg1"/>
                </a:solidFill>
              </a:rPr>
              <a:t>();</a:t>
            </a:r>
          </a:p>
          <a:p>
            <a:pPr>
              <a:buNone/>
            </a:pPr>
            <a:r>
              <a:rPr lang="en-US" sz="1400" dirty="0" smtClean="0">
                <a:solidFill>
                  <a:schemeClr val="bg1"/>
                </a:solidFill>
              </a:rPr>
              <a:t>  		delay(100);</a:t>
            </a:r>
          </a:p>
          <a:p>
            <a:pPr>
              <a:buNone/>
            </a:pPr>
            <a:r>
              <a:rPr lang="en-US" sz="1400" dirty="0" smtClean="0">
                <a:solidFill>
                  <a:schemeClr val="bg1"/>
                </a:solidFill>
              </a:rPr>
              <a:t>  		</a:t>
            </a:r>
            <a:r>
              <a:rPr lang="en-US" sz="1400" dirty="0" err="1" smtClean="0">
                <a:solidFill>
                  <a:schemeClr val="bg1"/>
                </a:solidFill>
              </a:rPr>
              <a:t>myservo.write</a:t>
            </a:r>
            <a:r>
              <a:rPr lang="en-US" sz="1400" dirty="0" smtClean="0">
                <a:solidFill>
                  <a:schemeClr val="bg1"/>
                </a:solidFill>
              </a:rPr>
              <a:t>(115);</a:t>
            </a:r>
          </a:p>
          <a:p>
            <a:pPr>
              <a:buNone/>
            </a:pPr>
            <a:r>
              <a:rPr lang="en-US" sz="1400" dirty="0" smtClean="0">
                <a:solidFill>
                  <a:schemeClr val="bg1"/>
                </a:solidFill>
              </a:rPr>
              <a:t>  		return distance;</a:t>
            </a:r>
          </a:p>
          <a:p>
            <a:pPr>
              <a:buNone/>
            </a:pPr>
            <a:r>
              <a:rPr lang="en-US" sz="1400" dirty="0" smtClean="0">
                <a:solidFill>
                  <a:schemeClr val="bg1"/>
                </a:solidFill>
              </a:rPr>
              <a:t>	}</a:t>
            </a:r>
          </a:p>
          <a:p>
            <a:pPr>
              <a:buFont typeface="Arial" pitchFamily="34" charset="0"/>
              <a:buChar char="•"/>
            </a:pPr>
            <a:r>
              <a:rPr lang="en-IN" sz="1400" dirty="0" smtClean="0">
                <a:solidFill>
                  <a:schemeClr val="bg1"/>
                </a:solidFill>
              </a:rPr>
              <a:t> </a:t>
            </a:r>
            <a:r>
              <a:rPr lang="en-IN" sz="1400" dirty="0" err="1" smtClean="0">
                <a:solidFill>
                  <a:schemeClr val="bg1"/>
                </a:solidFill>
              </a:rPr>
              <a:t>int</a:t>
            </a:r>
            <a:r>
              <a:rPr lang="en-IN" sz="1400" dirty="0" smtClean="0">
                <a:solidFill>
                  <a:schemeClr val="bg1"/>
                </a:solidFill>
              </a:rPr>
              <a:t> </a:t>
            </a:r>
            <a:r>
              <a:rPr lang="en-IN" sz="1400" dirty="0" err="1" smtClean="0">
                <a:solidFill>
                  <a:schemeClr val="bg1"/>
                </a:solidFill>
              </a:rPr>
              <a:t>lookLeft</a:t>
            </a:r>
            <a:r>
              <a:rPr lang="en-IN" sz="1400" dirty="0" smtClean="0">
                <a:solidFill>
                  <a:schemeClr val="bg1"/>
                </a:solidFill>
              </a:rPr>
              <a:t>() {</a:t>
            </a:r>
          </a:p>
          <a:p>
            <a:pPr>
              <a:buNone/>
            </a:pPr>
            <a:r>
              <a:rPr lang="en-IN" sz="1400" dirty="0" smtClean="0">
                <a:solidFill>
                  <a:schemeClr val="bg1"/>
                </a:solidFill>
              </a:rPr>
              <a:t>		</a:t>
            </a:r>
            <a:r>
              <a:rPr lang="en-IN" sz="1400" dirty="0" err="1" smtClean="0">
                <a:solidFill>
                  <a:schemeClr val="bg1"/>
                </a:solidFill>
              </a:rPr>
              <a:t>myservo.write</a:t>
            </a:r>
            <a:r>
              <a:rPr lang="en-IN" sz="1400" dirty="0" smtClean="0">
                <a:solidFill>
                  <a:schemeClr val="bg1"/>
                </a:solidFill>
              </a:rPr>
              <a:t>(170);</a:t>
            </a:r>
          </a:p>
          <a:p>
            <a:pPr>
              <a:buNone/>
            </a:pPr>
            <a:r>
              <a:rPr lang="en-IN" sz="1400" dirty="0" smtClean="0">
                <a:solidFill>
                  <a:schemeClr val="bg1"/>
                </a:solidFill>
              </a:rPr>
              <a:t>		delay(500);</a:t>
            </a:r>
          </a:p>
          <a:p>
            <a:pPr>
              <a:buNone/>
            </a:pPr>
            <a:r>
              <a:rPr lang="en-IN" sz="1400" dirty="0" smtClean="0">
                <a:solidFill>
                  <a:schemeClr val="bg1"/>
                </a:solidFill>
              </a:rPr>
              <a:t>		</a:t>
            </a:r>
            <a:r>
              <a:rPr lang="en-IN" sz="1400" dirty="0" err="1" smtClean="0">
                <a:solidFill>
                  <a:schemeClr val="bg1"/>
                </a:solidFill>
              </a:rPr>
              <a:t>int</a:t>
            </a:r>
            <a:r>
              <a:rPr lang="en-IN" sz="1400" dirty="0" smtClean="0">
                <a:solidFill>
                  <a:schemeClr val="bg1"/>
                </a:solidFill>
              </a:rPr>
              <a:t> distance = </a:t>
            </a:r>
            <a:r>
              <a:rPr lang="en-IN" sz="1400" dirty="0" err="1" smtClean="0">
                <a:solidFill>
                  <a:schemeClr val="bg1"/>
                </a:solidFill>
              </a:rPr>
              <a:t>readPing</a:t>
            </a:r>
            <a:r>
              <a:rPr lang="en-IN" sz="1400" dirty="0" smtClean="0">
                <a:solidFill>
                  <a:schemeClr val="bg1"/>
                </a:solidFill>
              </a:rPr>
              <a:t>();</a:t>
            </a:r>
          </a:p>
          <a:p>
            <a:pPr>
              <a:buNone/>
            </a:pPr>
            <a:r>
              <a:rPr lang="en-IN" sz="1400" dirty="0" smtClean="0">
                <a:solidFill>
                  <a:schemeClr val="bg1"/>
                </a:solidFill>
              </a:rPr>
              <a:t>		delay(100);</a:t>
            </a:r>
          </a:p>
          <a:p>
            <a:pPr>
              <a:buNone/>
            </a:pPr>
            <a:r>
              <a:rPr lang="en-IN" sz="1400" dirty="0" smtClean="0">
                <a:solidFill>
                  <a:schemeClr val="bg1"/>
                </a:solidFill>
              </a:rPr>
              <a:t>		</a:t>
            </a:r>
            <a:r>
              <a:rPr lang="en-IN" sz="1400" dirty="0" err="1" smtClean="0">
                <a:solidFill>
                  <a:schemeClr val="bg1"/>
                </a:solidFill>
              </a:rPr>
              <a:t>myservo.write</a:t>
            </a:r>
            <a:r>
              <a:rPr lang="en-IN" sz="1400" dirty="0" smtClean="0">
                <a:solidFill>
                  <a:schemeClr val="bg1"/>
                </a:solidFill>
              </a:rPr>
              <a:t>(115);</a:t>
            </a:r>
          </a:p>
          <a:p>
            <a:pPr>
              <a:buNone/>
            </a:pPr>
            <a:r>
              <a:rPr lang="en-IN" sz="1400" dirty="0" smtClean="0">
                <a:solidFill>
                  <a:schemeClr val="bg1"/>
                </a:solidFill>
              </a:rPr>
              <a:t>		return distance;</a:t>
            </a:r>
          </a:p>
          <a:p>
            <a:pPr>
              <a:buNone/>
            </a:pPr>
            <a:r>
              <a:rPr lang="en-IN" sz="1400" dirty="0" smtClean="0">
                <a:solidFill>
                  <a:schemeClr val="bg1"/>
                </a:solidFill>
              </a:rPr>
              <a:t>		delay(100);</a:t>
            </a:r>
          </a:p>
          <a:p>
            <a:pPr>
              <a:buNone/>
            </a:pPr>
            <a:r>
              <a:rPr lang="en-IN" sz="1400" dirty="0" smtClean="0">
                <a:solidFill>
                  <a:schemeClr val="bg1"/>
                </a:solidFill>
              </a:rPr>
              <a:t>	}</a:t>
            </a:r>
            <a:endParaRPr lang="en-US" sz="1400" dirty="0">
              <a:solidFill>
                <a:schemeClr val="bg1"/>
              </a:solidFill>
            </a:endParaRPr>
          </a:p>
        </p:txBody>
      </p:sp>
      <p:sp>
        <p:nvSpPr>
          <p:cNvPr id="3" name="Title 2"/>
          <p:cNvSpPr>
            <a:spLocks noGrp="1"/>
          </p:cNvSpPr>
          <p:nvPr>
            <p:ph type="title"/>
          </p:nvPr>
        </p:nvSpPr>
        <p:spPr/>
        <p:txBody>
          <a:bodyPr/>
          <a:lstStyle/>
          <a:p>
            <a:r>
              <a:rPr lang="en-IN" b="1" dirty="0" smtClean="0">
                <a:solidFill>
                  <a:schemeClr val="bg2"/>
                </a:solidFill>
              </a:rPr>
              <a:t>Continue...</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normAutofit fontScale="55000" lnSpcReduction="20000"/>
          </a:bodyPr>
          <a:lstStyle/>
          <a:p>
            <a:r>
              <a:rPr lang="en-US" sz="1400" dirty="0" err="1" smtClean="0">
                <a:solidFill>
                  <a:schemeClr val="bg1"/>
                </a:solidFill>
              </a:rPr>
              <a:t>int</a:t>
            </a:r>
            <a:r>
              <a:rPr lang="en-US" sz="1400" dirty="0" smtClean="0">
                <a:solidFill>
                  <a:schemeClr val="bg1"/>
                </a:solidFill>
              </a:rPr>
              <a:t> </a:t>
            </a:r>
            <a:r>
              <a:rPr lang="en-US" sz="1400" dirty="0" err="1" smtClean="0">
                <a:solidFill>
                  <a:schemeClr val="bg1"/>
                </a:solidFill>
              </a:rPr>
              <a:t>readPing</a:t>
            </a:r>
            <a:r>
              <a:rPr lang="en-US" sz="1400" dirty="0" smtClean="0">
                <a:solidFill>
                  <a:schemeClr val="bg1"/>
                </a:solidFill>
              </a:rPr>
              <a:t>() {</a:t>
            </a:r>
          </a:p>
          <a:p>
            <a:pPr>
              <a:buNone/>
            </a:pPr>
            <a:r>
              <a:rPr lang="en-US" sz="1400" dirty="0" smtClean="0">
                <a:solidFill>
                  <a:schemeClr val="bg1"/>
                </a:solidFill>
              </a:rPr>
              <a:t>		delay(70);</a:t>
            </a:r>
          </a:p>
          <a:p>
            <a:pPr>
              <a:buNone/>
            </a:pPr>
            <a:r>
              <a:rPr lang="en-US" sz="1400" dirty="0" smtClean="0">
                <a:solidFill>
                  <a:schemeClr val="bg1"/>
                </a:solidFill>
              </a:rPr>
              <a:t>		</a:t>
            </a:r>
            <a:r>
              <a:rPr lang="en-US" sz="1400" dirty="0" err="1" smtClean="0">
                <a:solidFill>
                  <a:schemeClr val="bg1"/>
                </a:solidFill>
              </a:rPr>
              <a:t>int</a:t>
            </a:r>
            <a:r>
              <a:rPr lang="en-US" sz="1400" dirty="0" smtClean="0">
                <a:solidFill>
                  <a:schemeClr val="bg1"/>
                </a:solidFill>
              </a:rPr>
              <a:t> cm = </a:t>
            </a:r>
            <a:r>
              <a:rPr lang="en-US" sz="1400" dirty="0" err="1" smtClean="0">
                <a:solidFill>
                  <a:schemeClr val="bg1"/>
                </a:solidFill>
              </a:rPr>
              <a:t>sonar.ping_cm</a:t>
            </a:r>
            <a:r>
              <a:rPr lang="en-US" sz="1400" dirty="0" smtClean="0">
                <a:solidFill>
                  <a:schemeClr val="bg1"/>
                </a:solidFill>
              </a:rPr>
              <a:t>();</a:t>
            </a:r>
          </a:p>
          <a:p>
            <a:pPr>
              <a:buNone/>
            </a:pPr>
            <a:r>
              <a:rPr lang="en-US" sz="1400" dirty="0" smtClean="0">
                <a:solidFill>
                  <a:schemeClr val="bg1"/>
                </a:solidFill>
              </a:rPr>
              <a:t>		if (cm == 0) {</a:t>
            </a:r>
          </a:p>
          <a:p>
            <a:pPr>
              <a:buNone/>
            </a:pPr>
            <a:r>
              <a:rPr lang="en-US" sz="1400" dirty="0" smtClean="0">
                <a:solidFill>
                  <a:schemeClr val="bg1"/>
                </a:solidFill>
              </a:rPr>
              <a:t>		            cm = 250;</a:t>
            </a:r>
          </a:p>
          <a:p>
            <a:pPr>
              <a:buNone/>
            </a:pPr>
            <a:r>
              <a:rPr lang="en-US" sz="1400" dirty="0" smtClean="0">
                <a:solidFill>
                  <a:schemeClr val="bg1"/>
                </a:solidFill>
              </a:rPr>
              <a:t>		 }</a:t>
            </a:r>
          </a:p>
          <a:p>
            <a:pPr>
              <a:buNone/>
            </a:pPr>
            <a:r>
              <a:rPr lang="en-US" sz="1400" dirty="0" smtClean="0">
                <a:solidFill>
                  <a:schemeClr val="bg1"/>
                </a:solidFill>
              </a:rPr>
              <a:t>		return cm;</a:t>
            </a:r>
          </a:p>
          <a:p>
            <a:pPr>
              <a:buNone/>
            </a:pPr>
            <a:r>
              <a:rPr lang="en-US" sz="1400" dirty="0" smtClean="0">
                <a:solidFill>
                  <a:schemeClr val="bg1"/>
                </a:solidFill>
              </a:rPr>
              <a:t>	}</a:t>
            </a:r>
          </a:p>
          <a:p>
            <a:pPr>
              <a:buFont typeface="Arial" pitchFamily="34" charset="0"/>
              <a:buChar char="•"/>
            </a:pPr>
            <a:r>
              <a:rPr lang="en-US" sz="1400" dirty="0" smtClean="0">
                <a:solidFill>
                  <a:schemeClr val="bg1"/>
                </a:solidFill>
              </a:rPr>
              <a:t>void </a:t>
            </a:r>
            <a:r>
              <a:rPr lang="en-US" sz="1400" dirty="0" err="1" smtClean="0">
                <a:solidFill>
                  <a:schemeClr val="bg1"/>
                </a:solidFill>
              </a:rPr>
              <a:t>moveStop</a:t>
            </a:r>
            <a:r>
              <a:rPr lang="en-US" sz="1400" dirty="0" smtClean="0">
                <a:solidFill>
                  <a:schemeClr val="bg1"/>
                </a:solidFill>
              </a:rPr>
              <a:t>() {</a:t>
            </a:r>
          </a:p>
          <a:p>
            <a:pPr>
              <a:buNone/>
            </a:pPr>
            <a:r>
              <a:rPr lang="en-US" sz="1400" dirty="0" smtClean="0">
                <a:solidFill>
                  <a:schemeClr val="bg1"/>
                </a:solidFill>
              </a:rPr>
              <a:t>		motor3.run(RELEASE);</a:t>
            </a:r>
          </a:p>
          <a:p>
            <a:pPr>
              <a:buNone/>
            </a:pPr>
            <a:r>
              <a:rPr lang="en-US" sz="1400" dirty="0" smtClean="0">
                <a:solidFill>
                  <a:schemeClr val="bg1"/>
                </a:solidFill>
              </a:rPr>
              <a:t>		motor4.run(RELEASE);</a:t>
            </a:r>
          </a:p>
          <a:p>
            <a:pPr>
              <a:buNone/>
            </a:pPr>
            <a:r>
              <a:rPr lang="en-US" sz="1400" dirty="0" smtClean="0">
                <a:solidFill>
                  <a:schemeClr val="bg1"/>
                </a:solidFill>
              </a:rPr>
              <a:t>	}</a:t>
            </a:r>
          </a:p>
          <a:p>
            <a:r>
              <a:rPr lang="en-US" sz="1400" dirty="0" smtClean="0">
                <a:solidFill>
                  <a:schemeClr val="bg1"/>
                </a:solidFill>
              </a:rPr>
              <a:t>void </a:t>
            </a:r>
            <a:r>
              <a:rPr lang="en-US" sz="1400" dirty="0" err="1" smtClean="0">
                <a:solidFill>
                  <a:schemeClr val="bg1"/>
                </a:solidFill>
              </a:rPr>
              <a:t>moveForward</a:t>
            </a:r>
            <a:r>
              <a:rPr lang="en-US" sz="1400" dirty="0" smtClean="0">
                <a:solidFill>
                  <a:schemeClr val="bg1"/>
                </a:solidFill>
              </a:rPr>
              <a:t>() {</a:t>
            </a:r>
          </a:p>
          <a:p>
            <a:pPr>
              <a:buNone/>
            </a:pPr>
            <a:r>
              <a:rPr lang="en-US" sz="1400" dirty="0" smtClean="0">
                <a:solidFill>
                  <a:schemeClr val="bg1"/>
                </a:solidFill>
              </a:rPr>
              <a:t>		if (!</a:t>
            </a:r>
            <a:r>
              <a:rPr lang="en-US" sz="1400" dirty="0" err="1" smtClean="0">
                <a:solidFill>
                  <a:schemeClr val="bg1"/>
                </a:solidFill>
              </a:rPr>
              <a:t>goesForward</a:t>
            </a:r>
            <a:r>
              <a:rPr lang="en-US" sz="1400" dirty="0" smtClean="0">
                <a:solidFill>
                  <a:schemeClr val="bg1"/>
                </a:solidFill>
              </a:rPr>
              <a:t>) {</a:t>
            </a:r>
          </a:p>
          <a:p>
            <a:pPr>
              <a:buNone/>
            </a:pPr>
            <a:r>
              <a:rPr lang="en-US" sz="1400" dirty="0" smtClean="0">
                <a:solidFill>
                  <a:schemeClr val="bg1"/>
                </a:solidFill>
              </a:rPr>
              <a:t>		</a:t>
            </a:r>
            <a:r>
              <a:rPr lang="en-US" sz="1400" dirty="0" err="1" smtClean="0">
                <a:solidFill>
                  <a:schemeClr val="bg1"/>
                </a:solidFill>
              </a:rPr>
              <a:t>goesForward</a:t>
            </a:r>
            <a:r>
              <a:rPr lang="en-US" sz="1400" dirty="0" smtClean="0">
                <a:solidFill>
                  <a:schemeClr val="bg1"/>
                </a:solidFill>
              </a:rPr>
              <a:t> = true;</a:t>
            </a:r>
          </a:p>
          <a:p>
            <a:pPr>
              <a:buNone/>
            </a:pPr>
            <a:r>
              <a:rPr lang="en-US" sz="1400" dirty="0" smtClean="0">
                <a:solidFill>
                  <a:schemeClr val="bg1"/>
                </a:solidFill>
              </a:rPr>
              <a:t>		motor3.run(FORWARD);</a:t>
            </a:r>
          </a:p>
          <a:p>
            <a:pPr>
              <a:buNone/>
            </a:pPr>
            <a:r>
              <a:rPr lang="en-US" sz="1400" dirty="0" smtClean="0">
                <a:solidFill>
                  <a:schemeClr val="bg1"/>
                </a:solidFill>
              </a:rPr>
              <a:t>		motor4.run(FORWARD);</a:t>
            </a:r>
          </a:p>
          <a:p>
            <a:pPr>
              <a:buNone/>
            </a:pPr>
            <a:r>
              <a:rPr lang="en-US" sz="1400" dirty="0" smtClean="0">
                <a:solidFill>
                  <a:schemeClr val="bg1"/>
                </a:solidFill>
              </a:rPr>
              <a:t>		for (</a:t>
            </a:r>
            <a:r>
              <a:rPr lang="en-US" sz="1400" dirty="0" err="1" smtClean="0">
                <a:solidFill>
                  <a:schemeClr val="bg1"/>
                </a:solidFill>
              </a:rPr>
              <a:t>speedSet</a:t>
            </a:r>
            <a:r>
              <a:rPr lang="en-US" sz="1400" dirty="0" smtClean="0">
                <a:solidFill>
                  <a:schemeClr val="bg1"/>
                </a:solidFill>
              </a:rPr>
              <a:t> = 0; </a:t>
            </a:r>
            <a:r>
              <a:rPr lang="en-US" sz="1400" dirty="0" err="1" smtClean="0">
                <a:solidFill>
                  <a:schemeClr val="bg1"/>
                </a:solidFill>
              </a:rPr>
              <a:t>speedSet</a:t>
            </a:r>
            <a:r>
              <a:rPr lang="en-US" sz="1400" dirty="0" smtClean="0">
                <a:solidFill>
                  <a:schemeClr val="bg1"/>
                </a:solidFill>
              </a:rPr>
              <a:t> &lt; MAX_SPEED; </a:t>
            </a:r>
            <a:r>
              <a:rPr lang="en-US" sz="1400" dirty="0" err="1" smtClean="0">
                <a:solidFill>
                  <a:schemeClr val="bg1"/>
                </a:solidFill>
              </a:rPr>
              <a:t>speedSet</a:t>
            </a:r>
            <a:r>
              <a:rPr lang="en-US" sz="1400" dirty="0" smtClean="0">
                <a:solidFill>
                  <a:schemeClr val="bg1"/>
                </a:solidFill>
              </a:rPr>
              <a:t> += 2)  // slowly bring the speed up to avoid loading down the batteries too quickly</a:t>
            </a:r>
          </a:p>
          <a:p>
            <a:pPr>
              <a:buNone/>
            </a:pPr>
            <a:r>
              <a:rPr lang="en-US" sz="1400" dirty="0" smtClean="0">
                <a:solidFill>
                  <a:schemeClr val="bg1"/>
                </a:solidFill>
              </a:rPr>
              <a:t>		            {</a:t>
            </a:r>
          </a:p>
          <a:p>
            <a:pPr>
              <a:buNone/>
            </a:pPr>
            <a:r>
              <a:rPr lang="en-US" sz="1400" dirty="0" smtClean="0">
                <a:solidFill>
                  <a:schemeClr val="bg1"/>
                </a:solidFill>
              </a:rPr>
              <a:t>		                         motor3.setSpeed(</a:t>
            </a:r>
            <a:r>
              <a:rPr lang="en-US" sz="1400" dirty="0" err="1" smtClean="0">
                <a:solidFill>
                  <a:schemeClr val="bg1"/>
                </a:solidFill>
              </a:rPr>
              <a:t>speedSet</a:t>
            </a:r>
            <a:r>
              <a:rPr lang="en-US" sz="1400" dirty="0" smtClean="0">
                <a:solidFill>
                  <a:schemeClr val="bg1"/>
                </a:solidFill>
              </a:rPr>
              <a:t>);</a:t>
            </a:r>
          </a:p>
          <a:p>
            <a:pPr>
              <a:buNone/>
            </a:pPr>
            <a:r>
              <a:rPr lang="en-US" sz="1400" dirty="0" smtClean="0">
                <a:solidFill>
                  <a:schemeClr val="bg1"/>
                </a:solidFill>
              </a:rPr>
              <a:t>		                         motor4.setSpeed(</a:t>
            </a:r>
            <a:r>
              <a:rPr lang="en-US" sz="1400" dirty="0" err="1" smtClean="0">
                <a:solidFill>
                  <a:schemeClr val="bg1"/>
                </a:solidFill>
              </a:rPr>
              <a:t>speedSet</a:t>
            </a:r>
            <a:r>
              <a:rPr lang="en-US" sz="1400" dirty="0" smtClean="0">
                <a:solidFill>
                  <a:schemeClr val="bg1"/>
                </a:solidFill>
              </a:rPr>
              <a:t>);</a:t>
            </a:r>
          </a:p>
          <a:p>
            <a:pPr>
              <a:buNone/>
            </a:pPr>
            <a:r>
              <a:rPr lang="en-US" sz="1400" dirty="0" smtClean="0">
                <a:solidFill>
                  <a:schemeClr val="bg1"/>
                </a:solidFill>
              </a:rPr>
              <a:t>		                         delay(5);</a:t>
            </a:r>
          </a:p>
          <a:p>
            <a:pPr>
              <a:buNone/>
            </a:pPr>
            <a:r>
              <a:rPr lang="en-US" sz="1400" dirty="0" smtClean="0">
                <a:solidFill>
                  <a:schemeClr val="bg1"/>
                </a:solidFill>
              </a:rPr>
              <a:t>		             }</a:t>
            </a:r>
          </a:p>
          <a:p>
            <a:pPr>
              <a:buNone/>
            </a:pPr>
            <a:r>
              <a:rPr lang="en-US" sz="1400" dirty="0" smtClean="0">
                <a:solidFill>
                  <a:schemeClr val="bg1"/>
                </a:solidFill>
              </a:rPr>
              <a:t>		}</a:t>
            </a:r>
          </a:p>
          <a:p>
            <a:pPr>
              <a:buNone/>
            </a:pPr>
            <a:r>
              <a:rPr lang="en-US" sz="1400" dirty="0" smtClean="0">
                <a:solidFill>
                  <a:schemeClr val="bg1"/>
                </a:solidFill>
              </a:rPr>
              <a:t>	}</a:t>
            </a:r>
          </a:p>
          <a:p>
            <a:r>
              <a:rPr lang="en-US" sz="1400" dirty="0" smtClean="0">
                <a:solidFill>
                  <a:schemeClr val="bg1"/>
                </a:solidFill>
              </a:rPr>
              <a:t>void </a:t>
            </a:r>
            <a:r>
              <a:rPr lang="en-US" sz="1400" dirty="0" err="1" smtClean="0">
                <a:solidFill>
                  <a:schemeClr val="bg1"/>
                </a:solidFill>
              </a:rPr>
              <a:t>moveBackward</a:t>
            </a:r>
            <a:r>
              <a:rPr lang="en-US" sz="1400" dirty="0" smtClean="0">
                <a:solidFill>
                  <a:schemeClr val="bg1"/>
                </a:solidFill>
              </a:rPr>
              <a:t>() {</a:t>
            </a:r>
          </a:p>
          <a:p>
            <a:pPr>
              <a:buNone/>
            </a:pPr>
            <a:r>
              <a:rPr lang="en-US" sz="1400" dirty="0" smtClean="0">
                <a:solidFill>
                  <a:schemeClr val="bg1"/>
                </a:solidFill>
              </a:rPr>
              <a:t>		</a:t>
            </a:r>
            <a:r>
              <a:rPr lang="en-US" sz="1400" dirty="0" err="1" smtClean="0">
                <a:solidFill>
                  <a:schemeClr val="bg1"/>
                </a:solidFill>
              </a:rPr>
              <a:t>goesForward</a:t>
            </a:r>
            <a:r>
              <a:rPr lang="en-US" sz="1400" dirty="0" smtClean="0">
                <a:solidFill>
                  <a:schemeClr val="bg1"/>
                </a:solidFill>
              </a:rPr>
              <a:t> = false;</a:t>
            </a:r>
          </a:p>
          <a:p>
            <a:pPr>
              <a:buNone/>
            </a:pPr>
            <a:r>
              <a:rPr lang="en-US" sz="1400" dirty="0" smtClean="0">
                <a:solidFill>
                  <a:schemeClr val="bg1"/>
                </a:solidFill>
              </a:rPr>
              <a:t>		motor3.run(BACKWARD);</a:t>
            </a:r>
          </a:p>
          <a:p>
            <a:pPr>
              <a:buNone/>
            </a:pPr>
            <a:r>
              <a:rPr lang="en-US" sz="1400" dirty="0" smtClean="0">
                <a:solidFill>
                  <a:schemeClr val="bg1"/>
                </a:solidFill>
              </a:rPr>
              <a:t>		motor4.run(BACKWARD);</a:t>
            </a:r>
          </a:p>
          <a:p>
            <a:pPr>
              <a:buNone/>
            </a:pPr>
            <a:r>
              <a:rPr lang="en-US" sz="1400" dirty="0" smtClean="0">
                <a:solidFill>
                  <a:schemeClr val="bg1"/>
                </a:solidFill>
              </a:rPr>
              <a:t>		for (</a:t>
            </a:r>
            <a:r>
              <a:rPr lang="en-US" sz="1400" dirty="0" err="1" smtClean="0">
                <a:solidFill>
                  <a:schemeClr val="bg1"/>
                </a:solidFill>
              </a:rPr>
              <a:t>speedSet</a:t>
            </a:r>
            <a:r>
              <a:rPr lang="en-US" sz="1400" dirty="0" smtClean="0">
                <a:solidFill>
                  <a:schemeClr val="bg1"/>
                </a:solidFill>
              </a:rPr>
              <a:t> = 0; </a:t>
            </a:r>
            <a:r>
              <a:rPr lang="en-US" sz="1400" dirty="0" err="1" smtClean="0">
                <a:solidFill>
                  <a:schemeClr val="bg1"/>
                </a:solidFill>
              </a:rPr>
              <a:t>speedSet</a:t>
            </a:r>
            <a:r>
              <a:rPr lang="en-US" sz="1400" dirty="0" smtClean="0">
                <a:solidFill>
                  <a:schemeClr val="bg1"/>
                </a:solidFill>
              </a:rPr>
              <a:t> &lt; MAX_SPEED; </a:t>
            </a:r>
            <a:r>
              <a:rPr lang="en-US" sz="1400" dirty="0" err="1" smtClean="0">
                <a:solidFill>
                  <a:schemeClr val="bg1"/>
                </a:solidFill>
              </a:rPr>
              <a:t>speedSet</a:t>
            </a:r>
            <a:r>
              <a:rPr lang="en-US" sz="1400" dirty="0" smtClean="0">
                <a:solidFill>
                  <a:schemeClr val="bg1"/>
                </a:solidFill>
              </a:rPr>
              <a:t> += 2)  // slowly bring the speed up to avoid loading down the batteries too quickly</a:t>
            </a:r>
          </a:p>
          <a:p>
            <a:pPr>
              <a:buNone/>
            </a:pPr>
            <a:r>
              <a:rPr lang="en-US" sz="1400" dirty="0" smtClean="0">
                <a:solidFill>
                  <a:schemeClr val="bg1"/>
                </a:solidFill>
              </a:rPr>
              <a:t>		            {</a:t>
            </a:r>
          </a:p>
          <a:p>
            <a:pPr>
              <a:buNone/>
            </a:pPr>
            <a:r>
              <a:rPr lang="en-US" sz="1400" dirty="0" smtClean="0">
                <a:solidFill>
                  <a:schemeClr val="bg1"/>
                </a:solidFill>
              </a:rPr>
              <a:t>			motor3.setSpeed(</a:t>
            </a:r>
            <a:r>
              <a:rPr lang="en-US" sz="1400" dirty="0" err="1" smtClean="0">
                <a:solidFill>
                  <a:schemeClr val="bg1"/>
                </a:solidFill>
              </a:rPr>
              <a:t>speedSet</a:t>
            </a:r>
            <a:r>
              <a:rPr lang="en-US" sz="1400" dirty="0" smtClean="0">
                <a:solidFill>
                  <a:schemeClr val="bg1"/>
                </a:solidFill>
              </a:rPr>
              <a:t>);</a:t>
            </a:r>
          </a:p>
          <a:p>
            <a:pPr>
              <a:buNone/>
            </a:pPr>
            <a:r>
              <a:rPr lang="en-US" sz="1400" dirty="0" smtClean="0">
                <a:solidFill>
                  <a:schemeClr val="bg1"/>
                </a:solidFill>
              </a:rPr>
              <a:t>			motor4.setSpeed(</a:t>
            </a:r>
            <a:r>
              <a:rPr lang="en-US" sz="1400" dirty="0" err="1" smtClean="0">
                <a:solidFill>
                  <a:schemeClr val="bg1"/>
                </a:solidFill>
              </a:rPr>
              <a:t>speedSet</a:t>
            </a:r>
            <a:r>
              <a:rPr lang="en-US" sz="1400" dirty="0" smtClean="0">
                <a:solidFill>
                  <a:schemeClr val="bg1"/>
                </a:solidFill>
              </a:rPr>
              <a:t>);</a:t>
            </a:r>
          </a:p>
          <a:p>
            <a:pPr>
              <a:buNone/>
            </a:pPr>
            <a:r>
              <a:rPr lang="en-US" sz="1400" dirty="0" smtClean="0">
                <a:solidFill>
                  <a:schemeClr val="bg1"/>
                </a:solidFill>
              </a:rPr>
              <a:t>			delay(5);</a:t>
            </a:r>
          </a:p>
          <a:p>
            <a:pPr>
              <a:buNone/>
            </a:pPr>
            <a:r>
              <a:rPr lang="en-US" sz="1400" dirty="0" smtClean="0">
                <a:solidFill>
                  <a:schemeClr val="bg1"/>
                </a:solidFill>
              </a:rPr>
              <a:t>		            }</a:t>
            </a:r>
          </a:p>
          <a:p>
            <a:pPr>
              <a:buNone/>
            </a:pPr>
            <a:r>
              <a:rPr lang="en-US" sz="1400" dirty="0" smtClean="0">
                <a:solidFill>
                  <a:schemeClr val="bg1"/>
                </a:solidFill>
              </a:rPr>
              <a:t>	}</a:t>
            </a:r>
          </a:p>
          <a:p>
            <a:r>
              <a:rPr lang="en-US" sz="1400" dirty="0" smtClean="0">
                <a:solidFill>
                  <a:schemeClr val="bg1"/>
                </a:solidFill>
              </a:rPr>
              <a:t>void </a:t>
            </a:r>
            <a:r>
              <a:rPr lang="en-US" sz="1400" dirty="0" err="1" smtClean="0">
                <a:solidFill>
                  <a:schemeClr val="bg1"/>
                </a:solidFill>
              </a:rPr>
              <a:t>turnRight</a:t>
            </a:r>
            <a:r>
              <a:rPr lang="en-US" sz="1400" dirty="0" smtClean="0">
                <a:solidFill>
                  <a:schemeClr val="bg1"/>
                </a:solidFill>
              </a:rPr>
              <a:t>() {</a:t>
            </a:r>
          </a:p>
          <a:p>
            <a:pPr>
              <a:buNone/>
            </a:pPr>
            <a:r>
              <a:rPr lang="en-US" sz="1400" dirty="0" smtClean="0">
                <a:solidFill>
                  <a:schemeClr val="bg1"/>
                </a:solidFill>
              </a:rPr>
              <a:t>		motor3.run(FORWARD);</a:t>
            </a:r>
          </a:p>
          <a:p>
            <a:pPr>
              <a:buNone/>
            </a:pPr>
            <a:r>
              <a:rPr lang="en-US" sz="1400" dirty="0" smtClean="0">
                <a:solidFill>
                  <a:schemeClr val="bg1"/>
                </a:solidFill>
              </a:rPr>
              <a:t>		motor4.run(BACKWARD);</a:t>
            </a:r>
          </a:p>
          <a:p>
            <a:pPr>
              <a:buNone/>
            </a:pPr>
            <a:r>
              <a:rPr lang="en-US" sz="1400" dirty="0" smtClean="0">
                <a:solidFill>
                  <a:schemeClr val="bg1"/>
                </a:solidFill>
              </a:rPr>
              <a:t>		delay(500);</a:t>
            </a:r>
          </a:p>
          <a:p>
            <a:pPr>
              <a:buNone/>
            </a:pPr>
            <a:r>
              <a:rPr lang="en-US" sz="1400" dirty="0" smtClean="0">
                <a:solidFill>
                  <a:schemeClr val="bg1"/>
                </a:solidFill>
              </a:rPr>
              <a:t>		motor3.run(FORWARD);</a:t>
            </a:r>
          </a:p>
          <a:p>
            <a:pPr>
              <a:buNone/>
            </a:pPr>
            <a:r>
              <a:rPr lang="en-US" sz="1400" dirty="0" smtClean="0">
                <a:solidFill>
                  <a:schemeClr val="bg1"/>
                </a:solidFill>
              </a:rPr>
              <a:t>		motor4.run(FORWARD);</a:t>
            </a:r>
          </a:p>
          <a:p>
            <a:pPr>
              <a:buNone/>
            </a:pPr>
            <a:r>
              <a:rPr lang="en-US" sz="1400" dirty="0" smtClean="0">
                <a:solidFill>
                  <a:schemeClr val="bg1"/>
                </a:solidFill>
              </a:rPr>
              <a:t>	}</a:t>
            </a:r>
          </a:p>
          <a:p>
            <a:r>
              <a:rPr lang="en-US" sz="1400" dirty="0" smtClean="0">
                <a:solidFill>
                  <a:schemeClr val="bg1"/>
                </a:solidFill>
              </a:rPr>
              <a:t>void </a:t>
            </a:r>
            <a:r>
              <a:rPr lang="en-US" sz="1400" dirty="0" err="1" smtClean="0">
                <a:solidFill>
                  <a:schemeClr val="bg1"/>
                </a:solidFill>
              </a:rPr>
              <a:t>turnLeft</a:t>
            </a:r>
            <a:r>
              <a:rPr lang="en-US" sz="1400" dirty="0" smtClean="0">
                <a:solidFill>
                  <a:schemeClr val="bg1"/>
                </a:solidFill>
              </a:rPr>
              <a:t>() {</a:t>
            </a:r>
          </a:p>
          <a:p>
            <a:pPr>
              <a:buNone/>
            </a:pPr>
            <a:r>
              <a:rPr lang="en-US" sz="1400" dirty="0" smtClean="0">
                <a:solidFill>
                  <a:schemeClr val="bg1"/>
                </a:solidFill>
              </a:rPr>
              <a:t>		motor3.run(BACKWARD);</a:t>
            </a:r>
          </a:p>
          <a:p>
            <a:pPr>
              <a:buNone/>
            </a:pPr>
            <a:r>
              <a:rPr lang="en-US" sz="1400" dirty="0" smtClean="0">
                <a:solidFill>
                  <a:schemeClr val="bg1"/>
                </a:solidFill>
              </a:rPr>
              <a:t>		motor4.run(FORWARD);</a:t>
            </a:r>
          </a:p>
          <a:p>
            <a:pPr>
              <a:buNone/>
            </a:pPr>
            <a:r>
              <a:rPr lang="en-US" sz="1400" dirty="0" smtClean="0">
                <a:solidFill>
                  <a:schemeClr val="bg1"/>
                </a:solidFill>
              </a:rPr>
              <a:t>		delay(500);</a:t>
            </a:r>
          </a:p>
          <a:p>
            <a:pPr>
              <a:buNone/>
            </a:pPr>
            <a:r>
              <a:rPr lang="en-US" sz="1400" dirty="0" smtClean="0">
                <a:solidFill>
                  <a:schemeClr val="bg1"/>
                </a:solidFill>
              </a:rPr>
              <a:t>		motor3.run(FORWARD);</a:t>
            </a:r>
          </a:p>
          <a:p>
            <a:pPr>
              <a:buNone/>
            </a:pPr>
            <a:r>
              <a:rPr lang="en-US" sz="1400" dirty="0" smtClean="0">
                <a:solidFill>
                  <a:schemeClr val="bg1"/>
                </a:solidFill>
              </a:rPr>
              <a:t>		motor4.run(FORWARD);</a:t>
            </a:r>
          </a:p>
          <a:p>
            <a:pPr>
              <a:buNone/>
            </a:pPr>
            <a:r>
              <a:rPr lang="en-US" sz="1400" dirty="0" smtClean="0">
                <a:solidFill>
                  <a:schemeClr val="bg1"/>
                </a:solidFill>
              </a:rPr>
              <a:t>	}</a:t>
            </a:r>
            <a:endParaRPr lang="en-US" sz="1400" dirty="0">
              <a:solidFill>
                <a:schemeClr val="bg1"/>
              </a:solidFill>
            </a:endParaRPr>
          </a:p>
        </p:txBody>
      </p:sp>
      <p:sp>
        <p:nvSpPr>
          <p:cNvPr id="3" name="Title 2"/>
          <p:cNvSpPr>
            <a:spLocks noGrp="1"/>
          </p:cNvSpPr>
          <p:nvPr>
            <p:ph type="title"/>
          </p:nvPr>
        </p:nvSpPr>
        <p:spPr/>
        <p:txBody>
          <a:bodyPr/>
          <a:lstStyle/>
          <a:p>
            <a:r>
              <a:rPr lang="en-IN" b="1" dirty="0" smtClean="0">
                <a:solidFill>
                  <a:schemeClr val="bg2"/>
                </a:solidFill>
              </a:rPr>
              <a:t>Continue...</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643050"/>
            <a:ext cx="8229600" cy="4572000"/>
          </a:xfrm>
        </p:spPr>
        <p:txBody>
          <a:bodyPr/>
          <a:lstStyle/>
          <a:p>
            <a:pPr>
              <a:buFont typeface="Wingdings" pitchFamily="2" charset="2"/>
              <a:buChar char="Ø"/>
            </a:pPr>
            <a:r>
              <a:rPr lang="en-IN" dirty="0" smtClean="0">
                <a:solidFill>
                  <a:schemeClr val="bg1"/>
                </a:solidFill>
                <a:hlinkClick r:id="rId2"/>
              </a:rPr>
              <a:t>www.google.co.in</a:t>
            </a:r>
            <a:endParaRPr lang="en-IN" dirty="0" smtClean="0">
              <a:solidFill>
                <a:schemeClr val="bg1"/>
              </a:solidFill>
            </a:endParaRPr>
          </a:p>
          <a:p>
            <a:pPr>
              <a:buFont typeface="Wingdings" pitchFamily="2" charset="2"/>
              <a:buChar char="Ø"/>
            </a:pPr>
            <a:r>
              <a:rPr lang="en-IN" dirty="0" smtClean="0">
                <a:solidFill>
                  <a:schemeClr val="bg1"/>
                </a:solidFill>
                <a:hlinkClick r:id="rId3"/>
              </a:rPr>
              <a:t>www.wikipedia.com</a:t>
            </a:r>
            <a:endParaRPr lang="en-IN" dirty="0" smtClean="0">
              <a:solidFill>
                <a:schemeClr val="bg1"/>
              </a:solidFill>
            </a:endParaRPr>
          </a:p>
          <a:p>
            <a:pPr>
              <a:buFont typeface="Wingdings" pitchFamily="2" charset="2"/>
              <a:buChar char="Ø"/>
            </a:pPr>
            <a:r>
              <a:rPr lang="en-IN" dirty="0" smtClean="0">
                <a:solidFill>
                  <a:schemeClr val="bg1"/>
                </a:solidFill>
                <a:hlinkClick r:id="rId4"/>
              </a:rPr>
              <a:t>www.slideshare.com</a:t>
            </a:r>
            <a:endParaRPr lang="en-IN" dirty="0" smtClean="0">
              <a:solidFill>
                <a:schemeClr val="bg1"/>
              </a:solidFill>
            </a:endParaRPr>
          </a:p>
          <a:p>
            <a:pPr>
              <a:buFont typeface="Wingdings" pitchFamily="2" charset="2"/>
              <a:buChar char="Ø"/>
            </a:pPr>
            <a:r>
              <a:rPr lang="en-IN" dirty="0" smtClean="0">
                <a:solidFill>
                  <a:schemeClr val="bg1"/>
                </a:solidFill>
                <a:hlinkClick r:id="rId5"/>
              </a:rPr>
              <a:t>www.maxbotix.com</a:t>
            </a:r>
            <a:endParaRPr lang="en-IN" dirty="0" smtClean="0">
              <a:solidFill>
                <a:schemeClr val="bg1"/>
              </a:solidFill>
            </a:endParaRPr>
          </a:p>
          <a:p>
            <a:pPr>
              <a:buFont typeface="Wingdings" pitchFamily="2" charset="2"/>
              <a:buChar char="Ø"/>
            </a:pPr>
            <a:r>
              <a:rPr lang="en-IN" dirty="0" smtClean="0">
                <a:solidFill>
                  <a:schemeClr val="bg1"/>
                </a:solidFill>
                <a:hlinkClick r:id="rId6"/>
              </a:rPr>
              <a:t>www.circuitdigest.com</a:t>
            </a:r>
            <a:endParaRPr lang="en-IN" dirty="0" smtClean="0">
              <a:solidFill>
                <a:schemeClr val="bg1"/>
              </a:solidFill>
            </a:endParaRPr>
          </a:p>
          <a:p>
            <a:pPr>
              <a:buFont typeface="Wingdings" pitchFamily="2" charset="2"/>
              <a:buChar char="Ø"/>
            </a:pPr>
            <a:r>
              <a:rPr lang="en-IN" dirty="0" smtClean="0">
                <a:solidFill>
                  <a:schemeClr val="bg1"/>
                </a:solidFill>
                <a:hlinkClick r:id="rId7"/>
              </a:rPr>
              <a:t>www.educba.com</a:t>
            </a:r>
            <a:endParaRPr lang="en-IN" dirty="0" smtClean="0">
              <a:solidFill>
                <a:schemeClr val="bg1"/>
              </a:solidFill>
            </a:endParaRPr>
          </a:p>
          <a:p>
            <a:pPr>
              <a:buFont typeface="Wingdings" pitchFamily="2" charset="2"/>
              <a:buChar char="Ø"/>
            </a:pPr>
            <a:r>
              <a:rPr lang="en-IN" dirty="0" smtClean="0">
                <a:solidFill>
                  <a:schemeClr val="bg1"/>
                </a:solidFill>
                <a:hlinkClick r:id="rId8"/>
              </a:rPr>
              <a:t>www.sunfounder.cc</a:t>
            </a:r>
            <a:endParaRPr lang="en-IN" dirty="0" smtClean="0">
              <a:solidFill>
                <a:schemeClr val="bg1"/>
              </a:solidFill>
            </a:endParaRPr>
          </a:p>
          <a:p>
            <a:pPr>
              <a:buFont typeface="Wingdings" pitchFamily="2" charset="2"/>
              <a:buChar char="Ø"/>
            </a:pPr>
            <a:endParaRPr lang="en-IN" dirty="0" smtClean="0">
              <a:solidFill>
                <a:schemeClr val="bg1"/>
              </a:solidFill>
            </a:endParaRPr>
          </a:p>
          <a:p>
            <a:pPr>
              <a:buFont typeface="Wingdings" pitchFamily="2" charset="2"/>
              <a:buChar char="Ø"/>
            </a:pPr>
            <a:endParaRPr lang="en-US" dirty="0">
              <a:solidFill>
                <a:schemeClr val="bg1"/>
              </a:solidFill>
            </a:endParaRPr>
          </a:p>
        </p:txBody>
      </p:sp>
      <p:sp>
        <p:nvSpPr>
          <p:cNvPr id="3" name="Title 2"/>
          <p:cNvSpPr>
            <a:spLocks noGrp="1"/>
          </p:cNvSpPr>
          <p:nvPr>
            <p:ph type="title"/>
          </p:nvPr>
        </p:nvSpPr>
        <p:spPr/>
        <p:txBody>
          <a:bodyPr/>
          <a:lstStyle/>
          <a:p>
            <a:pPr algn="ctr"/>
            <a:r>
              <a:rPr lang="en-IN" b="1" dirty="0" smtClean="0">
                <a:solidFill>
                  <a:schemeClr val="bg2"/>
                </a:solidFill>
              </a:rPr>
              <a:t>References</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28860" y="2643182"/>
            <a:ext cx="3971924" cy="1404934"/>
          </a:xfrm>
        </p:spPr>
        <p:txBody>
          <a:bodyPr/>
          <a:lstStyle/>
          <a:p>
            <a:pPr algn="ctr">
              <a:buNone/>
            </a:pPr>
            <a:r>
              <a:rPr lang="en-IN" dirty="0" smtClean="0">
                <a:solidFill>
                  <a:schemeClr val="bg1"/>
                </a:solidFill>
              </a:rPr>
              <a:t>Presented by</a:t>
            </a:r>
          </a:p>
          <a:p>
            <a:pPr algn="ctr">
              <a:buNone/>
            </a:pPr>
            <a:r>
              <a:rPr lang="en-IN" dirty="0" err="1" smtClean="0">
                <a:solidFill>
                  <a:schemeClr val="bg1"/>
                </a:solidFill>
              </a:rPr>
              <a:t>Dhruv</a:t>
            </a:r>
            <a:r>
              <a:rPr lang="en-IN" dirty="0" smtClean="0">
                <a:solidFill>
                  <a:schemeClr val="bg1"/>
                </a:solidFill>
              </a:rPr>
              <a:t> Gupta (2101MC17)</a:t>
            </a:r>
            <a:endParaRPr lang="en-US" dirty="0">
              <a:solidFill>
                <a:schemeClr val="bg1"/>
              </a:solidFill>
            </a:endParaRPr>
          </a:p>
        </p:txBody>
      </p:sp>
      <p:sp>
        <p:nvSpPr>
          <p:cNvPr id="3" name="Title 2"/>
          <p:cNvSpPr>
            <a:spLocks noGrp="1"/>
          </p:cNvSpPr>
          <p:nvPr>
            <p:ph type="title"/>
          </p:nvPr>
        </p:nvSpPr>
        <p:spPr>
          <a:xfrm>
            <a:off x="428596" y="642918"/>
            <a:ext cx="8229600" cy="1219200"/>
          </a:xfrm>
        </p:spPr>
        <p:txBody>
          <a:bodyPr/>
          <a:lstStyle/>
          <a:p>
            <a:pPr algn="ctr"/>
            <a:r>
              <a:rPr lang="en-IN" dirty="0" smtClean="0">
                <a:solidFill>
                  <a:schemeClr val="bg2"/>
                </a:solidFill>
              </a:rPr>
              <a:t>THANK YOU</a:t>
            </a:r>
            <a:endParaRPr lang="en-US" dirty="0">
              <a:solidFill>
                <a:schemeClr val="bg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ock diagram.jpg"/>
          <p:cNvPicPr>
            <a:picLocks noGrp="1" noChangeAspect="1"/>
          </p:cNvPicPr>
          <p:nvPr>
            <p:ph idx="1"/>
          </p:nvPr>
        </p:nvPicPr>
        <p:blipFill>
          <a:blip r:embed="rId2"/>
          <a:srcRect b="6351"/>
          <a:stretch>
            <a:fillRect/>
          </a:stretch>
        </p:blipFill>
        <p:spPr>
          <a:xfrm>
            <a:off x="2428860" y="1500174"/>
            <a:ext cx="4163394" cy="4540561"/>
          </a:xfrm>
          <a:prstGeom prst="roundRect">
            <a:avLst>
              <a:gd name="adj" fmla="val 16667"/>
            </a:avLst>
          </a:prstGeom>
          <a:ln w="76200">
            <a:solidFill>
              <a:schemeClr val="bg1"/>
            </a:solidFill>
          </a:ln>
          <a:effectLst>
            <a:glow rad="139700">
              <a:schemeClr val="accent6">
                <a:satMod val="175000"/>
                <a:alpha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itle 2"/>
          <p:cNvSpPr>
            <a:spLocks noGrp="1"/>
          </p:cNvSpPr>
          <p:nvPr>
            <p:ph type="title"/>
          </p:nvPr>
        </p:nvSpPr>
        <p:spPr/>
        <p:txBody>
          <a:bodyPr/>
          <a:lstStyle/>
          <a:p>
            <a:pPr algn="ctr"/>
            <a:r>
              <a:rPr lang="en-IN" b="1" dirty="0" smtClean="0">
                <a:solidFill>
                  <a:schemeClr val="bg2"/>
                </a:solidFill>
              </a:rPr>
              <a:t>Block Diagram</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rcuit diagram.jpg"/>
          <p:cNvPicPr>
            <a:picLocks noGrp="1" noChangeAspect="1"/>
          </p:cNvPicPr>
          <p:nvPr>
            <p:ph idx="1"/>
          </p:nvPr>
        </p:nvPicPr>
        <p:blipFill>
          <a:blip r:embed="rId2"/>
          <a:stretch>
            <a:fillRect/>
          </a:stretch>
        </p:blipFill>
        <p:spPr>
          <a:xfrm>
            <a:off x="1500166" y="1643050"/>
            <a:ext cx="6500858" cy="4631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p:txBody>
          <a:bodyPr/>
          <a:lstStyle/>
          <a:p>
            <a:pPr algn="ctr"/>
            <a:r>
              <a:rPr lang="en-IN" b="1" dirty="0" smtClean="0">
                <a:solidFill>
                  <a:schemeClr val="bg2"/>
                </a:solidFill>
              </a:rPr>
              <a:t>Circuit Diagram</a:t>
            </a:r>
            <a:endParaRPr lang="en-US" b="1" dirty="0">
              <a:solidFill>
                <a:schemeClr val="bg2"/>
              </a:solidFill>
            </a:endParaRPr>
          </a:p>
        </p:txBody>
      </p:sp>
      <p:sp>
        <p:nvSpPr>
          <p:cNvPr id="5" name="TextBox 4"/>
          <p:cNvSpPr txBox="1"/>
          <p:nvPr/>
        </p:nvSpPr>
        <p:spPr>
          <a:xfrm>
            <a:off x="3643306" y="2857496"/>
            <a:ext cx="954107" cy="253916"/>
          </a:xfrm>
          <a:prstGeom prst="rect">
            <a:avLst/>
          </a:prstGeom>
          <a:noFill/>
        </p:spPr>
        <p:txBody>
          <a:bodyPr wrap="none" rtlCol="0">
            <a:spAutoFit/>
          </a:bodyPr>
          <a:lstStyle/>
          <a:p>
            <a:r>
              <a:rPr lang="en-IN" sz="1050" dirty="0" err="1" smtClean="0">
                <a:solidFill>
                  <a:schemeClr val="bg2"/>
                </a:solidFill>
              </a:rPr>
              <a:t>Arduino</a:t>
            </a:r>
            <a:r>
              <a:rPr lang="en-IN" sz="1050" dirty="0" smtClean="0">
                <a:solidFill>
                  <a:schemeClr val="bg2"/>
                </a:solidFill>
              </a:rPr>
              <a:t> Uno</a:t>
            </a:r>
            <a:endParaRPr lang="en-US" sz="1050" dirty="0">
              <a:solidFill>
                <a:schemeClr val="bg2"/>
              </a:solidFill>
            </a:endParaRPr>
          </a:p>
        </p:txBody>
      </p:sp>
      <p:sp>
        <p:nvSpPr>
          <p:cNvPr id="6" name="TextBox 5"/>
          <p:cNvSpPr txBox="1"/>
          <p:nvPr/>
        </p:nvSpPr>
        <p:spPr>
          <a:xfrm>
            <a:off x="1857356" y="2071678"/>
            <a:ext cx="1200970" cy="253916"/>
          </a:xfrm>
          <a:prstGeom prst="rect">
            <a:avLst/>
          </a:prstGeom>
          <a:noFill/>
        </p:spPr>
        <p:txBody>
          <a:bodyPr wrap="none" rtlCol="0">
            <a:spAutoFit/>
          </a:bodyPr>
          <a:lstStyle/>
          <a:p>
            <a:r>
              <a:rPr lang="en-IN" sz="1050" dirty="0" smtClean="0">
                <a:solidFill>
                  <a:schemeClr val="bg2"/>
                </a:solidFill>
              </a:rPr>
              <a:t>Ultrasonic sensor</a:t>
            </a:r>
            <a:endParaRPr lang="en-US" sz="1050" dirty="0">
              <a:solidFill>
                <a:schemeClr val="bg2"/>
              </a:solidFill>
            </a:endParaRPr>
          </a:p>
        </p:txBody>
      </p:sp>
      <p:sp>
        <p:nvSpPr>
          <p:cNvPr id="7" name="TextBox 6"/>
          <p:cNvSpPr txBox="1"/>
          <p:nvPr/>
        </p:nvSpPr>
        <p:spPr>
          <a:xfrm>
            <a:off x="2071670" y="3357562"/>
            <a:ext cx="906017" cy="253916"/>
          </a:xfrm>
          <a:prstGeom prst="rect">
            <a:avLst/>
          </a:prstGeom>
          <a:noFill/>
        </p:spPr>
        <p:txBody>
          <a:bodyPr wrap="none" rtlCol="0">
            <a:spAutoFit/>
          </a:bodyPr>
          <a:lstStyle/>
          <a:p>
            <a:r>
              <a:rPr lang="en-IN" sz="1050" dirty="0" smtClean="0">
                <a:solidFill>
                  <a:schemeClr val="bg2"/>
                </a:solidFill>
              </a:rPr>
              <a:t>Servo Motor</a:t>
            </a:r>
            <a:endParaRPr lang="en-US" sz="1050" dirty="0">
              <a:solidFill>
                <a:schemeClr val="bg2"/>
              </a:solidFill>
            </a:endParaRPr>
          </a:p>
        </p:txBody>
      </p:sp>
      <p:sp>
        <p:nvSpPr>
          <p:cNvPr id="8" name="TextBox 7"/>
          <p:cNvSpPr txBox="1"/>
          <p:nvPr/>
        </p:nvSpPr>
        <p:spPr>
          <a:xfrm>
            <a:off x="6429388" y="3714752"/>
            <a:ext cx="1354858" cy="253916"/>
          </a:xfrm>
          <a:prstGeom prst="rect">
            <a:avLst/>
          </a:prstGeom>
          <a:noFill/>
        </p:spPr>
        <p:txBody>
          <a:bodyPr wrap="none" rtlCol="0">
            <a:spAutoFit/>
          </a:bodyPr>
          <a:lstStyle/>
          <a:p>
            <a:r>
              <a:rPr lang="en-IN" sz="1050" dirty="0" smtClean="0">
                <a:solidFill>
                  <a:schemeClr val="bg2"/>
                </a:solidFill>
              </a:rPr>
              <a:t>Motor Driver Shield</a:t>
            </a:r>
            <a:endParaRPr lang="en-US" sz="1050" dirty="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1714488"/>
            <a:ext cx="8229600" cy="3857620"/>
          </a:xfrm>
        </p:spPr>
        <p:txBody>
          <a:bodyPr>
            <a:normAutofit lnSpcReduction="10000"/>
          </a:bodyPr>
          <a:lstStyle/>
          <a:p>
            <a:pPr>
              <a:buFont typeface="Wingdings" pitchFamily="2" charset="2"/>
              <a:buChar char="Ø"/>
            </a:pPr>
            <a:r>
              <a:rPr lang="en-IN" dirty="0" smtClean="0">
                <a:solidFill>
                  <a:schemeClr val="bg1">
                    <a:lumMod val="95000"/>
                    <a:lumOff val="5000"/>
                  </a:schemeClr>
                </a:solidFill>
              </a:rPr>
              <a:t>In this project my robot senses any obstacle in its path, avoids it and resumes its running.</a:t>
            </a:r>
          </a:p>
          <a:p>
            <a:pPr>
              <a:buNone/>
            </a:pPr>
            <a:endParaRPr lang="en-IN" dirty="0" smtClean="0">
              <a:solidFill>
                <a:schemeClr val="bg1">
                  <a:lumMod val="95000"/>
                  <a:lumOff val="5000"/>
                </a:schemeClr>
              </a:solidFill>
            </a:endParaRPr>
          </a:p>
          <a:p>
            <a:pPr>
              <a:buFont typeface="Wingdings" pitchFamily="2" charset="2"/>
              <a:buChar char="Ø"/>
            </a:pPr>
            <a:r>
              <a:rPr lang="en-IN" dirty="0" smtClean="0">
                <a:solidFill>
                  <a:schemeClr val="bg1">
                    <a:lumMod val="95000"/>
                    <a:lumOff val="5000"/>
                  </a:schemeClr>
                </a:solidFill>
              </a:rPr>
              <a:t>Involves the pre-computation of an obstacle-free path which a controller guides the robot.</a:t>
            </a:r>
          </a:p>
          <a:p>
            <a:pPr>
              <a:buNone/>
            </a:pPr>
            <a:endParaRPr lang="en-IN" dirty="0" smtClean="0">
              <a:solidFill>
                <a:schemeClr val="bg1">
                  <a:lumMod val="95000"/>
                  <a:lumOff val="5000"/>
                </a:schemeClr>
              </a:solidFill>
            </a:endParaRPr>
          </a:p>
          <a:p>
            <a:pPr>
              <a:buFont typeface="Wingdings" pitchFamily="2" charset="2"/>
              <a:buChar char="Ø"/>
            </a:pPr>
            <a:r>
              <a:rPr lang="en-IN" dirty="0" smtClean="0">
                <a:solidFill>
                  <a:schemeClr val="bg1">
                    <a:lumMod val="95000"/>
                    <a:lumOff val="5000"/>
                  </a:schemeClr>
                </a:solidFill>
              </a:rPr>
              <a:t>Used data-driven approach using ultrasonic sensor and to scan in all directions I used servo motor which aid to ultrasonic sensor. </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My Robot</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785926"/>
            <a:ext cx="8229600" cy="3881446"/>
          </a:xfrm>
        </p:spPr>
        <p:txBody>
          <a:bodyPr/>
          <a:lstStyle/>
          <a:p>
            <a:pPr>
              <a:buFont typeface="Wingdings" pitchFamily="2" charset="2"/>
              <a:buChar char="Ø"/>
            </a:pPr>
            <a:r>
              <a:rPr lang="en-IN" dirty="0" err="1" smtClean="0">
                <a:solidFill>
                  <a:schemeClr val="bg1">
                    <a:lumMod val="95000"/>
                    <a:lumOff val="5000"/>
                  </a:schemeClr>
                </a:solidFill>
              </a:rPr>
              <a:t>Arduino</a:t>
            </a:r>
            <a:r>
              <a:rPr lang="en-IN" dirty="0" smtClean="0">
                <a:solidFill>
                  <a:schemeClr val="bg1">
                    <a:lumMod val="95000"/>
                    <a:lumOff val="5000"/>
                  </a:schemeClr>
                </a:solidFill>
              </a:rPr>
              <a:t> UNO</a:t>
            </a:r>
          </a:p>
          <a:p>
            <a:pPr>
              <a:buFont typeface="Wingdings" pitchFamily="2" charset="2"/>
              <a:buChar char="Ø"/>
            </a:pPr>
            <a:r>
              <a:rPr lang="en-IN" dirty="0" smtClean="0">
                <a:solidFill>
                  <a:schemeClr val="bg1">
                    <a:lumMod val="95000"/>
                    <a:lumOff val="5000"/>
                  </a:schemeClr>
                </a:solidFill>
              </a:rPr>
              <a:t>Motor Driver Shield</a:t>
            </a:r>
          </a:p>
          <a:p>
            <a:pPr>
              <a:buFont typeface="Wingdings" pitchFamily="2" charset="2"/>
              <a:buChar char="Ø"/>
            </a:pPr>
            <a:r>
              <a:rPr lang="en-IN" dirty="0" smtClean="0">
                <a:solidFill>
                  <a:schemeClr val="bg1">
                    <a:lumMod val="95000"/>
                    <a:lumOff val="5000"/>
                  </a:schemeClr>
                </a:solidFill>
              </a:rPr>
              <a:t>Ultrasonic Sensor</a:t>
            </a:r>
          </a:p>
          <a:p>
            <a:pPr>
              <a:buFont typeface="Wingdings" pitchFamily="2" charset="2"/>
              <a:buChar char="Ø"/>
            </a:pPr>
            <a:r>
              <a:rPr lang="en-IN" dirty="0" smtClean="0">
                <a:solidFill>
                  <a:schemeClr val="bg1">
                    <a:lumMod val="95000"/>
                    <a:lumOff val="5000"/>
                  </a:schemeClr>
                </a:solidFill>
              </a:rPr>
              <a:t>Servo Motor</a:t>
            </a:r>
          </a:p>
          <a:p>
            <a:pPr>
              <a:buFont typeface="Wingdings" pitchFamily="2" charset="2"/>
              <a:buChar char="Ø"/>
            </a:pPr>
            <a:r>
              <a:rPr lang="en-IN" dirty="0" smtClean="0">
                <a:solidFill>
                  <a:schemeClr val="bg1">
                    <a:lumMod val="95000"/>
                    <a:lumOff val="5000"/>
                  </a:schemeClr>
                </a:solidFill>
              </a:rPr>
              <a:t>Gear Motor, Frame And Wheels Set</a:t>
            </a:r>
          </a:p>
          <a:p>
            <a:pPr>
              <a:buFont typeface="Wingdings" pitchFamily="2" charset="2"/>
              <a:buChar char="Ø"/>
            </a:pPr>
            <a:endParaRPr lang="en-US" dirty="0"/>
          </a:p>
        </p:txBody>
      </p:sp>
      <p:sp>
        <p:nvSpPr>
          <p:cNvPr id="3" name="Title 2"/>
          <p:cNvSpPr>
            <a:spLocks noGrp="1"/>
          </p:cNvSpPr>
          <p:nvPr>
            <p:ph type="title"/>
          </p:nvPr>
        </p:nvSpPr>
        <p:spPr/>
        <p:txBody>
          <a:bodyPr/>
          <a:lstStyle/>
          <a:p>
            <a:pPr algn="ctr"/>
            <a:r>
              <a:rPr lang="en-IN" b="1" dirty="0" smtClean="0">
                <a:solidFill>
                  <a:schemeClr val="bg2"/>
                </a:solidFill>
              </a:rPr>
              <a:t>Components</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err="1" smtClean="0">
                <a:solidFill>
                  <a:schemeClr val="bg1"/>
                </a:solidFill>
              </a:rPr>
              <a:t>Arduino</a:t>
            </a:r>
            <a:r>
              <a:rPr lang="en-IN" dirty="0" smtClean="0">
                <a:solidFill>
                  <a:schemeClr val="bg1"/>
                </a:solidFill>
              </a:rPr>
              <a:t> Uno is an open-source microcontroller board based on the Microchip </a:t>
            </a:r>
            <a:r>
              <a:rPr lang="en-IN" dirty="0" err="1" smtClean="0">
                <a:solidFill>
                  <a:schemeClr val="bg1"/>
                </a:solidFill>
              </a:rPr>
              <a:t>ATmega</a:t>
            </a:r>
            <a:r>
              <a:rPr lang="en-IN" dirty="0" smtClean="0">
                <a:solidFill>
                  <a:schemeClr val="bg1"/>
                </a:solidFill>
              </a:rPr>
              <a:t> 328P microcontroller and developed by Arduino.cc.</a:t>
            </a:r>
          </a:p>
        </p:txBody>
      </p:sp>
      <p:sp>
        <p:nvSpPr>
          <p:cNvPr id="3" name="Title 2"/>
          <p:cNvSpPr>
            <a:spLocks noGrp="1"/>
          </p:cNvSpPr>
          <p:nvPr>
            <p:ph type="title"/>
          </p:nvPr>
        </p:nvSpPr>
        <p:spPr/>
        <p:txBody>
          <a:bodyPr/>
          <a:lstStyle/>
          <a:p>
            <a:pPr algn="ctr"/>
            <a:r>
              <a:rPr lang="en-IN" b="1" dirty="0" smtClean="0">
                <a:solidFill>
                  <a:schemeClr val="bg2"/>
                </a:solidFill>
              </a:rPr>
              <a:t>What Is </a:t>
            </a:r>
            <a:r>
              <a:rPr lang="en-IN" b="1" dirty="0" err="1" smtClean="0">
                <a:solidFill>
                  <a:schemeClr val="bg2"/>
                </a:solidFill>
              </a:rPr>
              <a:t>Arduino</a:t>
            </a:r>
            <a:r>
              <a:rPr lang="en-IN" b="1" dirty="0" smtClean="0">
                <a:solidFill>
                  <a:schemeClr val="bg2"/>
                </a:solidFill>
              </a:rPr>
              <a:t> UNO?</a:t>
            </a:r>
            <a:endParaRPr lang="en-US" b="1" dirty="0">
              <a:solidFill>
                <a:schemeClr val="bg2"/>
              </a:solidFill>
            </a:endParaRPr>
          </a:p>
        </p:txBody>
      </p:sp>
      <p:pic>
        <p:nvPicPr>
          <p:cNvPr id="4" name="Picture 3" descr="arduino uno.jpg"/>
          <p:cNvPicPr>
            <a:picLocks noChangeAspect="1"/>
          </p:cNvPicPr>
          <p:nvPr/>
        </p:nvPicPr>
        <p:blipFill>
          <a:blip r:embed="rId2"/>
          <a:stretch>
            <a:fillRect/>
          </a:stretch>
        </p:blipFill>
        <p:spPr>
          <a:xfrm>
            <a:off x="2928926" y="3357562"/>
            <a:ext cx="3571900" cy="275265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28802"/>
            <a:ext cx="8229600" cy="4167198"/>
          </a:xfrm>
        </p:spPr>
        <p:txBody>
          <a:bodyPr/>
          <a:lstStyle/>
          <a:p>
            <a:pPr>
              <a:buFont typeface="Wingdings" pitchFamily="2" charset="2"/>
              <a:buChar char="Ø"/>
            </a:pPr>
            <a:r>
              <a:rPr lang="en-US" dirty="0" smtClean="0">
                <a:solidFill>
                  <a:schemeClr val="bg1">
                    <a:lumMod val="95000"/>
                    <a:lumOff val="5000"/>
                  </a:schemeClr>
                </a:solidFill>
              </a:rPr>
              <a:t>The </a:t>
            </a:r>
            <a:r>
              <a:rPr lang="en-US" dirty="0" err="1" smtClean="0">
                <a:solidFill>
                  <a:schemeClr val="bg1">
                    <a:lumMod val="95000"/>
                    <a:lumOff val="5000"/>
                  </a:schemeClr>
                </a:solidFill>
              </a:rPr>
              <a:t>Arduino</a:t>
            </a:r>
            <a:r>
              <a:rPr lang="en-US" dirty="0" smtClean="0">
                <a:solidFill>
                  <a:schemeClr val="bg1">
                    <a:lumMod val="95000"/>
                    <a:lumOff val="5000"/>
                  </a:schemeClr>
                </a:solidFill>
              </a:rPr>
              <a:t> Uno contains a set of analog and digital pins that are input and output pins which are used to connect the board to other components. </a:t>
            </a:r>
          </a:p>
          <a:p>
            <a:pPr>
              <a:buFont typeface="Wingdings" pitchFamily="2" charset="2"/>
              <a:buChar char="Ø"/>
            </a:pPr>
            <a:r>
              <a:rPr lang="en-US" dirty="0" smtClean="0">
                <a:solidFill>
                  <a:schemeClr val="bg1">
                    <a:lumMod val="95000"/>
                    <a:lumOff val="5000"/>
                  </a:schemeClr>
                </a:solidFill>
              </a:rPr>
              <a:t>There are a total of fourteen I/O pins placed inboard in which six are analog input pins. </a:t>
            </a:r>
          </a:p>
          <a:p>
            <a:pPr>
              <a:buFont typeface="Wingdings" pitchFamily="2" charset="2"/>
              <a:buChar char="Ø"/>
            </a:pPr>
            <a:r>
              <a:rPr lang="en-US" dirty="0" smtClean="0">
                <a:solidFill>
                  <a:schemeClr val="bg1">
                    <a:lumMod val="95000"/>
                    <a:lumOff val="5000"/>
                  </a:schemeClr>
                </a:solidFill>
              </a:rPr>
              <a:t>The board has a USB connection that can be used to a power supply to the board.</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Working Of </a:t>
            </a:r>
            <a:r>
              <a:rPr lang="en-IN" b="1" dirty="0" err="1" smtClean="0">
                <a:solidFill>
                  <a:schemeClr val="bg2"/>
                </a:solidFill>
              </a:rPr>
              <a:t>Arduino</a:t>
            </a:r>
            <a:r>
              <a:rPr lang="en-IN" b="1" dirty="0" smtClean="0">
                <a:solidFill>
                  <a:schemeClr val="bg2"/>
                </a:solidFill>
              </a:rPr>
              <a:t> Uno</a:t>
            </a:r>
            <a:endParaRPr lang="en-US" b="1"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solidFill>
                  <a:schemeClr val="bg1">
                    <a:lumMod val="95000"/>
                    <a:lumOff val="5000"/>
                  </a:schemeClr>
                </a:solidFill>
              </a:rPr>
              <a:t>The L293D Motor driver shield is one of the best ways for controlling DC motor, Servo motor, and Stepper motors in a single board.</a:t>
            </a:r>
            <a:endParaRPr lang="en-US" dirty="0">
              <a:solidFill>
                <a:schemeClr val="bg1">
                  <a:lumMod val="95000"/>
                  <a:lumOff val="5000"/>
                </a:schemeClr>
              </a:solidFill>
            </a:endParaRPr>
          </a:p>
        </p:txBody>
      </p:sp>
      <p:sp>
        <p:nvSpPr>
          <p:cNvPr id="3" name="Title 2"/>
          <p:cNvSpPr>
            <a:spLocks noGrp="1"/>
          </p:cNvSpPr>
          <p:nvPr>
            <p:ph type="title"/>
          </p:nvPr>
        </p:nvSpPr>
        <p:spPr/>
        <p:txBody>
          <a:bodyPr/>
          <a:lstStyle/>
          <a:p>
            <a:pPr algn="ctr"/>
            <a:r>
              <a:rPr lang="en-IN" b="1" dirty="0" smtClean="0">
                <a:solidFill>
                  <a:schemeClr val="bg2"/>
                </a:solidFill>
              </a:rPr>
              <a:t>What Is Motor Driver Shield?</a:t>
            </a:r>
            <a:endParaRPr lang="en-US" b="1" dirty="0">
              <a:solidFill>
                <a:schemeClr val="bg2"/>
              </a:solidFill>
            </a:endParaRPr>
          </a:p>
        </p:txBody>
      </p:sp>
      <p:pic>
        <p:nvPicPr>
          <p:cNvPr id="6" name="Picture 5" descr="motor driver shield.jpg"/>
          <p:cNvPicPr>
            <a:picLocks noChangeAspect="1"/>
          </p:cNvPicPr>
          <p:nvPr/>
        </p:nvPicPr>
        <p:blipFill>
          <a:blip r:embed="rId2">
            <a:lum bright="-10000"/>
          </a:blip>
          <a:stretch>
            <a:fillRect/>
          </a:stretch>
        </p:blipFill>
        <p:spPr>
          <a:xfrm>
            <a:off x="3071802" y="3071810"/>
            <a:ext cx="3143272" cy="314327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19243</TotalTime>
  <Words>744</Words>
  <Application>Microsoft Office PowerPoint</Application>
  <PresentationFormat>On-screen Show (4:3)</PresentationFormat>
  <Paragraphs>222</Paragraphs>
  <Slides>26</Slides>
  <Notes>2</Notes>
  <HiddenSlides>0</HiddenSlides>
  <MMClips>1</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Paper</vt:lpstr>
      <vt:lpstr>OBSTACLE AVOIDANCE ROBOT</vt:lpstr>
      <vt:lpstr>What Is A Obstacle Avoidance Robot?</vt:lpstr>
      <vt:lpstr>Block Diagram</vt:lpstr>
      <vt:lpstr>Circuit Diagram</vt:lpstr>
      <vt:lpstr>My Robot</vt:lpstr>
      <vt:lpstr>Components</vt:lpstr>
      <vt:lpstr>What Is Arduino UNO?</vt:lpstr>
      <vt:lpstr>Working Of Arduino Uno</vt:lpstr>
      <vt:lpstr>What Is Motor Driver Shield?</vt:lpstr>
      <vt:lpstr>Working Of Motor Driver Shield</vt:lpstr>
      <vt:lpstr>What Is Sensor?</vt:lpstr>
      <vt:lpstr>Ultrasonic Sensor</vt:lpstr>
      <vt:lpstr>Working Of Ultrasonic Sensor</vt:lpstr>
      <vt:lpstr>Continue...</vt:lpstr>
      <vt:lpstr>Servo Motor</vt:lpstr>
      <vt:lpstr>Working Mechanism Of Servo Motor</vt:lpstr>
      <vt:lpstr>Continue...</vt:lpstr>
      <vt:lpstr>Gear Motor</vt:lpstr>
      <vt:lpstr>Applications Of Obstacle Avoiding Robots</vt:lpstr>
      <vt:lpstr>A Picture Of My Robot</vt:lpstr>
      <vt:lpstr>A Short Demonstration Of My Mini Project</vt:lpstr>
      <vt:lpstr>Code</vt:lpstr>
      <vt:lpstr>Continue...</vt:lpstr>
      <vt:lpstr>Continue...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ROBOT</dc:title>
  <dc:creator>a</dc:creator>
  <cp:lastModifiedBy>a</cp:lastModifiedBy>
  <cp:revision>33</cp:revision>
  <dcterms:created xsi:type="dcterms:W3CDTF">2022-11-18T13:09:53Z</dcterms:created>
  <dcterms:modified xsi:type="dcterms:W3CDTF">2022-12-02T16:44:44Z</dcterms:modified>
</cp:coreProperties>
</file>