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59" r:id="rId5"/>
    <p:sldId id="261" r:id="rId6"/>
    <p:sldId id="262" r:id="rId7"/>
    <p:sldId id="271" r:id="rId8"/>
    <p:sldId id="279" r:id="rId9"/>
    <p:sldId id="277" r:id="rId10"/>
    <p:sldId id="280" r:id="rId11"/>
    <p:sldId id="278" r:id="rId12"/>
    <p:sldId id="281" r:id="rId13"/>
    <p:sldId id="274" r:id="rId14"/>
    <p:sldId id="285" r:id="rId15"/>
    <p:sldId id="286" r:id="rId16"/>
    <p:sldId id="276"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5/9/2021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5/9/2021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2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5/9/2021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researchgate.net/publication/328993377_Building_Detection_and_Segmentation_Using_a_CNN_with_Automatically_Generated_Training_Data" TargetMode="External"/><Relationship Id="rId2" Type="http://schemas.openxmlformats.org/officeDocument/2006/relationships/hyperlink" Target="http://www.researchgate.net/publication/332109738_A_Survey_in_Deep_Learning_Model_for_Image_Annotation"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D75ED12-158B-4B92-B177-B1785B54F0D1}"/>
              </a:ext>
            </a:extLst>
          </p:cNvPr>
          <p:cNvSpPr txBox="1"/>
          <p:nvPr/>
        </p:nvSpPr>
        <p:spPr>
          <a:xfrm>
            <a:off x="2066925" y="971550"/>
            <a:ext cx="10125075" cy="892552"/>
          </a:xfrm>
          <a:prstGeom prst="rect">
            <a:avLst/>
          </a:prstGeom>
          <a:noFill/>
        </p:spPr>
        <p:txBody>
          <a:bodyPr wrap="square" rtlCol="0">
            <a:spAutoFit/>
          </a:bodyPr>
          <a:lstStyle/>
          <a:p>
            <a:r>
              <a:rPr lang="en-US" sz="2400" dirty="0"/>
              <a:t>KONKAN GYANPEETH COLLEGE OF ENGINEERING, KARJAT</a:t>
            </a:r>
            <a:r>
              <a:rPr lang="en-US" sz="2800" dirty="0"/>
              <a:t/>
            </a:r>
            <a:br>
              <a:rPr lang="en-US" sz="2800" dirty="0"/>
            </a:br>
            <a:r>
              <a:rPr lang="en-US" sz="2800" dirty="0"/>
              <a:t>     </a:t>
            </a:r>
            <a:r>
              <a:rPr lang="en-US" sz="2000" dirty="0"/>
              <a:t>Affiliated to University of Mumbai, Approved by AICTE, New Delhi</a:t>
            </a:r>
            <a:r>
              <a:rPr lang="en-US" sz="2400" dirty="0"/>
              <a:t>.</a:t>
            </a:r>
          </a:p>
        </p:txBody>
      </p:sp>
      <p:sp>
        <p:nvSpPr>
          <p:cNvPr id="6" name="TextBox 5">
            <a:extLst>
              <a:ext uri="{FF2B5EF4-FFF2-40B4-BE49-F238E27FC236}">
                <a16:creationId xmlns="" xmlns:a16="http://schemas.microsoft.com/office/drawing/2014/main" id="{BADC9341-D88E-4D35-9FBC-BBDC160DB7CC}"/>
              </a:ext>
            </a:extLst>
          </p:cNvPr>
          <p:cNvSpPr txBox="1"/>
          <p:nvPr/>
        </p:nvSpPr>
        <p:spPr>
          <a:xfrm>
            <a:off x="2447925" y="2008268"/>
            <a:ext cx="8439150" cy="461665"/>
          </a:xfrm>
          <a:prstGeom prst="rect">
            <a:avLst/>
          </a:prstGeom>
          <a:noFill/>
        </p:spPr>
        <p:txBody>
          <a:bodyPr wrap="square" rtlCol="0">
            <a:spAutoFit/>
          </a:bodyPr>
          <a:lstStyle/>
          <a:p>
            <a:r>
              <a:rPr lang="en-US" sz="2400" dirty="0" smtClean="0"/>
              <a:t>Automatic Image Captioning using Deep Learning.</a:t>
            </a:r>
            <a:endParaRPr lang="en-US" sz="2400" dirty="0"/>
          </a:p>
        </p:txBody>
      </p:sp>
      <p:sp>
        <p:nvSpPr>
          <p:cNvPr id="7" name="TextBox 6">
            <a:extLst>
              <a:ext uri="{FF2B5EF4-FFF2-40B4-BE49-F238E27FC236}">
                <a16:creationId xmlns="" xmlns:a16="http://schemas.microsoft.com/office/drawing/2014/main" id="{844062EB-9652-4D93-B0DE-83144ABE0D07}"/>
              </a:ext>
            </a:extLst>
          </p:cNvPr>
          <p:cNvSpPr txBox="1"/>
          <p:nvPr/>
        </p:nvSpPr>
        <p:spPr>
          <a:xfrm>
            <a:off x="1009650" y="3155057"/>
            <a:ext cx="4048125"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Project Members:</a:t>
            </a:r>
          </a:p>
          <a:p>
            <a:endParaRPr lang="en-US" sz="2000" dirty="0"/>
          </a:p>
          <a:p>
            <a:pPr marL="285750" indent="-285750">
              <a:buFont typeface="Wingdings" panose="05000000000000000000" pitchFamily="2" charset="2"/>
              <a:buChar char="Ø"/>
            </a:pPr>
            <a:r>
              <a:rPr lang="en-US" sz="2000" dirty="0" smtClean="0"/>
              <a:t>Dhruv Solanki(Roll No – 50).</a:t>
            </a:r>
            <a:endParaRPr lang="en-US" sz="2000" dirty="0"/>
          </a:p>
          <a:p>
            <a:endParaRPr lang="en-US" sz="2000" dirty="0"/>
          </a:p>
          <a:p>
            <a:pPr marL="285750" indent="-285750">
              <a:buFont typeface="Wingdings" panose="05000000000000000000" pitchFamily="2" charset="2"/>
              <a:buChar char="Ø"/>
            </a:pPr>
            <a:r>
              <a:rPr lang="en-US" sz="2000" dirty="0" smtClean="0"/>
              <a:t>Tejal Supe (Roll No – 51) .</a:t>
            </a:r>
            <a:endParaRPr lang="en-US" sz="2000" dirty="0"/>
          </a:p>
          <a:p>
            <a:endParaRPr lang="en-US" sz="2000" dirty="0"/>
          </a:p>
          <a:p>
            <a:pPr marL="285750" indent="-285750">
              <a:buFont typeface="Wingdings" panose="05000000000000000000" pitchFamily="2" charset="2"/>
              <a:buChar char="Ø"/>
            </a:pPr>
            <a:r>
              <a:rPr lang="en-US" sz="2000" dirty="0" smtClean="0"/>
              <a:t>Siddhi Undirkar (Roll No – 55).</a:t>
            </a:r>
            <a:endParaRPr lang="en-US" sz="2000" dirty="0"/>
          </a:p>
        </p:txBody>
      </p:sp>
      <p:sp>
        <p:nvSpPr>
          <p:cNvPr id="8" name="TextBox 7">
            <a:extLst>
              <a:ext uri="{FF2B5EF4-FFF2-40B4-BE49-F238E27FC236}">
                <a16:creationId xmlns="" xmlns:a16="http://schemas.microsoft.com/office/drawing/2014/main" id="{C2CA701F-3AF5-4E0B-B277-6AE4F5094AF7}"/>
              </a:ext>
            </a:extLst>
          </p:cNvPr>
          <p:cNvSpPr txBox="1"/>
          <p:nvPr/>
        </p:nvSpPr>
        <p:spPr>
          <a:xfrm>
            <a:off x="8439150" y="4457701"/>
            <a:ext cx="3638550" cy="1323439"/>
          </a:xfrm>
          <a:prstGeom prst="rect">
            <a:avLst/>
          </a:prstGeom>
          <a:noFill/>
        </p:spPr>
        <p:txBody>
          <a:bodyPr wrap="square" rtlCol="0">
            <a:spAutoFit/>
          </a:bodyPr>
          <a:lstStyle/>
          <a:p>
            <a:endParaRPr lang="en-US" sz="2000" u="sng" dirty="0" smtClean="0"/>
          </a:p>
          <a:p>
            <a:endParaRPr lang="en-US" sz="2000" u="sng" dirty="0"/>
          </a:p>
          <a:p>
            <a:r>
              <a:rPr lang="en-US" sz="2000" u="sng" dirty="0" smtClean="0"/>
              <a:t>Under </a:t>
            </a:r>
            <a:r>
              <a:rPr lang="en-US" sz="2000" u="sng" dirty="0"/>
              <a:t>the Guidance of:</a:t>
            </a:r>
          </a:p>
          <a:p>
            <a:r>
              <a:rPr lang="en-US" sz="2000" dirty="0"/>
              <a:t>		</a:t>
            </a:r>
            <a:r>
              <a:rPr lang="en-US" sz="2000" dirty="0" smtClean="0"/>
              <a:t>    Prof</a:t>
            </a:r>
            <a:r>
              <a:rPr lang="en-US" sz="2000" dirty="0"/>
              <a:t>. </a:t>
            </a:r>
            <a:r>
              <a:rPr lang="en-US" sz="2000" dirty="0" smtClean="0"/>
              <a:t>J.P.Patil</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35" y="1100887"/>
            <a:ext cx="1557582" cy="1526430"/>
          </a:xfrm>
          <a:prstGeom prst="rect">
            <a:avLst/>
          </a:prstGeom>
        </p:spPr>
      </p:pic>
    </p:spTree>
    <p:extLst>
      <p:ext uri="{BB962C8B-B14F-4D97-AF65-F5344CB8AC3E}">
        <p14:creationId xmlns:p14="http://schemas.microsoft.com/office/powerpoint/2010/main" val="2663096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1503C-4CA5-4F9B-8066-D76A6585D109}"/>
              </a:ext>
            </a:extLst>
          </p:cNvPr>
          <p:cNvSpPr>
            <a:spLocks noGrp="1"/>
          </p:cNvSpPr>
          <p:nvPr>
            <p:ph type="title"/>
          </p:nvPr>
        </p:nvSpPr>
        <p:spPr>
          <a:xfrm>
            <a:off x="1620421" y="806859"/>
            <a:ext cx="9520158" cy="1049235"/>
          </a:xfrm>
        </p:spPr>
        <p:txBody>
          <a:bodyPr/>
          <a:lstStyle/>
          <a:p>
            <a:r>
              <a:rPr lang="en-US" sz="4000" dirty="0" smtClean="0">
                <a:latin typeface="Times New Roman" panose="02020603050405020304" pitchFamily="18" charset="0"/>
                <a:cs typeface="Times New Roman" panose="02020603050405020304" pitchFamily="18" charset="0"/>
              </a:rPr>
              <a:t>LSTM Model: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2AD51A3-C627-4156-9B83-D3E2DCD1E5C5}"/>
              </a:ext>
            </a:extLst>
          </p:cNvPr>
          <p:cNvSpPr>
            <a:spLocks noGrp="1"/>
          </p:cNvSpPr>
          <p:nvPr>
            <p:ph idx="1"/>
          </p:nvPr>
        </p:nvSpPr>
        <p:spPr/>
        <p:txBody>
          <a:bodyPr/>
          <a:lstStyle/>
          <a:p>
            <a:pPr algn="just"/>
            <a:endParaRPr lang="en-US" dirty="0"/>
          </a:p>
          <a:p>
            <a:pPr algn="just"/>
            <a:endParaRPr lang="en-IN" dirty="0"/>
          </a:p>
          <a:p>
            <a:pPr lvl="0" algn="just"/>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AutoShape 2">
            <a:extLst>
              <a:ext uri="{FF2B5EF4-FFF2-40B4-BE49-F238E27FC236}">
                <a16:creationId xmlns="" xmlns:a16="http://schemas.microsoft.com/office/drawing/2014/main"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620421" y="2454443"/>
            <a:ext cx="9153864" cy="1949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73381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1503C-4CA5-4F9B-8066-D76A6585D109}"/>
              </a:ext>
            </a:extLst>
          </p:cNvPr>
          <p:cNvSpPr>
            <a:spLocks noGrp="1"/>
          </p:cNvSpPr>
          <p:nvPr>
            <p:ph type="title"/>
          </p:nvPr>
        </p:nvSpPr>
        <p:spPr>
          <a:xfrm>
            <a:off x="1620421" y="806859"/>
            <a:ext cx="9520158" cy="1049235"/>
          </a:xfrm>
        </p:spPr>
        <p:txBody>
          <a:bodyPr/>
          <a:lstStyle/>
          <a:p>
            <a:r>
              <a:rPr lang="en-US" sz="4000" dirty="0" smtClean="0">
                <a:latin typeface="Times New Roman" panose="02020603050405020304" pitchFamily="18" charset="0"/>
                <a:cs typeface="Times New Roman" panose="02020603050405020304" pitchFamily="18" charset="0"/>
              </a:rPr>
              <a:t>VGG16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2AD51A3-C627-4156-9B83-D3E2DCD1E5C5}"/>
              </a:ext>
            </a:extLst>
          </p:cNvPr>
          <p:cNvSpPr>
            <a:spLocks noGrp="1"/>
          </p:cNvSpPr>
          <p:nvPr>
            <p:ph idx="1"/>
          </p:nvPr>
        </p:nvSpPr>
        <p:spPr/>
        <p:txBody>
          <a:bodyPr>
            <a:normAutofit/>
          </a:bodyPr>
          <a:lstStyle/>
          <a:p>
            <a:pPr algn="just"/>
            <a:r>
              <a:rPr lang="en-IN" dirty="0" smtClean="0">
                <a:latin typeface="Times New Roman" panose="02020603050405020304" pitchFamily="18" charset="0"/>
                <a:cs typeface="Times New Roman" panose="02020603050405020304" pitchFamily="18" charset="0"/>
              </a:rPr>
              <a:t>There </a:t>
            </a:r>
            <a:r>
              <a:rPr lang="en-IN" dirty="0">
                <a:latin typeface="Times New Roman" panose="02020603050405020304" pitchFamily="18" charset="0"/>
                <a:cs typeface="Times New Roman" panose="02020603050405020304" pitchFamily="18" charset="0"/>
              </a:rPr>
              <a:t>are various pre-trained Convolutional Neural Network Trained model such as VGG19, VGG16, Inceptionv3, ResNet, Mobile Net etc. but in our project we are going to use VGG16 pre-trained CNN </a:t>
            </a:r>
            <a:r>
              <a:rPr lang="en-IN" dirty="0" smtClean="0">
                <a:latin typeface="Times New Roman" panose="02020603050405020304" pitchFamily="18" charset="0"/>
                <a:cs typeface="Times New Roman" panose="02020603050405020304" pitchFamily="18" charset="0"/>
              </a:rPr>
              <a:t>model.VGG16 </a:t>
            </a:r>
            <a:r>
              <a:rPr lang="en-IN" dirty="0">
                <a:latin typeface="Times New Roman" panose="02020603050405020304" pitchFamily="18" charset="0"/>
                <a:cs typeface="Times New Roman" panose="02020603050405020304" pitchFamily="18" charset="0"/>
              </a:rPr>
              <a:t>has </a:t>
            </a:r>
            <a:r>
              <a:rPr lang="en-IN" dirty="0" smtClean="0">
                <a:latin typeface="Times New Roman" panose="02020603050405020304" pitchFamily="18" charset="0"/>
                <a:cs typeface="Times New Roman" panose="02020603050405020304" pitchFamily="18" charset="0"/>
              </a:rPr>
              <a:t>13 </a:t>
            </a:r>
            <a:r>
              <a:rPr lang="en-IN" dirty="0">
                <a:latin typeface="Times New Roman" panose="02020603050405020304" pitchFamily="18" charset="0"/>
                <a:cs typeface="Times New Roman" panose="02020603050405020304" pitchFamily="18" charset="0"/>
              </a:rPr>
              <a:t>convolutional layers, some of which are followed by maximum pooling layers and then 4 fully connected layers and finally a 1000-way softmax classifier</a:t>
            </a:r>
            <a:r>
              <a:rPr lang="en-IN" dirty="0" smtClean="0">
                <a:latin typeface="Times New Roman" panose="02020603050405020304" pitchFamily="18" charset="0"/>
                <a:cs typeface="Times New Roman" panose="02020603050405020304" pitchFamily="18" charset="0"/>
              </a:rPr>
              <a:t>.</a:t>
            </a:r>
          </a:p>
          <a:p>
            <a:pPr lvl="0" algn="just"/>
            <a:r>
              <a:rPr lang="en-IN" dirty="0" smtClean="0">
                <a:latin typeface="Times New Roman" panose="02020603050405020304" pitchFamily="18" charset="0"/>
                <a:cs typeface="Times New Roman" panose="02020603050405020304" pitchFamily="18" charset="0"/>
              </a:rPr>
              <a:t>At </a:t>
            </a:r>
            <a:r>
              <a:rPr lang="en-IN" dirty="0">
                <a:latin typeface="Times New Roman" panose="02020603050405020304" pitchFamily="18" charset="0"/>
                <a:cs typeface="Times New Roman" panose="02020603050405020304" pitchFamily="18" charset="0"/>
              </a:rPr>
              <a:t>last there are 3 fully connected layer followed by last </a:t>
            </a:r>
            <a:r>
              <a:rPr lang="en-IN" dirty="0" smtClean="0">
                <a:latin typeface="Times New Roman" panose="02020603050405020304" pitchFamily="18" charset="0"/>
                <a:cs typeface="Times New Roman" panose="02020603050405020304" pitchFamily="18" charset="0"/>
              </a:rPr>
              <a:t>softmaxlayer.In </a:t>
            </a:r>
            <a:r>
              <a:rPr lang="en-IN" dirty="0">
                <a:latin typeface="Times New Roman" panose="02020603050405020304" pitchFamily="18" charset="0"/>
                <a:cs typeface="Times New Roman" panose="02020603050405020304" pitchFamily="18" charset="0"/>
              </a:rPr>
              <a:t>our project we are going to cut-off the last layer because vgg16 is use to classify the image but we don’t want to classify the image </a:t>
            </a:r>
            <a:r>
              <a:rPr lang="en-IN" dirty="0" smtClean="0">
                <a:latin typeface="Times New Roman" panose="02020603050405020304" pitchFamily="18" charset="0"/>
                <a:cs typeface="Times New Roman" panose="02020603050405020304" pitchFamily="18" charset="0"/>
              </a:rPr>
              <a:t>but just get fixed-length information vector of image.</a:t>
            </a:r>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AutoShape 2">
            <a:extLst>
              <a:ext uri="{FF2B5EF4-FFF2-40B4-BE49-F238E27FC236}">
                <a16:creationId xmlns="" xmlns:a16="http://schemas.microsoft.com/office/drawing/2014/main"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4179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1503C-4CA5-4F9B-8066-D76A6585D109}"/>
              </a:ext>
            </a:extLst>
          </p:cNvPr>
          <p:cNvSpPr>
            <a:spLocks noGrp="1"/>
          </p:cNvSpPr>
          <p:nvPr>
            <p:ph type="title"/>
          </p:nvPr>
        </p:nvSpPr>
        <p:spPr>
          <a:xfrm>
            <a:off x="1620421" y="806859"/>
            <a:ext cx="9520158" cy="1049235"/>
          </a:xfrm>
        </p:spPr>
        <p:txBody>
          <a:bodyPr/>
          <a:lstStyle/>
          <a:p>
            <a:r>
              <a:rPr lang="en-US" sz="4000" dirty="0" smtClean="0">
                <a:latin typeface="Times New Roman" panose="02020603050405020304" pitchFamily="18" charset="0"/>
                <a:cs typeface="Times New Roman" panose="02020603050405020304" pitchFamily="18" charset="0"/>
              </a:rPr>
              <a:t>VGG16 Model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2AD51A3-C627-4156-9B83-D3E2DCD1E5C5}"/>
              </a:ext>
            </a:extLst>
          </p:cNvPr>
          <p:cNvSpPr>
            <a:spLocks noGrp="1"/>
          </p:cNvSpPr>
          <p:nvPr>
            <p:ph idx="1"/>
          </p:nvPr>
        </p:nvSpPr>
        <p:spPr/>
        <p:txBody>
          <a:bodyPr>
            <a:normAutofit/>
          </a:bodyPr>
          <a:lstStyle/>
          <a:p>
            <a:pPr algn="just"/>
            <a:endParaRPr lang="en-IN" dirty="0" smtClean="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AutoShape 2">
            <a:extLst>
              <a:ext uri="{FF2B5EF4-FFF2-40B4-BE49-F238E27FC236}">
                <a16:creationId xmlns="" xmlns:a16="http://schemas.microsoft.com/office/drawing/2014/main"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20421" y="2126550"/>
            <a:ext cx="8570326" cy="37207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5848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15902C-7697-4821-8B54-C721D0130760}"/>
              </a:ext>
            </a:extLst>
          </p:cNvPr>
          <p:cNvSpPr>
            <a:spLocks noGrp="1"/>
          </p:cNvSpPr>
          <p:nvPr>
            <p:ph type="title"/>
          </p:nvPr>
        </p:nvSpPr>
        <p:spPr/>
        <p:txBody>
          <a:bodyPr/>
          <a:lstStyle/>
          <a:p>
            <a:r>
              <a:rPr lang="en-US" dirty="0"/>
              <a:t>Phases:</a:t>
            </a:r>
          </a:p>
        </p:txBody>
      </p:sp>
      <p:sp>
        <p:nvSpPr>
          <p:cNvPr id="3" name="Content Placeholder 2">
            <a:extLst>
              <a:ext uri="{FF2B5EF4-FFF2-40B4-BE49-F238E27FC236}">
                <a16:creationId xmlns="" xmlns:a16="http://schemas.microsoft.com/office/drawing/2014/main" id="{ABC56530-53EC-48FD-9320-4FF6AE4609AD}"/>
              </a:ext>
            </a:extLst>
          </p:cNvPr>
          <p:cNvSpPr>
            <a:spLocks noGrp="1"/>
          </p:cNvSpPr>
          <p:nvPr>
            <p:ph idx="1"/>
          </p:nvPr>
        </p:nvSpPr>
        <p:spPr/>
        <p:txBody>
          <a:bodyPr/>
          <a:lstStyle/>
          <a:p>
            <a:r>
              <a:rPr lang="en-US" dirty="0"/>
              <a:t>Phase 1: </a:t>
            </a:r>
            <a:r>
              <a:rPr lang="en-US" dirty="0" smtClean="0"/>
              <a:t>Prepare Photo Data</a:t>
            </a:r>
          </a:p>
          <a:p>
            <a:r>
              <a:rPr lang="en-US" dirty="0" smtClean="0"/>
              <a:t>Phase </a:t>
            </a:r>
            <a:r>
              <a:rPr lang="en-US" dirty="0"/>
              <a:t>2: </a:t>
            </a:r>
            <a:r>
              <a:rPr lang="en-US" dirty="0" smtClean="0"/>
              <a:t>Prepare Text Data</a:t>
            </a:r>
          </a:p>
          <a:p>
            <a:r>
              <a:rPr lang="en-US" dirty="0" smtClean="0"/>
              <a:t>Phase 3: Develop Deep Learning Model</a:t>
            </a:r>
          </a:p>
          <a:p>
            <a:r>
              <a:rPr lang="en-US" dirty="0" smtClean="0"/>
              <a:t>Phase 4: Evaluate Model</a:t>
            </a:r>
          </a:p>
          <a:p>
            <a:r>
              <a:rPr lang="en-US" dirty="0" smtClean="0"/>
              <a:t>Phase 5: Generate New Captions</a:t>
            </a:r>
          </a:p>
          <a:p>
            <a:endParaRPr lang="en-US" dirty="0"/>
          </a:p>
          <a:p>
            <a:endParaRPr lang="en-US" dirty="0"/>
          </a:p>
        </p:txBody>
      </p:sp>
    </p:spTree>
    <p:extLst>
      <p:ext uri="{BB962C8B-B14F-4D97-AF65-F5344CB8AC3E}">
        <p14:creationId xmlns:p14="http://schemas.microsoft.com/office/powerpoint/2010/main" val="3723074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454" y="768053"/>
            <a:ext cx="10364451" cy="1018694"/>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453197810"/>
              </p:ext>
            </p:extLst>
          </p:nvPr>
        </p:nvGraphicFramePr>
        <p:xfrm>
          <a:off x="122723" y="1983321"/>
          <a:ext cx="11773988" cy="4618951"/>
        </p:xfrm>
        <a:graphic>
          <a:graphicData uri="http://schemas.openxmlformats.org/drawingml/2006/table">
            <a:tbl>
              <a:tblPr firstRow="1" bandRow="1">
                <a:tableStyleId>{5C22544A-7EE6-4342-B048-85BDC9FD1C3A}</a:tableStyleId>
              </a:tblPr>
              <a:tblGrid>
                <a:gridCol w="999305">
                  <a:extLst>
                    <a:ext uri="{9D8B030D-6E8A-4147-A177-3AD203B41FA5}">
                      <a16:colId xmlns="" xmlns:a16="http://schemas.microsoft.com/office/drawing/2014/main" val="819662283"/>
                    </a:ext>
                  </a:extLst>
                </a:gridCol>
                <a:gridCol w="4391301">
                  <a:extLst>
                    <a:ext uri="{9D8B030D-6E8A-4147-A177-3AD203B41FA5}">
                      <a16:colId xmlns="" xmlns:a16="http://schemas.microsoft.com/office/drawing/2014/main" val="2490693143"/>
                    </a:ext>
                  </a:extLst>
                </a:gridCol>
                <a:gridCol w="2702773">
                  <a:extLst>
                    <a:ext uri="{9D8B030D-6E8A-4147-A177-3AD203B41FA5}">
                      <a16:colId xmlns="" xmlns:a16="http://schemas.microsoft.com/office/drawing/2014/main" val="3090260262"/>
                    </a:ext>
                  </a:extLst>
                </a:gridCol>
                <a:gridCol w="3680609">
                  <a:extLst>
                    <a:ext uri="{9D8B030D-6E8A-4147-A177-3AD203B41FA5}">
                      <a16:colId xmlns="" xmlns:a16="http://schemas.microsoft.com/office/drawing/2014/main" val="218557873"/>
                    </a:ext>
                  </a:extLst>
                </a:gridCol>
              </a:tblGrid>
              <a:tr h="736820">
                <a:tc>
                  <a:txBody>
                    <a:bodyPr/>
                    <a:lstStyle/>
                    <a:p>
                      <a:pPr algn="just"/>
                      <a:r>
                        <a:rPr lang="en-US" dirty="0" smtClean="0">
                          <a:latin typeface="Times New Roman" panose="02020603050405020304" pitchFamily="18" charset="0"/>
                          <a:cs typeface="Times New Roman" panose="02020603050405020304" pitchFamily="18" charset="0"/>
                        </a:rPr>
                        <a:t>Sr.</a:t>
                      </a:r>
                      <a:r>
                        <a:rPr lang="en-US" baseline="0" dirty="0" smtClean="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Paper</a:t>
                      </a:r>
                      <a:r>
                        <a:rPr lang="en-US" baseline="0" dirty="0" smtClean="0">
                          <a:latin typeface="Times New Roman" panose="02020603050405020304" pitchFamily="18" charset="0"/>
                          <a:cs typeface="Times New Roman" panose="02020603050405020304" pitchFamily="18" charset="0"/>
                        </a:rPr>
                        <a:t> Title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Author’s Name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a:t>
                      </a:r>
                      <a:r>
                        <a:rPr lang="en-US" baseline="0" dirty="0" smtClean="0">
                          <a:latin typeface="Times New Roman" panose="02020603050405020304" pitchFamily="18" charset="0"/>
                          <a:cs typeface="Times New Roman" panose="02020603050405020304" pitchFamily="18" charset="0"/>
                        </a:rPr>
                        <a:t> Used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025139076"/>
                  </a:ext>
                </a:extLst>
              </a:tr>
              <a:tr h="982909">
                <a:tc>
                  <a:txBody>
                    <a:bodyPr/>
                    <a:lstStyle/>
                    <a:p>
                      <a:pPr algn="just"/>
                      <a:r>
                        <a:rPr lang="en-US"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Image Captioning Using CNN</a:t>
                      </a:r>
                      <a:r>
                        <a:rPr lang="en-US" baseline="0" dirty="0" smtClean="0">
                          <a:latin typeface="Times New Roman" panose="02020603050405020304" pitchFamily="18" charset="0"/>
                          <a:cs typeface="Times New Roman" panose="02020603050405020304" pitchFamily="18" charset="0"/>
                        </a:rPr>
                        <a:t> and LSTM</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baseline="0" dirty="0" smtClean="0">
                          <a:latin typeface="Times New Roman" panose="02020603050405020304" pitchFamily="18" charset="0"/>
                          <a:cs typeface="Times New Roman" panose="02020603050405020304" pitchFamily="18" charset="0"/>
                        </a:rPr>
                        <a:t> Ali Ashraf Mohamad</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 - CNN ,</a:t>
                      </a:r>
                      <a:r>
                        <a:rPr lang="en-US" baseline="0" dirty="0" smtClean="0">
                          <a:latin typeface="Times New Roman" panose="02020603050405020304" pitchFamily="18" charset="0"/>
                          <a:cs typeface="Times New Roman" panose="02020603050405020304" pitchFamily="18" charset="0"/>
                        </a:rPr>
                        <a:t> LSTM</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Dataset –  Flickr8k</a:t>
                      </a:r>
                    </a:p>
                    <a:p>
                      <a:pPr algn="just"/>
                      <a:r>
                        <a:rPr lang="en-US" dirty="0" smtClean="0">
                          <a:latin typeface="Times New Roman" panose="02020603050405020304" pitchFamily="18" charset="0"/>
                          <a:cs typeface="Times New Roman" panose="02020603050405020304" pitchFamily="18" charset="0"/>
                        </a:rPr>
                        <a:t>Accuracy – BLEU</a:t>
                      </a:r>
                      <a:r>
                        <a:rPr lang="en-US" baseline="0" dirty="0" smtClean="0">
                          <a:latin typeface="Times New Roman" panose="02020603050405020304" pitchFamily="18" charset="0"/>
                          <a:cs typeface="Times New Roman" panose="02020603050405020304" pitchFamily="18" charset="0"/>
                        </a:rPr>
                        <a:t>-0.46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116480531"/>
                  </a:ext>
                </a:extLst>
              </a:tr>
              <a:tr h="2162402">
                <a:tc>
                  <a:txBody>
                    <a:bodyPr/>
                    <a:lstStyle/>
                    <a:p>
                      <a:pPr algn="just"/>
                      <a:r>
                        <a:rPr lang="en-US" dirty="0" smtClean="0">
                          <a:latin typeface="Times New Roman" panose="02020603050405020304" pitchFamily="18" charset="0"/>
                          <a:cs typeface="Times New Roman" panose="02020603050405020304" pitchFamily="18" charset="0"/>
                        </a:rPr>
                        <a:t>2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Bottom-Up and Top-Down Attention for Image Captioning</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and Visual Question Answering</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Peter Anderson, </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Damien Teney,</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de-DE"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Mark Johnson ,</a:t>
                      </a:r>
                    </a:p>
                    <a:p>
                      <a:pPr algn="just"/>
                      <a:r>
                        <a:rPr lang="de-DE"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Stephen Gould,</a:t>
                      </a:r>
                    </a:p>
                    <a:p>
                      <a:pPr algn="just"/>
                      <a:r>
                        <a:rPr lang="de-DE"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Lei Zhang,</a:t>
                      </a:r>
                      <a:endPar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Xiaodong He,</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Chris Buehler</a:t>
                      </a:r>
                    </a:p>
                  </a:txBody>
                  <a:tcPr/>
                </a:tc>
                <a:tc>
                  <a:txBody>
                    <a:bodyPr/>
                    <a:lstStyle/>
                    <a:p>
                      <a:pPr algn="just"/>
                      <a:r>
                        <a:rPr lang="en-US" dirty="0" smtClean="0">
                          <a:latin typeface="Times New Roman" panose="02020603050405020304" pitchFamily="18" charset="0"/>
                          <a:cs typeface="Times New Roman" panose="02020603050405020304" pitchFamily="18" charset="0"/>
                        </a:rPr>
                        <a:t>Technique - Faster R-CNN </a:t>
                      </a:r>
                    </a:p>
                    <a:p>
                      <a:pPr algn="just"/>
                      <a:r>
                        <a:rPr lang="en-US" dirty="0" smtClean="0">
                          <a:latin typeface="Times New Roman" panose="02020603050405020304" pitchFamily="18" charset="0"/>
                          <a:cs typeface="Times New Roman" panose="02020603050405020304" pitchFamily="18" charset="0"/>
                        </a:rPr>
                        <a:t>Dataset – MSCOCO </a:t>
                      </a:r>
                    </a:p>
                    <a:p>
                      <a:pPr algn="just"/>
                      <a:r>
                        <a:rPr lang="en-US" dirty="0" smtClean="0">
                          <a:latin typeface="Times New Roman" panose="02020603050405020304" pitchFamily="18" charset="0"/>
                          <a:cs typeface="Times New Roman" panose="02020603050405020304" pitchFamily="18" charset="0"/>
                        </a:rPr>
                        <a:t>Evaluation Matrix – </a:t>
                      </a:r>
                    </a:p>
                    <a:p>
                      <a:pPr algn="just"/>
                      <a:r>
                        <a:rPr lang="en-US" dirty="0" smtClean="0">
                          <a:latin typeface="Times New Roman" panose="02020603050405020304" pitchFamily="18" charset="0"/>
                          <a:cs typeface="Times New Roman" panose="02020603050405020304" pitchFamily="18" charset="0"/>
                        </a:rPr>
                        <a:t>BLEU-4</a:t>
                      </a:r>
                      <a:r>
                        <a:rPr lang="en-US" baseline="0" dirty="0" smtClean="0">
                          <a:latin typeface="Times New Roman" panose="02020603050405020304" pitchFamily="18" charset="0"/>
                          <a:cs typeface="Times New Roman" panose="02020603050405020304" pitchFamily="18" charset="0"/>
                        </a:rPr>
                        <a:t> – 36.9</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CIDEr</a:t>
                      </a:r>
                      <a:r>
                        <a:rPr lang="en-US" baseline="0" dirty="0" smtClean="0">
                          <a:latin typeface="Times New Roman" panose="02020603050405020304" pitchFamily="18" charset="0"/>
                          <a:cs typeface="Times New Roman" panose="02020603050405020304" pitchFamily="18" charset="0"/>
                        </a:rPr>
                        <a:t> – 117.9</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SPICE – 21.5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594709620"/>
                  </a:ext>
                </a:extLst>
              </a:tr>
              <a:tr h="736820">
                <a:tc>
                  <a:txBody>
                    <a:bodyPr/>
                    <a:lstStyle/>
                    <a:p>
                      <a:pPr algn="just"/>
                      <a:r>
                        <a:rPr lang="en-US"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Transfer</a:t>
                      </a:r>
                      <a:r>
                        <a:rPr lang="en-US" baseline="0" dirty="0" smtClean="0">
                          <a:latin typeface="Times New Roman" panose="02020603050405020304" pitchFamily="18" charset="0"/>
                          <a:cs typeface="Times New Roman" panose="02020603050405020304" pitchFamily="18" charset="0"/>
                        </a:rPr>
                        <a:t> Learning Using VGG16 with Deep CNN for classifying Image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Srikanth</a:t>
                      </a:r>
                      <a:r>
                        <a:rPr lang="en-US" baseline="0" dirty="0" smtClean="0">
                          <a:latin typeface="Times New Roman" panose="02020603050405020304" pitchFamily="18" charset="0"/>
                          <a:cs typeface="Times New Roman" panose="02020603050405020304" pitchFamily="18" charset="0"/>
                        </a:rPr>
                        <a:t> Tammina</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Model</a:t>
                      </a:r>
                      <a:r>
                        <a:rPr lang="en-US" baseline="0" dirty="0" smtClean="0">
                          <a:latin typeface="Times New Roman" panose="02020603050405020304" pitchFamily="18" charset="0"/>
                          <a:cs typeface="Times New Roman" panose="02020603050405020304" pitchFamily="18" charset="0"/>
                        </a:rPr>
                        <a:t> : VGG16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42962631"/>
                  </a:ext>
                </a:extLst>
              </a:tr>
            </a:tbl>
          </a:graphicData>
        </a:graphic>
      </p:graphicFrame>
    </p:spTree>
    <p:extLst>
      <p:ext uri="{BB962C8B-B14F-4D97-AF65-F5344CB8AC3E}">
        <p14:creationId xmlns:p14="http://schemas.microsoft.com/office/powerpoint/2010/main" val="1391848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sz="quarter" idx="4294967295"/>
            <p:extLst>
              <p:ext uri="{D42A27DB-BD31-4B8C-83A1-F6EECF244321}">
                <p14:modId xmlns:p14="http://schemas.microsoft.com/office/powerpoint/2010/main" val="3674913161"/>
              </p:ext>
            </p:extLst>
          </p:nvPr>
        </p:nvGraphicFramePr>
        <p:xfrm>
          <a:off x="374470" y="130630"/>
          <a:ext cx="11521439" cy="6534636"/>
        </p:xfrm>
        <a:graphic>
          <a:graphicData uri="http://schemas.openxmlformats.org/drawingml/2006/table">
            <a:tbl>
              <a:tblPr firstRow="1" bandRow="1">
                <a:tableStyleId>{5C22544A-7EE6-4342-B048-85BDC9FD1C3A}</a:tableStyleId>
              </a:tblPr>
              <a:tblGrid>
                <a:gridCol w="870856">
                  <a:extLst>
                    <a:ext uri="{9D8B030D-6E8A-4147-A177-3AD203B41FA5}">
                      <a16:colId xmlns="" xmlns:a16="http://schemas.microsoft.com/office/drawing/2014/main" val="2892488699"/>
                    </a:ext>
                  </a:extLst>
                </a:gridCol>
                <a:gridCol w="4889865">
                  <a:extLst>
                    <a:ext uri="{9D8B030D-6E8A-4147-A177-3AD203B41FA5}">
                      <a16:colId xmlns="" xmlns:a16="http://schemas.microsoft.com/office/drawing/2014/main" val="3794732848"/>
                    </a:ext>
                  </a:extLst>
                </a:gridCol>
                <a:gridCol w="2880359">
                  <a:extLst>
                    <a:ext uri="{9D8B030D-6E8A-4147-A177-3AD203B41FA5}">
                      <a16:colId xmlns="" xmlns:a16="http://schemas.microsoft.com/office/drawing/2014/main" val="2283770198"/>
                    </a:ext>
                  </a:extLst>
                </a:gridCol>
                <a:gridCol w="2880359">
                  <a:extLst>
                    <a:ext uri="{9D8B030D-6E8A-4147-A177-3AD203B41FA5}">
                      <a16:colId xmlns="" xmlns:a16="http://schemas.microsoft.com/office/drawing/2014/main" val="56308041"/>
                    </a:ext>
                  </a:extLst>
                </a:gridCol>
              </a:tblGrid>
              <a:tr h="697600">
                <a:tc>
                  <a:txBody>
                    <a:bodyPr/>
                    <a:lstStyle/>
                    <a:p>
                      <a:pPr algn="just"/>
                      <a:r>
                        <a:rPr lang="en-US" dirty="0" smtClean="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Paper</a:t>
                      </a:r>
                      <a:r>
                        <a:rPr lang="en-US" baseline="0" dirty="0" smtClean="0">
                          <a:latin typeface="Times New Roman" panose="02020603050405020304" pitchFamily="18" charset="0"/>
                          <a:cs typeface="Times New Roman" panose="02020603050405020304" pitchFamily="18" charset="0"/>
                        </a:rPr>
                        <a:t> Title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a:t>
                      </a:r>
                      <a:r>
                        <a:rPr lang="en-US" baseline="0" dirty="0" smtClean="0">
                          <a:latin typeface="Times New Roman" panose="02020603050405020304" pitchFamily="18" charset="0"/>
                          <a:cs typeface="Times New Roman" panose="02020603050405020304" pitchFamily="18" charset="0"/>
                        </a:rPr>
                        <a:t> used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03521628"/>
                  </a:ext>
                </a:extLst>
              </a:tr>
              <a:tr h="1912678">
                <a:tc>
                  <a:txBody>
                    <a:bodyPr/>
                    <a:lstStyle/>
                    <a:p>
                      <a:pPr algn="just"/>
                      <a:r>
                        <a:rPr lang="en-US"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Deep Learning based Automatic Image Caption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Generation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err="1" smtClean="0">
                          <a:latin typeface="Times New Roman" panose="02020603050405020304" pitchFamily="18" charset="0"/>
                          <a:cs typeface="Times New Roman" panose="02020603050405020304" pitchFamily="18" charset="0"/>
                        </a:rPr>
                        <a:t>Varsha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Kesavan</a:t>
                      </a:r>
                      <a:r>
                        <a:rPr lang="en-IN" dirty="0" smtClean="0">
                          <a:latin typeface="Times New Roman" panose="02020603050405020304" pitchFamily="18" charset="0"/>
                          <a:cs typeface="Times New Roman" panose="02020603050405020304" pitchFamily="18" charset="0"/>
                        </a:rPr>
                        <a:t>,</a:t>
                      </a:r>
                    </a:p>
                    <a:p>
                      <a:pPr algn="just"/>
                      <a:r>
                        <a:rPr lang="en-IN" dirty="0" err="1" smtClean="0">
                          <a:latin typeface="Times New Roman" panose="02020603050405020304" pitchFamily="18" charset="0"/>
                          <a:cs typeface="Times New Roman" panose="02020603050405020304" pitchFamily="18" charset="0"/>
                        </a:rPr>
                        <a:t>Vaidehi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Muley</a:t>
                      </a:r>
                      <a:r>
                        <a:rPr lang="en-IN" dirty="0" smtClean="0">
                          <a:latin typeface="Times New Roman" panose="02020603050405020304" pitchFamily="18" charset="0"/>
                          <a:cs typeface="Times New Roman" panose="02020603050405020304" pitchFamily="18" charset="0"/>
                        </a:rPr>
                        <a:t> ,</a:t>
                      </a:r>
                    </a:p>
                    <a:p>
                      <a:pPr algn="just"/>
                      <a:r>
                        <a:rPr lang="en-IN" dirty="0" err="1" smtClean="0">
                          <a:latin typeface="Times New Roman" panose="02020603050405020304" pitchFamily="18" charset="0"/>
                          <a:cs typeface="Times New Roman" panose="02020603050405020304" pitchFamily="18" charset="0"/>
                        </a:rPr>
                        <a:t>Megha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Kolhekar</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 – CNN(Encoder), RNN(Decoder)</a:t>
                      </a:r>
                    </a:p>
                    <a:p>
                      <a:pPr algn="just"/>
                      <a:r>
                        <a:rPr lang="en-US" dirty="0" smtClean="0">
                          <a:latin typeface="Times New Roman" panose="02020603050405020304" pitchFamily="18" charset="0"/>
                          <a:cs typeface="Times New Roman" panose="02020603050405020304" pitchFamily="18" charset="0"/>
                        </a:rPr>
                        <a:t>Dataset – MSCOCO</a:t>
                      </a:r>
                    </a:p>
                    <a:p>
                      <a:pPr algn="just"/>
                      <a:r>
                        <a:rPr lang="en-US" dirty="0" smtClean="0">
                          <a:latin typeface="Times New Roman" panose="02020603050405020304" pitchFamily="18" charset="0"/>
                          <a:cs typeface="Times New Roman" panose="02020603050405020304" pitchFamily="18" charset="0"/>
                        </a:rPr>
                        <a:t>Pre</a:t>
                      </a:r>
                      <a:r>
                        <a:rPr lang="en-US" baseline="0" dirty="0" smtClean="0">
                          <a:latin typeface="Times New Roman" panose="02020603050405020304" pitchFamily="18" charset="0"/>
                          <a:cs typeface="Times New Roman" panose="02020603050405020304" pitchFamily="18" charset="0"/>
                        </a:rPr>
                        <a:t> Trained Model -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VGG16 model(Encoder)</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GRU network(Decoder)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295470664"/>
                  </a:ext>
                </a:extLst>
              </a:tr>
              <a:tr h="1912678">
                <a:tc>
                  <a:txBody>
                    <a:bodyPr/>
                    <a:lstStyle/>
                    <a:p>
                      <a:pPr algn="just"/>
                      <a:r>
                        <a:rPr lang="en-US"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Guiding the Long-Short Term Memory model for Image Caption Generation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Xu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Jia</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p>
                      <a:pPr algn="just"/>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Efstratios</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Gavves</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Basura</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Fernando,</a:t>
                      </a:r>
                    </a:p>
                    <a:p>
                      <a:pPr algn="just"/>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Tinne</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Tuytelaars</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 LSTM , gLSTM</a:t>
                      </a:r>
                    </a:p>
                    <a:p>
                      <a:pPr algn="just"/>
                      <a:r>
                        <a:rPr lang="en-US" dirty="0" smtClean="0">
                          <a:latin typeface="Times New Roman" panose="02020603050405020304" pitchFamily="18" charset="0"/>
                          <a:cs typeface="Times New Roman" panose="02020603050405020304" pitchFamily="18" charset="0"/>
                        </a:rPr>
                        <a:t>Dataset</a:t>
                      </a:r>
                      <a:r>
                        <a:rPr lang="en-US" baseline="0" dirty="0" smtClean="0">
                          <a:latin typeface="Times New Roman" panose="02020603050405020304" pitchFamily="18" charset="0"/>
                          <a:cs typeface="Times New Roman" panose="02020603050405020304" pitchFamily="18" charset="0"/>
                        </a:rPr>
                        <a:t> - </a:t>
                      </a:r>
                      <a:r>
                        <a:rPr lang="en-IN"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Flickr8K, Flickr30K and MS</a:t>
                      </a:r>
                    </a:p>
                    <a:p>
                      <a:pPr algn="just"/>
                      <a:r>
                        <a:rPr lang="en-IN"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COCO</a:t>
                      </a:r>
                    </a:p>
                    <a:p>
                      <a:pPr algn="just"/>
                      <a:r>
                        <a:rPr lang="en-US"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Evaluation Matrix – BLEU, METEOR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702461729"/>
                  </a:ext>
                </a:extLst>
              </a:tr>
              <a:tr h="1912678">
                <a:tc>
                  <a:txBody>
                    <a:bodyPr/>
                    <a:lstStyle/>
                    <a:p>
                      <a:pPr algn="just"/>
                      <a:r>
                        <a:rPr lang="en-US"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Image Captioning with Semantic Attention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err="1" smtClean="0">
                          <a:latin typeface="Times New Roman" panose="02020603050405020304" pitchFamily="18" charset="0"/>
                          <a:cs typeface="Times New Roman" panose="02020603050405020304" pitchFamily="18" charset="0"/>
                        </a:rPr>
                        <a:t>Quanzeng</a:t>
                      </a:r>
                      <a:r>
                        <a:rPr lang="en-IN" dirty="0" smtClean="0">
                          <a:latin typeface="Times New Roman" panose="02020603050405020304" pitchFamily="18" charset="0"/>
                          <a:cs typeface="Times New Roman" panose="02020603050405020304" pitchFamily="18" charset="0"/>
                        </a:rPr>
                        <a:t> You,</a:t>
                      </a:r>
                    </a:p>
                    <a:p>
                      <a:pPr algn="just"/>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Hailin</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Jin</a:t>
                      </a:r>
                      <a:r>
                        <a:rPr lang="en-IN"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Zhaowen</a:t>
                      </a:r>
                      <a:r>
                        <a:rPr lang="en-IN" dirty="0" smtClean="0">
                          <a:latin typeface="Times New Roman" panose="02020603050405020304" pitchFamily="18" charset="0"/>
                          <a:cs typeface="Times New Roman" panose="02020603050405020304" pitchFamily="18" charset="0"/>
                        </a:rPr>
                        <a:t> Wang, </a:t>
                      </a:r>
                    </a:p>
                    <a:p>
                      <a:pPr algn="just"/>
                      <a:r>
                        <a:rPr lang="en-IN" dirty="0" smtClean="0">
                          <a:latin typeface="Times New Roman" panose="02020603050405020304" pitchFamily="18" charset="0"/>
                          <a:cs typeface="Times New Roman" panose="02020603050405020304" pitchFamily="18" charset="0"/>
                        </a:rPr>
                        <a:t>Chen Fang,</a:t>
                      </a:r>
                    </a:p>
                    <a:p>
                      <a:pPr algn="just"/>
                      <a:r>
                        <a:rPr lang="en-IN" dirty="0" err="1" smtClean="0">
                          <a:latin typeface="Times New Roman" panose="02020603050405020304" pitchFamily="18" charset="0"/>
                          <a:cs typeface="Times New Roman" panose="02020603050405020304" pitchFamily="18" charset="0"/>
                        </a:rPr>
                        <a:t>Jiebo</a:t>
                      </a:r>
                      <a:r>
                        <a:rPr lang="en-IN" dirty="0" smtClean="0">
                          <a:latin typeface="Times New Roman" panose="02020603050405020304" pitchFamily="18" charset="0"/>
                          <a:cs typeface="Times New Roman" panose="02020603050405020304" pitchFamily="18" charset="0"/>
                        </a:rPr>
                        <a:t> Luo</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 – RNN</a:t>
                      </a:r>
                    </a:p>
                    <a:p>
                      <a:pPr algn="just"/>
                      <a:r>
                        <a:rPr lang="en-US" dirty="0" smtClean="0">
                          <a:latin typeface="Times New Roman" panose="02020603050405020304" pitchFamily="18" charset="0"/>
                          <a:cs typeface="Times New Roman" panose="02020603050405020304" pitchFamily="18" charset="0"/>
                        </a:rPr>
                        <a:t>Dataset – MSCOCO</a:t>
                      </a:r>
                      <a:r>
                        <a:rPr lang="en-US" baseline="0" dirty="0" smtClean="0">
                          <a:latin typeface="Times New Roman" panose="02020603050405020304" pitchFamily="18" charset="0"/>
                          <a:cs typeface="Times New Roman" panose="02020603050405020304" pitchFamily="18" charset="0"/>
                        </a:rPr>
                        <a:t> , </a:t>
                      </a:r>
                      <a:r>
                        <a:rPr lang="en-IN"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Flickr30K</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Evaluation Matrix – BLEU, METEOR, </a:t>
                      </a:r>
                      <a:r>
                        <a:rPr lang="en-IN" dirty="0" smtClean="0">
                          <a:latin typeface="Times New Roman" panose="02020603050405020304" pitchFamily="18" charset="0"/>
                          <a:cs typeface="Times New Roman" panose="02020603050405020304" pitchFamily="18" charset="0"/>
                        </a:rPr>
                        <a:t>ROUGE-L, </a:t>
                      </a:r>
                      <a:r>
                        <a:rPr lang="en-IN" dirty="0" err="1" smtClean="0">
                          <a:latin typeface="Times New Roman" panose="02020603050405020304" pitchFamily="18" charset="0"/>
                          <a:cs typeface="Times New Roman" panose="02020603050405020304" pitchFamily="18" charset="0"/>
                        </a:rPr>
                        <a:t>CIDEr</a:t>
                      </a:r>
                      <a:endParaRPr lang="en-IN"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547911551"/>
                  </a:ext>
                </a:extLst>
              </a:tr>
            </a:tbl>
          </a:graphicData>
        </a:graphic>
      </p:graphicFrame>
    </p:spTree>
    <p:extLst>
      <p:ext uri="{BB962C8B-B14F-4D97-AF65-F5344CB8AC3E}">
        <p14:creationId xmlns:p14="http://schemas.microsoft.com/office/powerpoint/2010/main" val="2701588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F870C6-08C4-4B0B-9F48-2E96E10498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 xmlns:a16="http://schemas.microsoft.com/office/drawing/2014/main" id="{2DFC8149-4CD7-4611-8270-6A14FE8A8173}"/>
              </a:ext>
            </a:extLst>
          </p:cNvPr>
          <p:cNvSpPr>
            <a:spLocks noGrp="1"/>
          </p:cNvSpPr>
          <p:nvPr>
            <p:ph idx="1"/>
          </p:nvPr>
        </p:nvSpPr>
        <p:spPr/>
        <p:txBody>
          <a:bodyPr/>
          <a:lstStyle/>
          <a:p>
            <a:pPr algn="just"/>
            <a:r>
              <a:rPr lang="en-US" dirty="0"/>
              <a:t>In this stage we did a deep study about the various datasets and methods for the best accuracy </a:t>
            </a:r>
            <a:r>
              <a:rPr lang="en-US" dirty="0" smtClean="0"/>
              <a:t>of image captioning. We </a:t>
            </a:r>
            <a:r>
              <a:rPr lang="en-US" dirty="0"/>
              <a:t>did study about the CNN, </a:t>
            </a:r>
            <a:r>
              <a:rPr lang="en-US" dirty="0" smtClean="0"/>
              <a:t>RNN based LSTM </a:t>
            </a:r>
            <a:r>
              <a:rPr lang="en-US" dirty="0"/>
              <a:t>architecture as well as various output methods used in different models, to finding out the suitable architecture and output method for this </a:t>
            </a:r>
            <a:r>
              <a:rPr lang="en-US" dirty="0" smtClean="0"/>
              <a:t>task. We will evaluate using evaluation metrics such as BLEU , ROUGE , CIDEr , METEOR , SPICE.</a:t>
            </a:r>
          </a:p>
          <a:p>
            <a:pPr algn="just"/>
            <a:r>
              <a:rPr lang="en-US" dirty="0" smtClean="0"/>
              <a:t>We have used python </a:t>
            </a:r>
            <a:r>
              <a:rPr lang="en-US" dirty="0" smtClean="0"/>
              <a:t>version 3.5 and have Run our code in Google </a:t>
            </a:r>
            <a:r>
              <a:rPr lang="en-US" smtClean="0"/>
              <a:t>Colab. </a:t>
            </a:r>
            <a:endParaRPr lang="en-US" dirty="0"/>
          </a:p>
        </p:txBody>
      </p:sp>
    </p:spTree>
    <p:extLst>
      <p:ext uri="{BB962C8B-B14F-4D97-AF65-F5344CB8AC3E}">
        <p14:creationId xmlns:p14="http://schemas.microsoft.com/office/powerpoint/2010/main" val="620257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B5063-8143-4263-9A5E-228E333687DF}"/>
              </a:ext>
            </a:extLst>
          </p:cNvPr>
          <p:cNvSpPr>
            <a:spLocks noGrp="1"/>
          </p:cNvSpPr>
          <p:nvPr>
            <p:ph type="title"/>
          </p:nvPr>
        </p:nvSpPr>
        <p:spPr/>
        <p:txBody>
          <a:bodyPr/>
          <a:lstStyle/>
          <a:p>
            <a:r>
              <a:rPr lang="en-US" dirty="0"/>
              <a:t>References </a:t>
            </a:r>
          </a:p>
        </p:txBody>
      </p:sp>
      <p:sp>
        <p:nvSpPr>
          <p:cNvPr id="3" name="TextBox 2">
            <a:extLst>
              <a:ext uri="{FF2B5EF4-FFF2-40B4-BE49-F238E27FC236}">
                <a16:creationId xmlns="" xmlns:a16="http://schemas.microsoft.com/office/drawing/2014/main" id="{06B55A1F-FB3D-47A1-BCE0-2954D1695865}"/>
              </a:ext>
            </a:extLst>
          </p:cNvPr>
          <p:cNvSpPr txBox="1"/>
          <p:nvPr/>
        </p:nvSpPr>
        <p:spPr>
          <a:xfrm>
            <a:off x="1534696" y="1853754"/>
            <a:ext cx="9657179" cy="2862322"/>
          </a:xfrm>
          <a:prstGeom prst="rect">
            <a:avLst/>
          </a:prstGeom>
          <a:noFill/>
        </p:spPr>
        <p:txBody>
          <a:bodyPr wrap="square" rtlCol="0">
            <a:spAutoFit/>
          </a:bodyPr>
          <a:lstStyle/>
          <a:p>
            <a:pPr marL="285750" lvl="0" indent="-285750">
              <a:buFont typeface="Arial" panose="020B0604020202020204" pitchFamily="34" charset="0"/>
              <a:buChar char="•"/>
            </a:pPr>
            <a:r>
              <a:rPr lang="en-IN" u="sng" dirty="0">
                <a:hlinkClick r:id="rId2"/>
              </a:rPr>
              <a:t>www.researchgate.net/publication/332109738_A_Survey_in_Deep_Learning_Model_for_Image_Annotation</a:t>
            </a:r>
            <a:r>
              <a:rPr lang="en-IN" dirty="0"/>
              <a:t>.</a:t>
            </a:r>
          </a:p>
          <a:p>
            <a:pPr marL="285750" indent="-285750">
              <a:buFont typeface="Arial" panose="020B0604020202020204" pitchFamily="34" charset="0"/>
              <a:buChar char="•"/>
            </a:pPr>
            <a:r>
              <a:rPr lang="en-IN" u="sng" dirty="0" smtClean="0">
                <a:hlinkClick r:id="rId3"/>
              </a:rPr>
              <a:t>www.researchgate.net/publication/328993377_Building_Detection_and_Segmentation_Using_a_CNN_with_Automatically_Generated_Training_Data</a:t>
            </a:r>
            <a:endParaRPr lang="en-IN" u="sng" dirty="0" smtClean="0"/>
          </a:p>
          <a:p>
            <a:pPr marL="285750" indent="-285750">
              <a:buFont typeface="Arial" panose="020B0604020202020204" pitchFamily="34" charset="0"/>
              <a:buChar char="•"/>
            </a:pPr>
            <a:r>
              <a:rPr lang="en-IN" dirty="0"/>
              <a:t>Claudio Cusano, Gianluigi Ciocca. </a:t>
            </a:r>
            <a:r>
              <a:rPr lang="en-IN" i="1" dirty="0"/>
              <a:t>Image </a:t>
            </a:r>
            <a:r>
              <a:rPr lang="en-IN" dirty="0"/>
              <a:t>nnnoto/ion usinp</a:t>
            </a:r>
            <a:r>
              <a:rPr lang="en-IN" i="1" dirty="0"/>
              <a:t>SVM</a:t>
            </a:r>
            <a:endParaRPr lang="en-IN" dirty="0"/>
          </a:p>
          <a:p>
            <a:pPr marL="285750" indent="-285750">
              <a:buFont typeface="Arial" panose="020B0604020202020204" pitchFamily="34" charset="0"/>
              <a:buChar char="•"/>
            </a:pPr>
            <a:r>
              <a:rPr lang="en-IN" dirty="0"/>
              <a:t>Mahdia Bakalem, Nadjia Benblidia. </a:t>
            </a:r>
            <a:r>
              <a:rPr lang="en-IN" i="1" dirty="0"/>
              <a:t>A Comparative </a:t>
            </a:r>
            <a:r>
              <a:rPr lang="en-IN" dirty="0"/>
              <a:t>/rape </a:t>
            </a:r>
            <a:r>
              <a:rPr lang="en-IN" i="1" dirty="0"/>
              <a:t>Annotation. </a:t>
            </a:r>
            <a:r>
              <a:rPr lang="en-IN" dirty="0"/>
              <a:t>978-1-4799- 4796-6/13/ c 2013 IEEE. (2012</a:t>
            </a:r>
            <a:r>
              <a:rPr lang="en-IN" dirty="0" smtClean="0"/>
              <a:t>).</a:t>
            </a:r>
            <a:endParaRPr lang="en-US" dirty="0">
              <a:solidFill>
                <a:schemeClr val="dk1"/>
              </a:solidFill>
            </a:endParaRPr>
          </a:p>
          <a:p>
            <a:endParaRPr lang="en-US" dirty="0"/>
          </a:p>
          <a:p>
            <a:endParaRPr lang="en-US" dirty="0"/>
          </a:p>
          <a:p>
            <a:endParaRPr lang="en-US" dirty="0"/>
          </a:p>
        </p:txBody>
      </p:sp>
    </p:spTree>
    <p:extLst>
      <p:ext uri="{BB962C8B-B14F-4D97-AF65-F5344CB8AC3E}">
        <p14:creationId xmlns:p14="http://schemas.microsoft.com/office/powerpoint/2010/main" val="32455290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303867-B60F-4999-BC19-F881AFC2A905}"/>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 xmlns:a16="http://schemas.microsoft.com/office/drawing/2014/main" id="{FBFB2E3B-ABF0-4E2C-8CBC-13328A2853E3}"/>
              </a:ext>
            </a:extLst>
          </p:cNvPr>
          <p:cNvSpPr>
            <a:spLocks noGrp="1"/>
          </p:cNvSpPr>
          <p:nvPr>
            <p:ph type="subTitle" idx="1"/>
          </p:nvPr>
        </p:nvSpPr>
        <p:spPr/>
        <p:txBody>
          <a:bodyPr/>
          <a:lstStyle/>
          <a:p>
            <a:r>
              <a:rPr lang="en-US" dirty="0"/>
              <a:t>    </a:t>
            </a:r>
          </a:p>
          <a:p>
            <a:endParaRPr lang="en-US" dirty="0"/>
          </a:p>
        </p:txBody>
      </p:sp>
    </p:spTree>
    <p:extLst>
      <p:ext uri="{BB962C8B-B14F-4D97-AF65-F5344CB8AC3E}">
        <p14:creationId xmlns:p14="http://schemas.microsoft.com/office/powerpoint/2010/main" val="4046889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6D5AF1-1D69-43E0-A2A9-2D7A74D919CB}"/>
              </a:ext>
            </a:extLst>
          </p:cNvPr>
          <p:cNvSpPr>
            <a:spLocks noGrp="1"/>
          </p:cNvSpPr>
          <p:nvPr>
            <p:ph type="title"/>
          </p:nvPr>
        </p:nvSpPr>
        <p:spPr/>
        <p:txBody>
          <a:bodyPr/>
          <a:lstStyle/>
          <a:p>
            <a:r>
              <a:rPr lang="en-US" dirty="0"/>
              <a:t>CONTENTS:</a:t>
            </a:r>
          </a:p>
        </p:txBody>
      </p:sp>
      <p:sp>
        <p:nvSpPr>
          <p:cNvPr id="3" name="TextBox 2">
            <a:extLst>
              <a:ext uri="{FF2B5EF4-FFF2-40B4-BE49-F238E27FC236}">
                <a16:creationId xmlns="" xmlns:a16="http://schemas.microsoft.com/office/drawing/2014/main" id="{D7FA72E0-56CE-45D1-BD05-0A39CF8E1ED5}"/>
              </a:ext>
            </a:extLst>
          </p:cNvPr>
          <p:cNvSpPr txBox="1"/>
          <p:nvPr/>
        </p:nvSpPr>
        <p:spPr>
          <a:xfrm>
            <a:off x="1534696" y="1853755"/>
            <a:ext cx="9520158"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a:t>
            </a: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Objectives</a:t>
            </a: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Scope</a:t>
            </a: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CNN(Convolution </a:t>
            </a:r>
            <a:r>
              <a:rPr lang="en-US" sz="2000" dirty="0">
                <a:latin typeface="Times New Roman" panose="02020603050405020304" pitchFamily="18" charset="0"/>
                <a:cs typeface="Times New Roman" panose="02020603050405020304" pitchFamily="18" charset="0"/>
              </a:rPr>
              <a:t>Neural Networks)</a:t>
            </a: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LSTM (Long short term memory)</a:t>
            </a: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VGG16 model</a:t>
            </a: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Phases</a:t>
            </a: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Literature Survey</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onclusion</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24459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3F72D8-0BFA-49EF-8BF1-90F979E227A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 xmlns:a16="http://schemas.microsoft.com/office/drawing/2014/main" id="{D18F7259-0416-4D6C-B845-E63349700CB6}"/>
              </a:ext>
            </a:extLst>
          </p:cNvPr>
          <p:cNvSpPr txBox="1"/>
          <p:nvPr/>
        </p:nvSpPr>
        <p:spPr>
          <a:xfrm>
            <a:off x="1534696" y="1853754"/>
            <a:ext cx="10066754" cy="3447098"/>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Image captioning means automatically generating a caption for an image. Automatically creating the description of an image using any natural language sentences is a very challenging task. It requires expertise of both image processing as well as natural language processing. Sharing photos through the internet (e.g. Instagram, Facebook, etc.), which becomes a common practice, leads to archives in the order of millions of images. Manual annotation is time consuming and extremely labour-intensive work. Thereafter, computer-assisted system are desired to lesson these difficulties by automation using machine learning. The annoted image can be used for retrieval purposes, in image processing algorithms, intelligent scanner, digital cameras, photocopiers, and printers. Our goal is to create system which will annotate images based on previously learned datasets</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US" sz="1800" dirty="0" smtClean="0">
                <a:effectLst/>
                <a:latin typeface="Times New Roman" panose="02020603050405020304" pitchFamily="18" charset="0"/>
                <a:ea typeface="Calibri" panose="020F050202020403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268141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121E8-53A5-4B1C-9C68-1F741DA1B2D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 xmlns:a16="http://schemas.microsoft.com/office/drawing/2014/main" id="{BC8C070E-33D6-4C17-A7FB-F52CE6715719}"/>
              </a:ext>
            </a:extLst>
          </p:cNvPr>
          <p:cNvSpPr txBox="1"/>
          <p:nvPr/>
        </p:nvSpPr>
        <p:spPr>
          <a:xfrm>
            <a:off x="1534695" y="1863279"/>
            <a:ext cx="10256251"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Image annotation refers to the tagging of images with appropriate keywords.  The process of annotating images manually is time-consuming and extremely labor-intensive work. Thereafter, computer-assisted systems are desired to lessen these difficulties by automation. The automatic image annotation is targeted to assign a few relevant  text  keywords to an input image that reflects its visual content. Machine learning techniques are used to develop the image annotation systems to map the low-level (visual) features to high-level concepts or semantics</a:t>
            </a:r>
            <a:r>
              <a:rPr lang="en-US"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There are two main approaches to Image Captioning: bottom-up and top-down. Bottom-up approach generate items observed in an image, and then attempt to combine the items identified into a </a:t>
            </a:r>
            <a:r>
              <a:rPr lang="en-IN" sz="2000" dirty="0" smtClean="0">
                <a:latin typeface="Times New Roman" panose="02020603050405020304" pitchFamily="18" charset="0"/>
                <a:cs typeface="Times New Roman" panose="02020603050405020304" pitchFamily="18" charset="0"/>
              </a:rPr>
              <a:t>caption. We </a:t>
            </a:r>
            <a:r>
              <a:rPr lang="en-IN" sz="2000" dirty="0">
                <a:latin typeface="Times New Roman" panose="02020603050405020304" pitchFamily="18" charset="0"/>
                <a:cs typeface="Times New Roman" panose="02020603050405020304" pitchFamily="18" charset="0"/>
              </a:rPr>
              <a:t>are going to use two neural network algorithm which is Convolutional Neural Network (CNN) and Recurrent Neural Network (RNN) based Long Short Term Memory (LSTM). In the project CNN will be used to train the images as well as to detect the objects in the image with the help of various pre trained models and RNN based LSTM will be used to generate captions from the generated object keyword</a:t>
            </a:r>
          </a:p>
        </p:txBody>
      </p:sp>
    </p:spTree>
    <p:extLst>
      <p:ext uri="{BB962C8B-B14F-4D97-AF65-F5344CB8AC3E}">
        <p14:creationId xmlns:p14="http://schemas.microsoft.com/office/powerpoint/2010/main" val="1326402049"/>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1A02E-E2D2-49F4-B6A7-21691E81815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 xmlns:a16="http://schemas.microsoft.com/office/drawing/2014/main" id="{FFD54F18-33E7-4A9C-B97D-C2D2AB08B0EA}"/>
              </a:ext>
            </a:extLst>
          </p:cNvPr>
          <p:cNvSpPr txBox="1"/>
          <p:nvPr/>
        </p:nvSpPr>
        <p:spPr>
          <a:xfrm>
            <a:off x="1609725" y="1853754"/>
            <a:ext cx="9906000" cy="2523768"/>
          </a:xfrm>
          <a:prstGeom prst="rect">
            <a:avLst/>
          </a:prstGeom>
          <a:noFill/>
        </p:spPr>
        <p:txBody>
          <a:bodyPr wrap="square" rtlCol="0">
            <a:spAutoFit/>
          </a:bodyPr>
          <a:lstStyle/>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of our project is to extract the features of a given image and to automatically caption the objects present in the image. </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build a system that will identify multiple objects from a given image.</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create a system that will be able to caption the objects present in the image.</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be able to train the model created to identify and caption the images.</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be able to test and evaluate the performance of the system of both the training and testing phase.</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p>
        </p:txBody>
      </p:sp>
    </p:spTree>
    <p:extLst>
      <p:ext uri="{BB962C8B-B14F-4D97-AF65-F5344CB8AC3E}">
        <p14:creationId xmlns:p14="http://schemas.microsoft.com/office/powerpoint/2010/main" val="34780008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726B8-1B74-4884-B3DE-5837339FD3A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Scope</a:t>
            </a:r>
          </a:p>
        </p:txBody>
      </p:sp>
      <p:sp>
        <p:nvSpPr>
          <p:cNvPr id="3" name="TextBox 2">
            <a:extLst>
              <a:ext uri="{FF2B5EF4-FFF2-40B4-BE49-F238E27FC236}">
                <a16:creationId xmlns="" xmlns:a16="http://schemas.microsoft.com/office/drawing/2014/main" id="{65844DD1-FAB1-4A34-B166-C208DC3FC2C7}"/>
              </a:ext>
            </a:extLst>
          </p:cNvPr>
          <p:cNvSpPr txBox="1"/>
          <p:nvPr/>
        </p:nvSpPr>
        <p:spPr>
          <a:xfrm>
            <a:off x="1534696" y="1853754"/>
            <a:ext cx="8908715" cy="1938992"/>
          </a:xfrm>
          <a:prstGeom prst="rect">
            <a:avLst/>
          </a:prstGeom>
          <a:noFill/>
        </p:spPr>
        <p:txBody>
          <a:bodyPr wrap="square" rtlCol="0">
            <a:spAutoFit/>
          </a:bodyPr>
          <a:lstStyle/>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scope of this project is to classify the images from the different classes available which makes it easy to search an image based on a keyword.</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developed in this project is such that it will add a caption to multiple objects present in an image.</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images after been identified and captioned will be saved into the separate database</a:t>
            </a:r>
          </a:p>
        </p:txBody>
      </p:sp>
    </p:spTree>
    <p:extLst>
      <p:ext uri="{BB962C8B-B14F-4D97-AF65-F5344CB8AC3E}">
        <p14:creationId xmlns:p14="http://schemas.microsoft.com/office/powerpoint/2010/main" val="12138488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1503C-4CA5-4F9B-8066-D76A6585D109}"/>
              </a:ext>
            </a:extLst>
          </p:cNvPr>
          <p:cNvSpPr>
            <a:spLocks noGrp="1"/>
          </p:cNvSpPr>
          <p:nvPr>
            <p:ph type="title"/>
          </p:nvPr>
        </p:nvSpPr>
        <p:spPr>
          <a:xfrm>
            <a:off x="1620421" y="806859"/>
            <a:ext cx="9520158" cy="1049235"/>
          </a:xfrm>
        </p:spPr>
        <p:txBody>
          <a:bodyPr>
            <a:normAutofit/>
          </a:bodyPr>
          <a:lstStyle/>
          <a:p>
            <a:r>
              <a:rPr lang="en-US" sz="4000" dirty="0">
                <a:latin typeface="Times New Roman" panose="02020603050405020304" pitchFamily="18" charset="0"/>
                <a:cs typeface="Times New Roman" panose="02020603050405020304" pitchFamily="18" charset="0"/>
              </a:rPr>
              <a:t>CNN(Convolution Neural Networks):</a:t>
            </a:r>
          </a:p>
        </p:txBody>
      </p:sp>
      <p:sp>
        <p:nvSpPr>
          <p:cNvPr id="3" name="Content Placeholder 2">
            <a:extLst>
              <a:ext uri="{FF2B5EF4-FFF2-40B4-BE49-F238E27FC236}">
                <a16:creationId xmlns="" xmlns:a16="http://schemas.microsoft.com/office/drawing/2014/main" id="{B2AD51A3-C627-4156-9B83-D3E2DCD1E5C5}"/>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The convolutional neural network, or CNN for short, is a specialized type of neural network model designed for working with two-dimensional image data, although they can be used with one-dimensional and three-dimensional </a:t>
            </a:r>
            <a:r>
              <a:rPr lang="en-IN" dirty="0" smtClean="0">
                <a:latin typeface="Times New Roman" panose="02020603050405020304" pitchFamily="18" charset="0"/>
                <a:cs typeface="Times New Roman" panose="02020603050405020304" pitchFamily="18" charset="0"/>
              </a:rPr>
              <a:t>data. </a:t>
            </a:r>
          </a:p>
          <a:p>
            <a:pPr algn="just"/>
            <a:r>
              <a:rPr lang="en-IN" dirty="0" smtClean="0">
                <a:latin typeface="Times New Roman" panose="02020603050405020304" pitchFamily="18" charset="0"/>
                <a:cs typeface="Times New Roman" panose="02020603050405020304" pitchFamily="18" charset="0"/>
              </a:rPr>
              <a:t>Convolutional </a:t>
            </a:r>
            <a:r>
              <a:rPr lang="en-IN" dirty="0">
                <a:latin typeface="Times New Roman" panose="02020603050405020304" pitchFamily="18" charset="0"/>
                <a:cs typeface="Times New Roman" panose="02020603050405020304" pitchFamily="18" charset="0"/>
              </a:rPr>
              <a:t>neural networks do not learn a single filter; they, in fact, learn multiple features in parallel for a given input</a:t>
            </a:r>
            <a:r>
              <a:rPr lang="en-I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cs typeface="Times New Roman" panose="02020603050405020304" pitchFamily="18" charset="0"/>
              </a:rPr>
              <a:t>is often called as encoder because it encodes the content of the image into a smaller feature vector.</a:t>
            </a:r>
            <a:endParaRPr lang="en-IN" dirty="0">
              <a:latin typeface="Times New Roman" panose="02020603050405020304" pitchFamily="18" charset="0"/>
              <a:cs typeface="Times New Roman" panose="02020603050405020304" pitchFamily="18" charset="0"/>
            </a:endParaRPr>
          </a:p>
          <a:p>
            <a:pPr lvl="0" algn="just"/>
            <a:endParaRPr lang="en-IN" dirty="0"/>
          </a:p>
          <a:p>
            <a:endParaRPr lang="en-US" dirty="0"/>
          </a:p>
          <a:p>
            <a:endParaRPr lang="en-US" dirty="0"/>
          </a:p>
        </p:txBody>
      </p:sp>
      <p:sp>
        <p:nvSpPr>
          <p:cNvPr id="4" name="AutoShape 2">
            <a:extLst>
              <a:ext uri="{FF2B5EF4-FFF2-40B4-BE49-F238E27FC236}">
                <a16:creationId xmlns="" xmlns:a16="http://schemas.microsoft.com/office/drawing/2014/main"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7554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1503C-4CA5-4F9B-8066-D76A6585D109}"/>
              </a:ext>
            </a:extLst>
          </p:cNvPr>
          <p:cNvSpPr>
            <a:spLocks noGrp="1"/>
          </p:cNvSpPr>
          <p:nvPr>
            <p:ph type="title"/>
          </p:nvPr>
        </p:nvSpPr>
        <p:spPr>
          <a:xfrm>
            <a:off x="1620421" y="806859"/>
            <a:ext cx="9520158" cy="1049235"/>
          </a:xfrm>
        </p:spPr>
        <p:txBody>
          <a:bodyPr>
            <a:normAutofit/>
          </a:bodyPr>
          <a:lstStyle/>
          <a:p>
            <a:r>
              <a:rPr lang="en-US" sz="4000" dirty="0" smtClean="0">
                <a:latin typeface="Times New Roman" panose="02020603050405020304" pitchFamily="18" charset="0"/>
                <a:cs typeface="Times New Roman" panose="02020603050405020304" pitchFamily="18" charset="0"/>
              </a:rPr>
              <a:t>CNN</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Model:</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2AD51A3-C627-4156-9B83-D3E2DCD1E5C5}"/>
              </a:ext>
            </a:extLst>
          </p:cNvPr>
          <p:cNvSpPr>
            <a:spLocks noGrp="1"/>
          </p:cNvSpPr>
          <p:nvPr>
            <p:ph idx="1"/>
          </p:nvPr>
        </p:nvSpPr>
        <p:spPr/>
        <p:txBody>
          <a:bodyPr/>
          <a:lstStyle/>
          <a:p>
            <a:pPr marL="0" lvl="0" indent="0" algn="just">
              <a:buNone/>
            </a:pPr>
            <a:endParaRPr lang="en-IN" dirty="0"/>
          </a:p>
          <a:p>
            <a:endParaRPr lang="en-US" dirty="0"/>
          </a:p>
          <a:p>
            <a:endParaRPr lang="en-US" dirty="0"/>
          </a:p>
        </p:txBody>
      </p:sp>
      <p:sp>
        <p:nvSpPr>
          <p:cNvPr id="4" name="AutoShape 2">
            <a:extLst>
              <a:ext uri="{FF2B5EF4-FFF2-40B4-BE49-F238E27FC236}">
                <a16:creationId xmlns="" xmlns:a16="http://schemas.microsoft.com/office/drawing/2014/main"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3"/>
          <p:cNvPicPr/>
          <p:nvPr/>
        </p:nvPicPr>
        <p:blipFill>
          <a:blip r:embed="rId2" cstate="print">
            <a:extLst>
              <a:ext uri="{28A0092B-C50C-407E-A947-70E740481C1C}">
                <a14:useLocalDpi xmlns:a14="http://schemas.microsoft.com/office/drawing/2010/main" val="0"/>
              </a:ext>
            </a:extLst>
          </a:blip>
          <a:stretch>
            <a:fillRect/>
          </a:stretch>
        </p:blipFill>
        <p:spPr>
          <a:xfrm>
            <a:off x="1620421" y="2425946"/>
            <a:ext cx="9093869" cy="2006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06477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1503C-4CA5-4F9B-8066-D76A6585D109}"/>
              </a:ext>
            </a:extLst>
          </p:cNvPr>
          <p:cNvSpPr>
            <a:spLocks noGrp="1"/>
          </p:cNvSpPr>
          <p:nvPr>
            <p:ph type="title"/>
          </p:nvPr>
        </p:nvSpPr>
        <p:spPr>
          <a:xfrm>
            <a:off x="1620421" y="806859"/>
            <a:ext cx="9520158" cy="1049235"/>
          </a:xfrm>
        </p:spPr>
        <p:txBody>
          <a:bodyPr/>
          <a:lstStyle/>
          <a:p>
            <a:r>
              <a:rPr lang="en-US" sz="4000" dirty="0" smtClean="0">
                <a:latin typeface="Times New Roman" panose="02020603050405020304" pitchFamily="18" charset="0"/>
                <a:cs typeface="Times New Roman" panose="02020603050405020304" pitchFamily="18" charset="0"/>
              </a:rPr>
              <a:t>LSTM(Long Short Term Memory):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2AD51A3-C627-4156-9B83-D3E2DCD1E5C5}"/>
              </a:ext>
            </a:extLst>
          </p:cNvPr>
          <p:cNvSpPr>
            <a:spLocks noGrp="1"/>
          </p:cNvSpPr>
          <p:nvPr>
            <p:ph idx="1"/>
          </p:nvPr>
        </p:nvSpPr>
        <p:spPr/>
        <p:txBody>
          <a:bodyPr>
            <a:normAutofit fontScale="92500" lnSpcReduction="20000"/>
          </a:bodyPr>
          <a:lstStyle/>
          <a:p>
            <a:pPr algn="just"/>
            <a:r>
              <a:rPr lang="en-IN" sz="2200" dirty="0">
                <a:latin typeface="Times New Roman" panose="02020603050405020304" pitchFamily="18" charset="0"/>
                <a:cs typeface="Times New Roman" panose="02020603050405020304" pitchFamily="18" charset="0"/>
              </a:rPr>
              <a:t>Recurrent neural networks (RNN) are the state of the art algorithm that remembers its input, due to an internal memory, which makes it perfectly suited for machine learning problems that involve sequential data</a:t>
            </a:r>
            <a:r>
              <a:rPr lang="en-IN" sz="2200"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RNN </a:t>
            </a:r>
            <a:r>
              <a:rPr lang="en-IN" dirty="0">
                <a:latin typeface="Times New Roman" panose="02020603050405020304" pitchFamily="18" charset="0"/>
                <a:cs typeface="Times New Roman" panose="02020603050405020304" pitchFamily="18" charset="0"/>
              </a:rPr>
              <a:t>remembers things for just small durations of time, i.e. if we need the information after a small time it may be reproducible, but once a lot of words are fed in, this information gets lost somewhere.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issue can be resolved by applying a slightly tweaked version of RNNs – the Long Short-Term Memory </a:t>
            </a:r>
            <a:r>
              <a:rPr lang="en-IN" dirty="0" smtClean="0">
                <a:latin typeface="Times New Roman" panose="02020603050405020304" pitchFamily="18" charset="0"/>
                <a:cs typeface="Times New Roman" panose="02020603050405020304" pitchFamily="18" charset="0"/>
              </a:rPr>
              <a:t>Networks. Long </a:t>
            </a:r>
            <a:r>
              <a:rPr lang="en-IN" dirty="0">
                <a:latin typeface="Times New Roman" panose="02020603050405020304" pitchFamily="18" charset="0"/>
                <a:cs typeface="Times New Roman" panose="02020603050405020304" pitchFamily="18" charset="0"/>
              </a:rPr>
              <a:t>Short-Term Memory (LSTM) networks are a type of recurrent neural network capable of learning order dependence in sequence prediction problems</a:t>
            </a:r>
            <a:r>
              <a:rPr lang="en-I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Lstm </a:t>
            </a:r>
            <a:r>
              <a:rPr lang="en-US" dirty="0">
                <a:latin typeface="Times New Roman" panose="02020603050405020304" pitchFamily="18" charset="0"/>
                <a:cs typeface="Times New Roman" panose="02020603050405020304" pitchFamily="18" charset="0"/>
              </a:rPr>
              <a:t>is called as decode because it decodes the vector and try to turn into a caption</a:t>
            </a:r>
            <a:r>
              <a:rPr lang="en-US" dirty="0" smtClean="0"/>
              <a:t>.</a:t>
            </a:r>
            <a:endParaRPr lang="en-IN" dirty="0"/>
          </a:p>
          <a:p>
            <a:pPr lvl="0" algn="just"/>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AutoShape 2">
            <a:extLst>
              <a:ext uri="{FF2B5EF4-FFF2-40B4-BE49-F238E27FC236}">
                <a16:creationId xmlns="" xmlns:a16="http://schemas.microsoft.com/office/drawing/2014/main"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01469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3315</TotalTime>
  <Words>1308</Words>
  <Application>Microsoft Office PowerPoint</Application>
  <PresentationFormat>Widescreen</PresentationFormat>
  <Paragraphs>143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Palatino Linotype</vt:lpstr>
      <vt:lpstr>Times New Roman</vt:lpstr>
      <vt:lpstr>Wingdings</vt:lpstr>
      <vt:lpstr>Gallery</vt:lpstr>
      <vt:lpstr>PowerPoint Presentation</vt:lpstr>
      <vt:lpstr>CONTENTS:</vt:lpstr>
      <vt:lpstr>Abstract</vt:lpstr>
      <vt:lpstr>Introduction</vt:lpstr>
      <vt:lpstr>Objectives</vt:lpstr>
      <vt:lpstr>Scope</vt:lpstr>
      <vt:lpstr>CNN(Convolution Neural Networks):</vt:lpstr>
      <vt:lpstr>CNN Model:</vt:lpstr>
      <vt:lpstr>LSTM(Long Short Term Memory):</vt:lpstr>
      <vt:lpstr>LSTM Model:</vt:lpstr>
      <vt:lpstr>VGG16 </vt:lpstr>
      <vt:lpstr>VGG16 Model</vt:lpstr>
      <vt:lpstr>Phases:</vt:lpstr>
      <vt:lpstr>                 Literature survey</vt:lpstr>
      <vt:lpstr>PowerPoint Presentation</vt:lpstr>
      <vt:lpstr>Conclusion</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Kulkarni</dc:creator>
  <cp:lastModifiedBy>admin</cp:lastModifiedBy>
  <cp:revision>131</cp:revision>
  <dcterms:created xsi:type="dcterms:W3CDTF">2020-09-15T14:50:27Z</dcterms:created>
  <dcterms:modified xsi:type="dcterms:W3CDTF">2021-05-09T05:46:14Z</dcterms:modified>
</cp:coreProperties>
</file>