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8" r:id="rId3"/>
    <p:sldId id="260" r:id="rId4"/>
    <p:sldId id="297" r:id="rId5"/>
    <p:sldId id="298" r:id="rId6"/>
    <p:sldId id="299" r:id="rId7"/>
    <p:sldId id="261" r:id="rId8"/>
    <p:sldId id="300" r:id="rId9"/>
    <p:sldId id="307" r:id="rId10"/>
    <p:sldId id="309" r:id="rId11"/>
    <p:sldId id="310" r:id="rId12"/>
    <p:sldId id="301" r:id="rId13"/>
    <p:sldId id="263" r:id="rId14"/>
    <p:sldId id="302" r:id="rId15"/>
    <p:sldId id="267" r:id="rId16"/>
    <p:sldId id="303" r:id="rId17"/>
    <p:sldId id="304" r:id="rId18"/>
    <p:sldId id="305" r:id="rId19"/>
    <p:sldId id="306" r:id="rId20"/>
    <p:sldId id="308" r:id="rId21"/>
    <p:sldId id="313" r:id="rId22"/>
    <p:sldId id="314" r:id="rId23"/>
  </p:sldIdLst>
  <p:sldSz cx="9144000" cy="5143500" type="screen16x9"/>
  <p:notesSz cx="6858000" cy="9144000"/>
  <p:embeddedFontLst>
    <p:embeddedFont>
      <p:font typeface="Nunito Light" pitchFamily="2" charset="0"/>
      <p:regular r:id="rId25"/>
      <p:italic r:id="rId26"/>
    </p:embeddedFont>
    <p:embeddedFont>
      <p:font typeface="Open Sans" panose="020B0606030504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Raleway ExtraBold" pitchFamily="2" charset="0"/>
      <p:bold r:id="rId35"/>
      <p:boldItalic r:id="rId36"/>
    </p:embeddedFont>
    <p:embeddedFont>
      <p:font typeface="Raleway Medium"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94125-D37F-4319-85B5-AD554EC453C3}" v="1068" dt="2024-03-26T18:28:35.346"/>
    <p1510:client id="{B15EFEB6-04B5-442B-8E86-CB4C7211E9B2}" v="722" dt="2024-03-26T18:29:24.029"/>
  </p1510:revLst>
</p1510:revInfo>
</file>

<file path=ppt/tableStyles.xml><?xml version="1.0" encoding="utf-8"?>
<a:tblStyleLst xmlns:a="http://schemas.openxmlformats.org/drawingml/2006/main" def="{5D4003CC-F3C3-4F66-A58A-692AB6590BE7}">
  <a:tblStyle styleId="{5D4003CC-F3C3-4F66-A58A-692AB6590B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69223F-9051-4784-B336-CFFE7A5172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22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070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2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92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4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5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75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550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75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36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0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30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03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80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650"/>
            <a:ext cx="6651600" cy="15621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49750"/>
            <a:ext cx="3926400" cy="414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7"/>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7"/>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7"/>
          <p:cNvSpPr txBox="1">
            <a:spLocks noGrp="1"/>
          </p:cNvSpPr>
          <p:nvPr>
            <p:ph type="subTitle" idx="4"/>
          </p:nvPr>
        </p:nvSpPr>
        <p:spPr>
          <a:xfrm>
            <a:off x="713225"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5" name="Google Shape;135;p17"/>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6" name="Google Shape;136;p17"/>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7" name="Google Shape;137;p17"/>
          <p:cNvGrpSpPr/>
          <p:nvPr/>
        </p:nvGrpSpPr>
        <p:grpSpPr>
          <a:xfrm>
            <a:off x="8795925" y="2411700"/>
            <a:ext cx="364500" cy="2731800"/>
            <a:chOff x="8795925" y="2411700"/>
            <a:chExt cx="364500" cy="2731800"/>
          </a:xfrm>
        </p:grpSpPr>
        <p:sp>
          <p:nvSpPr>
            <p:cNvPr id="138" name="Google Shape;138;p17"/>
            <p:cNvSpPr/>
            <p:nvPr/>
          </p:nvSpPr>
          <p:spPr>
            <a:xfrm rot="10800000" flipH="1">
              <a:off x="8795925"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9" name="Google Shape;139;p17"/>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0" name="Google Shape;140;p17"/>
            <p:cNvSpPr/>
            <p:nvPr/>
          </p:nvSpPr>
          <p:spPr>
            <a:xfrm rot="10800000" flipH="1">
              <a:off x="8795925" y="25722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7"/>
            <p:cNvSpPr/>
            <p:nvPr/>
          </p:nvSpPr>
          <p:spPr>
            <a:xfrm>
              <a:off x="8795925" y="2411700"/>
              <a:ext cx="3645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2" name="Google Shape;142;p17"/>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0" name="Google Shape;150;p18"/>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1" name="Google Shape;151;p18"/>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2" name="Google Shape;152;p18"/>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3" name="Google Shape;153;p18"/>
          <p:cNvGrpSpPr/>
          <p:nvPr/>
        </p:nvGrpSpPr>
        <p:grpSpPr>
          <a:xfrm>
            <a:off x="0" y="3429300"/>
            <a:ext cx="9160425" cy="1714200"/>
            <a:chOff x="0" y="3429300"/>
            <a:chExt cx="9160425" cy="1714200"/>
          </a:xfrm>
        </p:grpSpPr>
        <p:grpSp>
          <p:nvGrpSpPr>
            <p:cNvPr id="154" name="Google Shape;154;p18"/>
            <p:cNvGrpSpPr/>
            <p:nvPr/>
          </p:nvGrpSpPr>
          <p:grpSpPr>
            <a:xfrm>
              <a:off x="8795925" y="3429300"/>
              <a:ext cx="364500" cy="1714200"/>
              <a:chOff x="8795925" y="3429300"/>
              <a:chExt cx="364500" cy="1714200"/>
            </a:xfrm>
          </p:grpSpPr>
          <p:sp>
            <p:nvSpPr>
              <p:cNvPr id="155" name="Google Shape;155;p18"/>
              <p:cNvSpPr/>
              <p:nvPr/>
            </p:nvSpPr>
            <p:spPr>
              <a:xfrm rot="10800000" flipH="1">
                <a:off x="8795925" y="42864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8"/>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7" name="Google Shape;157;p18"/>
            <p:cNvGrpSpPr/>
            <p:nvPr/>
          </p:nvGrpSpPr>
          <p:grpSpPr>
            <a:xfrm>
              <a:off x="0" y="3429300"/>
              <a:ext cx="364500" cy="1714200"/>
              <a:chOff x="0" y="3429300"/>
              <a:chExt cx="364500" cy="1714200"/>
            </a:xfrm>
          </p:grpSpPr>
          <p:sp>
            <p:nvSpPr>
              <p:cNvPr id="158" name="Google Shape;158;p18"/>
              <p:cNvSpPr/>
              <p:nvPr/>
            </p:nvSpPr>
            <p:spPr>
              <a:xfrm rot="10800000" flipH="1">
                <a:off x="0"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 name="Google Shape;159;p18"/>
              <p:cNvSpPr/>
              <p:nvPr/>
            </p:nvSpPr>
            <p:spPr>
              <a:xfrm rot="10800000" flipH="1">
                <a:off x="0"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0" name="Google Shape;160;p1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9" name="Google Shape;209;p23"/>
          <p:cNvGrpSpPr/>
          <p:nvPr/>
        </p:nvGrpSpPr>
        <p:grpSpPr>
          <a:xfrm>
            <a:off x="0" y="0"/>
            <a:ext cx="9144000" cy="5160150"/>
            <a:chOff x="0" y="0"/>
            <a:chExt cx="9144000" cy="5160150"/>
          </a:xfrm>
        </p:grpSpPr>
        <p:grpSp>
          <p:nvGrpSpPr>
            <p:cNvPr id="210" name="Google Shape;210;p23"/>
            <p:cNvGrpSpPr/>
            <p:nvPr/>
          </p:nvGrpSpPr>
          <p:grpSpPr>
            <a:xfrm>
              <a:off x="0" y="3445950"/>
              <a:ext cx="568500" cy="1714200"/>
              <a:chOff x="0" y="3445950"/>
              <a:chExt cx="568500" cy="1714200"/>
            </a:xfrm>
          </p:grpSpPr>
          <p:sp>
            <p:nvSpPr>
              <p:cNvPr id="211" name="Google Shape;211;p23"/>
              <p:cNvSpPr/>
              <p:nvPr/>
            </p:nvSpPr>
            <p:spPr>
              <a:xfrm rot="10800000" flipH="1">
                <a:off x="0" y="4303050"/>
                <a:ext cx="568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2" name="Google Shape;212;p23"/>
              <p:cNvSpPr/>
              <p:nvPr/>
            </p:nvSpPr>
            <p:spPr>
              <a:xfrm rot="10800000" flipH="1">
                <a:off x="0" y="3445950"/>
                <a:ext cx="568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3" name="Google Shape;213;p23"/>
            <p:cNvGrpSpPr/>
            <p:nvPr/>
          </p:nvGrpSpPr>
          <p:grpSpPr>
            <a:xfrm>
              <a:off x="8575500" y="0"/>
              <a:ext cx="568500" cy="5160150"/>
              <a:chOff x="8575500" y="0"/>
              <a:chExt cx="568500" cy="5160150"/>
            </a:xfrm>
          </p:grpSpPr>
          <p:sp>
            <p:nvSpPr>
              <p:cNvPr id="214" name="Google Shape;214;p23"/>
              <p:cNvSpPr/>
              <p:nvPr/>
            </p:nvSpPr>
            <p:spPr>
              <a:xfrm rot="10800000" flipH="1">
                <a:off x="8575500" y="4303050"/>
                <a:ext cx="568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3"/>
              <p:cNvSpPr/>
              <p:nvPr/>
            </p:nvSpPr>
            <p:spPr>
              <a:xfrm rot="10800000" flipH="1">
                <a:off x="8575500" y="3445950"/>
                <a:ext cx="568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3"/>
              <p:cNvSpPr/>
              <p:nvPr/>
            </p:nvSpPr>
            <p:spPr>
              <a:xfrm rot="10800000" flipH="1">
                <a:off x="8575500" y="0"/>
                <a:ext cx="568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17" name="Google Shape;217;p2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grpSp>
        <p:nvGrpSpPr>
          <p:cNvPr id="251" name="Google Shape;251;p28"/>
          <p:cNvGrpSpPr/>
          <p:nvPr/>
        </p:nvGrpSpPr>
        <p:grpSpPr>
          <a:xfrm>
            <a:off x="335" y="2150"/>
            <a:ext cx="713300" cy="5139225"/>
            <a:chOff x="7468800" y="0"/>
            <a:chExt cx="1675200" cy="5139225"/>
          </a:xfrm>
        </p:grpSpPr>
        <p:sp>
          <p:nvSpPr>
            <p:cNvPr id="252" name="Google Shape;252;p28"/>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8"/>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8"/>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8"/>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8"/>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8"/>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9"/>
        <p:cNvGrpSpPr/>
        <p:nvPr/>
      </p:nvGrpSpPr>
      <p:grpSpPr>
        <a:xfrm>
          <a:off x="0" y="0"/>
          <a:ext cx="0" cy="0"/>
          <a:chOff x="0" y="0"/>
          <a:chExt cx="0" cy="0"/>
        </a:xfrm>
      </p:grpSpPr>
      <p:grpSp>
        <p:nvGrpSpPr>
          <p:cNvPr id="260" name="Google Shape;260;p29"/>
          <p:cNvGrpSpPr/>
          <p:nvPr/>
        </p:nvGrpSpPr>
        <p:grpSpPr>
          <a:xfrm>
            <a:off x="0" y="0"/>
            <a:ext cx="9143875" cy="5143500"/>
            <a:chOff x="0" y="0"/>
            <a:chExt cx="9143875" cy="5143500"/>
          </a:xfrm>
        </p:grpSpPr>
        <p:sp>
          <p:nvSpPr>
            <p:cNvPr id="261" name="Google Shape;261;p29"/>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9"/>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9"/>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4" name="Google Shape;264;p29"/>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5" name="Google Shape;265;p29"/>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6" name="Google Shape;266;p2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963434" y="924863"/>
            <a:ext cx="954000" cy="954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1322338" y="539500"/>
            <a:ext cx="2760600" cy="4064400"/>
          </a:xfrm>
          <a:prstGeom prst="rect">
            <a:avLst/>
          </a:prstGeom>
          <a:noFill/>
          <a:ln>
            <a:noFill/>
          </a:ln>
        </p:spPr>
      </p:sp>
      <p:grpSp>
        <p:nvGrpSpPr>
          <p:cNvPr id="15" name="Google Shape;15;p3"/>
          <p:cNvGrpSpPr/>
          <p:nvPr/>
        </p:nvGrpSpPr>
        <p:grpSpPr>
          <a:xfrm>
            <a:off x="335" y="2150"/>
            <a:ext cx="713300" cy="5139225"/>
            <a:chOff x="7468800" y="0"/>
            <a:chExt cx="1675200" cy="5139225"/>
          </a:xfrm>
        </p:grpSpPr>
        <p:sp>
          <p:nvSpPr>
            <p:cNvPr id="16" name="Google Shape;16;p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3"/>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13225" y="845825"/>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713225" y="21410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479825" y="539500"/>
            <a:ext cx="2950800" cy="4064400"/>
          </a:xfrm>
          <a:prstGeom prst="rect">
            <a:avLst/>
          </a:prstGeom>
          <a:noFill/>
          <a:ln>
            <a:noFill/>
          </a:ln>
        </p:spPr>
      </p:sp>
      <p:grpSp>
        <p:nvGrpSpPr>
          <p:cNvPr id="49" name="Google Shape;49;p7"/>
          <p:cNvGrpSpPr/>
          <p:nvPr/>
        </p:nvGrpSpPr>
        <p:grpSpPr>
          <a:xfrm>
            <a:off x="7717675" y="3429300"/>
            <a:ext cx="1426200" cy="1714200"/>
            <a:chOff x="7717675" y="3429300"/>
            <a:chExt cx="1426200" cy="1714200"/>
          </a:xfrm>
        </p:grpSpPr>
        <p:sp>
          <p:nvSpPr>
            <p:cNvPr id="50" name="Google Shape;50;p7"/>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7"/>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3" name="Google Shape;53;p7"/>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4" r:id="rId11"/>
    <p:sldLayoutId id="2147483669"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file:///C:\Users\Neha%20Sachdeva\OneDrive\Desktop\web\register.html"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33"/>
          <p:cNvGrpSpPr/>
          <p:nvPr/>
        </p:nvGrpSpPr>
        <p:grpSpPr>
          <a:xfrm>
            <a:off x="7468800" y="2138"/>
            <a:ext cx="1675200" cy="5139225"/>
            <a:chOff x="7468800" y="0"/>
            <a:chExt cx="1675200" cy="5139225"/>
          </a:xfrm>
        </p:grpSpPr>
        <p:grpSp>
          <p:nvGrpSpPr>
            <p:cNvPr id="278" name="Google Shape;278;p33"/>
            <p:cNvGrpSpPr/>
            <p:nvPr/>
          </p:nvGrpSpPr>
          <p:grpSpPr>
            <a:xfrm>
              <a:off x="7468800" y="0"/>
              <a:ext cx="1675200" cy="5139225"/>
              <a:chOff x="7468800" y="0"/>
              <a:chExt cx="1675200" cy="5139225"/>
            </a:xfrm>
          </p:grpSpPr>
          <p:sp>
            <p:nvSpPr>
              <p:cNvPr id="279" name="Google Shape;279;p3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3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3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3" name="Google Shape;283;p3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4" name="Google Shape;284;p3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5" name="Google Shape;285;p33"/>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86" name="Google Shape;286;p33"/>
          <p:cNvSpPr txBox="1">
            <a:spLocks noGrp="1"/>
          </p:cNvSpPr>
          <p:nvPr>
            <p:ph type="ctrTitle"/>
          </p:nvPr>
        </p:nvSpPr>
        <p:spPr>
          <a:xfrm>
            <a:off x="713225" y="1506650"/>
            <a:ext cx="6651600" cy="15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Pathway to Jobs: Empowerment Journey</a:t>
            </a:r>
            <a:endParaRPr lang="en-IN" sz="4400" dirty="0"/>
          </a:p>
        </p:txBody>
      </p:sp>
      <p:sp>
        <p:nvSpPr>
          <p:cNvPr id="287" name="Google Shape;287;p33"/>
          <p:cNvSpPr txBox="1">
            <a:spLocks noGrp="1"/>
          </p:cNvSpPr>
          <p:nvPr>
            <p:ph type="subTitle" idx="1"/>
          </p:nvPr>
        </p:nvSpPr>
        <p:spPr>
          <a:xfrm>
            <a:off x="713225" y="3449750"/>
            <a:ext cx="3926400" cy="4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your presentation begins</a:t>
            </a:r>
            <a:endParaRPr dirty="0"/>
          </a:p>
        </p:txBody>
      </p:sp>
      <p:sp>
        <p:nvSpPr>
          <p:cNvPr id="288" name="Google Shape;288;p33"/>
          <p:cNvSpPr/>
          <p:nvPr/>
        </p:nvSpPr>
        <p:spPr>
          <a:xfrm>
            <a:off x="713225" y="77301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632077" y="555974"/>
            <a:ext cx="7704000" cy="572700"/>
          </a:xfrm>
          <a:prstGeom prst="rect">
            <a:avLst/>
          </a:prstGeom>
        </p:spPr>
        <p:txBody>
          <a:bodyPr spcFirstLastPara="1" wrap="square" lIns="91425" tIns="91425" rIns="91425" bIns="91425" anchor="t" anchorCtr="0">
            <a:noAutofit/>
          </a:bodyPr>
          <a:lstStyle/>
          <a:p>
            <a:r>
              <a:rPr lang="en" dirty="0">
                <a:solidFill>
                  <a:srgbClr val="0E1D35"/>
                </a:solidFill>
              </a:rPr>
              <a:t>Additional Features</a:t>
            </a:r>
            <a:endParaRPr lang="en-US" dirty="0"/>
          </a:p>
        </p:txBody>
      </p:sp>
      <p:sp>
        <p:nvSpPr>
          <p:cNvPr id="2" name="TextBox 1">
            <a:extLst>
              <a:ext uri="{FF2B5EF4-FFF2-40B4-BE49-F238E27FC236}">
                <a16:creationId xmlns:a16="http://schemas.microsoft.com/office/drawing/2014/main" id="{D70A070D-8D4E-8B08-AABF-78160FBF2E31}"/>
              </a:ext>
            </a:extLst>
          </p:cNvPr>
          <p:cNvSpPr txBox="1"/>
          <p:nvPr/>
        </p:nvSpPr>
        <p:spPr>
          <a:xfrm>
            <a:off x="632077" y="1556925"/>
            <a:ext cx="83017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t>Company Profiles:</a:t>
            </a:r>
            <a:r>
              <a:rPr lang="en-GB" sz="1600" dirty="0"/>
              <a:t> Employers can create company profiles showcasing their work culture, benefits, and career opportunities to attract top talent.</a:t>
            </a:r>
          </a:p>
          <a:p>
            <a:endParaRPr lang="en-GB" sz="1600" dirty="0"/>
          </a:p>
          <a:p>
            <a:r>
              <a:rPr lang="en-GB" sz="1600" b="1" dirty="0"/>
              <a:t>Reviews &amp; Ratings:</a:t>
            </a:r>
            <a:r>
              <a:rPr lang="en-GB" sz="1600" dirty="0"/>
              <a:t> Enable job seekers to leave reviews and ratings for companies, fostering transparency and informing informed career decisions. (Consider compliance regulations)</a:t>
            </a:r>
          </a:p>
          <a:p>
            <a:endParaRPr lang="en-GB" sz="1600" dirty="0"/>
          </a:p>
          <a:p>
            <a:r>
              <a:rPr lang="en-GB" sz="1600" b="1" dirty="0"/>
              <a:t>Analytics &amp; Reporting:</a:t>
            </a:r>
            <a:r>
              <a:rPr lang="en-GB" sz="1600" dirty="0"/>
              <a:t> Provide employers with insights into job performance, candidate demographics, and application trends to optimize their recruitment strategies.</a:t>
            </a:r>
          </a:p>
          <a:p>
            <a:endParaRPr lang="en-GB" sz="1600" dirty="0"/>
          </a:p>
        </p:txBody>
      </p:sp>
    </p:spTree>
    <p:extLst>
      <p:ext uri="{BB962C8B-B14F-4D97-AF65-F5344CB8AC3E}">
        <p14:creationId xmlns:p14="http://schemas.microsoft.com/office/powerpoint/2010/main" val="334373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2" name="TextBox 1">
            <a:extLst>
              <a:ext uri="{FF2B5EF4-FFF2-40B4-BE49-F238E27FC236}">
                <a16:creationId xmlns:a16="http://schemas.microsoft.com/office/drawing/2014/main" id="{D70A070D-8D4E-8B08-AABF-78160FBF2E31}"/>
              </a:ext>
            </a:extLst>
          </p:cNvPr>
          <p:cNvSpPr txBox="1"/>
          <p:nvPr/>
        </p:nvSpPr>
        <p:spPr>
          <a:xfrm>
            <a:off x="632077" y="1504886"/>
            <a:ext cx="83017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t>Company Profiles:</a:t>
            </a:r>
            <a:r>
              <a:rPr lang="en-GB" sz="1600" dirty="0"/>
              <a:t> Employers can create company profiles showcasing their work culture, benefits, and career opportunities to attract top talent.</a:t>
            </a:r>
          </a:p>
          <a:p>
            <a:endParaRPr lang="en-GB" sz="1600" dirty="0"/>
          </a:p>
          <a:p>
            <a:r>
              <a:rPr lang="en-GB" sz="1600" b="1" dirty="0"/>
              <a:t>Reviews &amp; Ratings:</a:t>
            </a:r>
            <a:r>
              <a:rPr lang="en-GB" sz="1600" dirty="0"/>
              <a:t> Enable job seekers to leave reviews and ratings for companies, fostering transparency and informing informed career decisions. (Consider compliance regulations)</a:t>
            </a:r>
          </a:p>
          <a:p>
            <a:endParaRPr lang="en-GB" sz="1600" dirty="0"/>
          </a:p>
          <a:p>
            <a:r>
              <a:rPr lang="en-GB" sz="1600" b="1" dirty="0"/>
              <a:t>Analytics &amp; Reporting:</a:t>
            </a:r>
            <a:r>
              <a:rPr lang="en-GB" sz="1600" dirty="0"/>
              <a:t> Provide employers with insights into job performance, candidate demographics, and application trends to optimize their recruitment strategies.</a:t>
            </a:r>
          </a:p>
          <a:p>
            <a:endParaRPr lang="en-GB" sz="1600" dirty="0"/>
          </a:p>
        </p:txBody>
      </p:sp>
      <p:sp>
        <p:nvSpPr>
          <p:cNvPr id="5" name="Google Shape;357;p39">
            <a:extLst>
              <a:ext uri="{FF2B5EF4-FFF2-40B4-BE49-F238E27FC236}">
                <a16:creationId xmlns:a16="http://schemas.microsoft.com/office/drawing/2014/main" id="{BEC18FB6-48F0-E895-EFEB-AE257E72899C}"/>
              </a:ext>
            </a:extLst>
          </p:cNvPr>
          <p:cNvSpPr txBox="1">
            <a:spLocks noGrp="1"/>
          </p:cNvSpPr>
          <p:nvPr>
            <p:ph type="title"/>
          </p:nvPr>
        </p:nvSpPr>
        <p:spPr>
          <a:xfrm>
            <a:off x="632077" y="511369"/>
            <a:ext cx="7704000" cy="572700"/>
          </a:xfrm>
          <a:prstGeom prst="rect">
            <a:avLst/>
          </a:prstGeom>
        </p:spPr>
        <p:txBody>
          <a:bodyPr spcFirstLastPara="1" wrap="square" lIns="91425" tIns="91425" rIns="91425" bIns="91425" anchor="t" anchorCtr="0">
            <a:noAutofit/>
          </a:bodyPr>
          <a:lstStyle/>
          <a:p>
            <a:r>
              <a:rPr lang="en" dirty="0"/>
              <a:t>User Experience Focus</a:t>
            </a:r>
          </a:p>
        </p:txBody>
      </p:sp>
    </p:spTree>
    <p:extLst>
      <p:ext uri="{BB962C8B-B14F-4D97-AF65-F5344CB8AC3E}">
        <p14:creationId xmlns:p14="http://schemas.microsoft.com/office/powerpoint/2010/main" val="22074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p>
            <a:r>
              <a:rPr lang="en" sz="2400" dirty="0"/>
              <a:t>Technology Stack </a:t>
            </a:r>
            <a:endParaRPr lang="en" sz="3200" dirty="0"/>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050" name="Picture 2" descr="What is a technology stack and how does it work?">
            <a:extLst>
              <a:ext uri="{FF2B5EF4-FFF2-40B4-BE49-F238E27FC236}">
                <a16:creationId xmlns:a16="http://schemas.microsoft.com/office/drawing/2014/main" id="{9F507823-4B27-7A14-6CBD-66A09921145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556" b="81250" l="59187" r="89992">
                        <a14:foregroundMark x1="69351" y1="19583" x2="75606" y2="16111"/>
                        <a14:foregroundMark x1="75606" y1="16111" x2="77404" y2="19306"/>
                        <a14:foregroundMark x1="60360" y1="31389" x2="59812" y2="35278"/>
                        <a14:foregroundMark x1="59891" y1="42639" x2="59500" y2="44028"/>
                        <a14:foregroundMark x1="59578" y1="51944" x2="59421" y2="58750"/>
                        <a14:foregroundMark x1="59421" y1="33611" x2="59421" y2="39861"/>
                        <a14:foregroundMark x1="59500" y1="42917" x2="59421" y2="48611"/>
                        <a14:foregroundMark x1="88976" y1="31528" x2="89054" y2="42361"/>
                        <a14:foregroundMark x1="89054" y1="42361" x2="89836" y2="37778"/>
                        <a14:foregroundMark x1="89445" y1="42083" x2="89914" y2="50278"/>
                        <a14:foregroundMark x1="89601" y1="51389" x2="89992" y2="53056"/>
                        <a14:backgroundMark x1="69116" y1="19444" x2="69494" y2="19109"/>
                      </a14:backgroundRemoval>
                    </a14:imgEffect>
                    <a14:imgEffect>
                      <a14:brightnessContrast bright="-20000" contrast="20000"/>
                    </a14:imgEffect>
                  </a14:imgLayer>
                </a14:imgProps>
              </a:ext>
              <a:ext uri="{28A0092B-C50C-407E-A947-70E740481C1C}">
                <a14:useLocalDpi xmlns:a14="http://schemas.microsoft.com/office/drawing/2010/main" val="0"/>
              </a:ext>
            </a:extLst>
          </a:blip>
          <a:srcRect l="57010" t="11908" r="7375" b="10937"/>
          <a:stretch/>
        </p:blipFill>
        <p:spPr bwMode="auto">
          <a:xfrm>
            <a:off x="1162459" y="940909"/>
            <a:ext cx="2787804" cy="339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36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subTitle" idx="6"/>
          </p:nvPr>
        </p:nvSpPr>
        <p:spPr>
          <a:xfrm>
            <a:off x="668618" y="2276275"/>
            <a:ext cx="3286200" cy="404700"/>
          </a:xfrm>
          <a:prstGeom prst="rect">
            <a:avLst/>
          </a:prstGeom>
        </p:spPr>
        <p:txBody>
          <a:bodyPr spcFirstLastPara="1" wrap="square" lIns="91425" tIns="91425" rIns="91425" bIns="91425" anchor="b" anchorCtr="0">
            <a:noAutofit/>
          </a:bodyPr>
          <a:lstStyle/>
          <a:p>
            <a:pPr algn="l"/>
            <a:r>
              <a:rPr lang="en-US" sz="2000" b="1" i="0" dirty="0">
                <a:solidFill>
                  <a:srgbClr val="1F1F1F"/>
                </a:solidFill>
                <a:effectLst/>
                <a:latin typeface="Google Sans"/>
              </a:rPr>
              <a:t>Back-End:</a:t>
            </a:r>
            <a:endParaRPr lang="en-US" sz="2000" b="0" i="0" dirty="0">
              <a:solidFill>
                <a:srgbClr val="1F1F1F"/>
              </a:solidFill>
              <a:effectLst/>
              <a:latin typeface="Google Sans"/>
            </a:endParaRPr>
          </a:p>
        </p:txBody>
      </p:sp>
      <p:sp>
        <p:nvSpPr>
          <p:cNvPr id="397" name="Google Shape;397;p40"/>
          <p:cNvSpPr txBox="1">
            <a:spLocks noGrp="1"/>
          </p:cNvSpPr>
          <p:nvPr>
            <p:ph type="subTitle" idx="1"/>
          </p:nvPr>
        </p:nvSpPr>
        <p:spPr>
          <a:xfrm>
            <a:off x="609146" y="1126662"/>
            <a:ext cx="7620453" cy="12078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400" b="1" i="0" dirty="0">
                <a:solidFill>
                  <a:schemeClr val="tx1"/>
                </a:solidFill>
                <a:effectLst/>
                <a:latin typeface="Google Sans"/>
              </a:rPr>
              <a:t>HTML:</a:t>
            </a:r>
            <a:r>
              <a:rPr lang="en-US" sz="1400" b="0" i="0" dirty="0">
                <a:solidFill>
                  <a:schemeClr val="tx1"/>
                </a:solidFill>
                <a:effectLst/>
                <a:latin typeface="Google Sans"/>
              </a:rPr>
              <a:t> Provides structure and content for web pages.</a:t>
            </a:r>
          </a:p>
          <a:p>
            <a:pPr algn="just">
              <a:buFont typeface="Arial" panose="020B0604020202020204" pitchFamily="34" charset="0"/>
              <a:buChar char="•"/>
            </a:pPr>
            <a:r>
              <a:rPr lang="en-US" sz="1400" b="1" i="0" dirty="0">
                <a:solidFill>
                  <a:schemeClr val="tx1"/>
                </a:solidFill>
                <a:effectLst/>
                <a:latin typeface="Google Sans"/>
              </a:rPr>
              <a:t>CSS:</a:t>
            </a:r>
            <a:r>
              <a:rPr lang="en-US" sz="1400" b="0" i="0" dirty="0">
                <a:solidFill>
                  <a:schemeClr val="tx1"/>
                </a:solidFill>
                <a:effectLst/>
                <a:latin typeface="Google Sans"/>
              </a:rPr>
              <a:t> Controls visual elements like colors, fonts, and layouts for a pleasing user interface.</a:t>
            </a:r>
          </a:p>
          <a:p>
            <a:pPr algn="just">
              <a:buFont typeface="Arial" panose="020B0604020202020204" pitchFamily="34" charset="0"/>
              <a:buChar char="•"/>
            </a:pPr>
            <a:r>
              <a:rPr lang="en-US" sz="1400" b="1" i="0" dirty="0">
                <a:solidFill>
                  <a:schemeClr val="tx1"/>
                </a:solidFill>
                <a:effectLst/>
                <a:latin typeface="Google Sans"/>
              </a:rPr>
              <a:t>JavaScript:</a:t>
            </a:r>
            <a:r>
              <a:rPr lang="en-US" sz="1400" b="0" i="0" dirty="0">
                <a:solidFill>
                  <a:schemeClr val="tx1"/>
                </a:solidFill>
                <a:effectLst/>
                <a:latin typeface="Google Sans"/>
              </a:rPr>
              <a:t> Adds interactivity and dynamic functionality to the user interface for features like search filters, user interaction, and potentially autocomplete suggestions.</a:t>
            </a:r>
          </a:p>
        </p:txBody>
      </p:sp>
      <p:sp>
        <p:nvSpPr>
          <p:cNvPr id="399" name="Google Shape;399;p40"/>
          <p:cNvSpPr txBox="1">
            <a:spLocks noGrp="1"/>
          </p:cNvSpPr>
          <p:nvPr>
            <p:ph type="subTitle" idx="3"/>
          </p:nvPr>
        </p:nvSpPr>
        <p:spPr>
          <a:xfrm>
            <a:off x="668618" y="2720323"/>
            <a:ext cx="7620452" cy="12078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400" b="1" i="0" dirty="0">
                <a:solidFill>
                  <a:schemeClr val="tx1"/>
                </a:solidFill>
                <a:effectLst/>
                <a:latin typeface="Google Sans"/>
              </a:rPr>
              <a:t>Node.js:</a:t>
            </a:r>
            <a:r>
              <a:rPr lang="en-US" sz="1400" b="0" i="0" dirty="0">
                <a:solidFill>
                  <a:schemeClr val="tx1"/>
                </a:solidFill>
                <a:effectLst/>
                <a:latin typeface="Google Sans"/>
              </a:rPr>
              <a:t> A JavaScript runtime environment that allows for server-side scripting, well-suited for building real-time applications and APIs due to its asynchronous and non-blocking nature.</a:t>
            </a:r>
          </a:p>
          <a:p>
            <a:pPr algn="just">
              <a:buFont typeface="Arial" panose="020B0604020202020204" pitchFamily="34" charset="0"/>
              <a:buChar char="•"/>
            </a:pPr>
            <a:r>
              <a:rPr lang="en-US" sz="1400" b="1" i="0" dirty="0">
                <a:solidFill>
                  <a:schemeClr val="tx1"/>
                </a:solidFill>
                <a:effectLst/>
                <a:latin typeface="Google Sans"/>
              </a:rPr>
              <a:t>Express.js:</a:t>
            </a:r>
            <a:r>
              <a:rPr lang="en-US" sz="1400" b="0" i="0" dirty="0">
                <a:solidFill>
                  <a:schemeClr val="tx1"/>
                </a:solidFill>
                <a:effectLst/>
                <a:latin typeface="Google Sans"/>
              </a:rPr>
              <a:t> A web framework built on top of Node.js that simplifies development by providing features like routing, middleware, and templating. It will be used to structure the server-side application and handle user requests.</a:t>
            </a:r>
          </a:p>
          <a:p>
            <a:pPr algn="just">
              <a:buFont typeface="Arial" panose="020B0604020202020204" pitchFamily="34" charset="0"/>
              <a:buChar char="•"/>
            </a:pPr>
            <a:r>
              <a:rPr lang="en-US" sz="1400" b="1" i="0" dirty="0">
                <a:solidFill>
                  <a:schemeClr val="tx1"/>
                </a:solidFill>
                <a:effectLst/>
                <a:latin typeface="Google Sans"/>
              </a:rPr>
              <a:t>MySQL:</a:t>
            </a:r>
            <a:r>
              <a:rPr lang="en-US" sz="1400" b="0" i="0" dirty="0">
                <a:solidFill>
                  <a:schemeClr val="tx1"/>
                </a:solidFill>
                <a:effectLst/>
                <a:latin typeface="Google Sans"/>
              </a:rPr>
              <a:t> A popular open-source relational database management system (RDBMS) to store and manage data for the job board. This includes job listings, user profiles, application data, and potentially recommendation algorithms' training data.</a:t>
            </a:r>
          </a:p>
        </p:txBody>
      </p:sp>
      <p:sp>
        <p:nvSpPr>
          <p:cNvPr id="3" name="Subtitle 2">
            <a:extLst>
              <a:ext uri="{FF2B5EF4-FFF2-40B4-BE49-F238E27FC236}">
                <a16:creationId xmlns:a16="http://schemas.microsoft.com/office/drawing/2014/main" id="{72642FA2-D74C-05DA-CAD6-9C05F6437315}"/>
              </a:ext>
            </a:extLst>
          </p:cNvPr>
          <p:cNvSpPr>
            <a:spLocks noGrp="1"/>
          </p:cNvSpPr>
          <p:nvPr>
            <p:ph type="subTitle" idx="5"/>
          </p:nvPr>
        </p:nvSpPr>
        <p:spPr>
          <a:xfrm>
            <a:off x="668618" y="682614"/>
            <a:ext cx="3286200" cy="404700"/>
          </a:xfrm>
        </p:spPr>
        <p:txBody>
          <a:bodyPr/>
          <a:lstStyle/>
          <a:p>
            <a:r>
              <a:rPr lang="en-US" sz="2000" b="1" i="0" dirty="0">
                <a:solidFill>
                  <a:srgbClr val="1F1F1F"/>
                </a:solidFill>
                <a:effectLst/>
                <a:latin typeface="Google Sans"/>
              </a:rPr>
              <a:t>Front-End:</a:t>
            </a:r>
            <a:endParaRPr lang="en-US" sz="2000" b="0" i="0" dirty="0">
              <a:solidFill>
                <a:srgbClr val="1F1F1F"/>
              </a:solidFill>
              <a:effectLst/>
              <a:latin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4858063" y="2350044"/>
            <a:ext cx="3572700" cy="1358700"/>
          </a:xfrm>
          <a:prstGeom prst="rect">
            <a:avLst/>
          </a:prstGeom>
        </p:spPr>
        <p:txBody>
          <a:bodyPr spcFirstLastPara="1" wrap="square" lIns="91425" tIns="91425" rIns="91425" bIns="91425" anchor="t" anchorCtr="0">
            <a:noAutofit/>
          </a:bodyPr>
          <a:lstStyle/>
          <a:p>
            <a:r>
              <a:rPr lang="en" sz="2400" dirty="0"/>
              <a:t>Codes </a:t>
            </a:r>
            <a:endParaRPr lang="en" sz="3200" dirty="0"/>
          </a:p>
        </p:txBody>
      </p:sp>
      <p:sp>
        <p:nvSpPr>
          <p:cNvPr id="327" name="Google Shape;327;p37"/>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328" name="Google Shape;328;p37"/>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29" name="Google Shape;329;p37"/>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52046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5490267" cy="13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2400" dirty="0"/>
              <a:t>Page 1: index.html(main page)</a:t>
            </a:r>
            <a:endParaRPr lang="en" sz="3200" dirty="0"/>
          </a:p>
        </p:txBody>
      </p:sp>
      <p:pic>
        <p:nvPicPr>
          <p:cNvPr id="5" name="Picture 4">
            <a:extLst>
              <a:ext uri="{FF2B5EF4-FFF2-40B4-BE49-F238E27FC236}">
                <a16:creationId xmlns:a16="http://schemas.microsoft.com/office/drawing/2014/main" id="{36461BF3-229B-F788-50B4-623875D9AA16}"/>
              </a:ext>
            </a:extLst>
          </p:cNvPr>
          <p:cNvPicPr>
            <a:picLocks noChangeAspect="1"/>
          </p:cNvPicPr>
          <p:nvPr/>
        </p:nvPicPr>
        <p:blipFill>
          <a:blip r:embed="rId3"/>
          <a:stretch>
            <a:fillRect/>
          </a:stretch>
        </p:blipFill>
        <p:spPr>
          <a:xfrm>
            <a:off x="792547" y="997568"/>
            <a:ext cx="7558905" cy="3604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5490267" cy="13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2400" dirty="0"/>
              <a:t>Page 1: index.html(main page)</a:t>
            </a:r>
            <a:endParaRPr lang="en" sz="3200" dirty="0"/>
          </a:p>
        </p:txBody>
      </p:sp>
      <p:pic>
        <p:nvPicPr>
          <p:cNvPr id="3" name="Picture 2">
            <a:extLst>
              <a:ext uri="{FF2B5EF4-FFF2-40B4-BE49-F238E27FC236}">
                <a16:creationId xmlns:a16="http://schemas.microsoft.com/office/drawing/2014/main" id="{A115ACC1-C74B-80B7-0257-0FEADFC03E63}"/>
              </a:ext>
            </a:extLst>
          </p:cNvPr>
          <p:cNvPicPr>
            <a:picLocks noChangeAspect="1"/>
          </p:cNvPicPr>
          <p:nvPr/>
        </p:nvPicPr>
        <p:blipFill>
          <a:blip r:embed="rId3"/>
          <a:stretch>
            <a:fillRect/>
          </a:stretch>
        </p:blipFill>
        <p:spPr>
          <a:xfrm>
            <a:off x="776868" y="921012"/>
            <a:ext cx="7590263" cy="3739945"/>
          </a:xfrm>
          <a:prstGeom prst="rect">
            <a:avLst/>
          </a:prstGeom>
        </p:spPr>
      </p:pic>
    </p:spTree>
    <p:extLst>
      <p:ext uri="{BB962C8B-B14F-4D97-AF65-F5344CB8AC3E}">
        <p14:creationId xmlns:p14="http://schemas.microsoft.com/office/powerpoint/2010/main" val="255192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5490267" cy="13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2400" dirty="0"/>
              <a:t>Page 1: index.html(main page)</a:t>
            </a:r>
            <a:endParaRPr lang="en" sz="3200" dirty="0"/>
          </a:p>
        </p:txBody>
      </p:sp>
      <p:pic>
        <p:nvPicPr>
          <p:cNvPr id="4" name="Picture 3">
            <a:extLst>
              <a:ext uri="{FF2B5EF4-FFF2-40B4-BE49-F238E27FC236}">
                <a16:creationId xmlns:a16="http://schemas.microsoft.com/office/drawing/2014/main" id="{96535DF8-C3F0-9C40-E243-664C11E2026E}"/>
              </a:ext>
            </a:extLst>
          </p:cNvPr>
          <p:cNvPicPr>
            <a:picLocks noChangeAspect="1"/>
          </p:cNvPicPr>
          <p:nvPr/>
        </p:nvPicPr>
        <p:blipFill>
          <a:blip r:embed="rId3"/>
          <a:stretch>
            <a:fillRect/>
          </a:stretch>
        </p:blipFill>
        <p:spPr>
          <a:xfrm>
            <a:off x="689888" y="1085385"/>
            <a:ext cx="8037799" cy="3326454"/>
          </a:xfrm>
          <a:prstGeom prst="rect">
            <a:avLst/>
          </a:prstGeom>
        </p:spPr>
      </p:pic>
    </p:spTree>
    <p:extLst>
      <p:ext uri="{BB962C8B-B14F-4D97-AF65-F5344CB8AC3E}">
        <p14:creationId xmlns:p14="http://schemas.microsoft.com/office/powerpoint/2010/main" val="83816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5490267" cy="13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2400" dirty="0"/>
              <a:t>Page 2: login.html(main page)</a:t>
            </a:r>
            <a:endParaRPr lang="en" sz="3200" dirty="0"/>
          </a:p>
        </p:txBody>
      </p:sp>
      <p:pic>
        <p:nvPicPr>
          <p:cNvPr id="3" name="Picture 2">
            <a:extLst>
              <a:ext uri="{FF2B5EF4-FFF2-40B4-BE49-F238E27FC236}">
                <a16:creationId xmlns:a16="http://schemas.microsoft.com/office/drawing/2014/main" id="{2A14869B-EC55-4E1E-931F-25F60D5493ED}"/>
              </a:ext>
            </a:extLst>
          </p:cNvPr>
          <p:cNvPicPr>
            <a:picLocks noChangeAspect="1"/>
          </p:cNvPicPr>
          <p:nvPr/>
        </p:nvPicPr>
        <p:blipFill>
          <a:blip r:embed="rId3"/>
          <a:stretch>
            <a:fillRect/>
          </a:stretch>
        </p:blipFill>
        <p:spPr>
          <a:xfrm>
            <a:off x="639336" y="917107"/>
            <a:ext cx="7865327" cy="3916209"/>
          </a:xfrm>
          <a:prstGeom prst="rect">
            <a:avLst/>
          </a:prstGeom>
        </p:spPr>
      </p:pic>
    </p:spTree>
    <p:extLst>
      <p:ext uri="{BB962C8B-B14F-4D97-AF65-F5344CB8AC3E}">
        <p14:creationId xmlns:p14="http://schemas.microsoft.com/office/powerpoint/2010/main" val="88468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5490267" cy="13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2400" dirty="0"/>
              <a:t>Page 3: register.html(main page)</a:t>
            </a:r>
            <a:endParaRPr lang="en" sz="3200" dirty="0"/>
          </a:p>
        </p:txBody>
      </p:sp>
      <p:pic>
        <p:nvPicPr>
          <p:cNvPr id="6" name="Picture 5">
            <a:hlinkClick r:id="rId3" action="ppaction://hlinkfile"/>
            <a:extLst>
              <a:ext uri="{FF2B5EF4-FFF2-40B4-BE49-F238E27FC236}">
                <a16:creationId xmlns:a16="http://schemas.microsoft.com/office/drawing/2014/main" id="{819458E0-447F-A819-E809-50D3B2B83EF3}"/>
              </a:ext>
            </a:extLst>
          </p:cNvPr>
          <p:cNvPicPr>
            <a:picLocks noChangeAspect="1"/>
          </p:cNvPicPr>
          <p:nvPr/>
        </p:nvPicPr>
        <p:blipFill>
          <a:blip r:embed="rId4"/>
          <a:stretch>
            <a:fillRect/>
          </a:stretch>
        </p:blipFill>
        <p:spPr>
          <a:xfrm>
            <a:off x="899565" y="1045173"/>
            <a:ext cx="7344870" cy="3374427"/>
          </a:xfrm>
          <a:prstGeom prst="rect">
            <a:avLst/>
          </a:prstGeom>
        </p:spPr>
      </p:pic>
    </p:spTree>
    <p:extLst>
      <p:ext uri="{BB962C8B-B14F-4D97-AF65-F5344CB8AC3E}">
        <p14:creationId xmlns:p14="http://schemas.microsoft.com/office/powerpoint/2010/main" val="71086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3" name="Google Shape;303;p35"/>
          <p:cNvSpPr txBox="1">
            <a:spLocks noGrp="1"/>
          </p:cNvSpPr>
          <p:nvPr>
            <p:ph type="title" idx="2"/>
          </p:nvPr>
        </p:nvSpPr>
        <p:spPr>
          <a:xfrm>
            <a:off x="720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4" name="Google Shape;304;p35"/>
          <p:cNvSpPr txBox="1">
            <a:spLocks noGrp="1"/>
          </p:cNvSpPr>
          <p:nvPr>
            <p:ph type="title" idx="3"/>
          </p:nvPr>
        </p:nvSpPr>
        <p:spPr>
          <a:xfrm>
            <a:off x="4572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5" name="Google Shape;305;p35"/>
          <p:cNvSpPr txBox="1">
            <a:spLocks noGrp="1"/>
          </p:cNvSpPr>
          <p:nvPr>
            <p:ph type="title" idx="4"/>
          </p:nvPr>
        </p:nvSpPr>
        <p:spPr>
          <a:xfrm>
            <a:off x="720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6" name="Google Shape;306;p35"/>
          <p:cNvSpPr txBox="1">
            <a:spLocks noGrp="1"/>
          </p:cNvSpPr>
          <p:nvPr>
            <p:ph type="title" idx="5"/>
          </p:nvPr>
        </p:nvSpPr>
        <p:spPr>
          <a:xfrm>
            <a:off x="4572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07" name="Google Shape;307;p35"/>
          <p:cNvSpPr txBox="1">
            <a:spLocks noGrp="1"/>
          </p:cNvSpPr>
          <p:nvPr>
            <p:ph type="title" idx="6"/>
          </p:nvPr>
        </p:nvSpPr>
        <p:spPr>
          <a:xfrm>
            <a:off x="720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8" name="Google Shape;308;p35"/>
          <p:cNvSpPr txBox="1">
            <a:spLocks noGrp="1"/>
          </p:cNvSpPr>
          <p:nvPr>
            <p:ph type="title" idx="7"/>
          </p:nvPr>
        </p:nvSpPr>
        <p:spPr>
          <a:xfrm>
            <a:off x="4572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09" name="Google Shape;309;p35"/>
          <p:cNvSpPr txBox="1">
            <a:spLocks noGrp="1"/>
          </p:cNvSpPr>
          <p:nvPr>
            <p:ph type="subTitle" idx="1"/>
          </p:nvPr>
        </p:nvSpPr>
        <p:spPr>
          <a:xfrm>
            <a:off x="1607100" y="1618927"/>
            <a:ext cx="2602338" cy="728146"/>
          </a:xfrm>
          <a:prstGeom prst="rect">
            <a:avLst/>
          </a:prstGeom>
        </p:spPr>
        <p:txBody>
          <a:bodyPr spcFirstLastPara="1" wrap="square" lIns="91425" tIns="91425" rIns="91425" bIns="91425" anchor="t" anchorCtr="0">
            <a:noAutofit/>
          </a:bodyPr>
          <a:lstStyle/>
          <a:p>
            <a:pPr marL="0" indent="0"/>
            <a:r>
              <a:rPr lang="en" dirty="0"/>
              <a:t>Problem Statement and its impact</a:t>
            </a:r>
          </a:p>
        </p:txBody>
      </p:sp>
      <p:sp>
        <p:nvSpPr>
          <p:cNvPr id="310" name="Google Shape;310;p35"/>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p>
            <a:pPr marL="0" indent="0"/>
            <a:r>
              <a:rPr lang="en" dirty="0"/>
              <a:t>Possible Solution</a:t>
            </a:r>
          </a:p>
        </p:txBody>
      </p:sp>
      <p:sp>
        <p:nvSpPr>
          <p:cNvPr id="311" name="Google Shape;311;p35"/>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p>
            <a:pPr marL="0" indent="0"/>
            <a:r>
              <a:rPr lang="en"/>
              <a:t>Key Features</a:t>
            </a:r>
          </a:p>
        </p:txBody>
      </p:sp>
      <p:sp>
        <p:nvSpPr>
          <p:cNvPr id="312" name="Google Shape;312;p35"/>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p>
            <a:pPr marL="0" indent="0"/>
            <a:r>
              <a:rPr lang="en"/>
              <a:t>Technology Used </a:t>
            </a:r>
          </a:p>
        </p:txBody>
      </p:sp>
      <p:sp>
        <p:nvSpPr>
          <p:cNvPr id="313" name="Google Shape;313;p35"/>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p>
            <a:pPr marL="0" indent="0"/>
            <a:r>
              <a:rPr lang="en"/>
              <a:t>Codes</a:t>
            </a:r>
          </a:p>
        </p:txBody>
      </p:sp>
      <p:sp>
        <p:nvSpPr>
          <p:cNvPr id="314" name="Google Shape;314;p35"/>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1762329" cy="708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3200" dirty="0"/>
              <a:t>Node.js</a:t>
            </a:r>
          </a:p>
        </p:txBody>
      </p:sp>
      <p:pic>
        <p:nvPicPr>
          <p:cNvPr id="2" name="Picture 1" descr="A screenshot of a login form&#10;&#10;Description automatically generated">
            <a:extLst>
              <a:ext uri="{FF2B5EF4-FFF2-40B4-BE49-F238E27FC236}">
                <a16:creationId xmlns:a16="http://schemas.microsoft.com/office/drawing/2014/main" id="{3F4EEFBA-9B37-C84A-E70D-575D342F6A64}"/>
              </a:ext>
            </a:extLst>
          </p:cNvPr>
          <p:cNvPicPr>
            <a:picLocks noChangeAspect="1"/>
          </p:cNvPicPr>
          <p:nvPr/>
        </p:nvPicPr>
        <p:blipFill>
          <a:blip r:embed="rId3"/>
          <a:stretch>
            <a:fillRect/>
          </a:stretch>
        </p:blipFill>
        <p:spPr>
          <a:xfrm>
            <a:off x="826477" y="1156017"/>
            <a:ext cx="7367954" cy="3271082"/>
          </a:xfrm>
          <a:prstGeom prst="rect">
            <a:avLst/>
          </a:prstGeom>
        </p:spPr>
      </p:pic>
    </p:spTree>
    <p:extLst>
      <p:ext uri="{BB962C8B-B14F-4D97-AF65-F5344CB8AC3E}">
        <p14:creationId xmlns:p14="http://schemas.microsoft.com/office/powerpoint/2010/main" val="3616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326;p37">
            <a:extLst>
              <a:ext uri="{FF2B5EF4-FFF2-40B4-BE49-F238E27FC236}">
                <a16:creationId xmlns:a16="http://schemas.microsoft.com/office/drawing/2014/main" id="{7369EC25-DF8C-2607-657D-03973394FE05}"/>
              </a:ext>
            </a:extLst>
          </p:cNvPr>
          <p:cNvSpPr txBox="1">
            <a:spLocks/>
          </p:cNvSpPr>
          <p:nvPr/>
        </p:nvSpPr>
        <p:spPr>
          <a:xfrm>
            <a:off x="620753" y="386143"/>
            <a:ext cx="1762329" cy="708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sz="3200"/>
              <a:t>Node.js</a:t>
            </a:r>
          </a:p>
        </p:txBody>
      </p:sp>
      <p:pic>
        <p:nvPicPr>
          <p:cNvPr id="3" name="Picture 2" descr="A black background with white text&#10;&#10;Description automatically generated">
            <a:extLst>
              <a:ext uri="{FF2B5EF4-FFF2-40B4-BE49-F238E27FC236}">
                <a16:creationId xmlns:a16="http://schemas.microsoft.com/office/drawing/2014/main" id="{86F36404-2B6C-A86C-8FB7-5D262004BC30}"/>
              </a:ext>
            </a:extLst>
          </p:cNvPr>
          <p:cNvPicPr>
            <a:picLocks noChangeAspect="1"/>
          </p:cNvPicPr>
          <p:nvPr/>
        </p:nvPicPr>
        <p:blipFill>
          <a:blip r:embed="rId3"/>
          <a:stretch>
            <a:fillRect/>
          </a:stretch>
        </p:blipFill>
        <p:spPr>
          <a:xfrm>
            <a:off x="681037" y="1438780"/>
            <a:ext cx="7781925" cy="1016244"/>
          </a:xfrm>
          <a:prstGeom prst="rect">
            <a:avLst/>
          </a:prstGeom>
        </p:spPr>
      </p:pic>
      <p:pic>
        <p:nvPicPr>
          <p:cNvPr id="4" name="Picture 3">
            <a:extLst>
              <a:ext uri="{FF2B5EF4-FFF2-40B4-BE49-F238E27FC236}">
                <a16:creationId xmlns:a16="http://schemas.microsoft.com/office/drawing/2014/main" id="{4C0C6955-922C-FCC3-30FD-69A1D8556B93}"/>
              </a:ext>
            </a:extLst>
          </p:cNvPr>
          <p:cNvPicPr>
            <a:picLocks noChangeAspect="1"/>
          </p:cNvPicPr>
          <p:nvPr/>
        </p:nvPicPr>
        <p:blipFill rotWithShape="1">
          <a:blip r:embed="rId4"/>
          <a:srcRect r="8997" b="-1889"/>
          <a:stretch/>
        </p:blipFill>
        <p:spPr>
          <a:xfrm>
            <a:off x="-1" y="2688477"/>
            <a:ext cx="9144000" cy="670503"/>
          </a:xfrm>
          <a:prstGeom prst="rect">
            <a:avLst/>
          </a:prstGeom>
        </p:spPr>
      </p:pic>
    </p:spTree>
    <p:extLst>
      <p:ext uri="{BB962C8B-B14F-4D97-AF65-F5344CB8AC3E}">
        <p14:creationId xmlns:p14="http://schemas.microsoft.com/office/powerpoint/2010/main" val="162950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0D442-2FBB-4946-B844-813635409C17}"/>
              </a:ext>
            </a:extLst>
          </p:cNvPr>
          <p:cNvSpPr txBox="1"/>
          <p:nvPr/>
        </p:nvSpPr>
        <p:spPr>
          <a:xfrm>
            <a:off x="2410264" y="2156251"/>
            <a:ext cx="3796232" cy="830997"/>
          </a:xfrm>
          <a:prstGeom prst="rect">
            <a:avLst/>
          </a:prstGeom>
          <a:noFill/>
        </p:spPr>
        <p:txBody>
          <a:bodyPr wrap="square" lIns="91440" tIns="45720" rIns="91440" bIns="45720" rtlCol="0" anchor="t">
            <a:spAutoFit/>
          </a:bodyPr>
          <a:lstStyle/>
          <a:p>
            <a:r>
              <a:rPr lang="en-IN" sz="4800" b="1" dirty="0">
                <a:solidFill>
                  <a:schemeClr val="bg1"/>
                </a:solidFill>
                <a:latin typeface="Raleway Medium"/>
              </a:rPr>
              <a:t>THANK YOU</a:t>
            </a:r>
          </a:p>
        </p:txBody>
      </p:sp>
    </p:spTree>
    <p:extLst>
      <p:ext uri="{BB962C8B-B14F-4D97-AF65-F5344CB8AC3E}">
        <p14:creationId xmlns:p14="http://schemas.microsoft.com/office/powerpoint/2010/main" val="29359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1958744" y="443394"/>
            <a:ext cx="5869411" cy="1358700"/>
          </a:xfrm>
          <a:prstGeom prst="rect">
            <a:avLst/>
          </a:prstGeom>
        </p:spPr>
        <p:txBody>
          <a:bodyPr spcFirstLastPara="1" wrap="square" lIns="91425" tIns="91425" rIns="91425" bIns="91425" anchor="t" anchorCtr="0">
            <a:noAutofit/>
          </a:bodyPr>
          <a:lstStyle/>
          <a:p>
            <a:r>
              <a:rPr lang="en" sz="2800" dirty="0"/>
              <a:t>Problem Statement and Its Impact</a:t>
            </a:r>
          </a:p>
          <a:p>
            <a:endParaRPr lang="en" sz="2800" dirty="0"/>
          </a:p>
        </p:txBody>
      </p:sp>
      <p:sp>
        <p:nvSpPr>
          <p:cNvPr id="327" name="Google Shape;327;p37"/>
          <p:cNvSpPr txBox="1">
            <a:spLocks noGrp="1"/>
          </p:cNvSpPr>
          <p:nvPr>
            <p:ph type="title" idx="2"/>
          </p:nvPr>
        </p:nvSpPr>
        <p:spPr>
          <a:xfrm>
            <a:off x="852351" y="255790"/>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1026" name="Picture 2" descr="Top 15 Job Portals in India 2023-24 | factoHR">
            <a:extLst>
              <a:ext uri="{FF2B5EF4-FFF2-40B4-BE49-F238E27FC236}">
                <a16:creationId xmlns:a16="http://schemas.microsoft.com/office/drawing/2014/main" id="{BDB974B3-D2FB-894F-9FDA-7821EE32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011" y="1209325"/>
            <a:ext cx="3888364" cy="30849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20" name="Google Shape;320;p36"/>
          <p:cNvSpPr txBox="1">
            <a:spLocks/>
          </p:cNvSpPr>
          <p:nvPr/>
        </p:nvSpPr>
        <p:spPr>
          <a:xfrm>
            <a:off x="1032893" y="1644203"/>
            <a:ext cx="3613448" cy="25783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2000" dirty="0">
                <a:solidFill>
                  <a:srgbClr val="0E1D35"/>
                </a:solidFill>
              </a:rPr>
              <a:t>A fragmented ecosystem of online job boards, company websites, and personal networks characterizes the current job search process</a:t>
            </a:r>
            <a:r>
              <a:rPr lang="en" sz="2000" dirty="0">
                <a:solidFill>
                  <a:srgbClr val="0E1D35"/>
                </a:solidFill>
              </a:rPr>
              <a:t>. This creates significant challenges for both employers and job seekers.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823592" y="-325982"/>
            <a:ext cx="6335645" cy="1235700"/>
          </a:xfrm>
          <a:prstGeom prst="rect">
            <a:avLst/>
          </a:prstGeom>
        </p:spPr>
        <p:txBody>
          <a:bodyPr spcFirstLastPara="1" wrap="square" lIns="91425" tIns="91425" rIns="91425" bIns="91425" anchor="b" anchorCtr="0">
            <a:noAutofit/>
          </a:bodyPr>
          <a:lstStyle/>
          <a:p>
            <a:pPr algn="ctr"/>
            <a:r>
              <a:rPr lang="en" dirty="0"/>
              <a:t>Challenges Faced</a:t>
            </a:r>
            <a:endParaRPr lang="en-US" dirty="0"/>
          </a:p>
        </p:txBody>
      </p:sp>
      <p:graphicFrame>
        <p:nvGraphicFramePr>
          <p:cNvPr id="3" name="Table 2">
            <a:extLst>
              <a:ext uri="{FF2B5EF4-FFF2-40B4-BE49-F238E27FC236}">
                <a16:creationId xmlns:a16="http://schemas.microsoft.com/office/drawing/2014/main" id="{92D725F0-8C0C-7922-7E41-30735AE89791}"/>
              </a:ext>
            </a:extLst>
          </p:cNvPr>
          <p:cNvGraphicFramePr>
            <a:graphicFrameLocks noGrp="1"/>
          </p:cNvGraphicFramePr>
          <p:nvPr>
            <p:extLst>
              <p:ext uri="{D42A27DB-BD31-4B8C-83A1-F6EECF244321}">
                <p14:modId xmlns:p14="http://schemas.microsoft.com/office/powerpoint/2010/main" val="855380488"/>
              </p:ext>
            </p:extLst>
          </p:nvPr>
        </p:nvGraphicFramePr>
        <p:xfrm>
          <a:off x="1352257" y="1548853"/>
          <a:ext cx="5988500" cy="2809240"/>
        </p:xfrm>
        <a:graphic>
          <a:graphicData uri="http://schemas.openxmlformats.org/drawingml/2006/table">
            <a:tbl>
              <a:tblPr firstRow="1" bandRow="1">
                <a:tableStyleId>{5D4003CC-F3C3-4F66-A58A-692AB6590BE7}</a:tableStyleId>
              </a:tblPr>
              <a:tblGrid>
                <a:gridCol w="2914943">
                  <a:extLst>
                    <a:ext uri="{9D8B030D-6E8A-4147-A177-3AD203B41FA5}">
                      <a16:colId xmlns:a16="http://schemas.microsoft.com/office/drawing/2014/main" val="2285254953"/>
                    </a:ext>
                  </a:extLst>
                </a:gridCol>
                <a:gridCol w="3073557">
                  <a:extLst>
                    <a:ext uri="{9D8B030D-6E8A-4147-A177-3AD203B41FA5}">
                      <a16:colId xmlns:a16="http://schemas.microsoft.com/office/drawing/2014/main" val="2245774179"/>
                    </a:ext>
                  </a:extLst>
                </a:gridCol>
              </a:tblGrid>
              <a:tr h="370840">
                <a:tc>
                  <a:txBody>
                    <a:bodyPr/>
                    <a:lstStyle/>
                    <a:p>
                      <a:pPr algn="just"/>
                      <a:r>
                        <a:rPr lang="en-GB"/>
                        <a:t>Employers</a:t>
                      </a:r>
                    </a:p>
                  </a:txBody>
                  <a:tcPr/>
                </a:tc>
                <a:tc>
                  <a:txBody>
                    <a:bodyPr/>
                    <a:lstStyle/>
                    <a:p>
                      <a:pPr algn="just"/>
                      <a:r>
                        <a:rPr lang="en-GB"/>
                        <a:t>Job Seekers</a:t>
                      </a:r>
                    </a:p>
                  </a:txBody>
                  <a:tcPr/>
                </a:tc>
                <a:extLst>
                  <a:ext uri="{0D108BD9-81ED-4DB2-BD59-A6C34878D82A}">
                    <a16:rowId xmlns:a16="http://schemas.microsoft.com/office/drawing/2014/main" val="1576983054"/>
                  </a:ext>
                </a:extLst>
              </a:tr>
              <a:tr h="370840">
                <a:tc>
                  <a:txBody>
                    <a:bodyPr/>
                    <a:lstStyle/>
                    <a:p>
                      <a:pPr lvl="0" algn="just">
                        <a:buNone/>
                      </a:pPr>
                      <a:r>
                        <a:rPr lang="en-GB" sz="1400" b="0" i="0" u="none" strike="noStrike" baseline="0" noProof="0">
                          <a:solidFill>
                            <a:srgbClr val="000000"/>
                          </a:solidFill>
                          <a:latin typeface="Raleway Medium"/>
                        </a:rPr>
                        <a:t>Struggle to efficiently reach qualified candidates due to dispersed job listings and a lack of targeted recruitment tools. Manual screening of applications consumes valuable time, and filling open positions can be a slow and cumbersome process</a:t>
                      </a:r>
                      <a:r>
                        <a:rPr lang="en-GB" sz="1400" b="0" i="0" u="none" strike="noStrike" baseline="0" noProof="0">
                          <a:solidFill>
                            <a:srgbClr val="000000"/>
                          </a:solidFill>
                          <a:latin typeface="Arial"/>
                        </a:rPr>
                        <a:t>.</a:t>
                      </a:r>
                      <a:endParaRPr lang="en-US"/>
                    </a:p>
                  </a:txBody>
                  <a:tcPr/>
                </a:tc>
                <a:tc>
                  <a:txBody>
                    <a:bodyPr/>
                    <a:lstStyle/>
                    <a:p>
                      <a:pPr lvl="0" algn="just">
                        <a:buNone/>
                      </a:pPr>
                      <a:r>
                        <a:rPr lang="en-GB" sz="1400" b="0" i="0" u="none" strike="noStrike" baseline="0" noProof="0" dirty="0">
                          <a:solidFill>
                            <a:srgbClr val="000000"/>
                          </a:solidFill>
                          <a:latin typeface="Raleway Medium"/>
                        </a:rPr>
                        <a:t>Face difficulties in discovering relevant opportunities that align with their skills and career aspirations. Searching through numerous platforms is time-consuming, and limited personalization in job recommendations leads to a high volume of irrelevant postings. This results in frustration and a sense of discouragement.</a:t>
                      </a:r>
                      <a:endParaRPr lang="en-US" dirty="0">
                        <a:latin typeface="Raleway Medium"/>
                      </a:endParaRPr>
                    </a:p>
                  </a:txBody>
                  <a:tcPr/>
                </a:tc>
                <a:extLst>
                  <a:ext uri="{0D108BD9-81ED-4DB2-BD59-A6C34878D82A}">
                    <a16:rowId xmlns:a16="http://schemas.microsoft.com/office/drawing/2014/main" val="1266410427"/>
                  </a:ext>
                </a:extLst>
              </a:tr>
            </a:tbl>
          </a:graphicData>
        </a:graphic>
      </p:graphicFrame>
    </p:spTree>
    <p:extLst>
      <p:ext uri="{BB962C8B-B14F-4D97-AF65-F5344CB8AC3E}">
        <p14:creationId xmlns:p14="http://schemas.microsoft.com/office/powerpoint/2010/main" val="281656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2247749" y="-305854"/>
            <a:ext cx="6335645" cy="1235700"/>
          </a:xfrm>
          <a:prstGeom prst="rect">
            <a:avLst/>
          </a:prstGeom>
        </p:spPr>
        <p:txBody>
          <a:bodyPr spcFirstLastPara="1" wrap="square" lIns="91425" tIns="91425" rIns="91425" bIns="91425" anchor="b" anchorCtr="0">
            <a:noAutofit/>
          </a:bodyPr>
          <a:lstStyle/>
          <a:p>
            <a:r>
              <a:rPr lang="en" dirty="0"/>
              <a:t>Impact  </a:t>
            </a:r>
          </a:p>
        </p:txBody>
      </p:sp>
      <p:sp>
        <p:nvSpPr>
          <p:cNvPr id="4" name="TextBox 3">
            <a:extLst>
              <a:ext uri="{FF2B5EF4-FFF2-40B4-BE49-F238E27FC236}">
                <a16:creationId xmlns:a16="http://schemas.microsoft.com/office/drawing/2014/main" id="{68D78366-87BE-9A36-B214-8788909E51A6}"/>
              </a:ext>
            </a:extLst>
          </p:cNvPr>
          <p:cNvSpPr txBox="1"/>
          <p:nvPr/>
        </p:nvSpPr>
        <p:spPr>
          <a:xfrm>
            <a:off x="604803" y="1503726"/>
            <a:ext cx="7767235" cy="32162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50" b="1" dirty="0"/>
              <a:t>Reduced Productivity:</a:t>
            </a:r>
            <a:r>
              <a:rPr lang="en-GB" sz="1450" dirty="0"/>
              <a:t> Inefficient job search processes lead to lost time and resources for both employers and job seekers. Employers struggle to fill positions quickly, impacting their bottom line. Job seekers may experience extended periods of unemployment or underemployment, hindering career progression.</a:t>
            </a:r>
            <a:endParaRPr lang="en-US" sz="1450" dirty="0"/>
          </a:p>
          <a:p>
            <a:endParaRPr lang="en-GB" sz="1450" dirty="0"/>
          </a:p>
          <a:p>
            <a:r>
              <a:rPr lang="en-GB" sz="1450" b="1" dirty="0"/>
              <a:t>Missed Connections:</a:t>
            </a:r>
            <a:r>
              <a:rPr lang="en-GB" sz="1450" dirty="0"/>
              <a:t> The lack of a centralized, user-centric platform prevents ideal candidate-employer matches. Employers miss out on top talent, and qualified job seekers fail to find their ideal positions.</a:t>
            </a:r>
          </a:p>
          <a:p>
            <a:endParaRPr lang="en-GB" sz="1450" dirty="0"/>
          </a:p>
          <a:p>
            <a:r>
              <a:rPr lang="en-GB" sz="1450" b="1" dirty="0"/>
              <a:t>Frustration and Discouragement:</a:t>
            </a:r>
            <a:r>
              <a:rPr lang="en-GB" sz="1450" dirty="0"/>
              <a:t> The laborious and unrefined nature of the current job search experience leads to frustration and discouragement for both parties. Employers face a negative impact on their employer brand, while job seekers lose motivation in their career search.</a:t>
            </a:r>
          </a:p>
          <a:p>
            <a:endParaRPr lang="en-GB" sz="1450" dirty="0"/>
          </a:p>
        </p:txBody>
      </p:sp>
    </p:spTree>
    <p:extLst>
      <p:ext uri="{BB962C8B-B14F-4D97-AF65-F5344CB8AC3E}">
        <p14:creationId xmlns:p14="http://schemas.microsoft.com/office/powerpoint/2010/main" val="107020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2856543" y="1699360"/>
            <a:ext cx="3880430" cy="1358700"/>
          </a:xfrm>
          <a:prstGeom prst="rect">
            <a:avLst/>
          </a:prstGeom>
        </p:spPr>
        <p:txBody>
          <a:bodyPr spcFirstLastPara="1" wrap="square" lIns="91425" tIns="91425" rIns="91425" bIns="91425" anchor="t" anchorCtr="0">
            <a:noAutofit/>
          </a:bodyPr>
          <a:lstStyle/>
          <a:p>
            <a:r>
              <a:rPr lang="en" sz="3200" dirty="0"/>
              <a:t>Possible Solution</a:t>
            </a:r>
          </a:p>
          <a:p>
            <a:endParaRPr lang="en" sz="3200" dirty="0"/>
          </a:p>
          <a:p>
            <a:endParaRPr lang="en" sz="3200" dirty="0"/>
          </a:p>
        </p:txBody>
      </p:sp>
      <p:sp>
        <p:nvSpPr>
          <p:cNvPr id="327" name="Google Shape;327;p37"/>
          <p:cNvSpPr txBox="1">
            <a:spLocks noGrp="1"/>
          </p:cNvSpPr>
          <p:nvPr>
            <p:ph type="title" idx="2"/>
          </p:nvPr>
        </p:nvSpPr>
        <p:spPr>
          <a:xfrm>
            <a:off x="1600474" y="1617750"/>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9" name="Google Shape;329;p37"/>
          <p:cNvSpPr/>
          <p:nvPr/>
        </p:nvSpPr>
        <p:spPr>
          <a:xfrm>
            <a:off x="2707913" y="24112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207457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7" name="Google Shape;337;p38"/>
          <p:cNvSpPr txBox="1">
            <a:spLocks noGrp="1"/>
          </p:cNvSpPr>
          <p:nvPr>
            <p:ph type="subTitle" idx="2"/>
          </p:nvPr>
        </p:nvSpPr>
        <p:spPr>
          <a:xfrm>
            <a:off x="1628256" y="802571"/>
            <a:ext cx="6267600" cy="942289"/>
          </a:xfrm>
          <a:prstGeom prst="rect">
            <a:avLst/>
          </a:prstGeom>
        </p:spPr>
        <p:txBody>
          <a:bodyPr spcFirstLastPara="1" wrap="square" lIns="91425" tIns="91425" rIns="91425" bIns="91425" anchor="t" anchorCtr="0">
            <a:noAutofit/>
          </a:bodyPr>
          <a:lstStyle/>
          <a:p>
            <a:pPr marL="152400" indent="0" algn="just"/>
            <a:r>
              <a:rPr lang="en-US" sz="1600" b="1" i="0" dirty="0">
                <a:solidFill>
                  <a:srgbClr val="1F1F1F"/>
                </a:solidFill>
                <a:effectLst/>
                <a:latin typeface="Google Sans"/>
              </a:rPr>
              <a:t>Comprehensive job listings:</a:t>
            </a:r>
            <a:r>
              <a:rPr lang="en-US" sz="1600" b="0" i="0" dirty="0">
                <a:solidFill>
                  <a:srgbClr val="1F1F1F"/>
                </a:solidFill>
                <a:effectLst/>
                <a:latin typeface="Google Sans"/>
              </a:rPr>
              <a:t> A centralized platform that aggregates and organizes job postings, making them easily searchable and accessible.</a:t>
            </a:r>
          </a:p>
          <a:p>
            <a:pPr marL="152400" indent="0" algn="just"/>
            <a:endParaRPr lang="en-US" sz="1600" b="0" i="0" dirty="0">
              <a:solidFill>
                <a:srgbClr val="1F1F1F"/>
              </a:solidFill>
              <a:effectLst/>
              <a:latin typeface="Google Sans"/>
            </a:endParaRPr>
          </a:p>
          <a:p>
            <a:pPr marL="152400" indent="0" algn="just"/>
            <a:r>
              <a:rPr lang="en-US" sz="1600" b="1" i="0" dirty="0">
                <a:solidFill>
                  <a:srgbClr val="1F1F1F"/>
                </a:solidFill>
                <a:effectLst/>
                <a:latin typeface="Google Sans"/>
              </a:rPr>
              <a:t>Advanced search and filtering:</a:t>
            </a:r>
            <a:r>
              <a:rPr lang="en-US" sz="1600" b="0" i="0" dirty="0">
                <a:solidFill>
                  <a:srgbClr val="1F1F1F"/>
                </a:solidFill>
                <a:effectLst/>
                <a:latin typeface="Google Sans"/>
              </a:rPr>
              <a:t> Functionality allows users to efficiently find relevant jobs based on location, keywords, and other criteria.</a:t>
            </a:r>
          </a:p>
          <a:p>
            <a:pPr marL="152400" indent="0" algn="just"/>
            <a:endParaRPr lang="en-US" sz="1600" dirty="0">
              <a:solidFill>
                <a:srgbClr val="1F1F1F"/>
              </a:solidFill>
              <a:latin typeface="Google Sans"/>
            </a:endParaRPr>
          </a:p>
          <a:p>
            <a:pPr marL="152400" indent="0" algn="just"/>
            <a:r>
              <a:rPr lang="en-US" sz="1600" b="1" i="0" dirty="0">
                <a:solidFill>
                  <a:srgbClr val="1F1F1F"/>
                </a:solidFill>
                <a:effectLst/>
                <a:latin typeface="Google Sans"/>
              </a:rPr>
              <a:t>Efficien</a:t>
            </a:r>
            <a:r>
              <a:rPr lang="en-US" sz="1600" b="1" dirty="0">
                <a:solidFill>
                  <a:srgbClr val="1F1F1F"/>
                </a:solidFill>
                <a:latin typeface="Google Sans"/>
              </a:rPr>
              <a:t>t retrieval:</a:t>
            </a:r>
            <a:r>
              <a:rPr lang="en-US" sz="1600" dirty="0">
                <a:solidFill>
                  <a:srgbClr val="1F1F1F"/>
                </a:solidFill>
                <a:latin typeface="Google Sans"/>
              </a:rPr>
              <a:t> </a:t>
            </a:r>
            <a:r>
              <a:rPr lang="en-US" sz="1600" b="0" i="0" dirty="0">
                <a:solidFill>
                  <a:srgbClr val="1F1F1F"/>
                </a:solidFill>
                <a:effectLst/>
                <a:latin typeface="Google Sans"/>
              </a:rPr>
              <a:t>Through the efficient storage of user profiles and job postings, the platform helps in straightforward retrieval and classification, hence promoting the effective matching of job prospects with appropriate opportunities.</a:t>
            </a:r>
          </a:p>
        </p:txBody>
      </p:sp>
      <p:sp>
        <p:nvSpPr>
          <p:cNvPr id="339" name="Google Shape;339;p38"/>
          <p:cNvSpPr/>
          <p:nvPr/>
        </p:nvSpPr>
        <p:spPr>
          <a:xfrm>
            <a:off x="739858" y="1393410"/>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40" name="Google Shape;340;p38"/>
          <p:cNvSpPr/>
          <p:nvPr/>
        </p:nvSpPr>
        <p:spPr>
          <a:xfrm>
            <a:off x="739858" y="2828024"/>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nvGrpSpPr>
          <p:cNvPr id="341" name="Google Shape;341;p38"/>
          <p:cNvGrpSpPr/>
          <p:nvPr/>
        </p:nvGrpSpPr>
        <p:grpSpPr>
          <a:xfrm>
            <a:off x="893541" y="2989956"/>
            <a:ext cx="379035" cy="379035"/>
            <a:chOff x="3984786" y="3963895"/>
            <a:chExt cx="379035" cy="379035"/>
          </a:xfrm>
        </p:grpSpPr>
        <p:sp>
          <p:nvSpPr>
            <p:cNvPr id="342" name="Google Shape;342;p38"/>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8"/>
          <p:cNvGrpSpPr/>
          <p:nvPr/>
        </p:nvGrpSpPr>
        <p:grpSpPr>
          <a:xfrm>
            <a:off x="904645" y="1527814"/>
            <a:ext cx="356825" cy="379007"/>
            <a:chOff x="4790492" y="3367504"/>
            <a:chExt cx="356825" cy="379007"/>
          </a:xfrm>
        </p:grpSpPr>
        <p:sp>
          <p:nvSpPr>
            <p:cNvPr id="347" name="Google Shape;347;p38"/>
            <p:cNvSpPr/>
            <p:nvPr/>
          </p:nvSpPr>
          <p:spPr>
            <a:xfrm>
              <a:off x="4856289" y="3657284"/>
              <a:ext cx="24483" cy="22348"/>
            </a:xfrm>
            <a:custGeom>
              <a:avLst/>
              <a:gdLst/>
              <a:ahLst/>
              <a:cxnLst/>
              <a:rect l="l" t="t" r="r" b="b"/>
              <a:pathLst>
                <a:path w="883" h="806" extrusionOk="0">
                  <a:moveTo>
                    <a:pt x="441" y="1"/>
                  </a:moveTo>
                  <a:cubicBezTo>
                    <a:pt x="339" y="1"/>
                    <a:pt x="236" y="40"/>
                    <a:pt x="158" y="119"/>
                  </a:cubicBezTo>
                  <a:cubicBezTo>
                    <a:pt x="0" y="276"/>
                    <a:pt x="0" y="531"/>
                    <a:pt x="158" y="688"/>
                  </a:cubicBezTo>
                  <a:cubicBezTo>
                    <a:pt x="236" y="766"/>
                    <a:pt x="339" y="806"/>
                    <a:pt x="441" y="806"/>
                  </a:cubicBezTo>
                  <a:cubicBezTo>
                    <a:pt x="544" y="806"/>
                    <a:pt x="647" y="766"/>
                    <a:pt x="726" y="688"/>
                  </a:cubicBezTo>
                  <a:cubicBezTo>
                    <a:pt x="882" y="531"/>
                    <a:pt x="882" y="276"/>
                    <a:pt x="726" y="119"/>
                  </a:cubicBezTo>
                  <a:cubicBezTo>
                    <a:pt x="647" y="40"/>
                    <a:pt x="54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4965092" y="3523527"/>
              <a:ext cx="26064" cy="22348"/>
            </a:xfrm>
            <a:custGeom>
              <a:avLst/>
              <a:gdLst/>
              <a:ahLst/>
              <a:cxnLst/>
              <a:rect l="l" t="t" r="r" b="b"/>
              <a:pathLst>
                <a:path w="940" h="806" extrusionOk="0">
                  <a:moveTo>
                    <a:pt x="538" y="1"/>
                  </a:moveTo>
                  <a:cubicBezTo>
                    <a:pt x="181" y="1"/>
                    <a:pt x="0" y="435"/>
                    <a:pt x="253" y="688"/>
                  </a:cubicBezTo>
                  <a:cubicBezTo>
                    <a:pt x="334" y="769"/>
                    <a:pt x="435" y="805"/>
                    <a:pt x="534" y="805"/>
                  </a:cubicBezTo>
                  <a:cubicBezTo>
                    <a:pt x="741" y="805"/>
                    <a:pt x="940" y="645"/>
                    <a:pt x="940" y="403"/>
                  </a:cubicBezTo>
                  <a:cubicBezTo>
                    <a:pt x="940" y="179"/>
                    <a:pt x="758"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790492" y="3434106"/>
              <a:ext cx="267265" cy="312406"/>
            </a:xfrm>
            <a:custGeom>
              <a:avLst/>
              <a:gdLst/>
              <a:ahLst/>
              <a:cxnLst/>
              <a:rect l="l" t="t" r="r" b="b"/>
              <a:pathLst>
                <a:path w="9639" h="11267" extrusionOk="0">
                  <a:moveTo>
                    <a:pt x="3334" y="2539"/>
                  </a:moveTo>
                  <a:lnTo>
                    <a:pt x="3903" y="3109"/>
                  </a:lnTo>
                  <a:lnTo>
                    <a:pt x="3334" y="3677"/>
                  </a:lnTo>
                  <a:lnTo>
                    <a:pt x="3903" y="4246"/>
                  </a:lnTo>
                  <a:lnTo>
                    <a:pt x="3334" y="4814"/>
                  </a:lnTo>
                  <a:lnTo>
                    <a:pt x="2766" y="4246"/>
                  </a:lnTo>
                  <a:lnTo>
                    <a:pt x="2196" y="4814"/>
                  </a:lnTo>
                  <a:lnTo>
                    <a:pt x="1628" y="4246"/>
                  </a:lnTo>
                  <a:lnTo>
                    <a:pt x="2196" y="3677"/>
                  </a:lnTo>
                  <a:lnTo>
                    <a:pt x="1628" y="3109"/>
                  </a:lnTo>
                  <a:lnTo>
                    <a:pt x="2196" y="2539"/>
                  </a:lnTo>
                  <a:lnTo>
                    <a:pt x="2766" y="3109"/>
                  </a:lnTo>
                  <a:lnTo>
                    <a:pt x="3334" y="2539"/>
                  </a:lnTo>
                  <a:close/>
                  <a:moveTo>
                    <a:pt x="7403" y="7267"/>
                  </a:moveTo>
                  <a:lnTo>
                    <a:pt x="7971" y="7835"/>
                  </a:lnTo>
                  <a:lnTo>
                    <a:pt x="7403" y="8403"/>
                  </a:lnTo>
                  <a:lnTo>
                    <a:pt x="7971" y="8972"/>
                  </a:lnTo>
                  <a:lnTo>
                    <a:pt x="7403" y="9542"/>
                  </a:lnTo>
                  <a:lnTo>
                    <a:pt x="6835" y="8972"/>
                  </a:lnTo>
                  <a:lnTo>
                    <a:pt x="6266" y="9542"/>
                  </a:lnTo>
                  <a:lnTo>
                    <a:pt x="5698" y="8972"/>
                  </a:lnTo>
                  <a:lnTo>
                    <a:pt x="6266" y="8403"/>
                  </a:lnTo>
                  <a:lnTo>
                    <a:pt x="5698" y="7835"/>
                  </a:lnTo>
                  <a:lnTo>
                    <a:pt x="6266" y="7267"/>
                  </a:lnTo>
                  <a:lnTo>
                    <a:pt x="6835" y="7835"/>
                  </a:lnTo>
                  <a:lnTo>
                    <a:pt x="7403" y="7267"/>
                  </a:lnTo>
                  <a:close/>
                  <a:moveTo>
                    <a:pt x="6853" y="2416"/>
                  </a:moveTo>
                  <a:cubicBezTo>
                    <a:pt x="7141" y="2416"/>
                    <a:pt x="7436" y="2524"/>
                    <a:pt x="7688" y="2776"/>
                  </a:cubicBezTo>
                  <a:cubicBezTo>
                    <a:pt x="8158" y="3246"/>
                    <a:pt x="8158" y="4010"/>
                    <a:pt x="7688" y="4481"/>
                  </a:cubicBezTo>
                  <a:cubicBezTo>
                    <a:pt x="7453" y="4716"/>
                    <a:pt x="7144" y="4834"/>
                    <a:pt x="6836" y="4834"/>
                  </a:cubicBezTo>
                  <a:cubicBezTo>
                    <a:pt x="6646" y="4834"/>
                    <a:pt x="6456" y="4789"/>
                    <a:pt x="6283" y="4700"/>
                  </a:cubicBezTo>
                  <a:cubicBezTo>
                    <a:pt x="5260" y="5555"/>
                    <a:pt x="4424" y="6631"/>
                    <a:pt x="3850" y="7834"/>
                  </a:cubicBezTo>
                  <a:cubicBezTo>
                    <a:pt x="4326" y="8633"/>
                    <a:pt x="3755" y="9658"/>
                    <a:pt x="2814" y="9658"/>
                  </a:cubicBezTo>
                  <a:cubicBezTo>
                    <a:pt x="1748" y="9658"/>
                    <a:pt x="1200" y="8361"/>
                    <a:pt x="1961" y="7600"/>
                  </a:cubicBezTo>
                  <a:cubicBezTo>
                    <a:pt x="2196" y="7365"/>
                    <a:pt x="2505" y="7247"/>
                    <a:pt x="2813" y="7247"/>
                  </a:cubicBezTo>
                  <a:cubicBezTo>
                    <a:pt x="2947" y="7247"/>
                    <a:pt x="3081" y="7269"/>
                    <a:pt x="3209" y="7314"/>
                  </a:cubicBezTo>
                  <a:cubicBezTo>
                    <a:pt x="3822" y="6091"/>
                    <a:pt x="4686" y="4995"/>
                    <a:pt x="5730" y="4114"/>
                  </a:cubicBezTo>
                  <a:cubicBezTo>
                    <a:pt x="5339" y="3221"/>
                    <a:pt x="6067" y="2416"/>
                    <a:pt x="6853" y="2416"/>
                  </a:cubicBezTo>
                  <a:close/>
                  <a:moveTo>
                    <a:pt x="1" y="0"/>
                  </a:moveTo>
                  <a:lnTo>
                    <a:pt x="1" y="11267"/>
                  </a:lnTo>
                  <a:lnTo>
                    <a:pt x="9638" y="11267"/>
                  </a:lnTo>
                  <a:lnTo>
                    <a:pt x="9638" y="0"/>
                  </a:lnTo>
                  <a:lnTo>
                    <a:pt x="8836" y="0"/>
                  </a:lnTo>
                  <a:lnTo>
                    <a:pt x="8836" y="1603"/>
                  </a:lnTo>
                  <a:lnTo>
                    <a:pt x="801" y="1603"/>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4834884" y="3367504"/>
              <a:ext cx="178426" cy="88811"/>
            </a:xfrm>
            <a:custGeom>
              <a:avLst/>
              <a:gdLst/>
              <a:ahLst/>
              <a:cxnLst/>
              <a:rect l="l" t="t" r="r" b="b"/>
              <a:pathLst>
                <a:path w="6435" h="3203" extrusionOk="0">
                  <a:moveTo>
                    <a:pt x="3218" y="0"/>
                  </a:moveTo>
                  <a:cubicBezTo>
                    <a:pt x="2329" y="0"/>
                    <a:pt x="1609" y="718"/>
                    <a:pt x="1609" y="1602"/>
                  </a:cubicBezTo>
                  <a:lnTo>
                    <a:pt x="1" y="1602"/>
                  </a:lnTo>
                  <a:lnTo>
                    <a:pt x="1" y="3203"/>
                  </a:lnTo>
                  <a:lnTo>
                    <a:pt x="6435" y="3203"/>
                  </a:lnTo>
                  <a:lnTo>
                    <a:pt x="6435" y="1602"/>
                  </a:lnTo>
                  <a:lnTo>
                    <a:pt x="4826" y="1602"/>
                  </a:lnTo>
                  <a:cubicBezTo>
                    <a:pt x="4826" y="718"/>
                    <a:pt x="4106" y="0"/>
                    <a:pt x="3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080660" y="3523665"/>
              <a:ext cx="66657" cy="219574"/>
            </a:xfrm>
            <a:custGeom>
              <a:avLst/>
              <a:gdLst/>
              <a:ahLst/>
              <a:cxnLst/>
              <a:rect l="l" t="t" r="r" b="b"/>
              <a:pathLst>
                <a:path w="2404" h="7919" extrusionOk="0">
                  <a:moveTo>
                    <a:pt x="0" y="0"/>
                  </a:moveTo>
                  <a:lnTo>
                    <a:pt x="0" y="4903"/>
                  </a:lnTo>
                  <a:lnTo>
                    <a:pt x="1203" y="7919"/>
                  </a:lnTo>
                  <a:lnTo>
                    <a:pt x="2403" y="4903"/>
                  </a:lnTo>
                  <a:lnTo>
                    <a:pt x="2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080660" y="3457064"/>
              <a:ext cx="66657" cy="44419"/>
            </a:xfrm>
            <a:custGeom>
              <a:avLst/>
              <a:gdLst/>
              <a:ahLst/>
              <a:cxnLst/>
              <a:rect l="l" t="t" r="r" b="b"/>
              <a:pathLst>
                <a:path w="2404" h="1602" extrusionOk="0">
                  <a:moveTo>
                    <a:pt x="0" y="1"/>
                  </a:moveTo>
                  <a:lnTo>
                    <a:pt x="0" y="1602"/>
                  </a:lnTo>
                  <a:lnTo>
                    <a:pt x="2403" y="1602"/>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a:extLst>
              <a:ext uri="{FF2B5EF4-FFF2-40B4-BE49-F238E27FC236}">
                <a16:creationId xmlns:a16="http://schemas.microsoft.com/office/drawing/2014/main" id="{BFF8E66C-0CD3-423C-8077-AEA7128C5AC7}"/>
              </a:ext>
            </a:extLst>
          </p:cNvPr>
          <p:cNvSpPr>
            <a:spLocks noGrp="1"/>
          </p:cNvSpPr>
          <p:nvPr>
            <p:ph type="subTitle" idx="1"/>
          </p:nvPr>
        </p:nvSpPr>
        <p:spPr>
          <a:xfrm>
            <a:off x="1310009" y="3346982"/>
            <a:ext cx="6867705" cy="702900"/>
          </a:xfrm>
        </p:spPr>
        <p:txBody>
          <a:bodyPr/>
          <a:lstStyle/>
          <a:p>
            <a:pPr algn="just"/>
            <a:r>
              <a:rPr lang="en-US" sz="1600" b="1" i="0" dirty="0">
                <a:solidFill>
                  <a:srgbClr val="1F1F1F"/>
                </a:solidFill>
                <a:effectLst/>
                <a:latin typeface="Google Sans"/>
              </a:rPr>
              <a:t>       Streamlined application process:</a:t>
            </a:r>
            <a:r>
              <a:rPr lang="en-US" sz="1600" b="0" i="0" dirty="0">
                <a:solidFill>
                  <a:srgbClr val="1F1F1F"/>
                </a:solidFill>
                <a:effectLst/>
                <a:latin typeface="Google Sans"/>
              </a:rPr>
              <a:t> A smooth and user-friendly system for submitting job applications, including registration and application tracking system.</a:t>
            </a:r>
          </a:p>
          <a:p>
            <a:pPr algn="just"/>
            <a:endParaRPr lang="en-US" sz="1600" b="0" i="0" dirty="0">
              <a:solidFill>
                <a:srgbClr val="1F1F1F"/>
              </a:solidFill>
              <a:effectLst/>
              <a:latin typeface="Google Sans"/>
            </a:endParaRPr>
          </a:p>
          <a:p>
            <a:pPr algn="just"/>
            <a:endParaRPr lang="en-US" sz="1600" b="0" i="0" dirty="0">
              <a:solidFill>
                <a:srgbClr val="1F1F1F"/>
              </a:solidFill>
              <a:effectLst/>
              <a:latin typeface="Google Sans"/>
            </a:endParaRPr>
          </a:p>
          <a:p>
            <a:pPr algn="just"/>
            <a:endParaRPr lang="en-US" sz="1600" dirty="0">
              <a:solidFill>
                <a:srgbClr val="1F1F1F"/>
              </a:solidFill>
              <a:latin typeface="Google Sans"/>
            </a:endParaRPr>
          </a:p>
          <a:p>
            <a:pPr algn="just"/>
            <a:endParaRPr lang="en-US" sz="1600" b="0" i="0" dirty="0">
              <a:solidFill>
                <a:srgbClr val="1F1F1F"/>
              </a:solidFill>
              <a:effectLst/>
              <a:latin typeface="Google Sans"/>
            </a:endParaRP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1869536" y="476639"/>
            <a:ext cx="3572700" cy="1358700"/>
          </a:xfrm>
          <a:prstGeom prst="rect">
            <a:avLst/>
          </a:prstGeom>
        </p:spPr>
        <p:txBody>
          <a:bodyPr spcFirstLastPara="1" wrap="square" lIns="91425" tIns="91425" rIns="91425" bIns="91425" anchor="t" anchorCtr="0">
            <a:noAutofit/>
          </a:bodyPr>
          <a:lstStyle/>
          <a:p>
            <a:r>
              <a:rPr lang="en" sz="3200" dirty="0"/>
              <a:t>Key Features</a:t>
            </a:r>
          </a:p>
          <a:p>
            <a:endParaRPr lang="en" sz="3200" dirty="0"/>
          </a:p>
        </p:txBody>
      </p:sp>
      <p:sp>
        <p:nvSpPr>
          <p:cNvPr id="327" name="Google Shape;327;p37"/>
          <p:cNvSpPr txBox="1">
            <a:spLocks noGrp="1"/>
          </p:cNvSpPr>
          <p:nvPr>
            <p:ph type="title" idx="2"/>
          </p:nvPr>
        </p:nvSpPr>
        <p:spPr>
          <a:xfrm>
            <a:off x="807747" y="345000"/>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 name="TextBox 13">
            <a:extLst>
              <a:ext uri="{FF2B5EF4-FFF2-40B4-BE49-F238E27FC236}">
                <a16:creationId xmlns:a16="http://schemas.microsoft.com/office/drawing/2014/main" id="{16CEE1BD-06D0-BDBD-5CCC-B5738766C678}"/>
              </a:ext>
            </a:extLst>
          </p:cNvPr>
          <p:cNvSpPr txBox="1"/>
          <p:nvPr/>
        </p:nvSpPr>
        <p:spPr>
          <a:xfrm>
            <a:off x="1284747" y="1841878"/>
            <a:ext cx="367333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dirty="0"/>
              <a:t>The Job Board with Search and Recommendations project aims to provide a comprehensive and user-friendly platform for both employers and job seekers. Here's a breakdown of the key features that will address the inefficiencies of the current job search landscape:</a:t>
            </a:r>
            <a:endParaRPr lang="en-US" sz="1600" dirty="0"/>
          </a:p>
        </p:txBody>
      </p:sp>
      <p:pic>
        <p:nvPicPr>
          <p:cNvPr id="3074" name="Picture 2" descr="Key features - Free business and finance icons">
            <a:extLst>
              <a:ext uri="{FF2B5EF4-FFF2-40B4-BE49-F238E27FC236}">
                <a16:creationId xmlns:a16="http://schemas.microsoft.com/office/drawing/2014/main" id="{6157E388-6D97-E9A2-E836-BDF245059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236" y="1089294"/>
            <a:ext cx="332105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23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579323" y="337277"/>
            <a:ext cx="7704000" cy="572700"/>
          </a:xfrm>
          <a:prstGeom prst="rect">
            <a:avLst/>
          </a:prstGeom>
        </p:spPr>
        <p:txBody>
          <a:bodyPr spcFirstLastPara="1" wrap="square" lIns="91425" tIns="91425" rIns="91425" bIns="91425" anchor="t" anchorCtr="0">
            <a:noAutofit/>
          </a:bodyPr>
          <a:lstStyle/>
          <a:p>
            <a:r>
              <a:rPr lang="en"/>
              <a:t>Key Features</a:t>
            </a:r>
          </a:p>
        </p:txBody>
      </p:sp>
      <p:graphicFrame>
        <p:nvGraphicFramePr>
          <p:cNvPr id="3" name="Table 2">
            <a:extLst>
              <a:ext uri="{FF2B5EF4-FFF2-40B4-BE49-F238E27FC236}">
                <a16:creationId xmlns:a16="http://schemas.microsoft.com/office/drawing/2014/main" id="{D3CE17FE-293D-D18A-1D0D-3C2B79928EED}"/>
              </a:ext>
            </a:extLst>
          </p:cNvPr>
          <p:cNvGraphicFramePr>
            <a:graphicFrameLocks noGrp="1"/>
          </p:cNvGraphicFramePr>
          <p:nvPr>
            <p:extLst>
              <p:ext uri="{D42A27DB-BD31-4B8C-83A1-F6EECF244321}">
                <p14:modId xmlns:p14="http://schemas.microsoft.com/office/powerpoint/2010/main" val="3669015855"/>
              </p:ext>
            </p:extLst>
          </p:nvPr>
        </p:nvGraphicFramePr>
        <p:xfrm>
          <a:off x="488705" y="912567"/>
          <a:ext cx="8173146" cy="4045760"/>
        </p:xfrm>
        <a:graphic>
          <a:graphicData uri="http://schemas.openxmlformats.org/drawingml/2006/table">
            <a:tbl>
              <a:tblPr bandRow="1">
                <a:tableStyleId>{5D4003CC-F3C3-4F66-A58A-692AB6590BE7}</a:tableStyleId>
              </a:tblPr>
              <a:tblGrid>
                <a:gridCol w="4086573">
                  <a:extLst>
                    <a:ext uri="{9D8B030D-6E8A-4147-A177-3AD203B41FA5}">
                      <a16:colId xmlns:a16="http://schemas.microsoft.com/office/drawing/2014/main" val="171030057"/>
                    </a:ext>
                  </a:extLst>
                </a:gridCol>
                <a:gridCol w="4086573">
                  <a:extLst>
                    <a:ext uri="{9D8B030D-6E8A-4147-A177-3AD203B41FA5}">
                      <a16:colId xmlns:a16="http://schemas.microsoft.com/office/drawing/2014/main" val="4070613603"/>
                    </a:ext>
                  </a:extLst>
                </a:gridCol>
              </a:tblGrid>
              <a:tr h="567978">
                <a:tc>
                  <a:txBody>
                    <a:bodyPr/>
                    <a:lstStyle/>
                    <a:p>
                      <a:pPr fontAlgn="base"/>
                      <a:r>
                        <a:rPr lang="en-GB" sz="1400" b="1">
                          <a:effectLst/>
                          <a:latin typeface="Arial"/>
                        </a:rPr>
                        <a:t>For Job Seekers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base"/>
                      <a:r>
                        <a:rPr lang="en-GB" sz="1400" b="1">
                          <a:effectLst/>
                          <a:latin typeface="Arial"/>
                        </a:rPr>
                        <a:t>For Employers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91708621"/>
                  </a:ext>
                </a:extLst>
              </a:tr>
              <a:tr h="1290864">
                <a:tc>
                  <a:txBody>
                    <a:bodyPr/>
                    <a:lstStyle/>
                    <a:p>
                      <a:pPr fontAlgn="base"/>
                      <a:r>
                        <a:rPr lang="en-GB" sz="1400">
                          <a:effectLst/>
                          <a:latin typeface="Arial"/>
                        </a:rPr>
                        <a:t>Job Search</a:t>
                      </a:r>
                    </a:p>
                    <a:p>
                      <a:pPr lvl="0">
                        <a:buNone/>
                      </a:pPr>
                      <a:r>
                        <a:rPr lang="en-GB" sz="1400" b="0" i="0" u="none" strike="noStrike" baseline="0" noProof="0">
                          <a:solidFill>
                            <a:srgbClr val="000000"/>
                          </a:solidFill>
                          <a:effectLst/>
                          <a:latin typeface="Arial"/>
                        </a:rPr>
                        <a:t>                    </a:t>
                      </a:r>
                      <a:r>
                        <a:rPr lang="en-GB" sz="1100" b="0" i="0" u="none" strike="noStrike" baseline="0" noProof="0">
                          <a:solidFill>
                            <a:srgbClr val="000000"/>
                          </a:solidFill>
                          <a:effectLst/>
                          <a:latin typeface="Arial"/>
                        </a:rPr>
                        <a:t>Advanced Search &amp; Filters</a:t>
                      </a:r>
                      <a:endParaRPr lang="en-GB" sz="1100"/>
                    </a:p>
                    <a:p>
                      <a:pPr lvl="0">
                        <a:buNone/>
                      </a:pPr>
                      <a:endParaRPr lang="en-GB" sz="1100" b="0" i="0" u="none" strike="noStrike" baseline="0" noProof="0">
                        <a:solidFill>
                          <a:srgbClr val="000000"/>
                        </a:solidFill>
                        <a:effectLst/>
                        <a:latin typeface="Arial"/>
                      </a:endParaRPr>
                    </a:p>
                    <a:p>
                      <a:pPr lvl="0">
                        <a:buNone/>
                      </a:pPr>
                      <a:r>
                        <a:rPr lang="en-GB" sz="1100" b="0" i="0" u="none" strike="noStrike" baseline="0" noProof="0">
                          <a:solidFill>
                            <a:srgbClr val="000000"/>
                          </a:solidFill>
                          <a:effectLst/>
                          <a:latin typeface="Arial"/>
                        </a:rPr>
                        <a:t>                         Search History &amp; Saved Jobs</a:t>
                      </a:r>
                      <a:endParaRPr lang="en-GB"/>
                    </a:p>
                    <a:p>
                      <a:pPr lvl="0">
                        <a:buNone/>
                      </a:pPr>
                      <a:endParaRPr lang="en-GB" sz="1100" b="0" i="0" u="none" strike="noStrike" baseline="0" noProof="0">
                        <a:solidFill>
                          <a:srgbClr val="000000"/>
                        </a:solidFill>
                        <a:effectLst/>
                        <a:latin typeface="Arial"/>
                      </a:endParaRPr>
                    </a:p>
                    <a:p>
                      <a:pPr lvl="0">
                        <a:buNone/>
                      </a:pPr>
                      <a:r>
                        <a:rPr lang="en-GB" sz="1100" b="0" i="0" u="none" strike="noStrike" baseline="0" noProof="0">
                          <a:solidFill>
                            <a:srgbClr val="000000"/>
                          </a:solidFill>
                          <a:effectLst/>
                          <a:latin typeface="Arial"/>
                        </a:rPr>
                        <a:t>                         Job Alerts</a:t>
                      </a:r>
                    </a:p>
                    <a:p>
                      <a:pPr lvl="0">
                        <a:buNone/>
                      </a:pPr>
                      <a:endParaRPr lang="en-GB" sz="1400">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base"/>
                      <a:r>
                        <a:rPr lang="en-GB" sz="1400">
                          <a:effectLst/>
                          <a:latin typeface="Arial"/>
                        </a:rPr>
                        <a:t>Job Posting &amp; Management</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119609982"/>
                  </a:ext>
                </a:extLst>
              </a:tr>
              <a:tr h="753862">
                <a:tc>
                  <a:txBody>
                    <a:bodyPr/>
                    <a:lstStyle/>
                    <a:p>
                      <a:pPr fontAlgn="base"/>
                      <a:r>
                        <a:rPr lang="en-GB" sz="1400">
                          <a:effectLst/>
                          <a:latin typeface="Arial"/>
                        </a:rPr>
                        <a:t>Personalized Recommendations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base"/>
                      <a:r>
                        <a:rPr lang="en-GB" sz="1400">
                          <a:effectLst/>
                          <a:latin typeface="Arial"/>
                        </a:rPr>
                        <a:t>Targeted Job Distribution</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14314461"/>
                  </a:ext>
                </a:extLst>
              </a:tr>
              <a:tr h="567978">
                <a:tc>
                  <a:txBody>
                    <a:bodyPr/>
                    <a:lstStyle/>
                    <a:p>
                      <a:pPr fontAlgn="base"/>
                      <a:r>
                        <a:rPr lang="en-GB" sz="1400">
                          <a:effectLst/>
                          <a:latin typeface="Arial"/>
                        </a:rPr>
                        <a:t>User Profiles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base"/>
                      <a:r>
                        <a:rPr lang="en-GB" sz="1400">
                          <a:effectLst/>
                          <a:latin typeface="Arial"/>
                        </a:rPr>
                        <a:t>Applicant Search &amp; Filtering</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320873315"/>
                  </a:ext>
                </a:extLst>
              </a:tr>
              <a:tr h="753862">
                <a:tc>
                  <a:txBody>
                    <a:bodyPr/>
                    <a:lstStyle/>
                    <a:p>
                      <a:pPr fontAlgn="base"/>
                      <a:r>
                        <a:rPr lang="en-GB" sz="1400">
                          <a:effectLst/>
                          <a:latin typeface="Arial"/>
                        </a:rPr>
                        <a:t>Streamlined Application Process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base"/>
                      <a:r>
                        <a:rPr lang="en-GB" sz="1400">
                          <a:effectLst/>
                          <a:latin typeface="Arial"/>
                        </a:rPr>
                        <a:t>Communication Tools</a:t>
                      </a:r>
                      <a:endParaRPr lang="en-GB">
                        <a:effectLst/>
                        <a:latin typeface="Arial"/>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072411024"/>
                  </a:ext>
                </a:extLst>
              </a:tr>
            </a:tbl>
          </a:graphicData>
        </a:graphic>
      </p:graphicFrame>
    </p:spTree>
    <p:extLst>
      <p:ext uri="{BB962C8B-B14F-4D97-AF65-F5344CB8AC3E}">
        <p14:creationId xmlns:p14="http://schemas.microsoft.com/office/powerpoint/2010/main" val="171028611"/>
      </p:ext>
    </p:extLst>
  </p:cSld>
  <p:clrMapOvr>
    <a:masterClrMapping/>
  </p:clrMapOvr>
</p:sld>
</file>

<file path=ppt/theme/theme1.xml><?xml version="1.0" encoding="utf-8"?>
<a:theme xmlns:a="http://schemas.openxmlformats.org/drawingml/2006/main" name="Succession Planning Project Proposal by Slidesgo">
  <a:themeElements>
    <a:clrScheme name="Simple Light">
      <a:dk1>
        <a:srgbClr val="0E1D35"/>
      </a:dk1>
      <a:lt1>
        <a:srgbClr val="FAFAFA"/>
      </a:lt1>
      <a:dk2>
        <a:srgbClr val="C3C3C3"/>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869</Words>
  <Application>Microsoft Office PowerPoint</Application>
  <PresentationFormat>On-screen Show (16:9)</PresentationFormat>
  <Paragraphs>92</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Open Sans</vt:lpstr>
      <vt:lpstr>Raleway ExtraBold</vt:lpstr>
      <vt:lpstr>Arial</vt:lpstr>
      <vt:lpstr>Raleway</vt:lpstr>
      <vt:lpstr>Google Sans</vt:lpstr>
      <vt:lpstr>Raleway Medium</vt:lpstr>
      <vt:lpstr>Nunito Light</vt:lpstr>
      <vt:lpstr>Succession Planning Project Proposal by Slidesgo</vt:lpstr>
      <vt:lpstr>Pathway to Jobs: Empowerment Journey</vt:lpstr>
      <vt:lpstr>Table of contents</vt:lpstr>
      <vt:lpstr>Problem Statement and Its Impact </vt:lpstr>
      <vt:lpstr>Challenges Faced</vt:lpstr>
      <vt:lpstr>Impact  </vt:lpstr>
      <vt:lpstr>Possible Solution  </vt:lpstr>
      <vt:lpstr>PowerPoint Presentation</vt:lpstr>
      <vt:lpstr>Key Features </vt:lpstr>
      <vt:lpstr>Key Features</vt:lpstr>
      <vt:lpstr>Additional Features</vt:lpstr>
      <vt:lpstr>User Experience Focus</vt:lpstr>
      <vt:lpstr>Technology Stack </vt:lpstr>
      <vt:lpstr>PowerPoint Presentation</vt:lpstr>
      <vt:lpstr>Codes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Pathway to Jobs: Empowerment Journey</dc:title>
  <dc:creator>Neha Sachdeva</dc:creator>
  <cp:lastModifiedBy>Neha Sachdeva</cp:lastModifiedBy>
  <cp:revision>2</cp:revision>
  <dcterms:modified xsi:type="dcterms:W3CDTF">2024-03-26T18:29:24Z</dcterms:modified>
</cp:coreProperties>
</file>