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3"/>
  </p:notesMasterIdLst>
  <p:sldIdLst>
    <p:sldId id="256" r:id="rId2"/>
    <p:sldId id="257" r:id="rId3"/>
    <p:sldId id="293" r:id="rId4"/>
    <p:sldId id="305" r:id="rId5"/>
    <p:sldId id="258" r:id="rId6"/>
    <p:sldId id="294" r:id="rId7"/>
    <p:sldId id="297" r:id="rId8"/>
    <p:sldId id="306" r:id="rId9"/>
    <p:sldId id="307" r:id="rId10"/>
    <p:sldId id="298" r:id="rId11"/>
    <p:sldId id="308" r:id="rId12"/>
  </p:sldIdLst>
  <p:sldSz cx="19010313"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4" userDrawn="1">
          <p15:clr>
            <a:srgbClr val="A4A3A4"/>
          </p15:clr>
        </p15:guide>
        <p15:guide id="2" pos="11460" userDrawn="1">
          <p15:clr>
            <a:srgbClr val="A4A3A4"/>
          </p15:clr>
        </p15:guide>
        <p15:guide id="4" orient="horz" pos="2696" userDrawn="1">
          <p15:clr>
            <a:srgbClr val="A4A3A4"/>
          </p15:clr>
        </p15:guide>
        <p15:guide id="5" pos="612" userDrawn="1">
          <p15:clr>
            <a:srgbClr val="A4A3A4"/>
          </p15:clr>
        </p15:guide>
        <p15:guide id="6" pos="608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F00"/>
    <a:srgbClr val="E3B525"/>
    <a:srgbClr val="009EF3"/>
    <a:srgbClr val="FFA1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82" autoAdjust="0"/>
  </p:normalViewPr>
  <p:slideViewPr>
    <p:cSldViewPr>
      <p:cViewPr>
        <p:scale>
          <a:sx n="50" d="100"/>
          <a:sy n="50" d="100"/>
        </p:scale>
        <p:origin x="1196" y="760"/>
      </p:cViewPr>
      <p:guideLst>
        <p:guide orient="horz" pos="344"/>
        <p:guide pos="11460"/>
        <p:guide orient="horz" pos="2696"/>
        <p:guide pos="612"/>
        <p:guide pos="608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A2BF3456-A29E-41FE-BFB7-B24F24BEE47B}" type="datetimeFigureOut">
              <a:rPr lang="cs-CZ" smtClean="0"/>
              <a:t>17.08.2024</a:t>
            </a:fld>
            <a:endParaRPr lang="cs-CZ"/>
          </a:p>
        </p:txBody>
      </p:sp>
      <p:sp>
        <p:nvSpPr>
          <p:cNvPr id="4" name="Slide Image Placeholder 3"/>
          <p:cNvSpPr>
            <a:spLocks noGrp="1" noRot="1" noChangeAspect="1"/>
          </p:cNvSpPr>
          <p:nvPr>
            <p:ph type="sldImg" idx="2"/>
          </p:nvPr>
        </p:nvSpPr>
        <p:spPr>
          <a:xfrm>
            <a:off x="571500" y="1336675"/>
            <a:ext cx="6413500" cy="3608388"/>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D95B543-0236-4AEE-9F15-C7CF1150485F}" type="slidenum">
              <a:rPr lang="cs-CZ" smtClean="0"/>
              <a:t>‹#›</a:t>
            </a:fld>
            <a:endParaRPr lang="cs-CZ"/>
          </a:p>
        </p:txBody>
      </p:sp>
    </p:spTree>
    <p:extLst>
      <p:ext uri="{BB962C8B-B14F-4D97-AF65-F5344CB8AC3E}">
        <p14:creationId xmlns:p14="http://schemas.microsoft.com/office/powerpoint/2010/main" val="522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a:t>
            </a:fld>
            <a:endParaRPr lang="cs-CZ"/>
          </a:p>
        </p:txBody>
      </p:sp>
    </p:spTree>
    <p:extLst>
      <p:ext uri="{BB962C8B-B14F-4D97-AF65-F5344CB8AC3E}">
        <p14:creationId xmlns:p14="http://schemas.microsoft.com/office/powerpoint/2010/main" val="440733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76289" y="1750055"/>
            <a:ext cx="14257735" cy="3722887"/>
          </a:xfrm>
        </p:spPr>
        <p:txBody>
          <a:bodyPr anchor="b"/>
          <a:lstStyle>
            <a:lvl1pPr algn="ctr">
              <a:defRPr sz="9355"/>
            </a:lvl1pPr>
          </a:lstStyle>
          <a:p>
            <a:r>
              <a:rPr lang="en-US"/>
              <a:t>Click to edit Master title style</a:t>
            </a:r>
            <a:endParaRPr lang="en-US" dirty="0"/>
          </a:p>
        </p:txBody>
      </p:sp>
      <p:sp>
        <p:nvSpPr>
          <p:cNvPr id="3" name="Subtitle 2"/>
          <p:cNvSpPr>
            <a:spLocks noGrp="1"/>
          </p:cNvSpPr>
          <p:nvPr>
            <p:ph type="subTitle" idx="1"/>
          </p:nvPr>
        </p:nvSpPr>
        <p:spPr>
          <a:xfrm>
            <a:off x="2376289" y="5616511"/>
            <a:ext cx="14257735" cy="2581762"/>
          </a:xfrm>
        </p:spPr>
        <p:txBody>
          <a:bodyPr/>
          <a:lstStyle>
            <a:lvl1pPr marL="0" indent="0" algn="ctr">
              <a:buNone/>
              <a:defRPr sz="3742"/>
            </a:lvl1pPr>
            <a:lvl2pPr marL="712866" indent="0" algn="ctr">
              <a:buNone/>
              <a:defRPr sz="3118"/>
            </a:lvl2pPr>
            <a:lvl3pPr marL="1425732" indent="0" algn="ctr">
              <a:buNone/>
              <a:defRPr sz="2807"/>
            </a:lvl3pPr>
            <a:lvl4pPr marL="2138599" indent="0" algn="ctr">
              <a:buNone/>
              <a:defRPr sz="2495"/>
            </a:lvl4pPr>
            <a:lvl5pPr marL="2851465" indent="0" algn="ctr">
              <a:buNone/>
              <a:defRPr sz="2495"/>
            </a:lvl5pPr>
            <a:lvl6pPr marL="3564331" indent="0" algn="ctr">
              <a:buNone/>
              <a:defRPr sz="2495"/>
            </a:lvl6pPr>
            <a:lvl7pPr marL="4277197" indent="0" algn="ctr">
              <a:buNone/>
              <a:defRPr sz="2495"/>
            </a:lvl7pPr>
            <a:lvl8pPr marL="4990064" indent="0" algn="ctr">
              <a:buNone/>
              <a:defRPr sz="2495"/>
            </a:lvl8pPr>
            <a:lvl9pPr marL="5702930" indent="0" algn="ctr">
              <a:buNone/>
              <a:defRPr sz="249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8/17/2024</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32969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8/17/2024</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30830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04255" y="569325"/>
            <a:ext cx="4099099" cy="90621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06959" y="569325"/>
            <a:ext cx="12059667" cy="9062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8/17/2024</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52863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8/17/2024</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3954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7058" y="2665925"/>
            <a:ext cx="16396395" cy="4448157"/>
          </a:xfrm>
        </p:spPr>
        <p:txBody>
          <a:bodyPr anchor="b"/>
          <a:lstStyle>
            <a:lvl1pPr>
              <a:defRPr sz="9355"/>
            </a:lvl1pPr>
          </a:lstStyle>
          <a:p>
            <a:r>
              <a:rPr lang="en-US"/>
              <a:t>Click to edit Master title style</a:t>
            </a:r>
            <a:endParaRPr lang="en-US" dirty="0"/>
          </a:p>
        </p:txBody>
      </p:sp>
      <p:sp>
        <p:nvSpPr>
          <p:cNvPr id="3" name="Text Placeholder 2"/>
          <p:cNvSpPr>
            <a:spLocks noGrp="1"/>
          </p:cNvSpPr>
          <p:nvPr>
            <p:ph type="body" idx="1"/>
          </p:nvPr>
        </p:nvSpPr>
        <p:spPr>
          <a:xfrm>
            <a:off x="1297058" y="7156164"/>
            <a:ext cx="16396395" cy="2339180"/>
          </a:xfrm>
        </p:spPr>
        <p:txBody>
          <a:bodyPr/>
          <a:lstStyle>
            <a:lvl1pPr marL="0" indent="0">
              <a:buNone/>
              <a:defRPr sz="3742">
                <a:solidFill>
                  <a:schemeClr val="tx1">
                    <a:tint val="75000"/>
                  </a:schemeClr>
                </a:solidFill>
              </a:defRPr>
            </a:lvl1pPr>
            <a:lvl2pPr marL="712866" indent="0">
              <a:buNone/>
              <a:defRPr sz="3118">
                <a:solidFill>
                  <a:schemeClr val="tx1">
                    <a:tint val="75000"/>
                  </a:schemeClr>
                </a:solidFill>
              </a:defRPr>
            </a:lvl2pPr>
            <a:lvl3pPr marL="1425732" indent="0">
              <a:buNone/>
              <a:defRPr sz="2807">
                <a:solidFill>
                  <a:schemeClr val="tx1">
                    <a:tint val="75000"/>
                  </a:schemeClr>
                </a:solidFill>
              </a:defRPr>
            </a:lvl3pPr>
            <a:lvl4pPr marL="2138599" indent="0">
              <a:buNone/>
              <a:defRPr sz="2495">
                <a:solidFill>
                  <a:schemeClr val="tx1">
                    <a:tint val="75000"/>
                  </a:schemeClr>
                </a:solidFill>
              </a:defRPr>
            </a:lvl4pPr>
            <a:lvl5pPr marL="2851465" indent="0">
              <a:buNone/>
              <a:defRPr sz="2495">
                <a:solidFill>
                  <a:schemeClr val="tx1">
                    <a:tint val="75000"/>
                  </a:schemeClr>
                </a:solidFill>
              </a:defRPr>
            </a:lvl5pPr>
            <a:lvl6pPr marL="3564331" indent="0">
              <a:buNone/>
              <a:defRPr sz="2495">
                <a:solidFill>
                  <a:schemeClr val="tx1">
                    <a:tint val="75000"/>
                  </a:schemeClr>
                </a:solidFill>
              </a:defRPr>
            </a:lvl6pPr>
            <a:lvl7pPr marL="4277197" indent="0">
              <a:buNone/>
              <a:defRPr sz="2495">
                <a:solidFill>
                  <a:schemeClr val="tx1">
                    <a:tint val="75000"/>
                  </a:schemeClr>
                </a:solidFill>
              </a:defRPr>
            </a:lvl7pPr>
            <a:lvl8pPr marL="4990064" indent="0">
              <a:buNone/>
              <a:defRPr sz="2495">
                <a:solidFill>
                  <a:schemeClr val="tx1">
                    <a:tint val="75000"/>
                  </a:schemeClr>
                </a:solidFill>
              </a:defRPr>
            </a:lvl8pPr>
            <a:lvl9pPr marL="5702930" indent="0">
              <a:buNone/>
              <a:defRPr sz="249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8/17/2024</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17231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06959"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623971"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8/17/2024</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7957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9435" y="569326"/>
            <a:ext cx="16396395" cy="20668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09436" y="2621369"/>
            <a:ext cx="8042253"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4" name="Content Placeholder 3"/>
          <p:cNvSpPr>
            <a:spLocks noGrp="1"/>
          </p:cNvSpPr>
          <p:nvPr>
            <p:ph sz="half" idx="2"/>
          </p:nvPr>
        </p:nvSpPr>
        <p:spPr>
          <a:xfrm>
            <a:off x="1309436" y="3906061"/>
            <a:ext cx="8042253"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23971" y="2621369"/>
            <a:ext cx="8081859"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6" name="Content Placeholder 5"/>
          <p:cNvSpPr>
            <a:spLocks noGrp="1"/>
          </p:cNvSpPr>
          <p:nvPr>
            <p:ph sz="quarter" idx="4"/>
          </p:nvPr>
        </p:nvSpPr>
        <p:spPr>
          <a:xfrm>
            <a:off x="9623971" y="3906061"/>
            <a:ext cx="8081859"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8/17/2024</a:t>
            </a:fld>
            <a:endParaRPr lang="en-US" dirty="0"/>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29077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8/17/2024</a:t>
            </a:fld>
            <a:endParaRPr lang="en-US" dirty="0"/>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90662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8/17/2024</a:t>
            </a:fld>
            <a:endParaRPr lang="en-US" dirty="0"/>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632000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Content Placeholder 2"/>
          <p:cNvSpPr>
            <a:spLocks noGrp="1"/>
          </p:cNvSpPr>
          <p:nvPr>
            <p:ph idx="1"/>
          </p:nvPr>
        </p:nvSpPr>
        <p:spPr>
          <a:xfrm>
            <a:off x="8081859" y="1539652"/>
            <a:ext cx="9623971" cy="7599245"/>
          </a:xfrm>
        </p:spPr>
        <p:txBody>
          <a:bodyPr/>
          <a:lstStyle>
            <a:lvl1pPr>
              <a:defRPr sz="4989"/>
            </a:lvl1pPr>
            <a:lvl2pPr>
              <a:defRPr sz="4366"/>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8/17/2024</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44004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Picture Placeholder 2"/>
          <p:cNvSpPr>
            <a:spLocks noGrp="1" noChangeAspect="1"/>
          </p:cNvSpPr>
          <p:nvPr>
            <p:ph type="pic" idx="1"/>
          </p:nvPr>
        </p:nvSpPr>
        <p:spPr>
          <a:xfrm>
            <a:off x="8081859" y="1539652"/>
            <a:ext cx="9623971" cy="7599245"/>
          </a:xfrm>
        </p:spPr>
        <p:txBody>
          <a:bodyPr anchor="t"/>
          <a:lstStyle>
            <a:lvl1pPr marL="0" indent="0">
              <a:buNone/>
              <a:defRPr sz="4989"/>
            </a:lvl1pPr>
            <a:lvl2pPr marL="712866" indent="0">
              <a:buNone/>
              <a:defRPr sz="4366"/>
            </a:lvl2pPr>
            <a:lvl3pPr marL="1425732" indent="0">
              <a:buNone/>
              <a:defRPr sz="3742"/>
            </a:lvl3pPr>
            <a:lvl4pPr marL="2138599" indent="0">
              <a:buNone/>
              <a:defRPr sz="3118"/>
            </a:lvl4pPr>
            <a:lvl5pPr marL="2851465" indent="0">
              <a:buNone/>
              <a:defRPr sz="3118"/>
            </a:lvl5pPr>
            <a:lvl6pPr marL="3564331" indent="0">
              <a:buNone/>
              <a:defRPr sz="3118"/>
            </a:lvl6pPr>
            <a:lvl7pPr marL="4277197" indent="0">
              <a:buNone/>
              <a:defRPr sz="3118"/>
            </a:lvl7pPr>
            <a:lvl8pPr marL="4990064" indent="0">
              <a:buNone/>
              <a:defRPr sz="3118"/>
            </a:lvl8pPr>
            <a:lvl9pPr marL="5702930" indent="0">
              <a:buNone/>
              <a:defRPr sz="3118"/>
            </a:lvl9pPr>
          </a:lstStyle>
          <a:p>
            <a:r>
              <a:rPr lang="en-US"/>
              <a:t>Click icon to add picture</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8/17/2024</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78924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6959" y="569326"/>
            <a:ext cx="16396395" cy="206689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06959" y="2846623"/>
            <a:ext cx="16396395" cy="67848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06959" y="9911198"/>
            <a:ext cx="4277320" cy="569325"/>
          </a:xfrm>
          <a:prstGeom prst="rect">
            <a:avLst/>
          </a:prstGeom>
        </p:spPr>
        <p:txBody>
          <a:bodyPr vert="horz" lIns="91440" tIns="45720" rIns="91440" bIns="45720" rtlCol="0" anchor="ctr"/>
          <a:lstStyle>
            <a:lvl1pPr algn="l">
              <a:defRPr sz="1871">
                <a:solidFill>
                  <a:schemeClr val="tx1">
                    <a:tint val="75000"/>
                  </a:schemeClr>
                </a:solidFill>
              </a:defRPr>
            </a:lvl1pPr>
          </a:lstStyle>
          <a:p>
            <a:fld id="{1D8BD707-D9CF-40AE-B4C6-C98DA3205C09}" type="datetimeFigureOut">
              <a:rPr lang="en-US" smtClean="0"/>
              <a:t>8/17/2024</a:t>
            </a:fld>
            <a:endParaRPr lang="en-US" dirty="0"/>
          </a:p>
        </p:txBody>
      </p:sp>
      <p:sp>
        <p:nvSpPr>
          <p:cNvPr id="5" name="Footer Placeholder 4"/>
          <p:cNvSpPr>
            <a:spLocks noGrp="1"/>
          </p:cNvSpPr>
          <p:nvPr>
            <p:ph type="ftr" sz="quarter" idx="3"/>
          </p:nvPr>
        </p:nvSpPr>
        <p:spPr>
          <a:xfrm>
            <a:off x="6297166" y="9911198"/>
            <a:ext cx="6415981" cy="569325"/>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13426034" y="9911198"/>
            <a:ext cx="4277320" cy="569325"/>
          </a:xfrm>
          <a:prstGeom prst="rect">
            <a:avLst/>
          </a:prstGeom>
        </p:spPr>
        <p:txBody>
          <a:bodyPr vert="horz" lIns="91440" tIns="45720" rIns="91440" bIns="45720" rtlCol="0" anchor="ctr"/>
          <a:lstStyle>
            <a:lvl1pPr algn="r">
              <a:defRPr sz="1871">
                <a:solidFill>
                  <a:schemeClr val="tx1">
                    <a:tint val="75000"/>
                  </a:schemeClr>
                </a:solidFill>
              </a:defRPr>
            </a:lvl1pPr>
          </a:lstStyle>
          <a:p>
            <a:fld id="{B6F15528-21DE-4FAA-801E-634DDDAF4B2B}" type="slidenum">
              <a:rPr lang="cs-CZ" smtClean="0"/>
              <a:t>‹#›</a:t>
            </a:fld>
            <a:endParaRPr lang="cs-CZ"/>
          </a:p>
        </p:txBody>
      </p:sp>
    </p:spTree>
    <p:extLst>
      <p:ext uri="{BB962C8B-B14F-4D97-AF65-F5344CB8AC3E}">
        <p14:creationId xmlns:p14="http://schemas.microsoft.com/office/powerpoint/2010/main" val="27116026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1425732"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p:bodyStyle>
    <p:otherStyle>
      <a:defPPr>
        <a:defRPr lang="en-US"/>
      </a:defPPr>
      <a:lvl1pPr marL="0" algn="l" defTabSz="1425732" rtl="0" eaLnBrk="1" latinLnBrk="0" hangingPunct="1">
        <a:defRPr sz="2807" kern="1200">
          <a:solidFill>
            <a:schemeClr val="tx1"/>
          </a:solidFill>
          <a:latin typeface="+mn-lt"/>
          <a:ea typeface="+mn-ea"/>
          <a:cs typeface="+mn-cs"/>
        </a:defRPr>
      </a:lvl1pPr>
      <a:lvl2pPr marL="712866" algn="l" defTabSz="1425732" rtl="0" eaLnBrk="1" latinLnBrk="0" hangingPunct="1">
        <a:defRPr sz="2807" kern="1200">
          <a:solidFill>
            <a:schemeClr val="tx1"/>
          </a:solidFill>
          <a:latin typeface="+mn-lt"/>
          <a:ea typeface="+mn-ea"/>
          <a:cs typeface="+mn-cs"/>
        </a:defRPr>
      </a:lvl2pPr>
      <a:lvl3pPr marL="1425732" algn="l" defTabSz="1425732" rtl="0" eaLnBrk="1" latinLnBrk="0" hangingPunct="1">
        <a:defRPr sz="2807" kern="1200">
          <a:solidFill>
            <a:schemeClr val="tx1"/>
          </a:solidFill>
          <a:latin typeface="+mn-lt"/>
          <a:ea typeface="+mn-ea"/>
          <a:cs typeface="+mn-cs"/>
        </a:defRPr>
      </a:lvl3pPr>
      <a:lvl4pPr marL="2138599" algn="l" defTabSz="1425732" rtl="0" eaLnBrk="1" latinLnBrk="0" hangingPunct="1">
        <a:defRPr sz="2807" kern="1200">
          <a:solidFill>
            <a:schemeClr val="tx1"/>
          </a:solidFill>
          <a:latin typeface="+mn-lt"/>
          <a:ea typeface="+mn-ea"/>
          <a:cs typeface="+mn-cs"/>
        </a:defRPr>
      </a:lvl4pPr>
      <a:lvl5pPr marL="2851465" algn="l" defTabSz="1425732" rtl="0" eaLnBrk="1" latinLnBrk="0" hangingPunct="1">
        <a:defRPr sz="2807" kern="1200">
          <a:solidFill>
            <a:schemeClr val="tx1"/>
          </a:solidFill>
          <a:latin typeface="+mn-lt"/>
          <a:ea typeface="+mn-ea"/>
          <a:cs typeface="+mn-cs"/>
        </a:defRPr>
      </a:lvl5pPr>
      <a:lvl6pPr marL="3564331" algn="l" defTabSz="1425732" rtl="0" eaLnBrk="1" latinLnBrk="0" hangingPunct="1">
        <a:defRPr sz="2807" kern="1200">
          <a:solidFill>
            <a:schemeClr val="tx1"/>
          </a:solidFill>
          <a:latin typeface="+mn-lt"/>
          <a:ea typeface="+mn-ea"/>
          <a:cs typeface="+mn-cs"/>
        </a:defRPr>
      </a:lvl6pPr>
      <a:lvl7pPr marL="4277197" algn="l" defTabSz="1425732" rtl="0" eaLnBrk="1" latinLnBrk="0" hangingPunct="1">
        <a:defRPr sz="2807" kern="1200">
          <a:solidFill>
            <a:schemeClr val="tx1"/>
          </a:solidFill>
          <a:latin typeface="+mn-lt"/>
          <a:ea typeface="+mn-ea"/>
          <a:cs typeface="+mn-cs"/>
        </a:defRPr>
      </a:lvl7pPr>
      <a:lvl8pPr marL="4990064" algn="l" defTabSz="1425732" rtl="0" eaLnBrk="1" latinLnBrk="0" hangingPunct="1">
        <a:defRPr sz="2807" kern="1200">
          <a:solidFill>
            <a:schemeClr val="tx1"/>
          </a:solidFill>
          <a:latin typeface="+mn-lt"/>
          <a:ea typeface="+mn-ea"/>
          <a:cs typeface="+mn-cs"/>
        </a:defRPr>
      </a:lvl8pPr>
      <a:lvl9pPr marL="5702930" algn="l" defTabSz="1425732"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s://github.com/Dhruv1603/Healthcare-AI"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medium.com/@habibeternal/binary-image-classification-using-resnet50-743166d67647" TargetMode="External"/><Relationship Id="rId2" Type="http://schemas.openxmlformats.org/officeDocument/2006/relationships/hyperlink" Target="https://www.kaggle.com/code/gauravduttakiit/automated-tumor-detection-using-resnet50" TargetMode="External"/><Relationship Id="rId1" Type="http://schemas.openxmlformats.org/officeDocument/2006/relationships/slideLayout" Target="../slideLayouts/slideLayout7.xml"/><Relationship Id="rId6" Type="http://schemas.openxmlformats.org/officeDocument/2006/relationships/hyperlink" Target="https://medium.com/edureka/python-matplotlib-tutorial-15d148a7bfee" TargetMode="External"/><Relationship Id="rId5" Type="http://schemas.openxmlformats.org/officeDocument/2006/relationships/hyperlink" Target="https://towardsdatascience.com/the-annotated-resnet-50-a6c536034758" TargetMode="External"/><Relationship Id="rId4" Type="http://schemas.openxmlformats.org/officeDocument/2006/relationships/hyperlink" Target="https://medium.com/@nutanbhogendrasharma/image-classification-with-resnet50-model-12f4c79c216b"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0" y="4051300"/>
            <a:ext cx="19010313" cy="6945503"/>
          </a:xfrm>
          <a:prstGeom prst="rect">
            <a:avLst/>
          </a:prstGeom>
          <a:blipFill>
            <a:blip r:embed="rId3" cstate="print"/>
            <a:stretch>
              <a:fillRect/>
            </a:stretch>
          </a:blipFill>
        </p:spPr>
        <p:txBody>
          <a:bodyPr wrap="square" lIns="0" tIns="0" rIns="0" bIns="0" rtlCol="0"/>
          <a:lstStyle/>
          <a:p>
            <a:endParaRPr lang="en-US" dirty="0"/>
          </a:p>
        </p:txBody>
      </p:sp>
      <p:grpSp>
        <p:nvGrpSpPr>
          <p:cNvPr id="24" name="Group 23">
            <a:extLst>
              <a:ext uri="{FF2B5EF4-FFF2-40B4-BE49-F238E27FC236}">
                <a16:creationId xmlns:a16="http://schemas.microsoft.com/office/drawing/2014/main" id="{20F95502-65C6-482A-9B40-DDCB8DAA9D75}"/>
              </a:ext>
            </a:extLst>
          </p:cNvPr>
          <p:cNvGrpSpPr/>
          <p:nvPr/>
        </p:nvGrpSpPr>
        <p:grpSpPr>
          <a:xfrm>
            <a:off x="0" y="0"/>
            <a:ext cx="19010313" cy="1112119"/>
            <a:chOff x="-324644" y="2222500"/>
            <a:chExt cx="22261685" cy="1302327"/>
          </a:xfrm>
        </p:grpSpPr>
        <p:sp>
          <p:nvSpPr>
            <p:cNvPr id="2" name="object 2"/>
            <p:cNvSpPr/>
            <p:nvPr/>
          </p:nvSpPr>
          <p:spPr>
            <a:xfrm>
              <a:off x="-324644"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lang="en-US"/>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p:spPr>
          <p:txBody>
            <a:bodyPr wrap="square" lIns="0" tIns="0" rIns="0" bIns="0" rtlCol="0"/>
            <a:lstStyle/>
            <a:p>
              <a:endParaRPr lang="en-US"/>
            </a:p>
          </p:txBody>
        </p:sp>
        <p:sp>
          <p:nvSpPr>
            <p:cNvPr id="22" name="object 2">
              <a:extLst>
                <a:ext uri="{FF2B5EF4-FFF2-40B4-BE49-F238E27FC236}">
                  <a16:creationId xmlns:a16="http://schemas.microsoft.com/office/drawing/2014/main" id="{3708B453-DDCE-42C1-9AB9-A8D5DDCA46AD}"/>
                </a:ext>
              </a:extLst>
            </p:cNvPr>
            <p:cNvSpPr/>
            <p:nvPr/>
          </p:nvSpPr>
          <p:spPr>
            <a:xfrm>
              <a:off x="52379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lang="en-US"/>
            </a:p>
          </p:txBody>
        </p:sp>
        <p:sp>
          <p:nvSpPr>
            <p:cNvPr id="23" name="object 2">
              <a:extLst>
                <a:ext uri="{FF2B5EF4-FFF2-40B4-BE49-F238E27FC236}">
                  <a16:creationId xmlns:a16="http://schemas.microsoft.com/office/drawing/2014/main" id="{7D360C87-DA57-4F00-96B5-35199AD11657}"/>
                </a:ext>
              </a:extLst>
            </p:cNvPr>
            <p:cNvSpPr/>
            <p:nvPr/>
          </p:nvSpPr>
          <p:spPr>
            <a:xfrm>
              <a:off x="108005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p:spPr>
          <p:txBody>
            <a:bodyPr wrap="square" lIns="0" tIns="0" rIns="0" bIns="0" rtlCol="0"/>
            <a:lstStyle/>
            <a:p>
              <a:endParaRPr lang="en-US"/>
            </a:p>
          </p:txBody>
        </p:sp>
      </p:grpSp>
      <p:sp>
        <p:nvSpPr>
          <p:cNvPr id="4" name="object 4"/>
          <p:cNvSpPr txBox="1"/>
          <p:nvPr/>
        </p:nvSpPr>
        <p:spPr>
          <a:xfrm>
            <a:off x="818356" y="317499"/>
            <a:ext cx="3835570" cy="505267"/>
          </a:xfrm>
          <a:prstGeom prst="rect">
            <a:avLst/>
          </a:prstGeom>
        </p:spPr>
        <p:txBody>
          <a:bodyPr vert="horz" wrap="square" lIns="0" tIns="12700" rIns="0" bIns="0" rtlCol="0">
            <a:spAutoFit/>
          </a:bodyPr>
          <a:lstStyle/>
          <a:p>
            <a:pPr marL="12700">
              <a:spcBef>
                <a:spcPts val="100"/>
              </a:spcBef>
            </a:pPr>
            <a:r>
              <a:rPr lang="en-US" sz="3200" spc="-10" dirty="0">
                <a:solidFill>
                  <a:srgbClr val="FFFFFF"/>
                </a:solidFill>
                <a:latin typeface="Verdana" panose="020B0604030504040204" pitchFamily="34" charset="0"/>
                <a:ea typeface="Verdana" panose="020B0604030504040204" pitchFamily="34" charset="0"/>
                <a:cs typeface="Source Sans Pro Light"/>
              </a:rPr>
              <a:t>Brain MRI</a:t>
            </a:r>
            <a:endParaRPr lang="en-US" sz="3200" dirty="0">
              <a:latin typeface="Verdana" panose="020B0604030504040204" pitchFamily="34" charset="0"/>
              <a:ea typeface="Verdana" panose="020B0604030504040204" pitchFamily="34" charset="0"/>
              <a:cs typeface="Source Sans Pro Light"/>
            </a:endParaRPr>
          </a:p>
        </p:txBody>
      </p:sp>
      <p:sp>
        <p:nvSpPr>
          <p:cNvPr id="5" name="object 5"/>
          <p:cNvSpPr txBox="1"/>
          <p:nvPr/>
        </p:nvSpPr>
        <p:spPr>
          <a:xfrm>
            <a:off x="5428958" y="241300"/>
            <a:ext cx="5600198" cy="580928"/>
          </a:xfrm>
          <a:prstGeom prst="rect">
            <a:avLst/>
          </a:prstGeom>
          <a:noFill/>
        </p:spPr>
        <p:txBody>
          <a:bodyPr vert="horz" wrap="square" lIns="0" tIns="87630" rIns="0" bIns="0" rtlCol="0">
            <a:spAutoFit/>
          </a:bodyPr>
          <a:lstStyle/>
          <a:p>
            <a:pPr marL="495300">
              <a:spcBef>
                <a:spcPts val="690"/>
              </a:spcBef>
            </a:pPr>
            <a:r>
              <a:rPr lang="en-US" sz="3200" spc="-10" dirty="0">
                <a:solidFill>
                  <a:srgbClr val="FFFFFF"/>
                </a:solidFill>
                <a:latin typeface="Verdana" panose="020B0604030504040204" pitchFamily="34" charset="0"/>
                <a:ea typeface="Verdana" panose="020B0604030504040204" pitchFamily="34" charset="0"/>
                <a:cs typeface="Source Sans Pro Light"/>
              </a:rPr>
              <a:t>Mask 0</a:t>
            </a:r>
            <a:endParaRPr lang="en-US" sz="3200" dirty="0">
              <a:latin typeface="Verdana" panose="020B0604030504040204" pitchFamily="34" charset="0"/>
              <a:ea typeface="Verdana" panose="020B0604030504040204" pitchFamily="34" charset="0"/>
              <a:cs typeface="Source Sans Pro Light"/>
            </a:endParaRPr>
          </a:p>
        </p:txBody>
      </p:sp>
      <p:sp>
        <p:nvSpPr>
          <p:cNvPr id="6" name="object 6"/>
          <p:cNvSpPr txBox="1"/>
          <p:nvPr/>
        </p:nvSpPr>
        <p:spPr>
          <a:xfrm>
            <a:off x="10419556" y="241300"/>
            <a:ext cx="5600198" cy="580928"/>
          </a:xfrm>
          <a:prstGeom prst="rect">
            <a:avLst/>
          </a:prstGeom>
          <a:noFill/>
        </p:spPr>
        <p:txBody>
          <a:bodyPr vert="horz" wrap="square" lIns="0" tIns="87630" rIns="0" bIns="0" rtlCol="0">
            <a:spAutoFit/>
          </a:bodyPr>
          <a:lstStyle/>
          <a:p>
            <a:pPr marL="406400">
              <a:spcBef>
                <a:spcPts val="690"/>
              </a:spcBef>
            </a:pPr>
            <a:r>
              <a:rPr lang="en-US" sz="3200" spc="-5" dirty="0">
                <a:solidFill>
                  <a:srgbClr val="FFFFFF"/>
                </a:solidFill>
                <a:latin typeface="Verdana" panose="020B0604030504040204" pitchFamily="34" charset="0"/>
                <a:ea typeface="Verdana" panose="020B0604030504040204" pitchFamily="34" charset="0"/>
                <a:cs typeface="Source Sans Pro Light"/>
              </a:rPr>
              <a:t>Mask 1</a:t>
            </a:r>
            <a:endParaRPr lang="en-US" sz="3200" dirty="0">
              <a:latin typeface="Verdana" panose="020B0604030504040204" pitchFamily="34" charset="0"/>
              <a:ea typeface="Verdana" panose="020B0604030504040204" pitchFamily="34" charset="0"/>
              <a:cs typeface="Source Sans Pro Light"/>
            </a:endParaRPr>
          </a:p>
        </p:txBody>
      </p:sp>
      <p:sp>
        <p:nvSpPr>
          <p:cNvPr id="7" name="object 7"/>
          <p:cNvSpPr txBox="1"/>
          <p:nvPr/>
        </p:nvSpPr>
        <p:spPr>
          <a:xfrm>
            <a:off x="15601156" y="317500"/>
            <a:ext cx="2785059" cy="505267"/>
          </a:xfrm>
          <a:prstGeom prst="rect">
            <a:avLst/>
          </a:prstGeom>
        </p:spPr>
        <p:txBody>
          <a:bodyPr vert="horz" wrap="square" lIns="0" tIns="12700" rIns="0" bIns="0" rtlCol="0">
            <a:spAutoFit/>
          </a:bodyPr>
          <a:lstStyle/>
          <a:p>
            <a:pPr marL="12700">
              <a:spcBef>
                <a:spcPts val="100"/>
              </a:spcBef>
            </a:pPr>
            <a:r>
              <a:rPr lang="en-US" sz="3200" spc="-15" dirty="0">
                <a:solidFill>
                  <a:srgbClr val="FFFFFF"/>
                </a:solidFill>
                <a:cs typeface="Source Sans Pro Light"/>
              </a:rPr>
              <a:t>MRI with Mask</a:t>
            </a:r>
            <a:endParaRPr lang="en-US" sz="3200" dirty="0">
              <a:cs typeface="Source Sans Pro Light"/>
            </a:endParaRPr>
          </a:p>
        </p:txBody>
      </p:sp>
      <p:sp>
        <p:nvSpPr>
          <p:cNvPr id="18" name="object 18"/>
          <p:cNvSpPr txBox="1"/>
          <p:nvPr/>
        </p:nvSpPr>
        <p:spPr>
          <a:xfrm>
            <a:off x="361156" y="4093165"/>
            <a:ext cx="9677400" cy="1051891"/>
          </a:xfrm>
          <a:prstGeom prst="rect">
            <a:avLst/>
          </a:prstGeom>
        </p:spPr>
        <p:txBody>
          <a:bodyPr vert="horz" wrap="square" lIns="0" tIns="12700" rIns="0" bIns="0" rtlCol="0">
            <a:spAutoFit/>
          </a:bodyPr>
          <a:lstStyle/>
          <a:p>
            <a:pPr marL="12700" marR="5080" indent="360680" algn="ctr">
              <a:lnSpc>
                <a:spcPct val="102400"/>
              </a:lnSpc>
            </a:pPr>
            <a:r>
              <a:rPr lang="en-US" sz="7200" b="1" i="1" dirty="0">
                <a:solidFill>
                  <a:schemeClr val="accent1"/>
                </a:solidFill>
                <a:latin typeface="Verdana" panose="020B0604030504040204" pitchFamily="34" charset="0"/>
                <a:ea typeface="Verdana" panose="020B0604030504040204" pitchFamily="34" charset="0"/>
                <a:cs typeface="Source Sans Pro"/>
              </a:rPr>
              <a:t>Healthcare AI</a:t>
            </a:r>
          </a:p>
        </p:txBody>
      </p:sp>
      <p:sp>
        <p:nvSpPr>
          <p:cNvPr id="19" name="object 19"/>
          <p:cNvSpPr/>
          <p:nvPr/>
        </p:nvSpPr>
        <p:spPr>
          <a:xfrm flipV="1">
            <a:off x="513556" y="4889497"/>
            <a:ext cx="9601200" cy="274319"/>
          </a:xfrm>
          <a:custGeom>
            <a:avLst/>
            <a:gdLst/>
            <a:ahLst/>
            <a:cxnLst/>
            <a:rect l="l" t="t" r="r" b="b"/>
            <a:pathLst>
              <a:path w="4686300">
                <a:moveTo>
                  <a:pt x="0" y="0"/>
                </a:moveTo>
                <a:lnTo>
                  <a:pt x="4686300" y="0"/>
                </a:lnTo>
              </a:path>
            </a:pathLst>
          </a:custGeom>
          <a:ln w="8466">
            <a:solidFill>
              <a:srgbClr val="002E8E"/>
            </a:solidFill>
          </a:ln>
        </p:spPr>
        <p:txBody>
          <a:bodyPr wrap="square" lIns="0" tIns="0" rIns="0" bIns="0" rtlCol="0"/>
          <a:lstStyle/>
          <a:p>
            <a:pPr algn="ctr"/>
            <a:endParaRPr lang="en-US"/>
          </a:p>
        </p:txBody>
      </p:sp>
      <p:sp>
        <p:nvSpPr>
          <p:cNvPr id="20" name="object 20"/>
          <p:cNvSpPr txBox="1"/>
          <p:nvPr/>
        </p:nvSpPr>
        <p:spPr>
          <a:xfrm>
            <a:off x="1255670" y="5175523"/>
            <a:ext cx="7888372" cy="751488"/>
          </a:xfrm>
          <a:prstGeom prst="rect">
            <a:avLst/>
          </a:prstGeom>
        </p:spPr>
        <p:txBody>
          <a:bodyPr vert="horz" wrap="square" lIns="0" tIns="12700" rIns="0" bIns="0" rtlCol="0">
            <a:spAutoFit/>
          </a:bodyPr>
          <a:lstStyle/>
          <a:p>
            <a:pPr marL="12700" algn="ctr">
              <a:lnSpc>
                <a:spcPct val="100000"/>
              </a:lnSpc>
              <a:spcBef>
                <a:spcPts val="100"/>
              </a:spcBef>
            </a:pPr>
            <a:r>
              <a:rPr lang="en-US" sz="4800" spc="-5" dirty="0">
                <a:solidFill>
                  <a:srgbClr val="00A0EF"/>
                </a:solidFill>
                <a:latin typeface="Verdana" panose="020B0604030504040204" pitchFamily="34" charset="0"/>
                <a:ea typeface="Verdana" panose="020B0604030504040204" pitchFamily="34" charset="0"/>
                <a:cs typeface="Source Sans Pro Light"/>
              </a:rPr>
              <a:t>Detects Brain tumor</a:t>
            </a:r>
            <a:endParaRPr lang="en-US" sz="4800" dirty="0">
              <a:latin typeface="Verdana" panose="020B0604030504040204" pitchFamily="34" charset="0"/>
              <a:ea typeface="Verdana" panose="020B0604030504040204" pitchFamily="34" charset="0"/>
              <a:cs typeface="Source Sans Pro Light"/>
            </a:endParaRPr>
          </a:p>
        </p:txBody>
      </p:sp>
      <p:pic>
        <p:nvPicPr>
          <p:cNvPr id="1026" name="Picture 2" descr="Brain Tumours « KEM Hospital | Pune">
            <a:extLst>
              <a:ext uri="{FF2B5EF4-FFF2-40B4-BE49-F238E27FC236}">
                <a16:creationId xmlns:a16="http://schemas.microsoft.com/office/drawing/2014/main" id="{03EC2CB9-0BE8-A8CB-4391-289A907148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29156" y="2198467"/>
            <a:ext cx="6743700" cy="67056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04C64F9-B475-2840-5F3F-9A9DD56BB286}"/>
              </a:ext>
            </a:extLst>
          </p:cNvPr>
          <p:cNvSpPr txBox="1"/>
          <p:nvPr/>
        </p:nvSpPr>
        <p:spPr>
          <a:xfrm>
            <a:off x="361156" y="9988822"/>
            <a:ext cx="2880320" cy="707886"/>
          </a:xfrm>
          <a:prstGeom prst="rect">
            <a:avLst/>
          </a:prstGeom>
          <a:noFill/>
        </p:spPr>
        <p:txBody>
          <a:bodyPr wrap="square" rtlCol="0">
            <a:spAutoFit/>
          </a:bodyPr>
          <a:lstStyle/>
          <a:p>
            <a:r>
              <a:rPr lang="en-US" sz="4000" dirty="0">
                <a:hlinkClick r:id="rId5"/>
              </a:rPr>
              <a:t>GitHub.com</a:t>
            </a:r>
            <a:endParaRPr lang="en-CA"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1" y="546100"/>
            <a:ext cx="7351711" cy="828000"/>
            <a:chOff x="-776065" y="8642689"/>
            <a:chExt cx="4837090" cy="439424"/>
          </a:xfrm>
        </p:grpSpPr>
        <p:sp>
          <p:nvSpPr>
            <p:cNvPr id="24" name="object 4">
              <a:extLst>
                <a:ext uri="{FF2B5EF4-FFF2-40B4-BE49-F238E27FC236}">
                  <a16:creationId xmlns:a16="http://schemas.microsoft.com/office/drawing/2014/main" id="{FAC1F606-62F6-4305-800B-EF4BDCC04BC6}"/>
                </a:ext>
              </a:extLst>
            </p:cNvPr>
            <p:cNvSpPr/>
            <p:nvPr/>
          </p:nvSpPr>
          <p:spPr>
            <a:xfrm>
              <a:off x="-776065" y="8642693"/>
              <a:ext cx="4620991"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lang="en-US"/>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lang="en-US"/>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74700"/>
            <a:ext cx="15011400" cy="443711"/>
          </a:xfrm>
          <a:prstGeom prst="rect">
            <a:avLst/>
          </a:prstGeom>
        </p:spPr>
        <p:txBody>
          <a:bodyPr vert="horz" wrap="square" lIns="0" tIns="12700" rIns="0" bIns="0" rtlCol="0">
            <a:spAutoFit/>
          </a:bodyPr>
          <a:lstStyle/>
          <a:p>
            <a:pPr marL="12700">
              <a:lnSpc>
                <a:spcPct val="100000"/>
              </a:lnSpc>
              <a:spcBef>
                <a:spcPts val="100"/>
              </a:spcBef>
            </a:pPr>
            <a:r>
              <a:rPr lang="en-US" sz="2800" b="1" i="1" dirty="0">
                <a:solidFill>
                  <a:srgbClr val="FFFFFF"/>
                </a:solidFill>
                <a:latin typeface="Verdana" panose="020B0604030504040204" pitchFamily="34" charset="0"/>
                <a:ea typeface="Verdana" panose="020B0604030504040204" pitchFamily="34" charset="0"/>
                <a:cs typeface="Source Sans Pro Light"/>
              </a:rPr>
              <a:t>5. </a:t>
            </a:r>
            <a:r>
              <a:rPr lang="en-US" sz="2800" b="1" i="1" spc="-5" dirty="0">
                <a:solidFill>
                  <a:srgbClr val="FFFFFF"/>
                </a:solidFill>
                <a:latin typeface="Verdana" panose="020B0604030504040204" pitchFamily="34" charset="0"/>
                <a:ea typeface="Verdana" panose="020B0604030504040204" pitchFamily="34" charset="0"/>
                <a:cs typeface="Source Sans Pro Light"/>
              </a:rPr>
              <a:t>References</a:t>
            </a:r>
            <a:endParaRPr lang="en-US" sz="2800" b="1" i="1" dirty="0">
              <a:latin typeface="Verdana" panose="020B0604030504040204" pitchFamily="34" charset="0"/>
              <a:ea typeface="Verdana" panose="020B0604030504040204" pitchFamily="34" charset="0"/>
              <a:cs typeface="Source Sans Pro Light"/>
            </a:endParaRPr>
          </a:p>
        </p:txBody>
      </p:sp>
      <p:sp>
        <p:nvSpPr>
          <p:cNvPr id="12" name="object 10">
            <a:extLst>
              <a:ext uri="{FF2B5EF4-FFF2-40B4-BE49-F238E27FC236}">
                <a16:creationId xmlns:a16="http://schemas.microsoft.com/office/drawing/2014/main" id="{4B00ADBE-6249-46EB-B9DA-3742A4C1861C}"/>
              </a:ext>
            </a:extLst>
          </p:cNvPr>
          <p:cNvSpPr txBox="1"/>
          <p:nvPr/>
        </p:nvSpPr>
        <p:spPr>
          <a:xfrm>
            <a:off x="3785195" y="2898428"/>
            <a:ext cx="11439922" cy="4521751"/>
          </a:xfrm>
          <a:prstGeom prst="rect">
            <a:avLst/>
          </a:prstGeom>
        </p:spPr>
        <p:txBody>
          <a:bodyPr vert="horz" wrap="square" lIns="0" tIns="5080" rIns="0" bIns="0" rtlCol="0">
            <a:spAutoFit/>
          </a:bodyPr>
          <a:lstStyle/>
          <a:p>
            <a:pPr marL="12700" algn="just">
              <a:lnSpc>
                <a:spcPct val="100000"/>
              </a:lnSpc>
              <a:spcBef>
                <a:spcPts val="100"/>
              </a:spcBef>
            </a:pPr>
            <a:r>
              <a:rPr lang="en-US" sz="2200" dirty="0">
                <a:latin typeface="Verdana" panose="020B0604030504040204" pitchFamily="34" charset="0"/>
                <a:ea typeface="Verdana" panose="020B0604030504040204" pitchFamily="34" charset="0"/>
                <a:hlinkClick r:id="rId2"/>
              </a:rPr>
              <a:t>https://www.kaggle.com/code/gauravduttakiit/automated-tumor-detection-using-resnet50</a:t>
            </a:r>
            <a:endParaRPr lang="en-US" sz="2200" dirty="0">
              <a:latin typeface="Verdana" panose="020B0604030504040204" pitchFamily="34" charset="0"/>
              <a:ea typeface="Verdana" panose="020B0604030504040204" pitchFamily="34" charset="0"/>
            </a:endParaRPr>
          </a:p>
          <a:p>
            <a:pPr marL="12700" algn="just">
              <a:lnSpc>
                <a:spcPct val="100000"/>
              </a:lnSpc>
              <a:spcBef>
                <a:spcPts val="100"/>
              </a:spcBef>
            </a:pPr>
            <a:endParaRPr lang="en-US" sz="2200" dirty="0">
              <a:latin typeface="Verdana" panose="020B0604030504040204" pitchFamily="34" charset="0"/>
              <a:ea typeface="Verdana" panose="020B0604030504040204" pitchFamily="34" charset="0"/>
            </a:endParaRPr>
          </a:p>
          <a:p>
            <a:pPr marL="12700" algn="just">
              <a:lnSpc>
                <a:spcPct val="100000"/>
              </a:lnSpc>
              <a:spcBef>
                <a:spcPts val="100"/>
              </a:spcBef>
            </a:pPr>
            <a:r>
              <a:rPr lang="en-CA" sz="2200" dirty="0">
                <a:latin typeface="Verdana" panose="020B0604030504040204" pitchFamily="34" charset="0"/>
                <a:ea typeface="Verdana" panose="020B0604030504040204" pitchFamily="34" charset="0"/>
                <a:hlinkClick r:id="rId3"/>
              </a:rPr>
              <a:t>https://medium.com/@habibeternal/binary-image-classification-using-resnet50-743166d67647</a:t>
            </a:r>
            <a:endParaRPr lang="en-US" sz="2200" dirty="0">
              <a:latin typeface="Verdana" panose="020B0604030504040204" pitchFamily="34" charset="0"/>
              <a:ea typeface="Verdana" panose="020B0604030504040204" pitchFamily="34" charset="0"/>
            </a:endParaRPr>
          </a:p>
          <a:p>
            <a:pPr marL="12700" algn="just">
              <a:lnSpc>
                <a:spcPct val="100000"/>
              </a:lnSpc>
              <a:spcBef>
                <a:spcPts val="100"/>
              </a:spcBef>
            </a:pPr>
            <a:endParaRPr lang="en-US" sz="2200" dirty="0">
              <a:latin typeface="Verdana" panose="020B0604030504040204" pitchFamily="34" charset="0"/>
              <a:ea typeface="Verdana" panose="020B0604030504040204" pitchFamily="34" charset="0"/>
              <a:hlinkClick r:id="rId4"/>
            </a:endParaRPr>
          </a:p>
          <a:p>
            <a:pPr marL="12700" algn="just">
              <a:lnSpc>
                <a:spcPct val="100000"/>
              </a:lnSpc>
              <a:spcBef>
                <a:spcPts val="100"/>
              </a:spcBef>
            </a:pPr>
            <a:r>
              <a:rPr lang="en-US" sz="2200" dirty="0">
                <a:latin typeface="Verdana" panose="020B0604030504040204" pitchFamily="34" charset="0"/>
                <a:ea typeface="Verdana" panose="020B0604030504040204" pitchFamily="34" charset="0"/>
                <a:hlinkClick r:id="rId4"/>
              </a:rPr>
              <a:t>https://medium.com/@nutanbhogendrasharma/image-classification-with-resnet50-model-12f4c79c216b</a:t>
            </a:r>
          </a:p>
          <a:p>
            <a:pPr marL="12700" algn="just">
              <a:lnSpc>
                <a:spcPct val="100000"/>
              </a:lnSpc>
              <a:spcBef>
                <a:spcPts val="100"/>
              </a:spcBef>
            </a:pPr>
            <a:endParaRPr lang="en-US" sz="2200" dirty="0">
              <a:latin typeface="Verdana" panose="020B0604030504040204" pitchFamily="34" charset="0"/>
              <a:ea typeface="Verdana" panose="020B0604030504040204" pitchFamily="34" charset="0"/>
              <a:hlinkClick r:id="rId4"/>
            </a:endParaRPr>
          </a:p>
          <a:p>
            <a:pPr marL="12700" algn="just">
              <a:lnSpc>
                <a:spcPct val="100000"/>
              </a:lnSpc>
              <a:spcBef>
                <a:spcPts val="100"/>
              </a:spcBef>
            </a:pPr>
            <a:r>
              <a:rPr lang="en-US" sz="2200" dirty="0">
                <a:latin typeface="Verdana" panose="020B0604030504040204" pitchFamily="34" charset="0"/>
                <a:ea typeface="Verdana" panose="020B0604030504040204" pitchFamily="34" charset="0"/>
                <a:hlinkClick r:id="rId5" tooltip="https://towardsdatascience.com/the-annotated-resnet-50-a6c536034758"/>
              </a:rPr>
              <a:t>https://towardsdatascience.com/the-annotated-resnet-50-a6c536034758</a:t>
            </a:r>
          </a:p>
          <a:p>
            <a:pPr marL="12700" algn="just">
              <a:lnSpc>
                <a:spcPct val="100000"/>
              </a:lnSpc>
              <a:spcBef>
                <a:spcPts val="100"/>
              </a:spcBef>
            </a:pPr>
            <a:r>
              <a:rPr lang="en-US" sz="2200" dirty="0">
                <a:latin typeface="Verdana" panose="020B0604030504040204" pitchFamily="34" charset="0"/>
                <a:ea typeface="Verdana" panose="020B0604030504040204" pitchFamily="34" charset="0"/>
                <a:hlinkClick r:id="rId5" tooltip="https://towardsdatascience.com/the-annotated-resnet-50-a6c536034758"/>
              </a:rPr>
              <a:t>Mukherjee | Towards Data Science</a:t>
            </a:r>
            <a:endParaRPr lang="en-US" sz="2200" dirty="0">
              <a:latin typeface="Verdana" panose="020B0604030504040204" pitchFamily="34" charset="0"/>
              <a:ea typeface="Verdana" panose="020B0604030504040204" pitchFamily="34" charset="0"/>
            </a:endParaRPr>
          </a:p>
          <a:p>
            <a:pPr marL="12700" algn="just">
              <a:lnSpc>
                <a:spcPct val="100000"/>
              </a:lnSpc>
              <a:spcBef>
                <a:spcPts val="100"/>
              </a:spcBef>
            </a:pPr>
            <a:endParaRPr lang="en-CA" sz="2200" dirty="0">
              <a:latin typeface="Verdana" panose="020B0604030504040204" pitchFamily="34" charset="0"/>
              <a:ea typeface="Verdana" panose="020B0604030504040204" pitchFamily="34" charset="0"/>
              <a:hlinkClick r:id="rId6"/>
            </a:endParaRPr>
          </a:p>
          <a:p>
            <a:pPr marL="12700" algn="just">
              <a:lnSpc>
                <a:spcPct val="100000"/>
              </a:lnSpc>
              <a:spcBef>
                <a:spcPts val="100"/>
              </a:spcBef>
            </a:pPr>
            <a:r>
              <a:rPr lang="en-CA" sz="2200" dirty="0">
                <a:latin typeface="Verdana" panose="020B0604030504040204" pitchFamily="34" charset="0"/>
                <a:ea typeface="Verdana" panose="020B0604030504040204" pitchFamily="34" charset="0"/>
                <a:hlinkClick r:id="rId6"/>
              </a:rPr>
              <a:t>https://medium.com/edureka/python-matplotlib-tutorial-15d148a7bfee</a:t>
            </a:r>
            <a:endParaRPr lang="en-US" sz="2200" dirty="0">
              <a:latin typeface="Verdana" panose="020B0604030504040204" pitchFamily="34" charset="0"/>
              <a:ea typeface="Verdana" panose="020B0604030504040204" pitchFamily="34" charset="0"/>
              <a:cs typeface="Source Sans Pro Light"/>
            </a:endParaRPr>
          </a:p>
        </p:txBody>
      </p:sp>
    </p:spTree>
    <p:extLst>
      <p:ext uri="{BB962C8B-B14F-4D97-AF65-F5344CB8AC3E}">
        <p14:creationId xmlns:p14="http://schemas.microsoft.com/office/powerpoint/2010/main" val="2396656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7" name="Rectangle 615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9005559" cy="1069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52" name="Picture 8" descr="6 Brain Tumor Warning Signs You Should Know - Mather Hospital">
            <a:extLst>
              <a:ext uri="{FF2B5EF4-FFF2-40B4-BE49-F238E27FC236}">
                <a16:creationId xmlns:a16="http://schemas.microsoft.com/office/drawing/2014/main" id="{B08C00AD-A286-CCD0-BA8B-DC2444A4A2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5434"/>
          <a:stretch/>
        </p:blipFill>
        <p:spPr bwMode="auto">
          <a:xfrm>
            <a:off x="1" y="10"/>
            <a:ext cx="15077339" cy="10693390"/>
          </a:xfrm>
          <a:prstGeom prst="rect">
            <a:avLst/>
          </a:prstGeom>
          <a:noFill/>
          <a:extLst>
            <a:ext uri="{909E8E84-426E-40DD-AFC4-6F175D3DCCD1}">
              <a14:hiddenFill xmlns:a14="http://schemas.microsoft.com/office/drawing/2010/main">
                <a:solidFill>
                  <a:srgbClr val="FFFFFF"/>
                </a:solidFill>
              </a14:hiddenFill>
            </a:ext>
          </a:extLst>
        </p:spPr>
      </p:pic>
      <p:sp>
        <p:nvSpPr>
          <p:cNvPr id="6159" name="Rectangle 615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91159" y="0"/>
            <a:ext cx="11019148" cy="106934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04AB8495-6D9F-0B29-0EB2-2236C34C39E9}"/>
              </a:ext>
            </a:extLst>
          </p:cNvPr>
          <p:cNvSpPr txBox="1"/>
          <p:nvPr/>
        </p:nvSpPr>
        <p:spPr>
          <a:xfrm>
            <a:off x="11827900" y="4734632"/>
            <a:ext cx="6462231" cy="1332148"/>
          </a:xfrm>
          <a:prstGeom prst="rect">
            <a:avLst/>
          </a:prstGeom>
        </p:spPr>
        <p:txBody>
          <a:bodyPr vert="horz" lIns="91440" tIns="45720" rIns="91440" bIns="45720" rtlCol="0">
            <a:normAutofit/>
          </a:bodyPr>
          <a:lstStyle/>
          <a:p>
            <a:pPr defTabSz="914400">
              <a:lnSpc>
                <a:spcPct val="90000"/>
              </a:lnSpc>
              <a:spcAft>
                <a:spcPts val="600"/>
              </a:spcAft>
            </a:pPr>
            <a:r>
              <a:rPr lang="en-US" sz="7200" b="1" spc="50" dirty="0">
                <a:ln w="9525" cmpd="sng">
                  <a:solidFill>
                    <a:schemeClr val="accent1"/>
                  </a:solidFill>
                  <a:prstDash val="solid"/>
                </a:ln>
                <a:solidFill>
                  <a:srgbClr val="70AD47">
                    <a:tint val="1000"/>
                  </a:srgbClr>
                </a:solidFill>
                <a:effectLst>
                  <a:glow rad="38100">
                    <a:schemeClr val="accent1">
                      <a:alpha val="40000"/>
                    </a:schemeClr>
                  </a:glow>
                </a:effectLst>
                <a:latin typeface="Verdana" panose="020B0604030504040204" pitchFamily="34" charset="0"/>
                <a:ea typeface="Verdana" panose="020B0604030504040204" pitchFamily="34" charset="0"/>
              </a:rPr>
              <a:t>Thank You</a:t>
            </a:r>
          </a:p>
        </p:txBody>
      </p:sp>
      <p:sp>
        <p:nvSpPr>
          <p:cNvPr id="4" name="AutoShape 6" descr="Brain Tumour: Symptoms, Causes, Diagnosis, &amp; Treatment">
            <a:extLst>
              <a:ext uri="{FF2B5EF4-FFF2-40B4-BE49-F238E27FC236}">
                <a16:creationId xmlns:a16="http://schemas.microsoft.com/office/drawing/2014/main" id="{9B600E8E-5DB5-DE20-5020-32AA9A740080}"/>
              </a:ext>
            </a:extLst>
          </p:cNvPr>
          <p:cNvSpPr>
            <a:spLocks noChangeAspect="1" noChangeArrowheads="1"/>
          </p:cNvSpPr>
          <p:nvPr/>
        </p:nvSpPr>
        <p:spPr bwMode="auto">
          <a:xfrm>
            <a:off x="9351963" y="51943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348498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10AC73C5-368A-4992-917B-0C0A1838E3CA}"/>
              </a:ext>
            </a:extLst>
          </p:cNvPr>
          <p:cNvGrpSpPr/>
          <p:nvPr/>
        </p:nvGrpSpPr>
        <p:grpSpPr>
          <a:xfrm>
            <a:off x="-5059" y="3818171"/>
            <a:ext cx="4800599" cy="828000"/>
            <a:chOff x="0" y="8642689"/>
            <a:chExt cx="4336348" cy="439424"/>
          </a:xfrm>
          <a:solidFill>
            <a:srgbClr val="FFBF00"/>
          </a:solidFill>
        </p:grpSpPr>
        <p:sp>
          <p:nvSpPr>
            <p:cNvPr id="57" name="object 4">
              <a:extLst>
                <a:ext uri="{FF2B5EF4-FFF2-40B4-BE49-F238E27FC236}">
                  <a16:creationId xmlns:a16="http://schemas.microsoft.com/office/drawing/2014/main" id="{52033DA7-B496-435D-A3DB-E45BD45E4B7C}"/>
                </a:ext>
              </a:extLst>
            </p:cNvPr>
            <p:cNvSpPr/>
            <p:nvPr/>
          </p:nvSpPr>
          <p:spPr>
            <a:xfrm>
              <a:off x="0" y="8642693"/>
              <a:ext cx="3923363" cy="439420"/>
            </a:xfrm>
            <a:custGeom>
              <a:avLst/>
              <a:gdLst/>
              <a:ahLst/>
              <a:cxnLst/>
              <a:rect l="l" t="t" r="r" b="b"/>
              <a:pathLst>
                <a:path w="3844925" h="439420">
                  <a:moveTo>
                    <a:pt x="0" y="439204"/>
                  </a:moveTo>
                  <a:lnTo>
                    <a:pt x="3844798" y="439204"/>
                  </a:lnTo>
                  <a:lnTo>
                    <a:pt x="3844798" y="0"/>
                  </a:lnTo>
                  <a:lnTo>
                    <a:pt x="0" y="0"/>
                  </a:lnTo>
                  <a:lnTo>
                    <a:pt x="0" y="439204"/>
                  </a:lnTo>
                  <a:close/>
                </a:path>
              </a:pathLst>
            </a:custGeom>
            <a:grpFill/>
          </p:spPr>
          <p:txBody>
            <a:bodyPr wrap="square" lIns="0" tIns="0" rIns="0" bIns="0" rtlCol="0"/>
            <a:lstStyle/>
            <a:p>
              <a:endParaRPr lang="en-US"/>
            </a:p>
          </p:txBody>
        </p:sp>
        <p:sp>
          <p:nvSpPr>
            <p:cNvPr id="58" name="object 5">
              <a:extLst>
                <a:ext uri="{FF2B5EF4-FFF2-40B4-BE49-F238E27FC236}">
                  <a16:creationId xmlns:a16="http://schemas.microsoft.com/office/drawing/2014/main" id="{892C04EB-8963-4611-98BC-C2BD5AD407A8}"/>
                </a:ext>
              </a:extLst>
            </p:cNvPr>
            <p:cNvSpPr/>
            <p:nvPr/>
          </p:nvSpPr>
          <p:spPr>
            <a:xfrm>
              <a:off x="3621605" y="8642689"/>
              <a:ext cx="714743"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p:spPr>
          <p:txBody>
            <a:bodyPr wrap="square" lIns="0" tIns="0" rIns="0" bIns="0" rtlCol="0"/>
            <a:lstStyle/>
            <a:p>
              <a:endParaRPr lang="en-US"/>
            </a:p>
          </p:txBody>
        </p:sp>
      </p:grpSp>
      <p:sp>
        <p:nvSpPr>
          <p:cNvPr id="10" name="object 10"/>
          <p:cNvSpPr txBox="1"/>
          <p:nvPr/>
        </p:nvSpPr>
        <p:spPr>
          <a:xfrm>
            <a:off x="971550" y="1689100"/>
            <a:ext cx="17220406" cy="2036455"/>
          </a:xfrm>
          <a:prstGeom prst="rect">
            <a:avLst/>
          </a:prstGeom>
        </p:spPr>
        <p:txBody>
          <a:bodyPr vert="horz" wrap="square" lIns="0" tIns="5080" rIns="0" bIns="0" rtlCol="0">
            <a:spAutoFit/>
          </a:bodyPr>
          <a:lstStyle/>
          <a:p>
            <a:pPr marL="12700" marR="5080" algn="just">
              <a:lnSpc>
                <a:spcPct val="100000"/>
              </a:lnSpc>
              <a:spcBef>
                <a:spcPts val="100"/>
              </a:spcBef>
            </a:pPr>
            <a:r>
              <a:rPr lang="en-US" sz="2200" spc="-5" dirty="0">
                <a:latin typeface="Verdana" panose="020B0604030504040204" pitchFamily="34" charset="0"/>
                <a:ea typeface="Verdana" panose="020B0604030504040204" pitchFamily="34" charset="0"/>
                <a:cs typeface="Source Sans Pro Light"/>
              </a:rPr>
              <a:t>The objective is to enhance the detection and localization of brain tumors using MRI scans by developing a robust AI/ML model. The focus is on improving both speed and accuracy in diagnosing tumors, which will significantly reduce the cost of cancer diagnosis and save lives through early detection. You have been provided with a dataset of 3,929 MRI scans, each annotated with the location of brain tumors. Your task is to create a model that can effectively detect and localize these tumors. This will support the medical team in faster decision-making, more precise treatment planning, and ultimately improve patient outcomes.</a:t>
            </a:r>
            <a:endParaRPr lang="en-US" sz="2200" dirty="0">
              <a:latin typeface="Verdana" panose="020B0604030504040204" pitchFamily="34" charset="0"/>
              <a:ea typeface="Verdana" panose="020B0604030504040204" pitchFamily="34" charset="0"/>
              <a:cs typeface="Source Sans Pro Light"/>
            </a:endParaRPr>
          </a:p>
        </p:txBody>
      </p:sp>
      <p:sp>
        <p:nvSpPr>
          <p:cNvPr id="11" name="object 11"/>
          <p:cNvSpPr txBox="1"/>
          <p:nvPr/>
        </p:nvSpPr>
        <p:spPr>
          <a:xfrm>
            <a:off x="971550" y="4977558"/>
            <a:ext cx="17220406" cy="1028487"/>
          </a:xfrm>
          <a:prstGeom prst="rect">
            <a:avLst/>
          </a:prstGeom>
        </p:spPr>
        <p:txBody>
          <a:bodyPr vert="horz" wrap="square" lIns="0" tIns="12700" rIns="0" bIns="0" rtlCol="0">
            <a:spAutoFit/>
          </a:bodyPr>
          <a:lstStyle/>
          <a:p>
            <a:pPr marL="12700">
              <a:lnSpc>
                <a:spcPct val="100000"/>
              </a:lnSpc>
              <a:spcBef>
                <a:spcPts val="100"/>
              </a:spcBef>
            </a:pPr>
            <a:r>
              <a:rPr lang="en-US" sz="2200" dirty="0">
                <a:latin typeface="Verdana" panose="020B0604030504040204" pitchFamily="34" charset="0"/>
                <a:ea typeface="Verdana" panose="020B0604030504040204" pitchFamily="34" charset="0"/>
                <a:cs typeface="Source Sans Pro Light"/>
              </a:rPr>
              <a:t>You'll learn medical image processing techniques and how to apply deep learning models like U-Net for accurate tumor detection and localization in MRI scans. Additionally, this project will improve your ability to handle segmentation tasks and optimize model performance for real-world medical applications.</a:t>
            </a:r>
          </a:p>
        </p:txBody>
      </p:sp>
      <p:sp>
        <p:nvSpPr>
          <p:cNvPr id="12" name="object 12"/>
          <p:cNvSpPr txBox="1"/>
          <p:nvPr/>
        </p:nvSpPr>
        <p:spPr>
          <a:xfrm>
            <a:off x="970756" y="7496695"/>
            <a:ext cx="17164052" cy="343684"/>
          </a:xfrm>
          <a:prstGeom prst="rect">
            <a:avLst/>
          </a:prstGeom>
        </p:spPr>
        <p:txBody>
          <a:bodyPr vert="horz" wrap="square" lIns="0" tIns="5080" rIns="0" bIns="0" rtlCol="0">
            <a:spAutoFit/>
          </a:bodyPr>
          <a:lstStyle/>
          <a:p>
            <a:pPr marL="12700">
              <a:lnSpc>
                <a:spcPct val="100000"/>
              </a:lnSpc>
              <a:spcBef>
                <a:spcPts val="100"/>
              </a:spcBef>
            </a:pPr>
            <a:r>
              <a:rPr lang="en-US" sz="2200" i="1" dirty="0">
                <a:latin typeface="Verdana" panose="020B0604030504040204" pitchFamily="34" charset="0"/>
                <a:ea typeface="Verdana" panose="020B0604030504040204" pitchFamily="34" charset="0"/>
                <a:cs typeface="Source Sans Pro Light"/>
              </a:rPr>
              <a:t>MRI, Mask 0, Mask 1, Brain Tumor</a:t>
            </a:r>
            <a:endParaRPr lang="en-US" sz="2200" dirty="0">
              <a:latin typeface="Verdana" panose="020B0604030504040204" pitchFamily="34" charset="0"/>
              <a:ea typeface="Verdana" panose="020B0604030504040204" pitchFamily="34" charset="0"/>
              <a:cs typeface="Source Sans Pro Light"/>
            </a:endParaRPr>
          </a:p>
        </p:txBody>
      </p:sp>
      <p:sp>
        <p:nvSpPr>
          <p:cNvPr id="22" name="object 22"/>
          <p:cNvSpPr txBox="1"/>
          <p:nvPr/>
        </p:nvSpPr>
        <p:spPr>
          <a:xfrm>
            <a:off x="665956" y="3986966"/>
            <a:ext cx="4806156" cy="443711"/>
          </a:xfrm>
          <a:prstGeom prst="rect">
            <a:avLst/>
          </a:prstGeom>
        </p:spPr>
        <p:txBody>
          <a:bodyPr vert="horz" wrap="square" lIns="0" tIns="12700" rIns="0" bIns="0" rtlCol="0">
            <a:spAutoFit/>
          </a:bodyPr>
          <a:lstStyle/>
          <a:p>
            <a:pPr marL="12700">
              <a:spcBef>
                <a:spcPts val="100"/>
              </a:spcBef>
            </a:pPr>
            <a:r>
              <a:rPr lang="en-US" sz="2800" b="1" i="1" spc="-10" dirty="0">
                <a:solidFill>
                  <a:srgbClr val="FFFFFF"/>
                </a:solidFill>
                <a:latin typeface="Verdana" panose="020B0604030504040204" pitchFamily="34" charset="0"/>
                <a:ea typeface="Verdana" panose="020B0604030504040204" pitchFamily="34" charset="0"/>
                <a:cs typeface="Source Sans Pro Light"/>
              </a:rPr>
              <a:t>Learning</a:t>
            </a:r>
            <a:r>
              <a:rPr lang="en-US" sz="2800" b="1" i="1" spc="-35" dirty="0">
                <a:solidFill>
                  <a:srgbClr val="FFFFFF"/>
                </a:solidFill>
                <a:latin typeface="Verdana" panose="020B0604030504040204" pitchFamily="34" charset="0"/>
                <a:ea typeface="Verdana" panose="020B0604030504040204" pitchFamily="34" charset="0"/>
                <a:cs typeface="Source Sans Pro Light"/>
              </a:rPr>
              <a:t> </a:t>
            </a:r>
            <a:r>
              <a:rPr lang="en-US" sz="2800" b="1" i="1" spc="-5" dirty="0">
                <a:solidFill>
                  <a:srgbClr val="FFFFFF"/>
                </a:solidFill>
                <a:latin typeface="Verdana" panose="020B0604030504040204" pitchFamily="34" charset="0"/>
                <a:ea typeface="Verdana" panose="020B0604030504040204" pitchFamily="34" charset="0"/>
                <a:cs typeface="Source Sans Pro Light"/>
              </a:rPr>
              <a:t>objectives</a:t>
            </a:r>
            <a:endParaRPr lang="en-US" sz="2800" b="1" i="1" dirty="0">
              <a:latin typeface="Verdana" panose="020B0604030504040204" pitchFamily="34" charset="0"/>
              <a:ea typeface="Verdana" panose="020B0604030504040204" pitchFamily="34" charset="0"/>
              <a:cs typeface="Source Sans Pro Light"/>
            </a:endParaRPr>
          </a:p>
        </p:txBody>
      </p:sp>
      <p:grpSp>
        <p:nvGrpSpPr>
          <p:cNvPr id="29" name="Group 28">
            <a:extLst>
              <a:ext uri="{FF2B5EF4-FFF2-40B4-BE49-F238E27FC236}">
                <a16:creationId xmlns:a16="http://schemas.microsoft.com/office/drawing/2014/main" id="{1D743BB0-F760-4639-92C9-9D37D1405502}"/>
              </a:ext>
            </a:extLst>
          </p:cNvPr>
          <p:cNvGrpSpPr/>
          <p:nvPr/>
        </p:nvGrpSpPr>
        <p:grpSpPr>
          <a:xfrm>
            <a:off x="0" y="6337300"/>
            <a:ext cx="3256756" cy="828000"/>
            <a:chOff x="0" y="4134484"/>
            <a:chExt cx="3256756" cy="828000"/>
          </a:xfrm>
        </p:grpSpPr>
        <p:sp>
          <p:nvSpPr>
            <p:cNvPr id="23" name="object 23"/>
            <p:cNvSpPr/>
            <p:nvPr/>
          </p:nvSpPr>
          <p:spPr>
            <a:xfrm>
              <a:off x="0" y="4134484"/>
              <a:ext cx="3256756" cy="828000"/>
            </a:xfrm>
            <a:custGeom>
              <a:avLst/>
              <a:gdLst/>
              <a:ahLst/>
              <a:cxnLst/>
              <a:rect l="l" t="t" r="r" b="b"/>
              <a:pathLst>
                <a:path w="1909445" h="437514">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001"/>
            </a:solidFill>
          </p:spPr>
          <p:txBody>
            <a:bodyPr wrap="square" lIns="0" tIns="0" rIns="0" bIns="0" rtlCol="0"/>
            <a:lstStyle/>
            <a:p>
              <a:endParaRPr lang="en-US"/>
            </a:p>
          </p:txBody>
        </p:sp>
        <p:sp>
          <p:nvSpPr>
            <p:cNvPr id="24" name="object 24"/>
            <p:cNvSpPr txBox="1"/>
            <p:nvPr/>
          </p:nvSpPr>
          <p:spPr>
            <a:xfrm>
              <a:off x="665956" y="4273127"/>
              <a:ext cx="2478008" cy="443711"/>
            </a:xfrm>
            <a:prstGeom prst="rect">
              <a:avLst/>
            </a:prstGeom>
          </p:spPr>
          <p:txBody>
            <a:bodyPr vert="horz" wrap="square" lIns="0" tIns="12700" rIns="0" bIns="0" rtlCol="0">
              <a:spAutoFit/>
            </a:bodyPr>
            <a:lstStyle/>
            <a:p>
              <a:pPr marL="12700">
                <a:spcBef>
                  <a:spcPts val="100"/>
                </a:spcBef>
              </a:pPr>
              <a:r>
                <a:rPr lang="en-US" sz="2800" b="1" i="1" spc="5" dirty="0">
                  <a:solidFill>
                    <a:srgbClr val="FFFFFF"/>
                  </a:solidFill>
                  <a:latin typeface="Verdana" panose="020B0604030504040204" pitchFamily="34" charset="0"/>
                  <a:ea typeface="Verdana" panose="020B0604030504040204" pitchFamily="34" charset="0"/>
                  <a:cs typeface="Source Sans Pro Light"/>
                </a:rPr>
                <a:t>K</a:t>
              </a:r>
              <a:r>
                <a:rPr lang="en-US" sz="2800" b="1" i="1" spc="25" dirty="0">
                  <a:solidFill>
                    <a:srgbClr val="FFFFFF"/>
                  </a:solidFill>
                  <a:latin typeface="Verdana" panose="020B0604030504040204" pitchFamily="34" charset="0"/>
                  <a:ea typeface="Verdana" panose="020B0604030504040204" pitchFamily="34" charset="0"/>
                  <a:cs typeface="Source Sans Pro Light"/>
                </a:rPr>
                <a:t>e</a:t>
              </a:r>
              <a:r>
                <a:rPr lang="en-US" sz="2800" b="1" i="1" dirty="0">
                  <a:solidFill>
                    <a:srgbClr val="FFFFFF"/>
                  </a:solidFill>
                  <a:latin typeface="Verdana" panose="020B0604030504040204" pitchFamily="34" charset="0"/>
                  <a:ea typeface="Verdana" panose="020B0604030504040204" pitchFamily="34" charset="0"/>
                  <a:cs typeface="Source Sans Pro Light"/>
                </a:rPr>
                <a:t>ywo</a:t>
              </a:r>
              <a:r>
                <a:rPr lang="en-US" sz="2800" b="1" i="1" spc="-20" dirty="0">
                  <a:solidFill>
                    <a:srgbClr val="FFFFFF"/>
                  </a:solidFill>
                  <a:latin typeface="Verdana" panose="020B0604030504040204" pitchFamily="34" charset="0"/>
                  <a:ea typeface="Verdana" panose="020B0604030504040204" pitchFamily="34" charset="0"/>
                  <a:cs typeface="Source Sans Pro Light"/>
                </a:rPr>
                <a:t>r</a:t>
              </a:r>
              <a:r>
                <a:rPr lang="en-US" sz="2800" b="1" i="1" dirty="0">
                  <a:solidFill>
                    <a:srgbClr val="FFFFFF"/>
                  </a:solidFill>
                  <a:latin typeface="Verdana" panose="020B0604030504040204" pitchFamily="34" charset="0"/>
                  <a:ea typeface="Verdana" panose="020B0604030504040204" pitchFamily="34" charset="0"/>
                  <a:cs typeface="Source Sans Pro Light"/>
                </a:rPr>
                <a:t>ds</a:t>
              </a:r>
              <a:endParaRPr lang="en-US" sz="2800" b="1" i="1" dirty="0">
                <a:latin typeface="Verdana" panose="020B0604030504040204" pitchFamily="34" charset="0"/>
                <a:ea typeface="Verdana" panose="020B0604030504040204" pitchFamily="34" charset="0"/>
                <a:cs typeface="Source Sans Pro Light"/>
              </a:endParaRPr>
            </a:p>
          </p:txBody>
        </p:sp>
      </p:grpSp>
      <p:grpSp>
        <p:nvGrpSpPr>
          <p:cNvPr id="52" name="Group 51">
            <a:extLst>
              <a:ext uri="{FF2B5EF4-FFF2-40B4-BE49-F238E27FC236}">
                <a16:creationId xmlns:a16="http://schemas.microsoft.com/office/drawing/2014/main" id="{985AB44F-D837-4737-86D1-C4E5A35B8AC4}"/>
              </a:ext>
            </a:extLst>
          </p:cNvPr>
          <p:cNvGrpSpPr/>
          <p:nvPr/>
        </p:nvGrpSpPr>
        <p:grpSpPr>
          <a:xfrm>
            <a:off x="-19844" y="546100"/>
            <a:ext cx="4800599" cy="828000"/>
            <a:chOff x="0" y="8642689"/>
            <a:chExt cx="4336348" cy="439424"/>
          </a:xfrm>
        </p:grpSpPr>
        <p:sp>
          <p:nvSpPr>
            <p:cNvPr id="53" name="object 4">
              <a:extLst>
                <a:ext uri="{FF2B5EF4-FFF2-40B4-BE49-F238E27FC236}">
                  <a16:creationId xmlns:a16="http://schemas.microsoft.com/office/drawing/2014/main" id="{6DB0E343-9628-4235-8038-621A98D250CA}"/>
                </a:ext>
              </a:extLst>
            </p:cNvPr>
            <p:cNvSpPr/>
            <p:nvPr/>
          </p:nvSpPr>
          <p:spPr>
            <a:xfrm>
              <a:off x="0" y="8642693"/>
              <a:ext cx="3923363"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lang="en-US"/>
            </a:p>
          </p:txBody>
        </p:sp>
        <p:sp>
          <p:nvSpPr>
            <p:cNvPr id="54" name="object 5">
              <a:extLst>
                <a:ext uri="{FF2B5EF4-FFF2-40B4-BE49-F238E27FC236}">
                  <a16:creationId xmlns:a16="http://schemas.microsoft.com/office/drawing/2014/main" id="{CF5C245D-05EF-4DFD-8810-E437FF667919}"/>
                </a:ext>
              </a:extLst>
            </p:cNvPr>
            <p:cNvSpPr/>
            <p:nvPr/>
          </p:nvSpPr>
          <p:spPr>
            <a:xfrm>
              <a:off x="3621605" y="8642689"/>
              <a:ext cx="714743"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lang="en-US"/>
            </a:p>
          </p:txBody>
        </p:sp>
      </p:grpSp>
      <p:sp>
        <p:nvSpPr>
          <p:cNvPr id="55" name="object 9">
            <a:extLst>
              <a:ext uri="{FF2B5EF4-FFF2-40B4-BE49-F238E27FC236}">
                <a16:creationId xmlns:a16="http://schemas.microsoft.com/office/drawing/2014/main" id="{290C40E7-4402-4FD6-90CE-5CDF3FC9D08D}"/>
              </a:ext>
            </a:extLst>
          </p:cNvPr>
          <p:cNvSpPr txBox="1"/>
          <p:nvPr/>
        </p:nvSpPr>
        <p:spPr>
          <a:xfrm>
            <a:off x="665956" y="738245"/>
            <a:ext cx="3581400" cy="443711"/>
          </a:xfrm>
          <a:prstGeom prst="rect">
            <a:avLst/>
          </a:prstGeom>
        </p:spPr>
        <p:txBody>
          <a:bodyPr vert="horz" wrap="square" lIns="0" tIns="12700" rIns="0" bIns="0" rtlCol="0">
            <a:spAutoFit/>
          </a:bodyPr>
          <a:lstStyle/>
          <a:p>
            <a:pPr marL="12700">
              <a:lnSpc>
                <a:spcPct val="100000"/>
              </a:lnSpc>
              <a:spcBef>
                <a:spcPts val="100"/>
              </a:spcBef>
            </a:pPr>
            <a:r>
              <a:rPr lang="en-US" sz="2800" b="1" i="1" spc="-5" dirty="0">
                <a:solidFill>
                  <a:srgbClr val="FFFFFF"/>
                </a:solidFill>
                <a:latin typeface="Verdana" panose="020B0604030504040204" pitchFamily="34" charset="0"/>
                <a:ea typeface="Verdana" panose="020B0604030504040204" pitchFamily="34" charset="0"/>
                <a:cs typeface="Source Sans Pro Light"/>
              </a:rPr>
              <a:t>Lesson</a:t>
            </a:r>
            <a:r>
              <a:rPr lang="en-US" sz="2800" b="1" i="1" spc="-60" dirty="0">
                <a:solidFill>
                  <a:srgbClr val="FFFFFF"/>
                </a:solidFill>
                <a:latin typeface="Verdana" panose="020B0604030504040204" pitchFamily="34" charset="0"/>
                <a:ea typeface="Verdana" panose="020B0604030504040204" pitchFamily="34" charset="0"/>
                <a:cs typeface="Source Sans Pro Light"/>
              </a:rPr>
              <a:t> </a:t>
            </a:r>
            <a:r>
              <a:rPr lang="en-US" sz="2800" b="1" i="1" spc="10" dirty="0">
                <a:solidFill>
                  <a:srgbClr val="FFFFFF"/>
                </a:solidFill>
                <a:latin typeface="Verdana" panose="020B0604030504040204" pitchFamily="34" charset="0"/>
                <a:ea typeface="Verdana" panose="020B0604030504040204" pitchFamily="34" charset="0"/>
                <a:cs typeface="Source Sans Pro Light"/>
              </a:rPr>
              <a:t>overview</a:t>
            </a:r>
            <a:endParaRPr lang="en-US" sz="2800" b="1" i="1" dirty="0">
              <a:latin typeface="Verdana" panose="020B0604030504040204" pitchFamily="34" charset="0"/>
              <a:ea typeface="Verdana" panose="020B0604030504040204" pitchFamily="34" charset="0"/>
              <a:cs typeface="Source Sans Pr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243E722-EB2A-4DAB-9C03-AD61A7B8B33F}"/>
              </a:ext>
            </a:extLst>
          </p:cNvPr>
          <p:cNvGrpSpPr/>
          <p:nvPr/>
        </p:nvGrpSpPr>
        <p:grpSpPr>
          <a:xfrm>
            <a:off x="-794" y="546100"/>
            <a:ext cx="3256757" cy="828000"/>
            <a:chOff x="0" y="5270500"/>
            <a:chExt cx="3256757" cy="828000"/>
          </a:xfrm>
        </p:grpSpPr>
        <p:sp>
          <p:nvSpPr>
            <p:cNvPr id="3" name="object 25">
              <a:extLst>
                <a:ext uri="{FF2B5EF4-FFF2-40B4-BE49-F238E27FC236}">
                  <a16:creationId xmlns:a16="http://schemas.microsoft.com/office/drawing/2014/main" id="{126E0F5F-0BF5-421E-896C-66BDFA467F8E}"/>
                </a:ext>
              </a:extLst>
            </p:cNvPr>
            <p:cNvSpPr/>
            <p:nvPr/>
          </p:nvSpPr>
          <p:spPr>
            <a:xfrm>
              <a:off x="0" y="52705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FF8201"/>
            </a:solidFill>
          </p:spPr>
          <p:txBody>
            <a:bodyPr wrap="square" lIns="0" tIns="0" rIns="0" bIns="0" rtlCol="0"/>
            <a:lstStyle/>
            <a:p>
              <a:endParaRPr lang="en-US"/>
            </a:p>
          </p:txBody>
        </p:sp>
        <p:sp>
          <p:nvSpPr>
            <p:cNvPr id="4" name="object 26">
              <a:extLst>
                <a:ext uri="{FF2B5EF4-FFF2-40B4-BE49-F238E27FC236}">
                  <a16:creationId xmlns:a16="http://schemas.microsoft.com/office/drawing/2014/main" id="{47361EA6-B98B-4E3D-A601-BE47951F364B}"/>
                </a:ext>
              </a:extLst>
            </p:cNvPr>
            <p:cNvSpPr txBox="1"/>
            <p:nvPr/>
          </p:nvSpPr>
          <p:spPr>
            <a:xfrm>
              <a:off x="665956" y="5436389"/>
              <a:ext cx="2561858" cy="443711"/>
            </a:xfrm>
            <a:prstGeom prst="rect">
              <a:avLst/>
            </a:prstGeom>
          </p:spPr>
          <p:txBody>
            <a:bodyPr vert="horz" wrap="square" lIns="0" tIns="12700" rIns="0" bIns="0" rtlCol="0">
              <a:spAutoFit/>
            </a:bodyPr>
            <a:lstStyle/>
            <a:p>
              <a:pPr marL="12700">
                <a:spcBef>
                  <a:spcPts val="100"/>
                </a:spcBef>
              </a:pPr>
              <a:r>
                <a:rPr lang="en-US" sz="2800" b="1" i="1" spc="-30" dirty="0">
                  <a:solidFill>
                    <a:srgbClr val="FFFFFF"/>
                  </a:solidFill>
                  <a:latin typeface="Verdana" panose="020B0604030504040204" pitchFamily="34" charset="0"/>
                  <a:ea typeface="Verdana" panose="020B0604030504040204" pitchFamily="34" charset="0"/>
                  <a:cs typeface="Source Sans Pro Light"/>
                </a:rPr>
                <a:t>Database</a:t>
              </a:r>
              <a:endParaRPr lang="en-US" sz="2800" b="1" i="1" dirty="0">
                <a:latin typeface="Verdana" panose="020B0604030504040204" pitchFamily="34" charset="0"/>
                <a:ea typeface="Verdana" panose="020B0604030504040204" pitchFamily="34" charset="0"/>
                <a:cs typeface="Source Sans Pro Light"/>
              </a:endParaRPr>
            </a:p>
          </p:txBody>
        </p:sp>
      </p:grpSp>
      <p:sp>
        <p:nvSpPr>
          <p:cNvPr id="5" name="TextBox 4">
            <a:extLst>
              <a:ext uri="{FF2B5EF4-FFF2-40B4-BE49-F238E27FC236}">
                <a16:creationId xmlns:a16="http://schemas.microsoft.com/office/drawing/2014/main" id="{75490D6F-2E8B-63F9-D2B3-EF7E8DCA887E}"/>
              </a:ext>
            </a:extLst>
          </p:cNvPr>
          <p:cNvSpPr txBox="1"/>
          <p:nvPr/>
        </p:nvSpPr>
        <p:spPr>
          <a:xfrm>
            <a:off x="1008212" y="1962324"/>
            <a:ext cx="10009112" cy="8217634"/>
          </a:xfrm>
          <a:prstGeom prst="rect">
            <a:avLst/>
          </a:prstGeom>
          <a:noFill/>
        </p:spPr>
        <p:txBody>
          <a:bodyPr wrap="square" rtlCol="0">
            <a:spAutoFit/>
          </a:bodyPr>
          <a:lstStyle/>
          <a:p>
            <a:pPr algn="just"/>
            <a:r>
              <a:rPr lang="en-US" sz="2200" dirty="0">
                <a:latin typeface="Verdana" panose="020B0604030504040204" pitchFamily="34" charset="0"/>
                <a:ea typeface="Verdana" panose="020B0604030504040204" pitchFamily="34" charset="0"/>
              </a:rPr>
              <a:t>The dataset used in these studies comprises brain MRI images along with manual FLAIR abnormality segmentation masks, specifically targeting lower-grade gliomas. These MR images were obtained from The Cancer Imaging Archive (TCIA) and include 110 patients who are part of The Cancer Genome Atlas (TCGA) lower-grade glioma collection. All patients in this dataset have at least the FLAIR sequence available, which is crucial for highlighting abnormal brain tissue, often linked to tumors. The segmentation masks serve as annotations that delineate the areas of abnormality in the brain, providing ground truth for training and validating deep learning models aimed at tumor detection and analysis.</a:t>
            </a:r>
          </a:p>
          <a:p>
            <a:pPr algn="just"/>
            <a:endParaRPr lang="en-US" sz="2200" dirty="0">
              <a:latin typeface="Verdana" panose="020B0604030504040204" pitchFamily="34" charset="0"/>
              <a:ea typeface="Verdana" panose="020B0604030504040204" pitchFamily="34" charset="0"/>
            </a:endParaRPr>
          </a:p>
          <a:p>
            <a:pPr algn="just"/>
            <a:r>
              <a:rPr lang="en-US" sz="2200" dirty="0">
                <a:latin typeface="Verdana" panose="020B0604030504040204" pitchFamily="34" charset="0"/>
                <a:ea typeface="Verdana" panose="020B0604030504040204" pitchFamily="34" charset="0"/>
              </a:rPr>
              <a:t>This dataset is enriched with tumor genomic clusters and patient outcome data, provided in a separate `data.csv` file, allowing for the exploration of </a:t>
            </a:r>
            <a:r>
              <a:rPr lang="en-US" sz="2200" dirty="0" err="1">
                <a:latin typeface="Verdana" panose="020B0604030504040204" pitchFamily="34" charset="0"/>
                <a:ea typeface="Verdana" panose="020B0604030504040204" pitchFamily="34" charset="0"/>
              </a:rPr>
              <a:t>radiogenomics</a:t>
            </a:r>
            <a:r>
              <a:rPr lang="en-US" sz="2200" dirty="0">
                <a:latin typeface="Verdana" panose="020B0604030504040204" pitchFamily="34" charset="0"/>
                <a:ea typeface="Verdana" panose="020B0604030504040204" pitchFamily="34" charset="0"/>
              </a:rPr>
              <a:t>—analyzing the relationship between imaging features and genomic data. The genomic information is detailed in the publication "Comprehensive, Integrative Genomic Analysis of Diffuse Lower-Grade Gliomas," offering a deep dive into how different tumor subtypes correlate with imaging phenotypes. The research leverages this data to investigate how tumor shape, as assessed by deep learning algorithms, relates to genomic subtypes and patient outcomes. This rich combination of imaging and genomic data provides a valuable resource for exploring the intersection of radiology and genomics in cancer research.</a:t>
            </a:r>
            <a:endParaRPr lang="en-CA" sz="2200" dirty="0">
              <a:latin typeface="Verdana" panose="020B0604030504040204" pitchFamily="34" charset="0"/>
              <a:ea typeface="Verdana" panose="020B0604030504040204" pitchFamily="34" charset="0"/>
            </a:endParaRPr>
          </a:p>
        </p:txBody>
      </p:sp>
      <p:pic>
        <p:nvPicPr>
          <p:cNvPr id="2050" name="Picture 2">
            <a:extLst>
              <a:ext uri="{FF2B5EF4-FFF2-40B4-BE49-F238E27FC236}">
                <a16:creationId xmlns:a16="http://schemas.microsoft.com/office/drawing/2014/main" id="{92F52055-52D4-EE11-0379-154EFA8BBB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7053" y="2250356"/>
            <a:ext cx="7474545" cy="7189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774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243E722-EB2A-4DAB-9C03-AD61A7B8B33F}"/>
              </a:ext>
            </a:extLst>
          </p:cNvPr>
          <p:cNvGrpSpPr/>
          <p:nvPr/>
        </p:nvGrpSpPr>
        <p:grpSpPr>
          <a:xfrm>
            <a:off x="-794" y="546100"/>
            <a:ext cx="3256757" cy="828000"/>
            <a:chOff x="0" y="5270500"/>
            <a:chExt cx="3256757" cy="828000"/>
          </a:xfrm>
        </p:grpSpPr>
        <p:sp>
          <p:nvSpPr>
            <p:cNvPr id="3" name="object 25">
              <a:extLst>
                <a:ext uri="{FF2B5EF4-FFF2-40B4-BE49-F238E27FC236}">
                  <a16:creationId xmlns:a16="http://schemas.microsoft.com/office/drawing/2014/main" id="{126E0F5F-0BF5-421E-896C-66BDFA467F8E}"/>
                </a:ext>
              </a:extLst>
            </p:cNvPr>
            <p:cNvSpPr/>
            <p:nvPr/>
          </p:nvSpPr>
          <p:spPr>
            <a:xfrm>
              <a:off x="0" y="52705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FF8201"/>
            </a:solidFill>
          </p:spPr>
          <p:txBody>
            <a:bodyPr wrap="square" lIns="0" tIns="0" rIns="0" bIns="0" rtlCol="0"/>
            <a:lstStyle/>
            <a:p>
              <a:endParaRPr lang="en-US"/>
            </a:p>
          </p:txBody>
        </p:sp>
        <p:sp>
          <p:nvSpPr>
            <p:cNvPr id="4" name="object 26">
              <a:extLst>
                <a:ext uri="{FF2B5EF4-FFF2-40B4-BE49-F238E27FC236}">
                  <a16:creationId xmlns:a16="http://schemas.microsoft.com/office/drawing/2014/main" id="{47361EA6-B98B-4E3D-A601-BE47951F364B}"/>
                </a:ext>
              </a:extLst>
            </p:cNvPr>
            <p:cNvSpPr txBox="1"/>
            <p:nvPr/>
          </p:nvSpPr>
          <p:spPr>
            <a:xfrm>
              <a:off x="665956" y="5436389"/>
              <a:ext cx="2561858" cy="443711"/>
            </a:xfrm>
            <a:prstGeom prst="rect">
              <a:avLst/>
            </a:prstGeom>
          </p:spPr>
          <p:txBody>
            <a:bodyPr vert="horz" wrap="square" lIns="0" tIns="12700" rIns="0" bIns="0" rtlCol="0">
              <a:spAutoFit/>
            </a:bodyPr>
            <a:lstStyle/>
            <a:p>
              <a:pPr marL="12700">
                <a:spcBef>
                  <a:spcPts val="100"/>
                </a:spcBef>
              </a:pPr>
              <a:r>
                <a:rPr lang="en-US" sz="2800" b="1" i="1" spc="-30" dirty="0">
                  <a:solidFill>
                    <a:srgbClr val="FFFFFF"/>
                  </a:solidFill>
                  <a:latin typeface="Verdana" panose="020B0604030504040204" pitchFamily="34" charset="0"/>
                  <a:ea typeface="Verdana" panose="020B0604030504040204" pitchFamily="34" charset="0"/>
                  <a:cs typeface="Source Sans Pro Light"/>
                </a:rPr>
                <a:t>Database</a:t>
              </a:r>
              <a:endParaRPr lang="en-US" sz="2800" b="1" i="1" dirty="0">
                <a:latin typeface="Verdana" panose="020B0604030504040204" pitchFamily="34" charset="0"/>
                <a:ea typeface="Verdana" panose="020B0604030504040204" pitchFamily="34" charset="0"/>
                <a:cs typeface="Source Sans Pro Light"/>
              </a:endParaRPr>
            </a:p>
          </p:txBody>
        </p:sp>
      </p:grpSp>
      <p:pic>
        <p:nvPicPr>
          <p:cNvPr id="4098" name="Picture 2">
            <a:extLst>
              <a:ext uri="{FF2B5EF4-FFF2-40B4-BE49-F238E27FC236}">
                <a16:creationId xmlns:a16="http://schemas.microsoft.com/office/drawing/2014/main" id="{E7182B5A-6966-0CD8-152B-D93BF2B3DB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66835"/>
          <a:stretch/>
        </p:blipFill>
        <p:spPr bwMode="auto">
          <a:xfrm>
            <a:off x="1584276" y="1539989"/>
            <a:ext cx="15841760" cy="8749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340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1" y="546100"/>
            <a:ext cx="7219156" cy="828000"/>
            <a:chOff x="564554" y="8642689"/>
            <a:chExt cx="3496471" cy="439424"/>
          </a:xfrm>
        </p:grpSpPr>
        <p:sp>
          <p:nvSpPr>
            <p:cNvPr id="24" name="object 4">
              <a:extLst>
                <a:ext uri="{FF2B5EF4-FFF2-40B4-BE49-F238E27FC236}">
                  <a16:creationId xmlns:a16="http://schemas.microsoft.com/office/drawing/2014/main" id="{FAC1F606-62F6-4305-800B-EF4BDCC04BC6}"/>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lang="en-US"/>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lang="en-US"/>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74700"/>
            <a:ext cx="10439400" cy="443711"/>
          </a:xfrm>
          <a:prstGeom prst="rect">
            <a:avLst/>
          </a:prstGeom>
        </p:spPr>
        <p:txBody>
          <a:bodyPr vert="horz" wrap="square" lIns="0" tIns="12700" rIns="0" bIns="0" rtlCol="0">
            <a:spAutoFit/>
          </a:bodyPr>
          <a:lstStyle/>
          <a:p>
            <a:pPr marL="527050" indent="-514350">
              <a:lnSpc>
                <a:spcPct val="100000"/>
              </a:lnSpc>
              <a:spcBef>
                <a:spcPts val="100"/>
              </a:spcBef>
              <a:buAutoNum type="arabicPeriod"/>
            </a:pPr>
            <a:r>
              <a:rPr lang="en-US" sz="2800" b="1" i="1" spc="-5" dirty="0">
                <a:solidFill>
                  <a:srgbClr val="FFFFFF"/>
                </a:solidFill>
                <a:latin typeface="Verdana" panose="020B0604030504040204" pitchFamily="34" charset="0"/>
                <a:ea typeface="Verdana" panose="020B0604030504040204" pitchFamily="34" charset="0"/>
                <a:cs typeface="Source Sans Pro Light"/>
              </a:rPr>
              <a:t>Pre-Processing</a:t>
            </a:r>
          </a:p>
        </p:txBody>
      </p:sp>
      <p:sp>
        <p:nvSpPr>
          <p:cNvPr id="12" name="object 10">
            <a:extLst>
              <a:ext uri="{FF2B5EF4-FFF2-40B4-BE49-F238E27FC236}">
                <a16:creationId xmlns:a16="http://schemas.microsoft.com/office/drawing/2014/main" id="{4B00ADBE-6249-46EB-B9DA-3742A4C1861C}"/>
              </a:ext>
            </a:extLst>
          </p:cNvPr>
          <p:cNvSpPr txBox="1"/>
          <p:nvPr/>
        </p:nvSpPr>
        <p:spPr>
          <a:xfrm>
            <a:off x="970756" y="1639012"/>
            <a:ext cx="17145794" cy="2360583"/>
          </a:xfrm>
          <a:prstGeom prst="rect">
            <a:avLst/>
          </a:prstGeom>
        </p:spPr>
        <p:txBody>
          <a:bodyPr vert="horz" wrap="square" lIns="0" tIns="5080" rIns="0" bIns="0" rtlCol="0">
            <a:spAutoFit/>
          </a:bodyPr>
          <a:lstStyle/>
          <a:p>
            <a:pPr marL="12700" marR="5080" algn="just">
              <a:lnSpc>
                <a:spcPct val="118100"/>
              </a:lnSpc>
              <a:spcBef>
                <a:spcPts val="100"/>
              </a:spcBef>
            </a:pPr>
            <a:r>
              <a:rPr lang="en-US" sz="2200" spc="-5" dirty="0">
                <a:latin typeface="Verdana" panose="020B0604030504040204" pitchFamily="34" charset="0"/>
                <a:ea typeface="Verdana" panose="020B0604030504040204" pitchFamily="34" charset="0"/>
                <a:cs typeface="Source Sans Pro Light"/>
              </a:rPr>
              <a:t>The preprocessing involves scaling the pixel values of the brain MRI images to a range between 0 and 1 using `</a:t>
            </a:r>
            <a:r>
              <a:rPr lang="en-US" sz="2200" spc="-5" dirty="0" err="1">
                <a:latin typeface="Verdana" panose="020B0604030504040204" pitchFamily="34" charset="0"/>
                <a:ea typeface="Verdana" panose="020B0604030504040204" pitchFamily="34" charset="0"/>
                <a:cs typeface="Source Sans Pro Light"/>
              </a:rPr>
              <a:t>ImageDataGenerator</a:t>
            </a:r>
            <a:r>
              <a:rPr lang="en-US" sz="2200" spc="-5" dirty="0">
                <a:latin typeface="Verdana" panose="020B0604030504040204" pitchFamily="34" charset="0"/>
                <a:ea typeface="Verdana" panose="020B0604030504040204" pitchFamily="34" charset="0"/>
                <a:cs typeface="Source Sans Pro Light"/>
              </a:rPr>
              <a:t>`, which helps normalize the data for better model performance. The dataset is split into training, validation, and test sets, with the validation set created as a subset of the training data (15% of the training data). Images and their corresponding masks are resized to 256x256 pixels, and the data is shuffled to prevent any order-based biases. This generator approach ensures that data is processed in batches, reducing memory usage while augmenting the dataset for training and evaluation.</a:t>
            </a:r>
            <a:endParaRPr lang="en-US" sz="2200" dirty="0">
              <a:latin typeface="Verdana" panose="020B0604030504040204" pitchFamily="34" charset="0"/>
              <a:ea typeface="Verdana" panose="020B0604030504040204" pitchFamily="34" charset="0"/>
              <a:cs typeface="Source Sans Pro Light"/>
            </a:endParaRPr>
          </a:p>
        </p:txBody>
      </p:sp>
      <p:grpSp>
        <p:nvGrpSpPr>
          <p:cNvPr id="13" name="Group 12">
            <a:extLst>
              <a:ext uri="{FF2B5EF4-FFF2-40B4-BE49-F238E27FC236}">
                <a16:creationId xmlns:a16="http://schemas.microsoft.com/office/drawing/2014/main" id="{04C32275-A16D-4FB5-8433-B19B1B3C2826}"/>
              </a:ext>
            </a:extLst>
          </p:cNvPr>
          <p:cNvGrpSpPr/>
          <p:nvPr/>
        </p:nvGrpSpPr>
        <p:grpSpPr>
          <a:xfrm>
            <a:off x="-19844" y="4061500"/>
            <a:ext cx="7219156" cy="828000"/>
            <a:chOff x="564554" y="8642689"/>
            <a:chExt cx="3496471" cy="439424"/>
          </a:xfrm>
        </p:grpSpPr>
        <p:sp>
          <p:nvSpPr>
            <p:cNvPr id="14" name="object 4">
              <a:extLst>
                <a:ext uri="{FF2B5EF4-FFF2-40B4-BE49-F238E27FC236}">
                  <a16:creationId xmlns:a16="http://schemas.microsoft.com/office/drawing/2014/main" id="{FB8BAB64-9884-48D0-9602-F6CA2B587FA1}"/>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lang="en-US"/>
            </a:p>
          </p:txBody>
        </p:sp>
        <p:sp>
          <p:nvSpPr>
            <p:cNvPr id="15" name="object 5">
              <a:extLst>
                <a:ext uri="{FF2B5EF4-FFF2-40B4-BE49-F238E27FC236}">
                  <a16:creationId xmlns:a16="http://schemas.microsoft.com/office/drawing/2014/main" id="{DCEDDF91-FF6B-42D6-8142-2C3E187E3CA3}"/>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lang="en-US"/>
            </a:p>
          </p:txBody>
        </p:sp>
      </p:grpSp>
      <p:sp>
        <p:nvSpPr>
          <p:cNvPr id="20" name="object 9">
            <a:extLst>
              <a:ext uri="{FF2B5EF4-FFF2-40B4-BE49-F238E27FC236}">
                <a16:creationId xmlns:a16="http://schemas.microsoft.com/office/drawing/2014/main" id="{B45F3059-DB31-42C8-B7A0-1E0CF61C7BA8}"/>
              </a:ext>
            </a:extLst>
          </p:cNvPr>
          <p:cNvSpPr txBox="1"/>
          <p:nvPr/>
        </p:nvSpPr>
        <p:spPr>
          <a:xfrm>
            <a:off x="646111" y="4290100"/>
            <a:ext cx="10439400" cy="443711"/>
          </a:xfrm>
          <a:prstGeom prst="rect">
            <a:avLst/>
          </a:prstGeom>
        </p:spPr>
        <p:txBody>
          <a:bodyPr vert="horz" wrap="square" lIns="0" tIns="12700" rIns="0" bIns="0" rtlCol="0">
            <a:spAutoFit/>
          </a:bodyPr>
          <a:lstStyle/>
          <a:p>
            <a:pPr marL="12700">
              <a:lnSpc>
                <a:spcPct val="100000"/>
              </a:lnSpc>
              <a:spcBef>
                <a:spcPts val="100"/>
              </a:spcBef>
            </a:pPr>
            <a:r>
              <a:rPr lang="en-US" sz="2800" b="1" i="1" dirty="0">
                <a:solidFill>
                  <a:srgbClr val="FFFFFF"/>
                </a:solidFill>
                <a:latin typeface="Verdana" panose="020B0604030504040204" pitchFamily="34" charset="0"/>
                <a:ea typeface="Verdana" panose="020B0604030504040204" pitchFamily="34" charset="0"/>
                <a:cs typeface="Source Sans Pro Light"/>
              </a:rPr>
              <a:t>2. Model</a:t>
            </a:r>
            <a:endParaRPr lang="en-US" sz="2800" b="1" i="1" dirty="0">
              <a:latin typeface="Verdana" panose="020B0604030504040204" pitchFamily="34" charset="0"/>
              <a:ea typeface="Verdana" panose="020B0604030504040204" pitchFamily="34" charset="0"/>
              <a:cs typeface="Source Sans Pro Light"/>
            </a:endParaRPr>
          </a:p>
        </p:txBody>
      </p:sp>
      <p:sp>
        <p:nvSpPr>
          <p:cNvPr id="21" name="object 10">
            <a:extLst>
              <a:ext uri="{FF2B5EF4-FFF2-40B4-BE49-F238E27FC236}">
                <a16:creationId xmlns:a16="http://schemas.microsoft.com/office/drawing/2014/main" id="{BE64FDA6-4483-4EB2-BFBC-8B0DFD3880B7}"/>
              </a:ext>
            </a:extLst>
          </p:cNvPr>
          <p:cNvSpPr txBox="1"/>
          <p:nvPr/>
        </p:nvSpPr>
        <p:spPr>
          <a:xfrm>
            <a:off x="970756" y="5405631"/>
            <a:ext cx="17145794" cy="4093428"/>
          </a:xfrm>
          <a:prstGeom prst="rect">
            <a:avLst/>
          </a:prstGeom>
        </p:spPr>
        <p:txBody>
          <a:bodyPr vert="horz" wrap="square" lIns="0" tIns="5080" rIns="0" bIns="0" rtlCol="0">
            <a:spAutoFit/>
          </a:bodyPr>
          <a:lstStyle/>
          <a:p>
            <a:pPr marL="12700" algn="just">
              <a:lnSpc>
                <a:spcPct val="100000"/>
              </a:lnSpc>
              <a:spcBef>
                <a:spcPts val="100"/>
              </a:spcBef>
            </a:pPr>
            <a:r>
              <a:rPr lang="en-US" sz="2200" spc="-5" dirty="0">
                <a:latin typeface="Verdana" panose="020B0604030504040204" pitchFamily="34" charset="0"/>
                <a:ea typeface="Verdana" panose="020B0604030504040204" pitchFamily="34" charset="0"/>
                <a:cs typeface="Source Sans Pro Light"/>
              </a:rPr>
              <a:t>This model is built using the ResNet50 architecture as the base, pre-trained on ImageNet, which provides a strong foundation for feature extraction in image classification tasks. The base model is configured without the top (fully connected) layers, and its weights are frozen to prevent them from being updated during training. This allows the pre-trained network to act as a fixed feature extractor. The input shape for this model is set to 256x256 pixels with three channels (RGB), which is typical for medical imaging tasks involving MRI scans.</a:t>
            </a:r>
          </a:p>
          <a:p>
            <a:pPr marL="12700" algn="just">
              <a:lnSpc>
                <a:spcPct val="100000"/>
              </a:lnSpc>
              <a:spcBef>
                <a:spcPts val="100"/>
              </a:spcBef>
            </a:pPr>
            <a:endParaRPr lang="en-US" sz="2200" spc="-5" dirty="0">
              <a:latin typeface="Verdana" panose="020B0604030504040204" pitchFamily="34" charset="0"/>
              <a:ea typeface="Verdana" panose="020B0604030504040204" pitchFamily="34" charset="0"/>
              <a:cs typeface="Source Sans Pro Light"/>
            </a:endParaRPr>
          </a:p>
          <a:p>
            <a:pPr marL="12700" algn="just">
              <a:lnSpc>
                <a:spcPct val="100000"/>
              </a:lnSpc>
              <a:spcBef>
                <a:spcPts val="100"/>
              </a:spcBef>
            </a:pPr>
            <a:r>
              <a:rPr lang="en-US" sz="2200" spc="-5" dirty="0">
                <a:latin typeface="Verdana" panose="020B0604030504040204" pitchFamily="34" charset="0"/>
                <a:ea typeface="Verdana" panose="020B0604030504040204" pitchFamily="34" charset="0"/>
                <a:cs typeface="Source Sans Pro Light"/>
              </a:rPr>
              <a:t>On top of the ResNet50 base, a custom classification head is added. This head begins with an average pooling layer to reduce the spatial dimensions, followed by flattening the feature maps to create a single vector. Three dense (fully connected) layers with </a:t>
            </a:r>
            <a:r>
              <a:rPr lang="en-US" sz="2200" spc="-5" dirty="0" err="1">
                <a:latin typeface="Verdana" panose="020B0604030504040204" pitchFamily="34" charset="0"/>
                <a:ea typeface="Verdana" panose="020B0604030504040204" pitchFamily="34" charset="0"/>
                <a:cs typeface="Source Sans Pro Light"/>
              </a:rPr>
              <a:t>ReLU</a:t>
            </a:r>
            <a:r>
              <a:rPr lang="en-US" sz="2200" spc="-5" dirty="0">
                <a:latin typeface="Verdana" panose="020B0604030504040204" pitchFamily="34" charset="0"/>
                <a:ea typeface="Verdana" panose="020B0604030504040204" pitchFamily="34" charset="0"/>
                <a:cs typeface="Source Sans Pro Light"/>
              </a:rPr>
              <a:t> activation and dropout are added to prevent overfitting. The final layer consists of two neurons with </a:t>
            </a:r>
            <a:r>
              <a:rPr lang="en-US" sz="2200" spc="-5" dirty="0" err="1">
                <a:latin typeface="Verdana" panose="020B0604030504040204" pitchFamily="34" charset="0"/>
                <a:ea typeface="Verdana" panose="020B0604030504040204" pitchFamily="34" charset="0"/>
                <a:cs typeface="Source Sans Pro Light"/>
              </a:rPr>
              <a:t>softmax</a:t>
            </a:r>
            <a:r>
              <a:rPr lang="en-US" sz="2200" spc="-5" dirty="0">
                <a:latin typeface="Verdana" panose="020B0604030504040204" pitchFamily="34" charset="0"/>
                <a:ea typeface="Verdana" panose="020B0604030504040204" pitchFamily="34" charset="0"/>
                <a:cs typeface="Source Sans Pro Light"/>
              </a:rPr>
              <a:t> activation for binary classification, indicating the presence or absence of a tumor. The model is compiled using the Adam optimizer and categorical cross-entropy loss, and early stopping and model checkpointing are used to ensure the best model is saved based on validation performance.</a:t>
            </a:r>
            <a:endParaRPr lang="en-US" sz="2200" dirty="0">
              <a:latin typeface="Verdana" panose="020B0604030504040204" pitchFamily="34" charset="0"/>
              <a:ea typeface="Verdana" panose="020B0604030504040204" pitchFamily="34" charset="0"/>
              <a:cs typeface="Source Sans Pr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0" y="546100"/>
            <a:ext cx="5314155" cy="828000"/>
            <a:chOff x="564554" y="8642689"/>
            <a:chExt cx="3496471" cy="439424"/>
          </a:xfrm>
        </p:grpSpPr>
        <p:sp>
          <p:nvSpPr>
            <p:cNvPr id="24" name="object 4">
              <a:extLst>
                <a:ext uri="{FF2B5EF4-FFF2-40B4-BE49-F238E27FC236}">
                  <a16:creationId xmlns:a16="http://schemas.microsoft.com/office/drawing/2014/main" id="{FAC1F606-62F6-4305-800B-EF4BDCC04BC6}"/>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lang="en-US"/>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lang="en-US"/>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74700"/>
            <a:ext cx="7086600" cy="443711"/>
          </a:xfrm>
          <a:prstGeom prst="rect">
            <a:avLst/>
          </a:prstGeom>
        </p:spPr>
        <p:txBody>
          <a:bodyPr vert="horz" wrap="square" lIns="0" tIns="12700" rIns="0" bIns="0" rtlCol="0">
            <a:spAutoFit/>
          </a:bodyPr>
          <a:lstStyle/>
          <a:p>
            <a:pPr marL="12700">
              <a:lnSpc>
                <a:spcPct val="100000"/>
              </a:lnSpc>
              <a:spcBef>
                <a:spcPts val="100"/>
              </a:spcBef>
            </a:pPr>
            <a:r>
              <a:rPr lang="en-US" sz="2800" b="1" i="1" dirty="0">
                <a:solidFill>
                  <a:srgbClr val="FFFFFF"/>
                </a:solidFill>
                <a:latin typeface="Verdana" panose="020B0604030504040204" pitchFamily="34" charset="0"/>
                <a:ea typeface="Verdana" panose="020B0604030504040204" pitchFamily="34" charset="0"/>
                <a:cs typeface="Source Sans Pro Light"/>
              </a:rPr>
              <a:t>3. </a:t>
            </a:r>
            <a:r>
              <a:rPr lang="en-US" sz="2800" b="1" i="1" spc="-20" dirty="0">
                <a:solidFill>
                  <a:srgbClr val="FFFFFF"/>
                </a:solidFill>
                <a:latin typeface="Verdana" panose="020B0604030504040204" pitchFamily="34" charset="0"/>
                <a:ea typeface="Verdana" panose="020B0604030504040204" pitchFamily="34" charset="0"/>
                <a:cs typeface="Source Sans Pro Light"/>
              </a:rPr>
              <a:t>Why RESNET50</a:t>
            </a:r>
            <a:endParaRPr lang="en-US" sz="2800" b="1" i="1" dirty="0">
              <a:latin typeface="Verdana" panose="020B0604030504040204" pitchFamily="34" charset="0"/>
              <a:ea typeface="Verdana" panose="020B0604030504040204" pitchFamily="34" charset="0"/>
              <a:cs typeface="Source Sans Pro Light"/>
            </a:endParaRPr>
          </a:p>
        </p:txBody>
      </p:sp>
      <p:sp>
        <p:nvSpPr>
          <p:cNvPr id="12" name="object 10">
            <a:extLst>
              <a:ext uri="{FF2B5EF4-FFF2-40B4-BE49-F238E27FC236}">
                <a16:creationId xmlns:a16="http://schemas.microsoft.com/office/drawing/2014/main" id="{4B00ADBE-6249-46EB-B9DA-3742A4C1861C}"/>
              </a:ext>
            </a:extLst>
          </p:cNvPr>
          <p:cNvSpPr txBox="1"/>
          <p:nvPr/>
        </p:nvSpPr>
        <p:spPr>
          <a:xfrm>
            <a:off x="936204" y="1914265"/>
            <a:ext cx="17318582" cy="8004435"/>
          </a:xfrm>
          <a:prstGeom prst="rect">
            <a:avLst/>
          </a:prstGeom>
        </p:spPr>
        <p:txBody>
          <a:bodyPr vert="horz" wrap="square" lIns="0" tIns="5080" rIns="0" bIns="0" rtlCol="0" anchor="t">
            <a:spAutoFit/>
          </a:bodyPr>
          <a:lstStyle/>
          <a:p>
            <a:pPr marL="12700" marR="5080" algn="just">
              <a:lnSpc>
                <a:spcPct val="118100"/>
              </a:lnSpc>
              <a:spcBef>
                <a:spcPts val="100"/>
              </a:spcBef>
            </a:pPr>
            <a:r>
              <a:rPr lang="en-US" sz="2200" dirty="0">
                <a:latin typeface="Verdana" panose="020B0604030504040204" pitchFamily="34" charset="0"/>
                <a:ea typeface="Verdana" panose="020B0604030504040204" pitchFamily="34" charset="0"/>
                <a:cs typeface="Source Sans Pro Light"/>
              </a:rPr>
              <a:t>In your approach, you initially use ResNet50 with weights pretrained on ImageNet as the base model, which provides a solid foundation for feature extraction due to its extensive training on a diverse dataset. ResNet50’s architecture, particularly its residual connections, allows it to capture complex features and patterns in images, which is crucial for improving the accuracy of your model. By freezing the base layers, you prevent the weights from being updated during the initial training phase, focusing on training the newly added classification head. This strategy helps in leveraging the robust feature extraction capabilities of ResNet50 without overfitting the smaller dataset you might be working with.</a:t>
            </a:r>
          </a:p>
          <a:p>
            <a:pPr marL="12700" marR="5080" algn="just">
              <a:lnSpc>
                <a:spcPct val="118100"/>
              </a:lnSpc>
              <a:spcBef>
                <a:spcPts val="100"/>
              </a:spcBef>
            </a:pPr>
            <a:endParaRPr lang="en-US" sz="2200" dirty="0">
              <a:latin typeface="Verdana" panose="020B0604030504040204" pitchFamily="34" charset="0"/>
              <a:ea typeface="Verdana" panose="020B0604030504040204" pitchFamily="34" charset="0"/>
              <a:cs typeface="Source Sans Pro Light"/>
            </a:endParaRPr>
          </a:p>
          <a:p>
            <a:pPr marL="12700" marR="5080" algn="just">
              <a:lnSpc>
                <a:spcPct val="118100"/>
              </a:lnSpc>
              <a:spcBef>
                <a:spcPts val="100"/>
              </a:spcBef>
            </a:pPr>
            <a:r>
              <a:rPr lang="en-US" sz="2200" dirty="0">
                <a:latin typeface="Verdana" panose="020B0604030504040204" pitchFamily="34" charset="0"/>
                <a:ea typeface="Verdana" panose="020B0604030504040204" pitchFamily="34" charset="0"/>
                <a:cs typeface="Source Sans Pro Light"/>
              </a:rPr>
              <a:t>Adding a custom classification head with multiple dense layers and dropout layers helps in refining the model for your specific classification task. The dense layers with </a:t>
            </a:r>
            <a:r>
              <a:rPr lang="en-US" sz="2200" dirty="0" err="1">
                <a:latin typeface="Verdana" panose="020B0604030504040204" pitchFamily="34" charset="0"/>
                <a:ea typeface="Verdana" panose="020B0604030504040204" pitchFamily="34" charset="0"/>
                <a:cs typeface="Source Sans Pro Light"/>
              </a:rPr>
              <a:t>ReLU</a:t>
            </a:r>
            <a:r>
              <a:rPr lang="en-US" sz="2200" dirty="0">
                <a:latin typeface="Verdana" panose="020B0604030504040204" pitchFamily="34" charset="0"/>
                <a:ea typeface="Verdana" panose="020B0604030504040204" pitchFamily="34" charset="0"/>
                <a:cs typeface="Source Sans Pro Light"/>
              </a:rPr>
              <a:t> activation allow the model to learn complex representations of the data, while dropout layers help prevent overfitting by randomly setting a fraction of the weights to zero during training. This approach encourages the model to generalize better to unseen data. By using a combination of dense layers and dropout, you create a more flexible and capable classification head, which can better capture the nuances of your specific problem compared to a standard classification layer.</a:t>
            </a:r>
          </a:p>
          <a:p>
            <a:pPr marL="12700" marR="5080" algn="just">
              <a:lnSpc>
                <a:spcPct val="118100"/>
              </a:lnSpc>
              <a:spcBef>
                <a:spcPts val="100"/>
              </a:spcBef>
            </a:pPr>
            <a:endParaRPr lang="en-US" sz="2200" dirty="0">
              <a:latin typeface="Verdana" panose="020B0604030504040204" pitchFamily="34" charset="0"/>
              <a:ea typeface="Verdana" panose="020B0604030504040204" pitchFamily="34" charset="0"/>
              <a:cs typeface="Source Sans Pro Light"/>
            </a:endParaRPr>
          </a:p>
          <a:p>
            <a:pPr marL="12700" marR="5080" algn="just">
              <a:lnSpc>
                <a:spcPct val="118100"/>
              </a:lnSpc>
              <a:spcBef>
                <a:spcPts val="100"/>
              </a:spcBef>
            </a:pPr>
            <a:r>
              <a:rPr lang="en-US" sz="2200" dirty="0">
                <a:latin typeface="Verdana" panose="020B0604030504040204" pitchFamily="34" charset="0"/>
                <a:ea typeface="Verdana" panose="020B0604030504040204" pitchFamily="34" charset="0"/>
                <a:cs typeface="Source Sans Pro Light"/>
              </a:rPr>
              <a:t>After the initial training phase, unfreezing the last few layers of the ResNet50 base model and fine-tuning them allows you to adapt the pretrained features more closely to your specific dataset. Recompiling the model with a lower learning rate is a strategic choice to ensure that the fine-tuning process makes small, controlled adjustments to the weights. This careful tuning helps in improving the model's accuracy by making incremental changes to better fit your data. Continuing the training with early stopping ensures that you do not over-train the model, maintaining its generalization capability while achieving better performance on your specific task.</a:t>
            </a:r>
          </a:p>
        </p:txBody>
      </p:sp>
    </p:spTree>
    <p:extLst>
      <p:ext uri="{BB962C8B-B14F-4D97-AF65-F5344CB8AC3E}">
        <p14:creationId xmlns:p14="http://schemas.microsoft.com/office/powerpoint/2010/main" val="3556421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0" y="546100"/>
            <a:ext cx="12019756" cy="828000"/>
            <a:chOff x="-3847425" y="8642689"/>
            <a:chExt cx="7908450" cy="439424"/>
          </a:xfrm>
        </p:grpSpPr>
        <p:sp>
          <p:nvSpPr>
            <p:cNvPr id="24" name="object 4">
              <a:extLst>
                <a:ext uri="{FF2B5EF4-FFF2-40B4-BE49-F238E27FC236}">
                  <a16:creationId xmlns:a16="http://schemas.microsoft.com/office/drawing/2014/main" id="{FAC1F606-62F6-4305-800B-EF4BDCC04BC6}"/>
                </a:ext>
              </a:extLst>
            </p:cNvPr>
            <p:cNvSpPr/>
            <p:nvPr/>
          </p:nvSpPr>
          <p:spPr>
            <a:xfrm>
              <a:off x="-3847425" y="8642693"/>
              <a:ext cx="7692351"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lang="en-US"/>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lang="en-US"/>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74700"/>
            <a:ext cx="15011400" cy="443711"/>
          </a:xfrm>
          <a:prstGeom prst="rect">
            <a:avLst/>
          </a:prstGeom>
        </p:spPr>
        <p:txBody>
          <a:bodyPr vert="horz" wrap="square" lIns="0" tIns="12700" rIns="0" bIns="0" rtlCol="0">
            <a:spAutoFit/>
          </a:bodyPr>
          <a:lstStyle/>
          <a:p>
            <a:pPr marL="12700">
              <a:lnSpc>
                <a:spcPct val="100000"/>
              </a:lnSpc>
              <a:spcBef>
                <a:spcPts val="100"/>
              </a:spcBef>
            </a:pPr>
            <a:r>
              <a:rPr lang="en-US" sz="2800" b="1" i="1" dirty="0">
                <a:solidFill>
                  <a:srgbClr val="FFFFFF"/>
                </a:solidFill>
                <a:latin typeface="Verdana" panose="020B0604030504040204" pitchFamily="34" charset="0"/>
                <a:ea typeface="Verdana" panose="020B0604030504040204" pitchFamily="34" charset="0"/>
                <a:cs typeface="Source Sans Pro Light"/>
              </a:rPr>
              <a:t>4. </a:t>
            </a:r>
            <a:r>
              <a:rPr lang="en-US" sz="2800" b="1" i="1" spc="-5" dirty="0">
                <a:solidFill>
                  <a:srgbClr val="FFFFFF"/>
                </a:solidFill>
                <a:latin typeface="Verdana" panose="020B0604030504040204" pitchFamily="34" charset="0"/>
                <a:ea typeface="Verdana" panose="020B0604030504040204" pitchFamily="34" charset="0"/>
                <a:cs typeface="Source Sans Pro Light"/>
              </a:rPr>
              <a:t>Model Output</a:t>
            </a:r>
            <a:endParaRPr lang="en-US" sz="2800" b="1" i="1" dirty="0">
              <a:latin typeface="Verdana" panose="020B0604030504040204" pitchFamily="34" charset="0"/>
              <a:ea typeface="Verdana" panose="020B0604030504040204" pitchFamily="34" charset="0"/>
              <a:cs typeface="Source Sans Pro Light"/>
            </a:endParaRPr>
          </a:p>
        </p:txBody>
      </p:sp>
      <p:sp>
        <p:nvSpPr>
          <p:cNvPr id="12" name="object 10">
            <a:extLst>
              <a:ext uri="{FF2B5EF4-FFF2-40B4-BE49-F238E27FC236}">
                <a16:creationId xmlns:a16="http://schemas.microsoft.com/office/drawing/2014/main" id="{4B00ADBE-6249-46EB-B9DA-3742A4C1861C}"/>
              </a:ext>
            </a:extLst>
          </p:cNvPr>
          <p:cNvSpPr txBox="1"/>
          <p:nvPr/>
        </p:nvSpPr>
        <p:spPr>
          <a:xfrm>
            <a:off x="1349921" y="2394372"/>
            <a:ext cx="16310469" cy="6150402"/>
          </a:xfrm>
          <a:prstGeom prst="rect">
            <a:avLst/>
          </a:prstGeom>
        </p:spPr>
        <p:txBody>
          <a:bodyPr vert="horz" wrap="square" lIns="0" tIns="5080" rIns="0" bIns="0" rtlCol="0">
            <a:spAutoFit/>
          </a:bodyPr>
          <a:lstStyle/>
          <a:p>
            <a:pPr marL="12700" algn="just">
              <a:lnSpc>
                <a:spcPct val="100000"/>
              </a:lnSpc>
              <a:spcBef>
                <a:spcPts val="100"/>
              </a:spcBef>
            </a:pPr>
            <a:r>
              <a:rPr lang="en-US" sz="2200" spc="-15" dirty="0">
                <a:latin typeface="Verdana" panose="020B0604030504040204" pitchFamily="34" charset="0"/>
                <a:ea typeface="Verdana" panose="020B0604030504040204" pitchFamily="34" charset="0"/>
                <a:cs typeface="Source Sans Pro"/>
              </a:rPr>
              <a:t>The model is performing well, especially given its steady improvement in accuracy across the epochs. In the initial training stages, the model quickly reaches over 75% accuracy, demonstrating that it is effectively capturing important patterns from the dataset. The validation accuracy, although initially lower, shows consistent growth, indicating that the model is learning to generalize beyond the training data. The early stopping and checkpoint callbacks successfully safeguard the best-performing model weights, ensuring that the most effective version of the model is preserved.</a:t>
            </a:r>
          </a:p>
          <a:p>
            <a:pPr marL="12700" algn="just">
              <a:lnSpc>
                <a:spcPct val="100000"/>
              </a:lnSpc>
              <a:spcBef>
                <a:spcPts val="100"/>
              </a:spcBef>
            </a:pPr>
            <a:endParaRPr lang="en-US" sz="2200" spc="-15" dirty="0">
              <a:latin typeface="Verdana" panose="020B0604030504040204" pitchFamily="34" charset="0"/>
              <a:ea typeface="Verdana" panose="020B0604030504040204" pitchFamily="34" charset="0"/>
              <a:cs typeface="Source Sans Pro"/>
            </a:endParaRPr>
          </a:p>
          <a:p>
            <a:pPr marL="12700" algn="just">
              <a:lnSpc>
                <a:spcPct val="100000"/>
              </a:lnSpc>
              <a:spcBef>
                <a:spcPts val="100"/>
              </a:spcBef>
            </a:pPr>
            <a:r>
              <a:rPr lang="en-US" sz="2200" spc="-15" dirty="0">
                <a:latin typeface="Verdana" panose="020B0604030504040204" pitchFamily="34" charset="0"/>
                <a:ea typeface="Verdana" panose="020B0604030504040204" pitchFamily="34" charset="0"/>
                <a:cs typeface="Source Sans Pro"/>
              </a:rPr>
              <a:t>The fine-tuning strategy you employed is clearly effective. By unfreezing specific layers and lowering the learning rate, the model was able to refine its feature extraction process without causing instability. The model’s loss consistently decreases, showing that it is minimizing errors as it learns. Even with some fluctuations in validation loss, the model managed to stabilize by the ninth epoch, indicating that it is gradually finding an optimal balance between learning and generalization. The saved model checkpoints are a clear sign of these successful adjustments.</a:t>
            </a:r>
          </a:p>
          <a:p>
            <a:pPr marL="12700" algn="just">
              <a:lnSpc>
                <a:spcPct val="100000"/>
              </a:lnSpc>
              <a:spcBef>
                <a:spcPts val="100"/>
              </a:spcBef>
            </a:pPr>
            <a:endParaRPr lang="en-US" sz="2200" spc="-15" dirty="0">
              <a:latin typeface="Verdana" panose="020B0604030504040204" pitchFamily="34" charset="0"/>
              <a:ea typeface="Verdana" panose="020B0604030504040204" pitchFamily="34" charset="0"/>
              <a:cs typeface="Source Sans Pro"/>
            </a:endParaRPr>
          </a:p>
          <a:p>
            <a:pPr marL="12700" algn="just">
              <a:lnSpc>
                <a:spcPct val="100000"/>
              </a:lnSpc>
              <a:spcBef>
                <a:spcPts val="100"/>
              </a:spcBef>
            </a:pPr>
            <a:r>
              <a:rPr lang="en-US" sz="2200" spc="-15" dirty="0">
                <a:latin typeface="Verdana" panose="020B0604030504040204" pitchFamily="34" charset="0"/>
                <a:ea typeface="Verdana" panose="020B0604030504040204" pitchFamily="34" charset="0"/>
                <a:cs typeface="Source Sans Pro"/>
              </a:rPr>
              <a:t>The validation accuracy's upward trend and the reduction in validation loss toward the final epochs suggest that the model is improving its generalization capabilities. Despite some initial variations, the model adapts well to the fine-tuning changes, reflecting that your approach is effective in enhancing performance. With continued training, the model is likely to further solidify its performance. Overall, your implementation is heading in a positive direction, with each adjustment contributing to a more robust model.</a:t>
            </a:r>
            <a:endParaRPr lang="en-US" sz="2200" dirty="0">
              <a:latin typeface="Verdana" panose="020B0604030504040204" pitchFamily="34" charset="0"/>
              <a:ea typeface="Verdana" panose="020B0604030504040204" pitchFamily="34" charset="0"/>
              <a:cs typeface="Source Sans Pro Light"/>
            </a:endParaRPr>
          </a:p>
        </p:txBody>
      </p:sp>
    </p:spTree>
    <p:extLst>
      <p:ext uri="{BB962C8B-B14F-4D97-AF65-F5344CB8AC3E}">
        <p14:creationId xmlns:p14="http://schemas.microsoft.com/office/powerpoint/2010/main" val="48187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0" y="546100"/>
            <a:ext cx="12019756" cy="828000"/>
            <a:chOff x="-3847425" y="8642689"/>
            <a:chExt cx="7908450" cy="439424"/>
          </a:xfrm>
        </p:grpSpPr>
        <p:sp>
          <p:nvSpPr>
            <p:cNvPr id="24" name="object 4">
              <a:extLst>
                <a:ext uri="{FF2B5EF4-FFF2-40B4-BE49-F238E27FC236}">
                  <a16:creationId xmlns:a16="http://schemas.microsoft.com/office/drawing/2014/main" id="{FAC1F606-62F6-4305-800B-EF4BDCC04BC6}"/>
                </a:ext>
              </a:extLst>
            </p:cNvPr>
            <p:cNvSpPr/>
            <p:nvPr/>
          </p:nvSpPr>
          <p:spPr>
            <a:xfrm>
              <a:off x="-3847425" y="8642693"/>
              <a:ext cx="7692351"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lang="en-US"/>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lang="en-US"/>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74700"/>
            <a:ext cx="15011400" cy="443711"/>
          </a:xfrm>
          <a:prstGeom prst="rect">
            <a:avLst/>
          </a:prstGeom>
        </p:spPr>
        <p:txBody>
          <a:bodyPr vert="horz" wrap="square" lIns="0" tIns="12700" rIns="0" bIns="0" rtlCol="0">
            <a:spAutoFit/>
          </a:bodyPr>
          <a:lstStyle/>
          <a:p>
            <a:pPr marL="12700">
              <a:lnSpc>
                <a:spcPct val="100000"/>
              </a:lnSpc>
              <a:spcBef>
                <a:spcPts val="100"/>
              </a:spcBef>
            </a:pPr>
            <a:r>
              <a:rPr lang="en-US" sz="2800" b="1" i="1" dirty="0">
                <a:solidFill>
                  <a:srgbClr val="FFFFFF"/>
                </a:solidFill>
                <a:latin typeface="Verdana" panose="020B0604030504040204" pitchFamily="34" charset="0"/>
                <a:ea typeface="Verdana" panose="020B0604030504040204" pitchFamily="34" charset="0"/>
                <a:cs typeface="Source Sans Pro Light"/>
              </a:rPr>
              <a:t>4. </a:t>
            </a:r>
            <a:r>
              <a:rPr lang="en-US" sz="2800" b="1" i="1" spc="-5" dirty="0">
                <a:solidFill>
                  <a:srgbClr val="FFFFFF"/>
                </a:solidFill>
                <a:latin typeface="Verdana" panose="020B0604030504040204" pitchFamily="34" charset="0"/>
                <a:ea typeface="Verdana" panose="020B0604030504040204" pitchFamily="34" charset="0"/>
                <a:cs typeface="Source Sans Pro Light"/>
              </a:rPr>
              <a:t>Model Output</a:t>
            </a:r>
            <a:endParaRPr lang="en-US" sz="2800" b="1" i="1" dirty="0">
              <a:latin typeface="Verdana" panose="020B0604030504040204" pitchFamily="34" charset="0"/>
              <a:ea typeface="Verdana" panose="020B0604030504040204" pitchFamily="34" charset="0"/>
              <a:cs typeface="Source Sans Pro Light"/>
            </a:endParaRPr>
          </a:p>
        </p:txBody>
      </p:sp>
      <p:pic>
        <p:nvPicPr>
          <p:cNvPr id="3" name="Picture 2">
            <a:extLst>
              <a:ext uri="{FF2B5EF4-FFF2-40B4-BE49-F238E27FC236}">
                <a16:creationId xmlns:a16="http://schemas.microsoft.com/office/drawing/2014/main" id="{A3B62F8D-7F5E-18EE-DD95-F6D3A9234B2B}"/>
              </a:ext>
            </a:extLst>
          </p:cNvPr>
          <p:cNvPicPr>
            <a:picLocks noChangeAspect="1"/>
          </p:cNvPicPr>
          <p:nvPr/>
        </p:nvPicPr>
        <p:blipFill>
          <a:blip r:embed="rId2"/>
          <a:stretch>
            <a:fillRect/>
          </a:stretch>
        </p:blipFill>
        <p:spPr>
          <a:xfrm>
            <a:off x="900199" y="1890316"/>
            <a:ext cx="17209913" cy="8375006"/>
          </a:xfrm>
          <a:prstGeom prst="rect">
            <a:avLst/>
          </a:prstGeom>
        </p:spPr>
      </p:pic>
    </p:spTree>
    <p:extLst>
      <p:ext uri="{BB962C8B-B14F-4D97-AF65-F5344CB8AC3E}">
        <p14:creationId xmlns:p14="http://schemas.microsoft.com/office/powerpoint/2010/main" val="771660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0" y="546100"/>
            <a:ext cx="12019756" cy="828000"/>
            <a:chOff x="-3847425" y="8642689"/>
            <a:chExt cx="7908450" cy="439424"/>
          </a:xfrm>
        </p:grpSpPr>
        <p:sp>
          <p:nvSpPr>
            <p:cNvPr id="24" name="object 4">
              <a:extLst>
                <a:ext uri="{FF2B5EF4-FFF2-40B4-BE49-F238E27FC236}">
                  <a16:creationId xmlns:a16="http://schemas.microsoft.com/office/drawing/2014/main" id="{FAC1F606-62F6-4305-800B-EF4BDCC04BC6}"/>
                </a:ext>
              </a:extLst>
            </p:cNvPr>
            <p:cNvSpPr/>
            <p:nvPr/>
          </p:nvSpPr>
          <p:spPr>
            <a:xfrm>
              <a:off x="-3847425" y="8642693"/>
              <a:ext cx="7692351"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lang="en-US"/>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lang="en-US"/>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74700"/>
            <a:ext cx="15011400" cy="443711"/>
          </a:xfrm>
          <a:prstGeom prst="rect">
            <a:avLst/>
          </a:prstGeom>
        </p:spPr>
        <p:txBody>
          <a:bodyPr vert="horz" wrap="square" lIns="0" tIns="12700" rIns="0" bIns="0" rtlCol="0">
            <a:spAutoFit/>
          </a:bodyPr>
          <a:lstStyle/>
          <a:p>
            <a:pPr marL="12700">
              <a:lnSpc>
                <a:spcPct val="100000"/>
              </a:lnSpc>
              <a:spcBef>
                <a:spcPts val="100"/>
              </a:spcBef>
            </a:pPr>
            <a:r>
              <a:rPr lang="en-US" sz="2800" b="1" i="1" dirty="0">
                <a:solidFill>
                  <a:srgbClr val="FFFFFF"/>
                </a:solidFill>
                <a:latin typeface="Verdana" panose="020B0604030504040204" pitchFamily="34" charset="0"/>
                <a:ea typeface="Verdana" panose="020B0604030504040204" pitchFamily="34" charset="0"/>
                <a:cs typeface="Source Sans Pro Light"/>
              </a:rPr>
              <a:t>4. </a:t>
            </a:r>
            <a:r>
              <a:rPr lang="en-US" sz="2800" b="1" i="1" spc="-5" dirty="0">
                <a:solidFill>
                  <a:srgbClr val="FFFFFF"/>
                </a:solidFill>
                <a:latin typeface="Verdana" panose="020B0604030504040204" pitchFamily="34" charset="0"/>
                <a:ea typeface="Verdana" panose="020B0604030504040204" pitchFamily="34" charset="0"/>
                <a:cs typeface="Source Sans Pro Light"/>
              </a:rPr>
              <a:t>Model Output</a:t>
            </a:r>
            <a:endParaRPr lang="en-US" sz="2800" b="1" i="1" dirty="0">
              <a:latin typeface="Verdana" panose="020B0604030504040204" pitchFamily="34" charset="0"/>
              <a:ea typeface="Verdana" panose="020B0604030504040204" pitchFamily="34" charset="0"/>
              <a:cs typeface="Source Sans Pro Light"/>
            </a:endParaRPr>
          </a:p>
        </p:txBody>
      </p:sp>
      <p:pic>
        <p:nvPicPr>
          <p:cNvPr id="5122" name="Picture 2">
            <a:extLst>
              <a:ext uri="{FF2B5EF4-FFF2-40B4-BE49-F238E27FC236}">
                <a16:creationId xmlns:a16="http://schemas.microsoft.com/office/drawing/2014/main" id="{4A3CC88E-5E39-B60A-FB95-59F0193BCB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2693" y="1890316"/>
            <a:ext cx="16544925" cy="8310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9654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hat is a virus_tf78104741" id="{F41455D0-318E-4830-999E-F58477E69777}" vid="{11D173C9-935D-450A-9A98-C9569F6DA2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What is a virus</Template>
  <TotalTime>47</TotalTime>
  <Words>1435</Words>
  <Application>Microsoft Office PowerPoint</Application>
  <PresentationFormat>Custom</PresentationFormat>
  <Paragraphs>51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Source Sans Pro Light</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Dhruv Joshi</dc:creator>
  <cp:lastModifiedBy>Dhruv Joshi</cp:lastModifiedBy>
  <cp:revision>1</cp:revision>
  <dcterms:created xsi:type="dcterms:W3CDTF">2024-08-17T07:41:21Z</dcterms:created>
  <dcterms:modified xsi:type="dcterms:W3CDTF">2024-08-17T08:28:39Z</dcterms:modified>
</cp:coreProperties>
</file>