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25"/>
  </p:notesMasterIdLst>
  <p:handoutMasterIdLst>
    <p:handoutMasterId r:id="rId26"/>
  </p:handoutMasterIdLst>
  <p:sldIdLst>
    <p:sldId id="261" r:id="rId5"/>
    <p:sldId id="273" r:id="rId6"/>
    <p:sldId id="286" r:id="rId7"/>
    <p:sldId id="280" r:id="rId8"/>
    <p:sldId id="306" r:id="rId9"/>
    <p:sldId id="313" r:id="rId10"/>
    <p:sldId id="314" r:id="rId11"/>
    <p:sldId id="315" r:id="rId12"/>
    <p:sldId id="308" r:id="rId13"/>
    <p:sldId id="316" r:id="rId14"/>
    <p:sldId id="317" r:id="rId15"/>
    <p:sldId id="318" r:id="rId16"/>
    <p:sldId id="319" r:id="rId17"/>
    <p:sldId id="320" r:id="rId18"/>
    <p:sldId id="322" r:id="rId19"/>
    <p:sldId id="323" r:id="rId20"/>
    <p:sldId id="321" r:id="rId21"/>
    <p:sldId id="324" r:id="rId22"/>
    <p:sldId id="325" r:id="rId23"/>
    <p:sldId id="32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5034" autoAdjust="0"/>
  </p:normalViewPr>
  <p:slideViewPr>
    <p:cSldViewPr>
      <p:cViewPr varScale="1">
        <p:scale>
          <a:sx n="107" d="100"/>
          <a:sy n="107" d="100"/>
        </p:scale>
        <p:origin x="84" y="136"/>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8/16/2024</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8/16/2024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10</a:t>
            </a:fld>
            <a:endParaRPr lang="en-US" noProof="0" dirty="0"/>
          </a:p>
        </p:txBody>
      </p:sp>
    </p:spTree>
    <p:extLst>
      <p:ext uri="{BB962C8B-B14F-4D97-AF65-F5344CB8AC3E}">
        <p14:creationId xmlns:p14="http://schemas.microsoft.com/office/powerpoint/2010/main" val="3177365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11</a:t>
            </a:fld>
            <a:endParaRPr lang="en-US" noProof="0" dirty="0"/>
          </a:p>
        </p:txBody>
      </p:sp>
    </p:spTree>
    <p:extLst>
      <p:ext uri="{BB962C8B-B14F-4D97-AF65-F5344CB8AC3E}">
        <p14:creationId xmlns:p14="http://schemas.microsoft.com/office/powerpoint/2010/main" val="4274678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12</a:t>
            </a:fld>
            <a:endParaRPr lang="en-US" noProof="0" dirty="0"/>
          </a:p>
        </p:txBody>
      </p:sp>
    </p:spTree>
    <p:extLst>
      <p:ext uri="{BB962C8B-B14F-4D97-AF65-F5344CB8AC3E}">
        <p14:creationId xmlns:p14="http://schemas.microsoft.com/office/powerpoint/2010/main" val="2526242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13</a:t>
            </a:fld>
            <a:endParaRPr lang="en-US" noProof="0" dirty="0"/>
          </a:p>
        </p:txBody>
      </p:sp>
    </p:spTree>
    <p:extLst>
      <p:ext uri="{BB962C8B-B14F-4D97-AF65-F5344CB8AC3E}">
        <p14:creationId xmlns:p14="http://schemas.microsoft.com/office/powerpoint/2010/main" val="2980159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14</a:t>
            </a:fld>
            <a:endParaRPr lang="en-US" noProof="0" dirty="0"/>
          </a:p>
        </p:txBody>
      </p:sp>
    </p:spTree>
    <p:extLst>
      <p:ext uri="{BB962C8B-B14F-4D97-AF65-F5344CB8AC3E}">
        <p14:creationId xmlns:p14="http://schemas.microsoft.com/office/powerpoint/2010/main" val="2206320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15</a:t>
            </a:fld>
            <a:endParaRPr lang="en-US" noProof="0" dirty="0"/>
          </a:p>
        </p:txBody>
      </p:sp>
    </p:spTree>
    <p:extLst>
      <p:ext uri="{BB962C8B-B14F-4D97-AF65-F5344CB8AC3E}">
        <p14:creationId xmlns:p14="http://schemas.microsoft.com/office/powerpoint/2010/main" val="450284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16</a:t>
            </a:fld>
            <a:endParaRPr lang="en-US" noProof="0" dirty="0"/>
          </a:p>
        </p:txBody>
      </p:sp>
    </p:spTree>
    <p:extLst>
      <p:ext uri="{BB962C8B-B14F-4D97-AF65-F5344CB8AC3E}">
        <p14:creationId xmlns:p14="http://schemas.microsoft.com/office/powerpoint/2010/main" val="12044072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17</a:t>
            </a:fld>
            <a:endParaRPr lang="en-US" noProof="0" dirty="0"/>
          </a:p>
        </p:txBody>
      </p:sp>
    </p:spTree>
    <p:extLst>
      <p:ext uri="{BB962C8B-B14F-4D97-AF65-F5344CB8AC3E}">
        <p14:creationId xmlns:p14="http://schemas.microsoft.com/office/powerpoint/2010/main" val="1759918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18</a:t>
            </a:fld>
            <a:endParaRPr lang="en-US" noProof="0" dirty="0"/>
          </a:p>
        </p:txBody>
      </p:sp>
    </p:spTree>
    <p:extLst>
      <p:ext uri="{BB962C8B-B14F-4D97-AF65-F5344CB8AC3E}">
        <p14:creationId xmlns:p14="http://schemas.microsoft.com/office/powerpoint/2010/main" val="1464419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19</a:t>
            </a:fld>
            <a:endParaRPr lang="en-US" noProof="0" dirty="0"/>
          </a:p>
        </p:txBody>
      </p:sp>
    </p:spTree>
    <p:extLst>
      <p:ext uri="{BB962C8B-B14F-4D97-AF65-F5344CB8AC3E}">
        <p14:creationId xmlns:p14="http://schemas.microsoft.com/office/powerpoint/2010/main" val="3791615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1935294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3524746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3782231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1273297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1679694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8</a:t>
            </a:fld>
            <a:endParaRPr lang="en-US" noProof="0" dirty="0"/>
          </a:p>
        </p:txBody>
      </p:sp>
    </p:spTree>
    <p:extLst>
      <p:ext uri="{BB962C8B-B14F-4D97-AF65-F5344CB8AC3E}">
        <p14:creationId xmlns:p14="http://schemas.microsoft.com/office/powerpoint/2010/main" val="2300164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9</a:t>
            </a:fld>
            <a:endParaRPr lang="en-US" noProof="0" dirty="0"/>
          </a:p>
        </p:txBody>
      </p:sp>
    </p:spTree>
    <p:extLst>
      <p:ext uri="{BB962C8B-B14F-4D97-AF65-F5344CB8AC3E}">
        <p14:creationId xmlns:p14="http://schemas.microsoft.com/office/powerpoint/2010/main" val="2318251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Dhruv1603/Natural_Language_Processing" TargetMode="External"/><Relationship Id="rId2" Type="http://schemas.openxmlformats.org/officeDocument/2006/relationships/image" Target="../media/image11.jpeg"/><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5.xml"/><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42.xml"/><Relationship Id="rId4" Type="http://schemas.openxmlformats.org/officeDocument/2006/relationships/hyperlink" Target="https://www.kaggle.com/datasets/crowdflower/twitter-airline-sentiment"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a:xfrm>
            <a:off x="2207568" y="609600"/>
            <a:ext cx="7793682" cy="5627712"/>
          </a:xfrm>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a:xfrm>
            <a:off x="2639616" y="2060848"/>
            <a:ext cx="5864382" cy="3600400"/>
          </a:xfrm>
        </p:spPr>
        <p:txBody>
          <a:bodyPr>
            <a:normAutofit/>
          </a:bodyPr>
          <a:lstStyle/>
          <a:p>
            <a:r>
              <a:rPr lang="en-US" b="1" i="1" dirty="0"/>
              <a:t>Natural</a:t>
            </a:r>
            <a:br>
              <a:rPr lang="en-US" b="1" i="1" dirty="0"/>
            </a:br>
            <a:r>
              <a:rPr lang="en-US" b="1" i="1" dirty="0"/>
              <a:t>	Language</a:t>
            </a:r>
            <a:br>
              <a:rPr lang="en-US" b="1" i="1" dirty="0"/>
            </a:br>
            <a:r>
              <a:rPr lang="en-US" b="1" i="1" dirty="0"/>
              <a:t>		processing</a:t>
            </a:r>
            <a:br>
              <a:rPr lang="en-US" b="1" i="1" dirty="0"/>
            </a:br>
            <a:endParaRPr lang="en-US" b="1" i="1" dirty="0"/>
          </a:p>
        </p:txBody>
      </p:sp>
    </p:spTree>
    <p:extLst>
      <p:ext uri="{BB962C8B-B14F-4D97-AF65-F5344CB8AC3E}">
        <p14:creationId xmlns:p14="http://schemas.microsoft.com/office/powerpoint/2010/main" val="3135228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74" name="Text Placeholder 73">
            <a:extLst>
              <a:ext uri="{FF2B5EF4-FFF2-40B4-BE49-F238E27FC236}">
                <a16:creationId xmlns:a16="http://schemas.microsoft.com/office/drawing/2014/main" id="{C20719F7-6849-4C36-ACDB-C1AE2AAC74AD}"/>
              </a:ext>
              <a:ext uri="{C183D7F6-B498-43B3-948B-1728B52AA6E4}">
                <adec:decorative xmlns:adec="http://schemas.microsoft.com/office/drawing/2017/decorative" val="1"/>
              </a:ext>
            </a:extLst>
          </p:cNvPr>
          <p:cNvSpPr>
            <a:spLocks noGrp="1"/>
          </p:cNvSpPr>
          <p:nvPr>
            <p:ph type="body" sz="quarter" idx="12"/>
          </p:nvPr>
        </p:nvSpPr>
        <p:spPr/>
        <p:txBody>
          <a:bodyPr/>
          <a:lstStyle/>
          <a:p>
            <a:endParaRPr lang="en-US" dirty="0"/>
          </a:p>
        </p:txBody>
      </p:sp>
      <p:sp>
        <p:nvSpPr>
          <p:cNvPr id="43" name="Title 42">
            <a:extLst>
              <a:ext uri="{FF2B5EF4-FFF2-40B4-BE49-F238E27FC236}">
                <a16:creationId xmlns:a16="http://schemas.microsoft.com/office/drawing/2014/main" id="{CF39D3B5-ABDB-4DFF-8107-EF97569C9BBE}"/>
              </a:ext>
            </a:extLst>
          </p:cNvPr>
          <p:cNvSpPr>
            <a:spLocks noGrp="1"/>
          </p:cNvSpPr>
          <p:nvPr>
            <p:ph type="ctrTitle"/>
          </p:nvPr>
        </p:nvSpPr>
        <p:spPr/>
        <p:txBody>
          <a:bodyPr/>
          <a:lstStyle/>
          <a:p>
            <a:r>
              <a:rPr lang="en-US" dirty="0"/>
              <a:t>“model 01”</a:t>
            </a:r>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val="1"/>
              </a:ext>
            </a:extLst>
          </p:cNvPr>
          <p:cNvSpPr>
            <a:spLocks noGrp="1"/>
          </p:cNvSpPr>
          <p:nvPr>
            <p:ph type="body" sz="quarter" idx="13"/>
          </p:nvPr>
        </p:nvSpPr>
        <p:spPr/>
        <p:txBody>
          <a:bodyPr>
            <a:normAutofit fontScale="55000" lnSpcReduction="20000"/>
          </a:bodyPr>
          <a:lstStyle/>
          <a:p>
            <a:endParaRPr lang="en-US" dirty="0"/>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adec="http://schemas.microsoft.com/office/drawing/2017/decorative" val="1"/>
              </a:ext>
            </a:extLst>
          </p:cNvPr>
          <p:cNvSpPr>
            <a:spLocks noGrp="1"/>
          </p:cNvSpPr>
          <p:nvPr>
            <p:ph type="body" sz="quarter" idx="14"/>
          </p:nvPr>
        </p:nvSpPr>
        <p:spPr/>
        <p:txBody>
          <a:bodyPr>
            <a:normAutofit fontScale="55000" lnSpcReduction="20000"/>
          </a:bodyPr>
          <a:lstStyle/>
          <a:p>
            <a:endParaRPr lang="en-US" dirty="0"/>
          </a:p>
        </p:txBody>
      </p:sp>
    </p:spTree>
    <p:extLst>
      <p:ext uri="{BB962C8B-B14F-4D97-AF65-F5344CB8AC3E}">
        <p14:creationId xmlns:p14="http://schemas.microsoft.com/office/powerpoint/2010/main" val="152262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287F1B-3E25-4481-B199-24E6AD18DCEE}"/>
              </a:ext>
            </a:extLst>
          </p:cNvPr>
          <p:cNvSpPr>
            <a:spLocks noGrp="1"/>
          </p:cNvSpPr>
          <p:nvPr>
            <p:ph type="title"/>
          </p:nvPr>
        </p:nvSpPr>
        <p:spPr>
          <a:xfrm>
            <a:off x="548640" y="990600"/>
            <a:ext cx="10805160" cy="707886"/>
          </a:xfrm>
        </p:spPr>
        <p:txBody>
          <a:bodyPr/>
          <a:lstStyle/>
          <a:p>
            <a:r>
              <a:rPr lang="en-US" dirty="0"/>
              <a:t>DATA PRE-PROCESSING</a:t>
            </a:r>
          </a:p>
        </p:txBody>
      </p:sp>
      <p:sp>
        <p:nvSpPr>
          <p:cNvPr id="3" name="Slide Number Placeholder 2">
            <a:extLst>
              <a:ext uri="{FF2B5EF4-FFF2-40B4-BE49-F238E27FC236}">
                <a16:creationId xmlns:a16="http://schemas.microsoft.com/office/drawing/2014/main" id="{101D4ADB-79CE-478E-8FBE-53E59DEC969A}"/>
              </a:ext>
            </a:extLst>
          </p:cNvPr>
          <p:cNvSpPr>
            <a:spLocks noGrp="1"/>
          </p:cNvSpPr>
          <p:nvPr>
            <p:ph type="sldNum" sz="quarter" idx="4"/>
          </p:nvPr>
        </p:nvSpPr>
        <p:spPr/>
        <p:txBody>
          <a:bodyPr/>
          <a:lstStyle/>
          <a:p>
            <a:fld id="{4FAB73BC-B049-4115-A692-8D63A059BFB8}" type="slidenum">
              <a:rPr lang="en-US" smtClean="0"/>
              <a:pPr/>
              <a:t>11</a:t>
            </a:fld>
            <a:endParaRPr lang="en-US" dirty="0"/>
          </a:p>
        </p:txBody>
      </p:sp>
      <p:sp>
        <p:nvSpPr>
          <p:cNvPr id="5" name="Text Placeholder 119">
            <a:extLst>
              <a:ext uri="{FF2B5EF4-FFF2-40B4-BE49-F238E27FC236}">
                <a16:creationId xmlns:a16="http://schemas.microsoft.com/office/drawing/2014/main" id="{A8F5C4E3-6105-466B-A340-80D73DB227A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12">
            <a:extLst>
              <a:ext uri="{FF2B5EF4-FFF2-40B4-BE49-F238E27FC236}">
                <a16:creationId xmlns:a16="http://schemas.microsoft.com/office/drawing/2014/main" id="{5F307770-38D8-49CA-BFD0-64F78C89348C}"/>
              </a:ext>
            </a:extLst>
          </p:cNvPr>
          <p:cNvSpPr txBox="1">
            <a:spLocks/>
          </p:cNvSpPr>
          <p:nvPr/>
        </p:nvSpPr>
        <p:spPr>
          <a:xfrm>
            <a:off x="693061" y="1848974"/>
            <a:ext cx="10660740" cy="479648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lnSpc>
                <a:spcPct val="100000"/>
              </a:lnSpc>
            </a:pPr>
            <a:r>
              <a:rPr lang="en-CA" dirty="0"/>
              <a:t>Logistic Regression</a:t>
            </a:r>
            <a:r>
              <a:rPr lang="en-US" dirty="0"/>
              <a:t> code implements a Logistic Regression model to classify sentiments in airline tweets. The model is trained using the Bag-of-Words (</a:t>
            </a:r>
            <a:r>
              <a:rPr lang="en-US" dirty="0" err="1"/>
              <a:t>BoW</a:t>
            </a:r>
            <a:r>
              <a:rPr lang="en-US" dirty="0"/>
              <a:t>) representation of the training data, which converts text into numerical features. After training, the model's performance is evaluated on both validation and test datasets by calculating accuracy, which measures the proportion of correctly predicted sentiment labels. The validation accuracy helps fine-tune the model, while the test accuracy assesses its performance on new, unseen data.</a:t>
            </a:r>
          </a:p>
          <a:p>
            <a:pPr algn="just">
              <a:lnSpc>
                <a:spcPct val="100000"/>
              </a:lnSpc>
            </a:pPr>
            <a:r>
              <a:rPr lang="en-CA" dirty="0"/>
              <a:t>Fine-tune the model's performance</a:t>
            </a:r>
            <a:r>
              <a:rPr lang="en-US" dirty="0"/>
              <a:t> code experiments with various autoencoder architectures to detect and remove anomalies from the training data. It tests different hidden layer sizes and activation functions, training the autoencoder on the Bag-of-Words (</a:t>
            </a:r>
            <a:r>
              <a:rPr lang="en-US" dirty="0" err="1"/>
              <a:t>BoW</a:t>
            </a:r>
            <a:r>
              <a:rPr lang="en-US" dirty="0"/>
              <a:t>) representation. The autoencoder reconstructs the input data, and the reconstruction error is used to identify anomalies. After filtering out anomalies, a Logistic Regression model is trained on the cleaned data and evaluated on the validation set. The process helps improve model accuracy by removing outliers that could negatively impact performance.</a:t>
            </a:r>
          </a:p>
        </p:txBody>
      </p:sp>
    </p:spTree>
    <p:extLst>
      <p:ext uri="{BB962C8B-B14F-4D97-AF65-F5344CB8AC3E}">
        <p14:creationId xmlns:p14="http://schemas.microsoft.com/office/powerpoint/2010/main" val="3582190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287F1B-3E25-4481-B199-24E6AD18DCEE}"/>
              </a:ext>
            </a:extLst>
          </p:cNvPr>
          <p:cNvSpPr>
            <a:spLocks noGrp="1"/>
          </p:cNvSpPr>
          <p:nvPr>
            <p:ph type="title"/>
          </p:nvPr>
        </p:nvSpPr>
        <p:spPr>
          <a:xfrm>
            <a:off x="548640" y="990600"/>
            <a:ext cx="10805160" cy="707886"/>
          </a:xfrm>
        </p:spPr>
        <p:txBody>
          <a:bodyPr/>
          <a:lstStyle/>
          <a:p>
            <a:r>
              <a:rPr lang="en-US" dirty="0"/>
              <a:t>DATA PRE-PROCESSING</a:t>
            </a:r>
          </a:p>
        </p:txBody>
      </p:sp>
      <p:sp>
        <p:nvSpPr>
          <p:cNvPr id="3" name="Slide Number Placeholder 2">
            <a:extLst>
              <a:ext uri="{FF2B5EF4-FFF2-40B4-BE49-F238E27FC236}">
                <a16:creationId xmlns:a16="http://schemas.microsoft.com/office/drawing/2014/main" id="{101D4ADB-79CE-478E-8FBE-53E59DEC969A}"/>
              </a:ext>
            </a:extLst>
          </p:cNvPr>
          <p:cNvSpPr>
            <a:spLocks noGrp="1"/>
          </p:cNvSpPr>
          <p:nvPr>
            <p:ph type="sldNum" sz="quarter" idx="4"/>
          </p:nvPr>
        </p:nvSpPr>
        <p:spPr/>
        <p:txBody>
          <a:bodyPr/>
          <a:lstStyle/>
          <a:p>
            <a:fld id="{4FAB73BC-B049-4115-A692-8D63A059BFB8}" type="slidenum">
              <a:rPr lang="en-US" smtClean="0"/>
              <a:pPr/>
              <a:t>12</a:t>
            </a:fld>
            <a:endParaRPr lang="en-US" dirty="0"/>
          </a:p>
        </p:txBody>
      </p:sp>
      <p:sp>
        <p:nvSpPr>
          <p:cNvPr id="5" name="Text Placeholder 119">
            <a:extLst>
              <a:ext uri="{FF2B5EF4-FFF2-40B4-BE49-F238E27FC236}">
                <a16:creationId xmlns:a16="http://schemas.microsoft.com/office/drawing/2014/main" id="{A8F5C4E3-6105-466B-A340-80D73DB227A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12">
            <a:extLst>
              <a:ext uri="{FF2B5EF4-FFF2-40B4-BE49-F238E27FC236}">
                <a16:creationId xmlns:a16="http://schemas.microsoft.com/office/drawing/2014/main" id="{5F307770-38D8-49CA-BFD0-64F78C89348C}"/>
              </a:ext>
            </a:extLst>
          </p:cNvPr>
          <p:cNvSpPr txBox="1">
            <a:spLocks/>
          </p:cNvSpPr>
          <p:nvPr/>
        </p:nvSpPr>
        <p:spPr>
          <a:xfrm>
            <a:off x="802040" y="1866787"/>
            <a:ext cx="10587919" cy="479648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lnSpc>
                <a:spcPct val="100000"/>
              </a:lnSpc>
            </a:pPr>
            <a:r>
              <a:rPr lang="en-CA" dirty="0"/>
              <a:t>Generalization And Robustness</a:t>
            </a:r>
            <a:r>
              <a:rPr lang="en-US" dirty="0"/>
              <a:t> code aims to improve the model's generalization and robustness by experimenting with different autoencoder architectures and L2 regularization parameters (alphas). Various hidden layer sizes and activation functions are tested, and anomalies in the training data are identified and removed based on reconstruction error thresholds. The Logistic Regression model is then trained on the filtered data with L2 regularization, and the validation accuracy is used to determine the best configuration. The best-performing autoencoder and Logistic Regression model are then retrained on the full dataset using the optimal parameters.</a:t>
            </a:r>
          </a:p>
        </p:txBody>
      </p:sp>
    </p:spTree>
    <p:extLst>
      <p:ext uri="{BB962C8B-B14F-4D97-AF65-F5344CB8AC3E}">
        <p14:creationId xmlns:p14="http://schemas.microsoft.com/office/powerpoint/2010/main" val="205431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p:txBody>
          <a:bodyPr/>
          <a:lstStyle/>
          <a:p>
            <a:r>
              <a:rPr lang="en-US" dirty="0"/>
              <a:t>data pre-processing</a:t>
            </a: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a:lstStyle/>
          <a:p>
            <a:fld id="{4FAB73BC-B049-4115-A692-8D63A059BFB8}" type="slidenum">
              <a:rPr lang="en-US" smtClean="0"/>
              <a:pPr/>
              <a:t>13</a:t>
            </a:fld>
            <a:endParaRPr lang="en-US" dirty="0"/>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6" name="Picture 5" descr="A screenshot of a computer program">
            <a:extLst>
              <a:ext uri="{FF2B5EF4-FFF2-40B4-BE49-F238E27FC236}">
                <a16:creationId xmlns:a16="http://schemas.microsoft.com/office/drawing/2014/main" id="{555B698A-63E6-EAA0-4220-EC2E3589E88D}"/>
              </a:ext>
            </a:extLst>
          </p:cNvPr>
          <p:cNvPicPr>
            <a:picLocks noChangeAspect="1"/>
          </p:cNvPicPr>
          <p:nvPr/>
        </p:nvPicPr>
        <p:blipFill>
          <a:blip r:embed="rId3"/>
          <a:stretch>
            <a:fillRect/>
          </a:stretch>
        </p:blipFill>
        <p:spPr>
          <a:xfrm>
            <a:off x="1271464" y="1697704"/>
            <a:ext cx="9649072" cy="5007114"/>
          </a:xfrm>
          <a:prstGeom prst="rect">
            <a:avLst/>
          </a:prstGeom>
        </p:spPr>
      </p:pic>
    </p:spTree>
    <p:extLst>
      <p:ext uri="{BB962C8B-B14F-4D97-AF65-F5344CB8AC3E}">
        <p14:creationId xmlns:p14="http://schemas.microsoft.com/office/powerpoint/2010/main" val="5153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74" name="Text Placeholder 73">
            <a:extLst>
              <a:ext uri="{FF2B5EF4-FFF2-40B4-BE49-F238E27FC236}">
                <a16:creationId xmlns:a16="http://schemas.microsoft.com/office/drawing/2014/main" id="{C20719F7-6849-4C36-ACDB-C1AE2AAC74AD}"/>
              </a:ext>
              <a:ext uri="{C183D7F6-B498-43B3-948B-1728B52AA6E4}">
                <adec:decorative xmlns:adec="http://schemas.microsoft.com/office/drawing/2017/decorative" val="1"/>
              </a:ext>
            </a:extLst>
          </p:cNvPr>
          <p:cNvSpPr>
            <a:spLocks noGrp="1"/>
          </p:cNvSpPr>
          <p:nvPr>
            <p:ph type="body" sz="quarter" idx="12"/>
          </p:nvPr>
        </p:nvSpPr>
        <p:spPr/>
        <p:txBody>
          <a:bodyPr/>
          <a:lstStyle/>
          <a:p>
            <a:endParaRPr lang="en-US" dirty="0"/>
          </a:p>
        </p:txBody>
      </p:sp>
      <p:sp>
        <p:nvSpPr>
          <p:cNvPr id="43" name="Title 42">
            <a:extLst>
              <a:ext uri="{FF2B5EF4-FFF2-40B4-BE49-F238E27FC236}">
                <a16:creationId xmlns:a16="http://schemas.microsoft.com/office/drawing/2014/main" id="{CF39D3B5-ABDB-4DFF-8107-EF97569C9BBE}"/>
              </a:ext>
            </a:extLst>
          </p:cNvPr>
          <p:cNvSpPr>
            <a:spLocks noGrp="1"/>
          </p:cNvSpPr>
          <p:nvPr>
            <p:ph type="ctrTitle"/>
          </p:nvPr>
        </p:nvSpPr>
        <p:spPr/>
        <p:txBody>
          <a:bodyPr/>
          <a:lstStyle/>
          <a:p>
            <a:r>
              <a:rPr lang="en-US" dirty="0"/>
              <a:t>“model 02”</a:t>
            </a:r>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val="1"/>
              </a:ext>
            </a:extLst>
          </p:cNvPr>
          <p:cNvSpPr>
            <a:spLocks noGrp="1"/>
          </p:cNvSpPr>
          <p:nvPr>
            <p:ph type="body" sz="quarter" idx="13"/>
          </p:nvPr>
        </p:nvSpPr>
        <p:spPr/>
        <p:txBody>
          <a:bodyPr>
            <a:normAutofit fontScale="55000" lnSpcReduction="20000"/>
          </a:bodyPr>
          <a:lstStyle/>
          <a:p>
            <a:endParaRPr lang="en-US" dirty="0"/>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adec="http://schemas.microsoft.com/office/drawing/2017/decorative" val="1"/>
              </a:ext>
            </a:extLst>
          </p:cNvPr>
          <p:cNvSpPr>
            <a:spLocks noGrp="1"/>
          </p:cNvSpPr>
          <p:nvPr>
            <p:ph type="body" sz="quarter" idx="14"/>
          </p:nvPr>
        </p:nvSpPr>
        <p:spPr/>
        <p:txBody>
          <a:bodyPr>
            <a:normAutofit fontScale="55000" lnSpcReduction="20000"/>
          </a:bodyPr>
          <a:lstStyle/>
          <a:p>
            <a:endParaRPr lang="en-US" dirty="0"/>
          </a:p>
        </p:txBody>
      </p:sp>
    </p:spTree>
    <p:extLst>
      <p:ext uri="{BB962C8B-B14F-4D97-AF65-F5344CB8AC3E}">
        <p14:creationId xmlns:p14="http://schemas.microsoft.com/office/powerpoint/2010/main" val="535047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287F1B-3E25-4481-B199-24E6AD18DCEE}"/>
              </a:ext>
            </a:extLst>
          </p:cNvPr>
          <p:cNvSpPr>
            <a:spLocks noGrp="1"/>
          </p:cNvSpPr>
          <p:nvPr>
            <p:ph type="title"/>
          </p:nvPr>
        </p:nvSpPr>
        <p:spPr>
          <a:xfrm>
            <a:off x="548640" y="990600"/>
            <a:ext cx="10805160" cy="707886"/>
          </a:xfrm>
        </p:spPr>
        <p:txBody>
          <a:bodyPr/>
          <a:lstStyle/>
          <a:p>
            <a:r>
              <a:rPr lang="en-US" dirty="0"/>
              <a:t>DATA PRE-PROCESSING</a:t>
            </a:r>
          </a:p>
        </p:txBody>
      </p:sp>
      <p:sp>
        <p:nvSpPr>
          <p:cNvPr id="3" name="Slide Number Placeholder 2">
            <a:extLst>
              <a:ext uri="{FF2B5EF4-FFF2-40B4-BE49-F238E27FC236}">
                <a16:creationId xmlns:a16="http://schemas.microsoft.com/office/drawing/2014/main" id="{101D4ADB-79CE-478E-8FBE-53E59DEC969A}"/>
              </a:ext>
            </a:extLst>
          </p:cNvPr>
          <p:cNvSpPr>
            <a:spLocks noGrp="1"/>
          </p:cNvSpPr>
          <p:nvPr>
            <p:ph type="sldNum" sz="quarter" idx="4"/>
          </p:nvPr>
        </p:nvSpPr>
        <p:spPr/>
        <p:txBody>
          <a:bodyPr/>
          <a:lstStyle/>
          <a:p>
            <a:fld id="{4FAB73BC-B049-4115-A692-8D63A059BFB8}" type="slidenum">
              <a:rPr lang="en-US" smtClean="0"/>
              <a:pPr/>
              <a:t>15</a:t>
            </a:fld>
            <a:endParaRPr lang="en-US" dirty="0"/>
          </a:p>
        </p:txBody>
      </p:sp>
      <p:sp>
        <p:nvSpPr>
          <p:cNvPr id="5" name="Text Placeholder 119">
            <a:extLst>
              <a:ext uri="{FF2B5EF4-FFF2-40B4-BE49-F238E27FC236}">
                <a16:creationId xmlns:a16="http://schemas.microsoft.com/office/drawing/2014/main" id="{A8F5C4E3-6105-466B-A340-80D73DB227A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12">
            <a:extLst>
              <a:ext uri="{FF2B5EF4-FFF2-40B4-BE49-F238E27FC236}">
                <a16:creationId xmlns:a16="http://schemas.microsoft.com/office/drawing/2014/main" id="{5F307770-38D8-49CA-BFD0-64F78C89348C}"/>
              </a:ext>
            </a:extLst>
          </p:cNvPr>
          <p:cNvSpPr txBox="1">
            <a:spLocks/>
          </p:cNvSpPr>
          <p:nvPr/>
        </p:nvSpPr>
        <p:spPr>
          <a:xfrm>
            <a:off x="693061" y="1848974"/>
            <a:ext cx="10660740" cy="479648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lnSpc>
                <a:spcPct val="100000"/>
              </a:lnSpc>
            </a:pPr>
            <a:r>
              <a:rPr lang="en-US" dirty="0"/>
              <a:t>The `</a:t>
            </a:r>
            <a:r>
              <a:rPr lang="en-US" dirty="0" err="1"/>
              <a:t>RandomForestClassifier</a:t>
            </a:r>
            <a:r>
              <a:rPr lang="en-US" dirty="0"/>
              <a:t>` is initialized with 100 trees and a fixed random seed for reproducibility. The model is trained on the training data (`</a:t>
            </a:r>
            <a:r>
              <a:rPr lang="en-US" dirty="0" err="1"/>
              <a:t>train_bow</a:t>
            </a:r>
            <a:r>
              <a:rPr lang="en-US" dirty="0"/>
              <a:t>` features and `</a:t>
            </a:r>
            <a:r>
              <a:rPr lang="en-US" dirty="0" err="1"/>
              <a:t>processed_sentiments</a:t>
            </a:r>
            <a:r>
              <a:rPr lang="en-US" dirty="0"/>
              <a:t>` labels). Its accuracy is assessed on the validation set (`</a:t>
            </a:r>
            <a:r>
              <a:rPr lang="en-US" dirty="0" err="1"/>
              <a:t>valid_bow</a:t>
            </a:r>
            <a:r>
              <a:rPr lang="en-US" dirty="0"/>
              <a:t>` features). The validation accuracy is printed twice, which is likely redundant. Finally, the model's performance is evaluated on the test set (`</a:t>
            </a:r>
            <a:r>
              <a:rPr lang="en-US" dirty="0" err="1"/>
              <a:t>test_bow</a:t>
            </a:r>
            <a:r>
              <a:rPr lang="en-US" dirty="0"/>
              <a:t>` features), and the accuracy is printed.</a:t>
            </a:r>
          </a:p>
          <a:p>
            <a:pPr algn="just">
              <a:lnSpc>
                <a:spcPct val="100000"/>
              </a:lnSpc>
            </a:pPr>
            <a:r>
              <a:rPr lang="en-CA" dirty="0"/>
              <a:t>Fine-tune the model's performance </a:t>
            </a:r>
            <a:r>
              <a:rPr lang="en-US" dirty="0"/>
              <a:t>optimizes model performance by experimenting with different autoencoder architectures, including various hidden layer sizes, activation functions, and learning rates. It trains each autoencoder to reconstruct the input data and calculates the reconstruction error to detect anomalies. Anomalies are removed from the training set, and a logistic regression model is then trained on this filtered data. The model's performance is evaluated on a validation set to identify which autoencoder configuration yields the highest accuracy. The best-performing configuration, in terms of validation accuracy, is recorded and reported.</a:t>
            </a:r>
          </a:p>
        </p:txBody>
      </p:sp>
    </p:spTree>
    <p:extLst>
      <p:ext uri="{BB962C8B-B14F-4D97-AF65-F5344CB8AC3E}">
        <p14:creationId xmlns:p14="http://schemas.microsoft.com/office/powerpoint/2010/main" val="211415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287F1B-3E25-4481-B199-24E6AD18DCEE}"/>
              </a:ext>
            </a:extLst>
          </p:cNvPr>
          <p:cNvSpPr>
            <a:spLocks noGrp="1"/>
          </p:cNvSpPr>
          <p:nvPr>
            <p:ph type="title"/>
          </p:nvPr>
        </p:nvSpPr>
        <p:spPr>
          <a:xfrm>
            <a:off x="548640" y="990600"/>
            <a:ext cx="10805160" cy="707886"/>
          </a:xfrm>
        </p:spPr>
        <p:txBody>
          <a:bodyPr/>
          <a:lstStyle/>
          <a:p>
            <a:r>
              <a:rPr lang="en-US" dirty="0"/>
              <a:t>DATA PRE-PROCESSING</a:t>
            </a:r>
          </a:p>
        </p:txBody>
      </p:sp>
      <p:sp>
        <p:nvSpPr>
          <p:cNvPr id="3" name="Slide Number Placeholder 2">
            <a:extLst>
              <a:ext uri="{FF2B5EF4-FFF2-40B4-BE49-F238E27FC236}">
                <a16:creationId xmlns:a16="http://schemas.microsoft.com/office/drawing/2014/main" id="{101D4ADB-79CE-478E-8FBE-53E59DEC969A}"/>
              </a:ext>
            </a:extLst>
          </p:cNvPr>
          <p:cNvSpPr>
            <a:spLocks noGrp="1"/>
          </p:cNvSpPr>
          <p:nvPr>
            <p:ph type="sldNum" sz="quarter" idx="4"/>
          </p:nvPr>
        </p:nvSpPr>
        <p:spPr/>
        <p:txBody>
          <a:bodyPr/>
          <a:lstStyle/>
          <a:p>
            <a:fld id="{4FAB73BC-B049-4115-A692-8D63A059BFB8}" type="slidenum">
              <a:rPr lang="en-US" smtClean="0"/>
              <a:pPr/>
              <a:t>16</a:t>
            </a:fld>
            <a:endParaRPr lang="en-US" dirty="0"/>
          </a:p>
        </p:txBody>
      </p:sp>
      <p:sp>
        <p:nvSpPr>
          <p:cNvPr id="5" name="Text Placeholder 119">
            <a:extLst>
              <a:ext uri="{FF2B5EF4-FFF2-40B4-BE49-F238E27FC236}">
                <a16:creationId xmlns:a16="http://schemas.microsoft.com/office/drawing/2014/main" id="{A8F5C4E3-6105-466B-A340-80D73DB227A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12">
            <a:extLst>
              <a:ext uri="{FF2B5EF4-FFF2-40B4-BE49-F238E27FC236}">
                <a16:creationId xmlns:a16="http://schemas.microsoft.com/office/drawing/2014/main" id="{5F307770-38D8-49CA-BFD0-64F78C89348C}"/>
              </a:ext>
            </a:extLst>
          </p:cNvPr>
          <p:cNvSpPr txBox="1">
            <a:spLocks/>
          </p:cNvSpPr>
          <p:nvPr/>
        </p:nvSpPr>
        <p:spPr>
          <a:xfrm>
            <a:off x="802040" y="1866787"/>
            <a:ext cx="10587919" cy="479648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lnSpc>
                <a:spcPct val="100000"/>
              </a:lnSpc>
            </a:pPr>
            <a:r>
              <a:rPr lang="en-CA" dirty="0"/>
              <a:t>Generalization And Robustness</a:t>
            </a:r>
            <a:r>
              <a:rPr lang="en-US" dirty="0"/>
              <a:t> code starts by training a Random Forest model and evaluating its accuracy on both the validation and test sets. It then advances to enhancing model robustness and generalization by experimenting with various autoencoder architectures, incorporating dropout, L2 regularization, and learning rate scheduling. Each configuration is tested by training the autoencoder, reconstructing the data, and filtering out anomalies based on reconstruction errors. A logistic regression model is then trained on this cleaned data and evaluated for the best validation accuracy. The best performing configuration is identified based on validation accuracy, and the optimal parameters are reported.</a:t>
            </a:r>
          </a:p>
        </p:txBody>
      </p:sp>
    </p:spTree>
    <p:extLst>
      <p:ext uri="{BB962C8B-B14F-4D97-AF65-F5344CB8AC3E}">
        <p14:creationId xmlns:p14="http://schemas.microsoft.com/office/powerpoint/2010/main" val="163729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p:txBody>
          <a:bodyPr/>
          <a:lstStyle/>
          <a:p>
            <a:r>
              <a:rPr lang="en-US" dirty="0"/>
              <a:t>data pre-processing</a:t>
            </a: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a:lstStyle/>
          <a:p>
            <a:fld id="{4FAB73BC-B049-4115-A692-8D63A059BFB8}" type="slidenum">
              <a:rPr lang="en-US" smtClean="0"/>
              <a:pPr/>
              <a:t>17</a:t>
            </a:fld>
            <a:endParaRPr lang="en-US" dirty="0"/>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3" name="Picture 2">
            <a:extLst>
              <a:ext uri="{FF2B5EF4-FFF2-40B4-BE49-F238E27FC236}">
                <a16:creationId xmlns:a16="http://schemas.microsoft.com/office/drawing/2014/main" id="{D031671D-B665-7BEB-70CB-C732391C07E8}"/>
              </a:ext>
            </a:extLst>
          </p:cNvPr>
          <p:cNvPicPr>
            <a:picLocks noChangeAspect="1"/>
          </p:cNvPicPr>
          <p:nvPr/>
        </p:nvPicPr>
        <p:blipFill>
          <a:blip r:embed="rId3"/>
          <a:stretch>
            <a:fillRect/>
          </a:stretch>
        </p:blipFill>
        <p:spPr>
          <a:xfrm>
            <a:off x="1199456" y="1698486"/>
            <a:ext cx="9937103" cy="5007114"/>
          </a:xfrm>
          <a:prstGeom prst="rect">
            <a:avLst/>
          </a:prstGeom>
        </p:spPr>
      </p:pic>
    </p:spTree>
    <p:extLst>
      <p:ext uri="{BB962C8B-B14F-4D97-AF65-F5344CB8AC3E}">
        <p14:creationId xmlns:p14="http://schemas.microsoft.com/office/powerpoint/2010/main" val="3303479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74" name="Text Placeholder 73">
            <a:extLst>
              <a:ext uri="{FF2B5EF4-FFF2-40B4-BE49-F238E27FC236}">
                <a16:creationId xmlns:a16="http://schemas.microsoft.com/office/drawing/2014/main" id="{C20719F7-6849-4C36-ACDB-C1AE2AAC74AD}"/>
              </a:ext>
              <a:ext uri="{C183D7F6-B498-43B3-948B-1728B52AA6E4}">
                <adec:decorative xmlns:adec="http://schemas.microsoft.com/office/drawing/2017/decorative" val="1"/>
              </a:ext>
            </a:extLst>
          </p:cNvPr>
          <p:cNvSpPr>
            <a:spLocks noGrp="1"/>
          </p:cNvSpPr>
          <p:nvPr>
            <p:ph type="body" sz="quarter" idx="12"/>
          </p:nvPr>
        </p:nvSpPr>
        <p:spPr/>
        <p:txBody>
          <a:bodyPr/>
          <a:lstStyle/>
          <a:p>
            <a:endParaRPr lang="en-US" dirty="0"/>
          </a:p>
        </p:txBody>
      </p:sp>
      <p:sp>
        <p:nvSpPr>
          <p:cNvPr id="43" name="Title 42">
            <a:extLst>
              <a:ext uri="{FF2B5EF4-FFF2-40B4-BE49-F238E27FC236}">
                <a16:creationId xmlns:a16="http://schemas.microsoft.com/office/drawing/2014/main" id="{CF39D3B5-ABDB-4DFF-8107-EF97569C9BBE}"/>
              </a:ext>
            </a:extLst>
          </p:cNvPr>
          <p:cNvSpPr>
            <a:spLocks noGrp="1"/>
          </p:cNvSpPr>
          <p:nvPr>
            <p:ph type="ctrTitle"/>
          </p:nvPr>
        </p:nvSpPr>
        <p:spPr/>
        <p:txBody>
          <a:bodyPr/>
          <a:lstStyle/>
          <a:p>
            <a:r>
              <a:rPr lang="en-US" dirty="0"/>
              <a:t>“References”</a:t>
            </a:r>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val="1"/>
              </a:ext>
            </a:extLst>
          </p:cNvPr>
          <p:cNvSpPr>
            <a:spLocks noGrp="1"/>
          </p:cNvSpPr>
          <p:nvPr>
            <p:ph type="body" sz="quarter" idx="13"/>
          </p:nvPr>
        </p:nvSpPr>
        <p:spPr/>
        <p:txBody>
          <a:bodyPr>
            <a:normAutofit fontScale="55000" lnSpcReduction="20000"/>
          </a:bodyPr>
          <a:lstStyle/>
          <a:p>
            <a:endParaRPr lang="en-US" dirty="0"/>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adec="http://schemas.microsoft.com/office/drawing/2017/decorative" val="1"/>
              </a:ext>
            </a:extLst>
          </p:cNvPr>
          <p:cNvSpPr>
            <a:spLocks noGrp="1"/>
          </p:cNvSpPr>
          <p:nvPr>
            <p:ph type="body" sz="quarter" idx="14"/>
          </p:nvPr>
        </p:nvSpPr>
        <p:spPr/>
        <p:txBody>
          <a:bodyPr>
            <a:normAutofit fontScale="55000" lnSpcReduction="20000"/>
          </a:bodyPr>
          <a:lstStyle/>
          <a:p>
            <a:endParaRPr lang="en-US" dirty="0"/>
          </a:p>
        </p:txBody>
      </p:sp>
    </p:spTree>
    <p:extLst>
      <p:ext uri="{BB962C8B-B14F-4D97-AF65-F5344CB8AC3E}">
        <p14:creationId xmlns:p14="http://schemas.microsoft.com/office/powerpoint/2010/main" val="73654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287F1B-3E25-4481-B199-24E6AD18DCEE}"/>
              </a:ext>
            </a:extLst>
          </p:cNvPr>
          <p:cNvSpPr>
            <a:spLocks noGrp="1"/>
          </p:cNvSpPr>
          <p:nvPr>
            <p:ph type="title"/>
          </p:nvPr>
        </p:nvSpPr>
        <p:spPr>
          <a:xfrm>
            <a:off x="548640" y="990600"/>
            <a:ext cx="10805160" cy="707886"/>
          </a:xfrm>
        </p:spPr>
        <p:txBody>
          <a:bodyPr/>
          <a:lstStyle/>
          <a:p>
            <a:r>
              <a:rPr lang="en-US" dirty="0"/>
              <a:t>References</a:t>
            </a:r>
          </a:p>
        </p:txBody>
      </p:sp>
      <p:sp>
        <p:nvSpPr>
          <p:cNvPr id="3" name="Slide Number Placeholder 2">
            <a:extLst>
              <a:ext uri="{FF2B5EF4-FFF2-40B4-BE49-F238E27FC236}">
                <a16:creationId xmlns:a16="http://schemas.microsoft.com/office/drawing/2014/main" id="{101D4ADB-79CE-478E-8FBE-53E59DEC969A}"/>
              </a:ext>
            </a:extLst>
          </p:cNvPr>
          <p:cNvSpPr>
            <a:spLocks noGrp="1"/>
          </p:cNvSpPr>
          <p:nvPr>
            <p:ph type="sldNum" sz="quarter" idx="4"/>
          </p:nvPr>
        </p:nvSpPr>
        <p:spPr/>
        <p:txBody>
          <a:bodyPr/>
          <a:lstStyle/>
          <a:p>
            <a:fld id="{4FAB73BC-B049-4115-A692-8D63A059BFB8}" type="slidenum">
              <a:rPr lang="en-US" smtClean="0"/>
              <a:pPr/>
              <a:t>19</a:t>
            </a:fld>
            <a:endParaRPr lang="en-US" dirty="0"/>
          </a:p>
        </p:txBody>
      </p:sp>
      <p:sp>
        <p:nvSpPr>
          <p:cNvPr id="5" name="Text Placeholder 119">
            <a:extLst>
              <a:ext uri="{FF2B5EF4-FFF2-40B4-BE49-F238E27FC236}">
                <a16:creationId xmlns:a16="http://schemas.microsoft.com/office/drawing/2014/main" id="{A8F5C4E3-6105-466B-A340-80D73DB227A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12">
            <a:extLst>
              <a:ext uri="{FF2B5EF4-FFF2-40B4-BE49-F238E27FC236}">
                <a16:creationId xmlns:a16="http://schemas.microsoft.com/office/drawing/2014/main" id="{5F307770-38D8-49CA-BFD0-64F78C89348C}"/>
              </a:ext>
            </a:extLst>
          </p:cNvPr>
          <p:cNvSpPr txBox="1">
            <a:spLocks/>
          </p:cNvSpPr>
          <p:nvPr/>
        </p:nvSpPr>
        <p:spPr>
          <a:xfrm>
            <a:off x="802040" y="1866787"/>
            <a:ext cx="10587919" cy="479648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CA" dirty="0"/>
              <a:t>https://www.kaggle.com/code/ayu1391994/nlp-using-random-forest</a:t>
            </a:r>
          </a:p>
          <a:p>
            <a:r>
              <a:rPr lang="en-CA" dirty="0"/>
              <a:t>https://medium.com/analytics-vidhya/randomforest-classifier-vs-multinomial-naive-bayes-for-a-multi-output-natural-language-2426381a5217</a:t>
            </a:r>
          </a:p>
          <a:p>
            <a:r>
              <a:rPr lang="en-CA" dirty="0"/>
              <a:t>https://towardsdatascience.com/nlp-101-%E2%85%94-linear-models-for-text-classification-8ced8199c2a8</a:t>
            </a:r>
          </a:p>
          <a:p>
            <a:r>
              <a:rPr lang="en-CA" dirty="0"/>
              <a:t>https://lajavaness.medium.com/regression-with-text-input-using-bert-and-transformers-71c155034b13</a:t>
            </a:r>
          </a:p>
          <a:p>
            <a:r>
              <a:rPr lang="en-CA" dirty="0"/>
              <a:t>https://medium.com/@maleeshadesilva21/preprocessing-steps-for-natural-language-processing-nlp-a-beginners-guide-d6d9bf7689c9</a:t>
            </a:r>
          </a:p>
        </p:txBody>
      </p:sp>
    </p:spTree>
    <p:extLst>
      <p:ext uri="{BB962C8B-B14F-4D97-AF65-F5344CB8AC3E}">
        <p14:creationId xmlns:p14="http://schemas.microsoft.com/office/powerpoint/2010/main" val="2715758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lstStyle/>
          <a:p>
            <a:r>
              <a:rPr lang="en-US" dirty="0"/>
              <a:t>INTRODUCTION</a:t>
            </a:r>
          </a:p>
          <a:p>
            <a:r>
              <a:rPr lang="en-US" dirty="0"/>
              <a:t>DATASET</a:t>
            </a:r>
          </a:p>
          <a:p>
            <a:r>
              <a:rPr lang="en-US" dirty="0"/>
              <a:t>PRE-PROCESSING</a:t>
            </a:r>
          </a:p>
          <a:p>
            <a:r>
              <a:rPr lang="en-US" dirty="0"/>
              <a:t>MODEL 01</a:t>
            </a:r>
          </a:p>
          <a:p>
            <a:r>
              <a:rPr lang="en-US" dirty="0"/>
              <a:t>MODEL 02</a:t>
            </a:r>
          </a:p>
          <a:p>
            <a:r>
              <a:rPr lang="en-US" dirty="0"/>
              <a:t>REFERENCES</a:t>
            </a:r>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r>
              <a:rPr lang="en-US" dirty="0"/>
              <a:t>INDEX</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074725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7FBD7C-BF04-BF74-D203-950F75FC4249}"/>
              </a:ext>
            </a:extLst>
          </p:cNvPr>
          <p:cNvPicPr>
            <a:picLocks noChangeAspect="1"/>
          </p:cNvPicPr>
          <p:nvPr/>
        </p:nvPicPr>
        <p:blipFill>
          <a:blip r:embed="rId2"/>
          <a:srcRect l="697" r="10414"/>
          <a:stretch/>
        </p:blipFill>
        <p:spPr>
          <a:xfrm>
            <a:off x="20" y="10"/>
            <a:ext cx="12191979" cy="6857990"/>
          </a:xfrm>
          <a:prstGeom prst="rect">
            <a:avLst/>
          </a:prstGeom>
          <a:noFill/>
        </p:spPr>
      </p:pic>
      <p:sp>
        <p:nvSpPr>
          <p:cNvPr id="3" name="Slide Number Placeholder 2">
            <a:extLst>
              <a:ext uri="{FF2B5EF4-FFF2-40B4-BE49-F238E27FC236}">
                <a16:creationId xmlns:a16="http://schemas.microsoft.com/office/drawing/2014/main" id="{1639F45C-3461-3A5E-75AB-EEAC94F89C5C}"/>
              </a:ext>
            </a:extLst>
          </p:cNvPr>
          <p:cNvSpPr>
            <a:spLocks noGrp="1"/>
          </p:cNvSpPr>
          <p:nvPr>
            <p:ph type="sldNum" sz="quarter" idx="4"/>
          </p:nvPr>
        </p:nvSpPr>
        <p:spPr>
          <a:xfrm>
            <a:off x="628788" y="6339840"/>
            <a:ext cx="302281" cy="365760"/>
          </a:xfrm>
        </p:spPr>
        <p:txBody>
          <a:bodyPr anchor="ctr">
            <a:normAutofit/>
          </a:bodyPr>
          <a:lstStyle/>
          <a:p>
            <a:pPr>
              <a:spcAft>
                <a:spcPts val="600"/>
              </a:spcAft>
            </a:pPr>
            <a:fld id="{4FAB73BC-B049-4115-A692-8D63A059BFB8}" type="slidenum">
              <a:rPr lang="en-US" noProof="0" smtClean="0"/>
              <a:pPr>
                <a:spcAft>
                  <a:spcPts val="600"/>
                </a:spcAft>
              </a:pPr>
              <a:t>20</a:t>
            </a:fld>
            <a:endParaRPr lang="en-US" noProof="0"/>
          </a:p>
        </p:txBody>
      </p:sp>
      <p:sp>
        <p:nvSpPr>
          <p:cNvPr id="2" name="Title 1">
            <a:extLst>
              <a:ext uri="{FF2B5EF4-FFF2-40B4-BE49-F238E27FC236}">
                <a16:creationId xmlns:a16="http://schemas.microsoft.com/office/drawing/2014/main" id="{252052B5-64AC-29CF-7A14-4B161306C99C}"/>
              </a:ext>
            </a:extLst>
          </p:cNvPr>
          <p:cNvSpPr>
            <a:spLocks noGrp="1"/>
          </p:cNvSpPr>
          <p:nvPr>
            <p:ph type="title"/>
          </p:nvPr>
        </p:nvSpPr>
        <p:spPr>
          <a:xfrm>
            <a:off x="457062" y="4467632"/>
            <a:ext cx="11106150" cy="1872208"/>
          </a:xfrm>
        </p:spPr>
        <p:txBody>
          <a:bodyPr anchor="ctr">
            <a:normAutofit/>
          </a:bodyPr>
          <a:lstStyle/>
          <a:p>
            <a:r>
              <a:rPr lang="en-CA" sz="9600" b="1" cap="none" spc="50" dirty="0">
                <a:ln w="0"/>
                <a:solidFill>
                  <a:schemeClr val="bg2"/>
                </a:solidFill>
                <a:effectLst>
                  <a:innerShdw blurRad="63500" dist="50800" dir="13500000">
                    <a:srgbClr val="000000">
                      <a:alpha val="50000"/>
                    </a:srgbClr>
                  </a:innerShdw>
                </a:effectLst>
              </a:rPr>
              <a:t>Thank You</a:t>
            </a:r>
            <a:br>
              <a:rPr lang="en-CA" sz="9600" b="1" cap="none" spc="50" dirty="0">
                <a:ln w="0"/>
                <a:solidFill>
                  <a:schemeClr val="bg2"/>
                </a:solidFill>
                <a:effectLst>
                  <a:innerShdw blurRad="63500" dist="50800" dir="13500000">
                    <a:srgbClr val="000000">
                      <a:alpha val="50000"/>
                    </a:srgbClr>
                  </a:innerShdw>
                </a:effectLst>
              </a:rPr>
            </a:br>
            <a:r>
              <a:rPr lang="en-US" sz="2400" dirty="0">
                <a:hlinkClick r:id="rId3"/>
              </a:rPr>
              <a:t>GitHub.com/Dhruv-1603</a:t>
            </a:r>
            <a:endParaRPr lang="en-CA" sz="20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2739225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22"/>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p:txBody>
          <a:bodyPr/>
          <a:lstStyle/>
          <a:p>
            <a:r>
              <a:rPr lang="en-US" dirty="0"/>
              <a:t>“INTRODUCTION”</a:t>
            </a:r>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adec="http://schemas.microsoft.com/office/drawing/2017/decorative" val="1"/>
              </a:ext>
            </a:extLst>
          </p:cNvPr>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069052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F890B92-D44D-461B-A5E6-D4F348791F20}"/>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3" cstate="email">
            <a:extLst>
              <a:ext uri="{28A0092B-C50C-407E-A947-70E740481C1C}">
                <a14:useLocalDpi xmlns:a14="http://schemas.microsoft.com/office/drawing/2010/main"/>
              </a:ext>
            </a:extLst>
          </a:blip>
          <a:srcRect/>
          <a:stretch/>
        </p:blipFill>
        <p:spPr>
          <a:xfrm>
            <a:off x="0" y="112976"/>
            <a:ext cx="12191999" cy="3278423"/>
          </a:xfrm>
        </p:spPr>
      </p:pic>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Sentiment analysis on US airline tweets.</a:t>
            </a:r>
          </a:p>
        </p:txBody>
      </p:sp>
      <p:sp>
        <p:nvSpPr>
          <p:cNvPr id="34" name="Text Placeholder 33">
            <a:extLst>
              <a:ext uri="{FF2B5EF4-FFF2-40B4-BE49-F238E27FC236}">
                <a16:creationId xmlns:a16="http://schemas.microsoft.com/office/drawing/2014/main" id="{29455ACD-CCC6-4BEC-AA79-DC1C69D087DF}"/>
              </a:ext>
              <a:ext uri="{C183D7F6-B498-43B3-948B-1728B52AA6E4}">
                <adec:decorative xmlns:adec="http://schemas.microsoft.com/office/drawing/2017/decorative" val="1"/>
              </a:ext>
            </a:extLst>
          </p:cNvPr>
          <p:cNvSpPr>
            <a:spLocks noGrp="1"/>
          </p:cNvSpPr>
          <p:nvPr>
            <p:ph type="body" sz="quarter" idx="20"/>
          </p:nvPr>
        </p:nvSpPr>
        <p:spPr/>
        <p:txBody>
          <a:bodyPr/>
          <a:lstStyle/>
          <a:p>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9"/>
          </p:nvPr>
        </p:nvSpPr>
        <p:spPr/>
        <p:txBody>
          <a:bodyPr>
            <a:normAutofit fontScale="92500" lnSpcReduction="10000"/>
          </a:bodyPr>
          <a:lstStyle/>
          <a:p>
            <a:pPr algn="just">
              <a:lnSpc>
                <a:spcPct val="120000"/>
              </a:lnSpc>
            </a:pPr>
            <a:r>
              <a:rPr lang="en-US" sz="1800" dirty="0"/>
              <a:t>This project aims to develop a sentiment analysis system for US airline reviews using the “Twitter US Airlines Review Sentiment" dataset. The system will classify tweets as positive, negative, or neutral, helping to gauge customer sentiment. Key steps include data preprocessing, feature extraction, model selection, and performance evaluation. The goal is to create an accurate and efficient model for analyzing customer feedback in the airline industry.</a:t>
            </a:r>
          </a:p>
        </p:txBody>
      </p:sp>
      <p:pic>
        <p:nvPicPr>
          <p:cNvPr id="39" name="Picture Placeholder 38">
            <a:extLst>
              <a:ext uri="{FF2B5EF4-FFF2-40B4-BE49-F238E27FC236}">
                <a16:creationId xmlns:a16="http://schemas.microsoft.com/office/drawing/2014/main" id="{D15B262E-3234-4E0C-A890-B69314333FD8}"/>
              </a:ext>
              <a:ext uri="{C183D7F6-B498-43B3-948B-1728B52AA6E4}">
                <adec:decorative xmlns:adec="http://schemas.microsoft.com/office/drawing/2017/decorative" val="1"/>
              </a:ext>
            </a:extLst>
          </p:cNvPr>
          <p:cNvPicPr>
            <a:picLocks noGrp="1" noChangeAspect="1"/>
          </p:cNvPicPr>
          <p:nvPr>
            <p:ph type="pic" sz="quarter" idx="21"/>
          </p:nvPr>
        </p:nvPicPr>
        <p:blipFill>
          <a:blip r:embed="rId4">
            <a:extLst>
              <a:ext uri="{96DAC541-7B7A-43D3-8B79-37D633B846F1}">
                <asvg:svgBlip xmlns:asvg="http://schemas.microsoft.com/office/drawing/2016/SVG/main" r:embed="rId5"/>
              </a:ext>
            </a:extLst>
          </a:blip>
          <a:srcRect l="853" r="853"/>
          <a:stretch>
            <a:fillRect/>
          </a:stretch>
        </p:blipFill>
        <p:spPr/>
      </p:pic>
      <p:sp>
        <p:nvSpPr>
          <p:cNvPr id="2" name="Slide Number Placeholder 1">
            <a:extLst>
              <a:ext uri="{FF2B5EF4-FFF2-40B4-BE49-F238E27FC236}">
                <a16:creationId xmlns:a16="http://schemas.microsoft.com/office/drawing/2014/main" id="{7A6C6147-EB04-429F-9D41-52F18DE2322C}"/>
              </a:ext>
            </a:extLst>
          </p:cNvPr>
          <p:cNvSpPr>
            <a:spLocks noGrp="1"/>
          </p:cNvSpPr>
          <p:nvPr>
            <p:ph type="sldNum" sz="quarter" idx="4"/>
          </p:nvPr>
        </p:nvSpPr>
        <p:spPr/>
        <p:txBody>
          <a:bodyPr/>
          <a:lstStyle/>
          <a:p>
            <a:fld id="{4FAB73BC-B049-4115-A692-8D63A059BFB8}" type="slidenum">
              <a:rPr lang="en-US" smtClean="0"/>
              <a:pPr/>
              <a:t>4</a:t>
            </a:fld>
            <a:endParaRPr lang="en-US" dirty="0"/>
          </a:p>
        </p:txBody>
      </p:sp>
      <p:sp>
        <p:nvSpPr>
          <p:cNvPr id="32" name="Text Placeholder 119">
            <a:extLst>
              <a:ext uri="{FF2B5EF4-FFF2-40B4-BE49-F238E27FC236}">
                <a16:creationId xmlns:a16="http://schemas.microsoft.com/office/drawing/2014/main" id="{D9043C6D-0761-489D-8401-7F976D80BA5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0" name="Freeform: Shape 39">
            <a:extLst>
              <a:ext uri="{FF2B5EF4-FFF2-40B4-BE49-F238E27FC236}">
                <a16:creationId xmlns:a16="http://schemas.microsoft.com/office/drawing/2014/main" id="{CD5E95B5-674E-4A3A-A7C5-83CFC41142E0}"/>
              </a:ext>
              <a:ext uri="{C183D7F6-B498-43B3-948B-1728B52AA6E4}">
                <adec:decorative xmlns:adec="http://schemas.microsoft.com/office/drawing/2017/decorative"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56204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74" name="Text Placeholder 73">
            <a:extLst>
              <a:ext uri="{FF2B5EF4-FFF2-40B4-BE49-F238E27FC236}">
                <a16:creationId xmlns:a16="http://schemas.microsoft.com/office/drawing/2014/main" id="{C20719F7-6849-4C36-ACDB-C1AE2AAC74AD}"/>
              </a:ext>
              <a:ext uri="{C183D7F6-B498-43B3-948B-1728B52AA6E4}">
                <adec:decorative xmlns:adec="http://schemas.microsoft.com/office/drawing/2017/decorative" val="1"/>
              </a:ext>
            </a:extLst>
          </p:cNvPr>
          <p:cNvSpPr>
            <a:spLocks noGrp="1"/>
          </p:cNvSpPr>
          <p:nvPr>
            <p:ph type="body" sz="quarter" idx="12"/>
          </p:nvPr>
        </p:nvSpPr>
        <p:spPr/>
        <p:txBody>
          <a:bodyPr/>
          <a:lstStyle/>
          <a:p>
            <a:endParaRPr lang="en-US" dirty="0"/>
          </a:p>
        </p:txBody>
      </p:sp>
      <p:sp>
        <p:nvSpPr>
          <p:cNvPr id="43" name="Title 42">
            <a:extLst>
              <a:ext uri="{FF2B5EF4-FFF2-40B4-BE49-F238E27FC236}">
                <a16:creationId xmlns:a16="http://schemas.microsoft.com/office/drawing/2014/main" id="{CF39D3B5-ABDB-4DFF-8107-EF97569C9BBE}"/>
              </a:ext>
            </a:extLst>
          </p:cNvPr>
          <p:cNvSpPr>
            <a:spLocks noGrp="1"/>
          </p:cNvSpPr>
          <p:nvPr>
            <p:ph type="ctrTitle"/>
          </p:nvPr>
        </p:nvSpPr>
        <p:spPr/>
        <p:txBody>
          <a:bodyPr/>
          <a:lstStyle/>
          <a:p>
            <a:r>
              <a:rPr lang="en-US" dirty="0"/>
              <a:t>“database”</a:t>
            </a:r>
          </a:p>
        </p:txBody>
      </p:sp>
      <p:sp>
        <p:nvSpPr>
          <p:cNvPr id="44" name="Subtitle 43">
            <a:extLst>
              <a:ext uri="{FF2B5EF4-FFF2-40B4-BE49-F238E27FC236}">
                <a16:creationId xmlns:a16="http://schemas.microsoft.com/office/drawing/2014/main" id="{F522C824-2C48-4465-AABE-F46286D9ECD5}"/>
              </a:ext>
            </a:extLst>
          </p:cNvPr>
          <p:cNvSpPr>
            <a:spLocks noGrp="1"/>
          </p:cNvSpPr>
          <p:nvPr>
            <p:ph type="subTitle" idx="1"/>
          </p:nvPr>
        </p:nvSpPr>
        <p:spPr>
          <a:xfrm>
            <a:off x="6440292" y="4114800"/>
            <a:ext cx="4494407" cy="1371602"/>
          </a:xfrm>
        </p:spPr>
        <p:txBody>
          <a:bodyPr/>
          <a:lstStyle/>
          <a:p>
            <a:r>
              <a:rPr lang="en-US" dirty="0">
                <a:hlinkClick r:id="rId4">
                  <a:extLst>
                    <a:ext uri="{A12FA001-AC4F-418D-AE19-62706E023703}">
                      <ahyp:hlinkClr xmlns:ahyp="http://schemas.microsoft.com/office/drawing/2018/hyperlinkcolor" val="tx"/>
                    </a:ext>
                  </a:extLst>
                </a:hlinkClick>
              </a:rPr>
              <a:t>Twitter US Airline Sentiment (kaggle.com)</a:t>
            </a:r>
            <a:endParaRPr lang="en-US" dirty="0"/>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val="1"/>
              </a:ext>
            </a:extLst>
          </p:cNvPr>
          <p:cNvSpPr>
            <a:spLocks noGrp="1"/>
          </p:cNvSpPr>
          <p:nvPr>
            <p:ph type="body" sz="quarter" idx="13"/>
          </p:nvPr>
        </p:nvSpPr>
        <p:spPr/>
        <p:txBody>
          <a:bodyPr>
            <a:normAutofit fontScale="55000" lnSpcReduction="20000"/>
          </a:bodyPr>
          <a:lstStyle/>
          <a:p>
            <a:endParaRPr lang="en-US" dirty="0"/>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adec="http://schemas.microsoft.com/office/drawing/2017/decorative" val="1"/>
              </a:ext>
            </a:extLst>
          </p:cNvPr>
          <p:cNvSpPr>
            <a:spLocks noGrp="1"/>
          </p:cNvSpPr>
          <p:nvPr>
            <p:ph type="body" sz="quarter" idx="14"/>
          </p:nvPr>
        </p:nvSpPr>
        <p:spPr/>
        <p:txBody>
          <a:bodyPr>
            <a:normAutofit fontScale="55000" lnSpcReduction="20000"/>
          </a:bodyPr>
          <a:lstStyle/>
          <a:p>
            <a:endParaRPr lang="en-US" dirty="0"/>
          </a:p>
        </p:txBody>
      </p:sp>
    </p:spTree>
    <p:extLst>
      <p:ext uri="{BB962C8B-B14F-4D97-AF65-F5344CB8AC3E}">
        <p14:creationId xmlns:p14="http://schemas.microsoft.com/office/powerpoint/2010/main" val="3202840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287F1B-3E25-4481-B199-24E6AD18DCEE}"/>
              </a:ext>
            </a:extLst>
          </p:cNvPr>
          <p:cNvSpPr>
            <a:spLocks noGrp="1"/>
          </p:cNvSpPr>
          <p:nvPr>
            <p:ph type="title"/>
          </p:nvPr>
        </p:nvSpPr>
        <p:spPr>
          <a:xfrm>
            <a:off x="548640" y="990600"/>
            <a:ext cx="10805160" cy="707886"/>
          </a:xfrm>
        </p:spPr>
        <p:txBody>
          <a:bodyPr/>
          <a:lstStyle/>
          <a:p>
            <a:r>
              <a:rPr lang="en-US" dirty="0"/>
              <a:t>database</a:t>
            </a:r>
          </a:p>
        </p:txBody>
      </p:sp>
      <p:sp>
        <p:nvSpPr>
          <p:cNvPr id="3" name="Slide Number Placeholder 2">
            <a:extLst>
              <a:ext uri="{FF2B5EF4-FFF2-40B4-BE49-F238E27FC236}">
                <a16:creationId xmlns:a16="http://schemas.microsoft.com/office/drawing/2014/main" id="{101D4ADB-79CE-478E-8FBE-53E59DEC969A}"/>
              </a:ext>
            </a:extLst>
          </p:cNvPr>
          <p:cNvSpPr>
            <a:spLocks noGrp="1"/>
          </p:cNvSpPr>
          <p:nvPr>
            <p:ph type="sldNum" sz="quarter" idx="4"/>
          </p:nvPr>
        </p:nvSpPr>
        <p:spPr/>
        <p:txBody>
          <a:bodyPr/>
          <a:lstStyle/>
          <a:p>
            <a:fld id="{4FAB73BC-B049-4115-A692-8D63A059BFB8}" type="slidenum">
              <a:rPr lang="en-US" smtClean="0"/>
              <a:pPr/>
              <a:t>6</a:t>
            </a:fld>
            <a:endParaRPr lang="en-US" dirty="0"/>
          </a:p>
        </p:txBody>
      </p:sp>
      <p:sp>
        <p:nvSpPr>
          <p:cNvPr id="5" name="Text Placeholder 119">
            <a:extLst>
              <a:ext uri="{FF2B5EF4-FFF2-40B4-BE49-F238E27FC236}">
                <a16:creationId xmlns:a16="http://schemas.microsoft.com/office/drawing/2014/main" id="{A8F5C4E3-6105-466B-A340-80D73DB227A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12">
            <a:extLst>
              <a:ext uri="{FF2B5EF4-FFF2-40B4-BE49-F238E27FC236}">
                <a16:creationId xmlns:a16="http://schemas.microsoft.com/office/drawing/2014/main" id="{5F307770-38D8-49CA-BFD0-64F78C89348C}"/>
              </a:ext>
            </a:extLst>
          </p:cNvPr>
          <p:cNvSpPr txBox="1">
            <a:spLocks/>
          </p:cNvSpPr>
          <p:nvPr/>
        </p:nvSpPr>
        <p:spPr>
          <a:xfrm>
            <a:off x="548641" y="1844825"/>
            <a:ext cx="10805159" cy="479648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lnSpc>
                <a:spcPct val="100000"/>
              </a:lnSpc>
            </a:pPr>
            <a:r>
              <a:rPr lang="en-US" b="1" dirty="0"/>
              <a:t>Dataset Overview</a:t>
            </a:r>
          </a:p>
          <a:p>
            <a:pPr algn="just">
              <a:lnSpc>
                <a:spcPct val="100000"/>
              </a:lnSpc>
              <a:buFont typeface="Arial" panose="020B0604020202020204" pitchFamily="34" charset="0"/>
              <a:buChar char="•"/>
            </a:pPr>
            <a:r>
              <a:rPr lang="en-US" b="1" dirty="0"/>
              <a:t>Name</a:t>
            </a:r>
            <a:r>
              <a:rPr lang="en-US" dirty="0"/>
              <a:t>: U.S. Airline Sentiment Dataset</a:t>
            </a:r>
          </a:p>
          <a:p>
            <a:pPr algn="just">
              <a:lnSpc>
                <a:spcPct val="100000"/>
              </a:lnSpc>
              <a:buFont typeface="Arial" panose="020B0604020202020204" pitchFamily="34" charset="0"/>
              <a:buChar char="•"/>
            </a:pPr>
            <a:r>
              <a:rPr lang="en-US" b="1" dirty="0"/>
              <a:t>Source</a:t>
            </a:r>
            <a:r>
              <a:rPr lang="en-US" dirty="0"/>
              <a:t>: The dataset was originally created by </a:t>
            </a:r>
            <a:r>
              <a:rPr lang="en-US" dirty="0" err="1"/>
              <a:t>Crowdflower</a:t>
            </a:r>
            <a:r>
              <a:rPr lang="en-US" dirty="0"/>
              <a:t> (now Figure Eight) and is available on platforms like Kaggle.</a:t>
            </a:r>
          </a:p>
          <a:p>
            <a:pPr algn="just">
              <a:lnSpc>
                <a:spcPct val="100000"/>
              </a:lnSpc>
              <a:buFont typeface="Arial" panose="020B0604020202020204" pitchFamily="34" charset="0"/>
              <a:buChar char="•"/>
            </a:pPr>
            <a:r>
              <a:rPr lang="en-US" b="1" dirty="0"/>
              <a:t>Size</a:t>
            </a:r>
            <a:r>
              <a:rPr lang="en-US" dirty="0"/>
              <a:t>: The dataset contains around 14,000 tweets.</a:t>
            </a:r>
          </a:p>
          <a:p>
            <a:pPr algn="just">
              <a:lnSpc>
                <a:spcPct val="100000"/>
              </a:lnSpc>
            </a:pPr>
            <a:r>
              <a:rPr lang="en-US" b="1" dirty="0"/>
              <a:t>Content</a:t>
            </a:r>
          </a:p>
          <a:p>
            <a:pPr algn="just">
              <a:lnSpc>
                <a:spcPct val="100000"/>
              </a:lnSpc>
              <a:buFont typeface="Arial" panose="020B0604020202020204" pitchFamily="34" charset="0"/>
              <a:buChar char="•"/>
            </a:pPr>
            <a:r>
              <a:rPr lang="en-US" b="1" dirty="0"/>
              <a:t>Tweets</a:t>
            </a:r>
            <a:r>
              <a:rPr lang="en-US" dirty="0"/>
              <a:t>: The dataset consists of tweets directed at major U.S. airlines. The tweets reflect passengers' experiences and opinions about various aspects of airline services.</a:t>
            </a:r>
          </a:p>
          <a:p>
            <a:pPr algn="just">
              <a:lnSpc>
                <a:spcPct val="100000"/>
              </a:lnSpc>
              <a:buFont typeface="Arial" panose="020B0604020202020204" pitchFamily="34" charset="0"/>
              <a:buChar char="•"/>
            </a:pPr>
            <a:r>
              <a:rPr lang="en-US" b="1" dirty="0"/>
              <a:t>Sentiments</a:t>
            </a:r>
            <a:r>
              <a:rPr lang="en-US" dirty="0"/>
              <a:t>: Each tweet is labeled with one of three sentiment classes:</a:t>
            </a:r>
          </a:p>
          <a:p>
            <a:pPr marL="742950" lvl="1" indent="-285750" algn="just">
              <a:lnSpc>
                <a:spcPct val="100000"/>
              </a:lnSpc>
              <a:buFont typeface="Arial" panose="020B0604020202020204" pitchFamily="34" charset="0"/>
              <a:buChar char="•"/>
            </a:pPr>
            <a:r>
              <a:rPr lang="en-US" b="1" dirty="0"/>
              <a:t>Positive</a:t>
            </a:r>
            <a:r>
              <a:rPr lang="en-US" dirty="0"/>
              <a:t>: Reflects a favorable sentiment toward the airline.</a:t>
            </a:r>
          </a:p>
          <a:p>
            <a:pPr marL="742950" lvl="1" indent="-285750" algn="just">
              <a:lnSpc>
                <a:spcPct val="100000"/>
              </a:lnSpc>
              <a:buFont typeface="Arial" panose="020B0604020202020204" pitchFamily="34" charset="0"/>
              <a:buChar char="•"/>
            </a:pPr>
            <a:r>
              <a:rPr lang="en-US" b="1" dirty="0"/>
              <a:t>Neutral</a:t>
            </a:r>
            <a:r>
              <a:rPr lang="en-US" dirty="0"/>
              <a:t>: Indicates a neutral sentiment, without strong positive or negative feelings.</a:t>
            </a:r>
          </a:p>
          <a:p>
            <a:pPr marL="742950" lvl="1" indent="-285750" algn="just">
              <a:lnSpc>
                <a:spcPct val="100000"/>
              </a:lnSpc>
              <a:buFont typeface="Arial" panose="020B0604020202020204" pitchFamily="34" charset="0"/>
              <a:buChar char="•"/>
            </a:pPr>
            <a:r>
              <a:rPr lang="en-US" b="1" dirty="0"/>
              <a:t>Negative</a:t>
            </a:r>
            <a:r>
              <a:rPr lang="en-US" dirty="0"/>
              <a:t>: Represents dissatisfaction or negative sentiment toward the airline.</a:t>
            </a:r>
          </a:p>
        </p:txBody>
      </p:sp>
    </p:spTree>
    <p:extLst>
      <p:ext uri="{BB962C8B-B14F-4D97-AF65-F5344CB8AC3E}">
        <p14:creationId xmlns:p14="http://schemas.microsoft.com/office/powerpoint/2010/main" val="2500734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74" name="Text Placeholder 73">
            <a:extLst>
              <a:ext uri="{FF2B5EF4-FFF2-40B4-BE49-F238E27FC236}">
                <a16:creationId xmlns:a16="http://schemas.microsoft.com/office/drawing/2014/main" id="{C20719F7-6849-4C36-ACDB-C1AE2AAC74AD}"/>
              </a:ext>
              <a:ext uri="{C183D7F6-B498-43B3-948B-1728B52AA6E4}">
                <adec:decorative xmlns:adec="http://schemas.microsoft.com/office/drawing/2017/decorative" val="1"/>
              </a:ext>
            </a:extLst>
          </p:cNvPr>
          <p:cNvSpPr>
            <a:spLocks noGrp="1"/>
          </p:cNvSpPr>
          <p:nvPr>
            <p:ph type="body" sz="quarter" idx="12"/>
          </p:nvPr>
        </p:nvSpPr>
        <p:spPr/>
        <p:txBody>
          <a:bodyPr/>
          <a:lstStyle/>
          <a:p>
            <a:endParaRPr lang="en-US" dirty="0"/>
          </a:p>
        </p:txBody>
      </p:sp>
      <p:sp>
        <p:nvSpPr>
          <p:cNvPr id="43" name="Title 42">
            <a:extLst>
              <a:ext uri="{FF2B5EF4-FFF2-40B4-BE49-F238E27FC236}">
                <a16:creationId xmlns:a16="http://schemas.microsoft.com/office/drawing/2014/main" id="{CF39D3B5-ABDB-4DFF-8107-EF97569C9BBE}"/>
              </a:ext>
            </a:extLst>
          </p:cNvPr>
          <p:cNvSpPr>
            <a:spLocks noGrp="1"/>
          </p:cNvSpPr>
          <p:nvPr>
            <p:ph type="ctrTitle"/>
          </p:nvPr>
        </p:nvSpPr>
        <p:spPr/>
        <p:txBody>
          <a:bodyPr/>
          <a:lstStyle/>
          <a:p>
            <a:r>
              <a:rPr lang="en-US" dirty="0"/>
              <a:t>“PRE-PROCESSING”</a:t>
            </a:r>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val="1"/>
              </a:ext>
            </a:extLst>
          </p:cNvPr>
          <p:cNvSpPr>
            <a:spLocks noGrp="1"/>
          </p:cNvSpPr>
          <p:nvPr>
            <p:ph type="body" sz="quarter" idx="13"/>
          </p:nvPr>
        </p:nvSpPr>
        <p:spPr/>
        <p:txBody>
          <a:bodyPr>
            <a:normAutofit fontScale="55000" lnSpcReduction="20000"/>
          </a:bodyPr>
          <a:lstStyle/>
          <a:p>
            <a:endParaRPr lang="en-US" dirty="0"/>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adec="http://schemas.microsoft.com/office/drawing/2017/decorative" val="1"/>
              </a:ext>
            </a:extLst>
          </p:cNvPr>
          <p:cNvSpPr>
            <a:spLocks noGrp="1"/>
          </p:cNvSpPr>
          <p:nvPr>
            <p:ph type="body" sz="quarter" idx="14"/>
          </p:nvPr>
        </p:nvSpPr>
        <p:spPr/>
        <p:txBody>
          <a:bodyPr>
            <a:normAutofit fontScale="55000" lnSpcReduction="20000"/>
          </a:bodyPr>
          <a:lstStyle/>
          <a:p>
            <a:endParaRPr lang="en-US" dirty="0"/>
          </a:p>
        </p:txBody>
      </p:sp>
    </p:spTree>
    <p:extLst>
      <p:ext uri="{BB962C8B-B14F-4D97-AF65-F5344CB8AC3E}">
        <p14:creationId xmlns:p14="http://schemas.microsoft.com/office/powerpoint/2010/main" val="1105457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287F1B-3E25-4481-B199-24E6AD18DCEE}"/>
              </a:ext>
            </a:extLst>
          </p:cNvPr>
          <p:cNvSpPr>
            <a:spLocks noGrp="1"/>
          </p:cNvSpPr>
          <p:nvPr>
            <p:ph type="title"/>
          </p:nvPr>
        </p:nvSpPr>
        <p:spPr>
          <a:xfrm>
            <a:off x="548640" y="990600"/>
            <a:ext cx="10805160" cy="707886"/>
          </a:xfrm>
        </p:spPr>
        <p:txBody>
          <a:bodyPr/>
          <a:lstStyle/>
          <a:p>
            <a:r>
              <a:rPr lang="en-US" dirty="0"/>
              <a:t>DATA PRE-PROCESSING</a:t>
            </a:r>
          </a:p>
        </p:txBody>
      </p:sp>
      <p:sp>
        <p:nvSpPr>
          <p:cNvPr id="3" name="Slide Number Placeholder 2">
            <a:extLst>
              <a:ext uri="{FF2B5EF4-FFF2-40B4-BE49-F238E27FC236}">
                <a16:creationId xmlns:a16="http://schemas.microsoft.com/office/drawing/2014/main" id="{101D4ADB-79CE-478E-8FBE-53E59DEC969A}"/>
              </a:ext>
            </a:extLst>
          </p:cNvPr>
          <p:cNvSpPr>
            <a:spLocks noGrp="1"/>
          </p:cNvSpPr>
          <p:nvPr>
            <p:ph type="sldNum" sz="quarter" idx="4"/>
          </p:nvPr>
        </p:nvSpPr>
        <p:spPr/>
        <p:txBody>
          <a:bodyPr/>
          <a:lstStyle/>
          <a:p>
            <a:fld id="{4FAB73BC-B049-4115-A692-8D63A059BFB8}" type="slidenum">
              <a:rPr lang="en-US" smtClean="0"/>
              <a:pPr/>
              <a:t>8</a:t>
            </a:fld>
            <a:endParaRPr lang="en-US" dirty="0"/>
          </a:p>
        </p:txBody>
      </p:sp>
      <p:sp>
        <p:nvSpPr>
          <p:cNvPr id="5" name="Text Placeholder 119">
            <a:extLst>
              <a:ext uri="{FF2B5EF4-FFF2-40B4-BE49-F238E27FC236}">
                <a16:creationId xmlns:a16="http://schemas.microsoft.com/office/drawing/2014/main" id="{A8F5C4E3-6105-466B-A340-80D73DB227A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12">
            <a:extLst>
              <a:ext uri="{FF2B5EF4-FFF2-40B4-BE49-F238E27FC236}">
                <a16:creationId xmlns:a16="http://schemas.microsoft.com/office/drawing/2014/main" id="{5F307770-38D8-49CA-BFD0-64F78C89348C}"/>
              </a:ext>
            </a:extLst>
          </p:cNvPr>
          <p:cNvSpPr txBox="1">
            <a:spLocks/>
          </p:cNvSpPr>
          <p:nvPr/>
        </p:nvSpPr>
        <p:spPr>
          <a:xfrm>
            <a:off x="548641" y="1844825"/>
            <a:ext cx="10805159" cy="479648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lnSpc>
                <a:spcPct val="100000"/>
              </a:lnSpc>
            </a:pPr>
            <a:r>
              <a:rPr lang="en-US" b="1" dirty="0"/>
              <a:t>Data Preprocessing with </a:t>
            </a:r>
            <a:r>
              <a:rPr lang="en-US" b="1" dirty="0" err="1"/>
              <a:t>SpaCy</a:t>
            </a:r>
            <a:r>
              <a:rPr lang="en-US" dirty="0"/>
              <a:t>:</a:t>
            </a:r>
          </a:p>
          <a:p>
            <a:pPr algn="just">
              <a:lnSpc>
                <a:spcPct val="100000"/>
              </a:lnSpc>
              <a:buFont typeface="Arial" panose="020B0604020202020204" pitchFamily="34" charset="0"/>
              <a:buChar char="•"/>
            </a:pPr>
            <a:r>
              <a:rPr lang="en-US" b="1" dirty="0"/>
              <a:t>Tokenization</a:t>
            </a:r>
            <a:r>
              <a:rPr lang="en-US" dirty="0"/>
              <a:t>: Splitting text into individual words or tokens.</a:t>
            </a:r>
          </a:p>
          <a:p>
            <a:pPr algn="just">
              <a:lnSpc>
                <a:spcPct val="100000"/>
              </a:lnSpc>
              <a:buFont typeface="Arial" panose="020B0604020202020204" pitchFamily="34" charset="0"/>
              <a:buChar char="•"/>
            </a:pPr>
            <a:r>
              <a:rPr lang="en-US" b="1" dirty="0"/>
              <a:t>Lemmatization</a:t>
            </a:r>
            <a:r>
              <a:rPr lang="en-US" dirty="0"/>
              <a:t>: Converting words to their base forms.</a:t>
            </a:r>
          </a:p>
          <a:p>
            <a:pPr algn="just">
              <a:lnSpc>
                <a:spcPct val="100000"/>
              </a:lnSpc>
              <a:buFont typeface="Arial" panose="020B0604020202020204" pitchFamily="34" charset="0"/>
              <a:buChar char="•"/>
            </a:pPr>
            <a:r>
              <a:rPr lang="en-US" b="1" dirty="0"/>
              <a:t>Stop Words Removal</a:t>
            </a:r>
            <a:r>
              <a:rPr lang="en-US" dirty="0"/>
              <a:t>: Filtering out common words that do not contribute to sentiment analysis, such as "and," "the," etc.</a:t>
            </a:r>
          </a:p>
          <a:p>
            <a:pPr algn="just">
              <a:lnSpc>
                <a:spcPct val="100000"/>
              </a:lnSpc>
              <a:buFont typeface="Arial" panose="020B0604020202020204" pitchFamily="34" charset="0"/>
              <a:buChar char="•"/>
            </a:pPr>
            <a:r>
              <a:rPr lang="en-US" b="1" dirty="0"/>
              <a:t>Cleaning</a:t>
            </a:r>
            <a:r>
              <a:rPr lang="en-US" dirty="0"/>
              <a:t>: Removing unnecessary characters, URLs, and ensuring uniform text structure.</a:t>
            </a:r>
          </a:p>
        </p:txBody>
      </p:sp>
    </p:spTree>
    <p:extLst>
      <p:ext uri="{BB962C8B-B14F-4D97-AF65-F5344CB8AC3E}">
        <p14:creationId xmlns:p14="http://schemas.microsoft.com/office/powerpoint/2010/main" val="4293510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p:txBody>
          <a:bodyPr/>
          <a:lstStyle/>
          <a:p>
            <a:r>
              <a:rPr lang="en-US" dirty="0"/>
              <a:t>data pre-processing</a:t>
            </a: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a:lstStyle/>
          <a:p>
            <a:fld id="{4FAB73BC-B049-4115-A692-8D63A059BFB8}" type="slidenum">
              <a:rPr lang="en-US" smtClean="0"/>
              <a:pPr/>
              <a:t>9</a:t>
            </a:fld>
            <a:endParaRPr lang="en-US" dirty="0"/>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3" name="Picture 2">
            <a:extLst>
              <a:ext uri="{FF2B5EF4-FFF2-40B4-BE49-F238E27FC236}">
                <a16:creationId xmlns:a16="http://schemas.microsoft.com/office/drawing/2014/main" id="{15DEFF7B-FA71-8629-0A3E-A9943C9EBA01}"/>
              </a:ext>
            </a:extLst>
          </p:cNvPr>
          <p:cNvPicPr>
            <a:picLocks noChangeAspect="1"/>
          </p:cNvPicPr>
          <p:nvPr/>
        </p:nvPicPr>
        <p:blipFill>
          <a:blip r:embed="rId3"/>
          <a:stretch>
            <a:fillRect/>
          </a:stretch>
        </p:blipFill>
        <p:spPr>
          <a:xfrm>
            <a:off x="995341" y="1698486"/>
            <a:ext cx="10213228" cy="5007114"/>
          </a:xfrm>
          <a:prstGeom prst="rect">
            <a:avLst/>
          </a:prstGeom>
        </p:spPr>
      </p:pic>
    </p:spTree>
    <p:extLst>
      <p:ext uri="{BB962C8B-B14F-4D97-AF65-F5344CB8AC3E}">
        <p14:creationId xmlns:p14="http://schemas.microsoft.com/office/powerpoint/2010/main" val="19650897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06BD98-E608-40A1-98A8-93D5976215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134</TotalTime>
  <Words>1003</Words>
  <Application>Microsoft Office PowerPoint</Application>
  <PresentationFormat>Widescreen</PresentationFormat>
  <Paragraphs>86</Paragraphs>
  <Slides>20</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Tw Cen MT</vt:lpstr>
      <vt:lpstr>Tw Cen MT Condensed</vt:lpstr>
      <vt:lpstr>Wingdings 3</vt:lpstr>
      <vt:lpstr>ModernClassicBlock-3</vt:lpstr>
      <vt:lpstr>Natural  Language   processing </vt:lpstr>
      <vt:lpstr>PowerPoint Presentation</vt:lpstr>
      <vt:lpstr>“INTRODUCTION”</vt:lpstr>
      <vt:lpstr>Sentiment analysis on US airline tweets.</vt:lpstr>
      <vt:lpstr>“database”</vt:lpstr>
      <vt:lpstr>database</vt:lpstr>
      <vt:lpstr>“PRE-PROCESSING”</vt:lpstr>
      <vt:lpstr>DATA PRE-PROCESSING</vt:lpstr>
      <vt:lpstr>data pre-processing</vt:lpstr>
      <vt:lpstr>“model 01”</vt:lpstr>
      <vt:lpstr>DATA PRE-PROCESSING</vt:lpstr>
      <vt:lpstr>DATA PRE-PROCESSING</vt:lpstr>
      <vt:lpstr>data pre-processing</vt:lpstr>
      <vt:lpstr>“model 02”</vt:lpstr>
      <vt:lpstr>DATA PRE-PROCESSING</vt:lpstr>
      <vt:lpstr>DATA PRE-PROCESSING</vt:lpstr>
      <vt:lpstr>data pre-processing</vt:lpstr>
      <vt:lpstr>“References”</vt:lpstr>
      <vt:lpstr>References</vt:lpstr>
      <vt:lpstr>Thank You GitHub.com/Dhruv-1603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Dhruv Joshi</dc:creator>
  <cp:lastModifiedBy>Dhruv Joshi</cp:lastModifiedBy>
  <cp:revision>5</cp:revision>
  <dcterms:created xsi:type="dcterms:W3CDTF">2024-08-12T01:20:54Z</dcterms:created>
  <dcterms:modified xsi:type="dcterms:W3CDTF">2024-08-16T08:16:29Z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