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1"/>
  </p:notesMasterIdLst>
  <p:handoutMasterIdLst>
    <p:handoutMasterId r:id="rId22"/>
  </p:handoutMasterIdLst>
  <p:sldIdLst>
    <p:sldId id="410" r:id="rId5"/>
    <p:sldId id="383" r:id="rId6"/>
    <p:sldId id="389" r:id="rId7"/>
    <p:sldId id="391" r:id="rId8"/>
    <p:sldId id="397" r:id="rId9"/>
    <p:sldId id="408" r:id="rId10"/>
    <p:sldId id="407" r:id="rId11"/>
    <p:sldId id="411" r:id="rId12"/>
    <p:sldId id="412" r:id="rId13"/>
    <p:sldId id="406" r:id="rId14"/>
    <p:sldId id="405" r:id="rId15"/>
    <p:sldId id="404" r:id="rId16"/>
    <p:sldId id="403" r:id="rId17"/>
    <p:sldId id="413" r:id="rId18"/>
    <p:sldId id="414" r:id="rId19"/>
    <p:sldId id="3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1B7093-C40F-424A-A3C0-1469B0CDD3C4}" v="2" dt="2024-07-11T05:45:05.615"/>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6327" autoAdjust="0"/>
  </p:normalViewPr>
  <p:slideViewPr>
    <p:cSldViewPr snapToGrid="0">
      <p:cViewPr varScale="1">
        <p:scale>
          <a:sx n="107" d="100"/>
          <a:sy n="107" d="100"/>
        </p:scale>
        <p:origin x="84" y="1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 Joshi" userId="0fd0698670d894c5" providerId="LiveId" clId="{D81B7093-C40F-424A-A3C0-1469B0CDD3C4}"/>
    <pc:docChg chg="modSld">
      <pc:chgData name="Dhruv Joshi" userId="0fd0698670d894c5" providerId="LiveId" clId="{D81B7093-C40F-424A-A3C0-1469B0CDD3C4}" dt="2024-07-11T05:44:28.932" v="1"/>
      <pc:docMkLst>
        <pc:docMk/>
      </pc:docMkLst>
      <pc:sldChg chg="modSp mod">
        <pc:chgData name="Dhruv Joshi" userId="0fd0698670d894c5" providerId="LiveId" clId="{D81B7093-C40F-424A-A3C0-1469B0CDD3C4}" dt="2024-07-11T05:44:28.932" v="1"/>
        <pc:sldMkLst>
          <pc:docMk/>
          <pc:sldMk cId="4261132419" sldId="398"/>
        </pc:sldMkLst>
        <pc:spChg chg="mod">
          <ac:chgData name="Dhruv Joshi" userId="0fd0698670d894c5" providerId="LiveId" clId="{D81B7093-C40F-424A-A3C0-1469B0CDD3C4}" dt="2024-07-11T05:44:28.932" v="1"/>
          <ac:spMkLst>
            <pc:docMk/>
            <pc:sldMk cId="4261132419" sldId="398"/>
            <ac:spMk id="3" creationId="{8BE734F0-2DDD-AF70-F13D-F9E4C19294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7/11/2024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7/11/2024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514488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069880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597108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4267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745801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github.com/Dhruv1603/Web-Scrap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amazon.co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WEB</a:t>
            </a:r>
            <a:br>
              <a:rPr lang="en-US" dirty="0"/>
            </a:br>
            <a:r>
              <a:rPr lang="en-US" dirty="0"/>
              <a:t>SCRAPING</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Python Web Scraping And Rest Api - Notebook by Aakash Rao N S (aakashns) |  Jovian">
            <a:extLst>
              <a:ext uri="{FF2B5EF4-FFF2-40B4-BE49-F238E27FC236}">
                <a16:creationId xmlns:a16="http://schemas.microsoft.com/office/drawing/2014/main" id="{C3F453E7-7396-312B-00CA-A985CE577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9151" y="779463"/>
            <a:ext cx="7441405" cy="34463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PAGE FUNCTION</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1217215" y="4015583"/>
            <a:ext cx="9757569" cy="2994025"/>
          </a:xfrm>
        </p:spPr>
        <p:txBody>
          <a:bodyPr>
            <a:normAutofit/>
          </a:bodyPr>
          <a:lstStyle/>
          <a:p>
            <a:r>
              <a:rPr lang="en-US" dirty="0"/>
              <a:t>THE FUNCTION `SCRAPE_AMAZON_PAGE` IS DESIGNED TO EXTRACT PRODUCT NAMES, PRICES, REVIEWS, AND LINKS FROM AMAZON SEARCH RESULT PAGES. BY PARSING THE HTML CONTENT OF THESE PAGES, IT SYSTEMATICALLY RETRIEVES AND ORGANIZES THE SPECIFIED ELEMENTS ASSOCIATED WITH EACH PRODUCT LISTING. UPON EXECUTION, IT RETURNS COMPREHENSIVE LISTS CONTAINING THE EXTRACTED INFORMATION FOR ALL PRODUCTS FOUND ON THE PAGE.</a:t>
            </a:r>
          </a:p>
        </p:txBody>
      </p:sp>
    </p:spTree>
    <p:extLst>
      <p:ext uri="{BB962C8B-B14F-4D97-AF65-F5344CB8AC3E}">
        <p14:creationId xmlns:p14="http://schemas.microsoft.com/office/powerpoint/2010/main" val="298364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dirty="0"/>
              <a:t>VISUALIZE DATA</a:t>
            </a:r>
          </a:p>
        </p:txBody>
      </p:sp>
      <p:pic>
        <p:nvPicPr>
          <p:cNvPr id="3082" name="Picture 10" descr="Data Visualization adalah: Pengertian, Kegunaan dan Tipenya">
            <a:extLst>
              <a:ext uri="{FF2B5EF4-FFF2-40B4-BE49-F238E27FC236}">
                <a16:creationId xmlns:a16="http://schemas.microsoft.com/office/drawing/2014/main" id="{F4CFF121-0462-AF77-8802-34C219237781}"/>
              </a:ext>
            </a:extLst>
          </p:cNvPr>
          <p:cNvPicPr>
            <a:picLocks noGrp="1" noChangeAspect="1" noChangeArrowheads="1"/>
          </p:cNvPicPr>
          <p:nvPr>
            <p:ph sz="quarter" idx="13"/>
          </p:nvPr>
        </p:nvPicPr>
        <p:blipFill rotWithShape="1">
          <a:blip r:embed="rId3">
            <a:extLst>
              <a:ext uri="{28A0092B-C50C-407E-A947-70E740481C1C}">
                <a14:useLocalDpi xmlns:a14="http://schemas.microsoft.com/office/drawing/2010/main" val="0"/>
              </a:ext>
            </a:extLst>
          </a:blip>
          <a:srcRect l="5779" t="8014"/>
          <a:stretch/>
        </p:blipFill>
        <p:spPr bwMode="auto">
          <a:xfrm>
            <a:off x="3921919" y="414338"/>
            <a:ext cx="8270081" cy="4673905"/>
          </a:xfrm>
          <a:prstGeom prst="snipRoundRect">
            <a:avLst>
              <a:gd name="adj1" fmla="val 50000"/>
              <a:gd name="adj2" fmla="val 4911"/>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69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VISUALIZE DATA</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2" y="2676525"/>
            <a:ext cx="10084383" cy="3597470"/>
          </a:xfrm>
        </p:spPr>
        <p:txBody>
          <a:bodyPr/>
          <a:lstStyle/>
          <a:p>
            <a:r>
              <a:rPr lang="en-US" b="1" dirty="0"/>
              <a:t>COMPARE RELATIONSHIPS</a:t>
            </a:r>
            <a:r>
              <a:rPr lang="en-US" dirty="0"/>
              <a:t>: THE SCATTER PLOT (FIG = PX.SCATTER(DF, X="PRICE", Y="REVIEWS", COLOR="NAME", HOVER_DATA=["LINK"])) VISUALLY SHOWS HOW IPHONE 15 MODELS VARY IN PRICE AND REVIEWS, HIGHLIGHTING TRENDS AND OUTLIERS.</a:t>
            </a:r>
          </a:p>
          <a:p>
            <a:r>
              <a:rPr lang="en-US" b="1" dirty="0"/>
              <a:t>HIGHLIGHT DETAILS:</a:t>
            </a:r>
            <a:r>
              <a:rPr lang="en-US" dirty="0"/>
              <a:t> BY INCLUDING HOVER_DATA=["LINK"], THE VISUALIZATION ALLOWS INTERACTIVE EXPLORATION OF INDIVIDUAL DATA POINTS, PROVIDING ADDITIONAL CONTEXT SUCH AS DIRECT LINKS TO PRODUCT DETAILS.</a:t>
            </a:r>
          </a:p>
          <a:p>
            <a:r>
              <a:rPr lang="en-US" b="1" dirty="0"/>
              <a:t>COMMUNICATE INSIGHTS:</a:t>
            </a:r>
            <a:r>
              <a:rPr lang="en-US" dirty="0"/>
              <a:t> THE TITLE (TITLE="IPHONE 15 COMPARISON: PRICE VS. REVIEWS") AND AXIS LABELS (XAXIS_TITLE="PRICE", YAXIS_TITLE="REVIEWS") CLARIFY WHAT THE VISUALIZATION REPRESENTS, FACILITATING CLEAR COMMUNICATION OF FINDINGS AND COMPARISONS AMONG DIFFERENT IPHONE 15 MODELS.</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able Placeholder 4">
            <a:extLst>
              <a:ext uri="{FF2B5EF4-FFF2-40B4-BE49-F238E27FC236}">
                <a16:creationId xmlns:a16="http://schemas.microsoft.com/office/drawing/2014/main" id="{BDC2CCAC-22CE-7A17-DBF8-D8E12E11B2CB}"/>
              </a:ext>
            </a:extLst>
          </p:cNvPr>
          <p:cNvSpPr>
            <a:spLocks noGrp="1"/>
          </p:cNvSpPr>
          <p:nvPr>
            <p:ph type="tbl" sz="quarter" idx="10"/>
          </p:nvPr>
        </p:nvSpPr>
        <p:spPr>
          <a:xfrm>
            <a:off x="502444" y="249760"/>
            <a:ext cx="10972800" cy="986109"/>
          </a:xfrm>
        </p:spPr>
        <p:txBody>
          <a:bodyPr/>
          <a:lstStyle/>
          <a:p>
            <a:pPr marL="0" indent="0">
              <a:buNone/>
            </a:pPr>
            <a:r>
              <a:rPr lang="en-US" sz="4400" dirty="0">
                <a:latin typeface="Franklin Gothic Demi (Headings)"/>
              </a:rPr>
              <a:t>VISUALIZE DATA</a:t>
            </a:r>
            <a:endParaRPr lang="en-CA" sz="4400" b="1" dirty="0">
              <a:latin typeface="Franklin Gothic Demi (Headings)"/>
            </a:endParaRPr>
          </a:p>
        </p:txBody>
      </p:sp>
      <p:pic>
        <p:nvPicPr>
          <p:cNvPr id="7" name="Picture 6" descr="A screenshot of a computer&#10;&#10;Description automatically generated">
            <a:extLst>
              <a:ext uri="{FF2B5EF4-FFF2-40B4-BE49-F238E27FC236}">
                <a16:creationId xmlns:a16="http://schemas.microsoft.com/office/drawing/2014/main" id="{7BC757A2-06A4-4B4E-EE06-FFA196B47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12" y="1571626"/>
            <a:ext cx="11763375" cy="5129212"/>
          </a:xfrm>
          <a:prstGeom prst="rect">
            <a:avLst/>
          </a:prstGeom>
        </p:spPr>
      </p:pic>
    </p:spTree>
    <p:extLst>
      <p:ext uri="{BB962C8B-B14F-4D97-AF65-F5344CB8AC3E}">
        <p14:creationId xmlns:p14="http://schemas.microsoft.com/office/powerpoint/2010/main" val="752428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dirty="0"/>
              <a:t>FINAL INTO EXCEL</a:t>
            </a:r>
          </a:p>
        </p:txBody>
      </p:sp>
      <p:pic>
        <p:nvPicPr>
          <p:cNvPr id="4" name="Content Placeholder 3" descr="A screenshot of a computer&#10;&#10;Description automatically generated">
            <a:extLst>
              <a:ext uri="{FF2B5EF4-FFF2-40B4-BE49-F238E27FC236}">
                <a16:creationId xmlns:a16="http://schemas.microsoft.com/office/drawing/2014/main" id="{D3F405F9-C1E1-D659-FFF1-E8100E73068B}"/>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3472295" y="534011"/>
            <a:ext cx="8314458" cy="4272076"/>
          </a:xfrm>
        </p:spPr>
      </p:pic>
    </p:spTree>
    <p:extLst>
      <p:ext uri="{BB962C8B-B14F-4D97-AF65-F5344CB8AC3E}">
        <p14:creationId xmlns:p14="http://schemas.microsoft.com/office/powerpoint/2010/main" val="2544522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EXCEL DATA</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2" y="2676525"/>
            <a:ext cx="10084383" cy="3597470"/>
          </a:xfrm>
        </p:spPr>
        <p:txBody>
          <a:bodyPr/>
          <a:lstStyle/>
          <a:p>
            <a:r>
              <a:rPr lang="en-US" b="1" dirty="0"/>
              <a:t>DATAFRAME CREATION:</a:t>
            </a:r>
            <a:r>
              <a:rPr lang="en-US" dirty="0"/>
              <a:t> THE CODE INITIALIZES A PANDAS DATAFRAME (DF) USING DATA FROM LISTS (ALL_NAMES, ALL_PRICES, ALL_REVIEWS, ALL_LINKS) CONTAINING SCRAPED INFORMATION SUCH AS PRODUCT NAMES, PRICES, REVIEWS, AND LINKS.</a:t>
            </a:r>
          </a:p>
          <a:p>
            <a:r>
              <a:rPr lang="en-US" b="1" dirty="0"/>
              <a:t>EXCEL EXPORT:</a:t>
            </a:r>
            <a:r>
              <a:rPr lang="en-US" dirty="0"/>
              <a:t> THE DATAFRAME IS EXPORTED TO AN EXCEL FILE (DF.TO_EXCEL('IPHONES.XLSX', INDEX=False)), ENSURING THAT THE DATA STRUCTURE AND CONTENT ARE PRESERVED IN A FORMAT SUITABLE FOR FURTHER ANALYSIS OR SHARING.</a:t>
            </a:r>
          </a:p>
          <a:p>
            <a:r>
              <a:rPr lang="en-US" b="1" dirty="0"/>
              <a:t>COMPLETION MESSAGE:</a:t>
            </a:r>
            <a:r>
              <a:rPr lang="en-US" dirty="0"/>
              <a:t> AFTER EXPORTING, THE CODE PRINTS A CONFIRMATION MESSAGE (PRINT('SCRAPING COMPLETE. DATA SAVED TO IPHONES.XLSX.')), INFORMING THE USER THAT THE SCRAPING PROCESS IS FINISHED AND THE DATA HAS BEEN SUCCESSFULLY SAVED TO THE SPECIFIED EXCEL FILE.</a:t>
            </a:r>
          </a:p>
        </p:txBody>
      </p:sp>
    </p:spTree>
    <p:extLst>
      <p:ext uri="{BB962C8B-B14F-4D97-AF65-F5344CB8AC3E}">
        <p14:creationId xmlns:p14="http://schemas.microsoft.com/office/powerpoint/2010/main" val="230914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DHRUV JOSHI</a:t>
            </a:r>
          </a:p>
          <a:p>
            <a:r>
              <a:rPr lang="en-US" dirty="0"/>
              <a:t>dhruvjoshi2604@gmail.com</a:t>
            </a:r>
          </a:p>
          <a:p>
            <a:r>
              <a:rPr lang="en-CA" dirty="0">
                <a:hlinkClick r:id="rId3"/>
              </a:rPr>
              <a:t>https://www.linkedin.com</a:t>
            </a:r>
            <a:endParaRPr lang="en-CA" dirty="0"/>
          </a:p>
          <a:p>
            <a:r>
              <a:rPr lang="en-US" dirty="0">
                <a:hlinkClick r:id="rId4"/>
              </a:rPr>
              <a:t>https://www.github.com</a:t>
            </a:r>
            <a:endParaRPr lang="en-CA" dirty="0"/>
          </a:p>
          <a:p>
            <a:endParaRPr lang="en-US" b="0" dirty="0"/>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INTRODUCTION</a:t>
            </a:r>
          </a:p>
          <a:p>
            <a:r>
              <a:rPr lang="en-US" dirty="0"/>
              <a:t>SCRAPE FUNCTION</a:t>
            </a:r>
          </a:p>
          <a:p>
            <a:r>
              <a:rPr lang="en-US" dirty="0"/>
              <a:t>PAGE FUNCTION</a:t>
            </a:r>
          </a:p>
          <a:p>
            <a:r>
              <a:rPr lang="en-US" dirty="0"/>
              <a:t>VISUALIZE DATA</a:t>
            </a:r>
          </a:p>
          <a:p>
            <a:r>
              <a:rPr lang="en-US" dirty="0"/>
              <a:t>FINAL INTO EXCEL</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n-US" dirty="0"/>
              <a:t>INTRODUCTION</a:t>
            </a:r>
          </a:p>
        </p:txBody>
      </p:sp>
      <p:pic>
        <p:nvPicPr>
          <p:cNvPr id="12" name="Picture Placeholder 4" descr="A close-up of a wood grain">
            <a:extLst>
              <a:ext uri="{FF2B5EF4-FFF2-40B4-BE49-F238E27FC236}">
                <a16:creationId xmlns:a16="http://schemas.microsoft.com/office/drawing/2014/main" id="{7D5BDB53-9169-3BBC-9362-0539514AC7DD}"/>
              </a:ext>
            </a:extLst>
          </p:cNvPr>
          <p:cNvPicPr>
            <a:picLocks noGrp="1" noChangeAspect="1"/>
          </p:cNvPicPr>
          <p:nvPr>
            <p:ph type="pic" sz="quarter" idx="12"/>
          </p:nvPr>
        </p:nvPicPr>
        <p:blipFill rotWithShape="1">
          <a:blip r:embed="rId3">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p:blipFill>
        <p:spPr>
          <a:xfrm>
            <a:off x="0" y="-11113"/>
            <a:ext cx="5791200" cy="6880226"/>
          </a:xfrm>
        </p:spPr>
      </p:pic>
    </p:spTree>
    <p:extLst>
      <p:ext uri="{BB962C8B-B14F-4D97-AF65-F5344CB8AC3E}">
        <p14:creationId xmlns:p14="http://schemas.microsoft.com/office/powerpoint/2010/main" val="144087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WHAT IS WEB-SCRAPING?</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413254"/>
            <a:ext cx="7810500" cy="3700462"/>
          </a:xfrm>
        </p:spPr>
        <p:txBody>
          <a:bodyPr>
            <a:normAutofit/>
          </a:bodyPr>
          <a:lstStyle/>
          <a:p>
            <a:r>
              <a:rPr lang="en-US" dirty="0"/>
              <a:t>WEB SCRAPING AUTOMATICALLY EXTRACTS DATA FROM WEBSITES, USES CRAWLERS TO SEARCH, AND SCRAPERS TO EXTRACT.</a:t>
            </a:r>
          </a:p>
          <a:p>
            <a:r>
              <a:rPr lang="en-US" dirty="0"/>
              <a:t>WEB SCRAPING AUTOMATICALLY CONVERTS HTML DATA INTO STRUCTURED FORMATS.</a:t>
            </a:r>
          </a:p>
          <a:p>
            <a:r>
              <a:rPr lang="en-US" dirty="0"/>
              <a:t>IT CAN USE ONLINE SERVICES, APIS, OR CUSTOM CODE TO OBTAIN DATA.</a:t>
            </a:r>
          </a:p>
          <a:p>
            <a:r>
              <a:rPr lang="en-US" dirty="0"/>
              <a:t>A CRAWLER SEARCHES FOR DATA, WHILE A SCRAPER EXTRACTS IT.</a:t>
            </a: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SCRAPE</a:t>
            </a:r>
            <a:br>
              <a:rPr lang="en-US" dirty="0"/>
            </a:br>
            <a:r>
              <a:rPr lang="en-US" dirty="0"/>
              <a:t>FUNCTION</a:t>
            </a:r>
          </a:p>
        </p:txBody>
      </p:sp>
    </p:spTree>
    <p:extLst>
      <p:ext uri="{BB962C8B-B14F-4D97-AF65-F5344CB8AC3E}">
        <p14:creationId xmlns:p14="http://schemas.microsoft.com/office/powerpoint/2010/main" val="203905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SCRAPE FUNCTION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lstStyle/>
          <a:p>
            <a:r>
              <a:rPr lang="en-US" dirty="0"/>
              <a:t>THE FUNCTION SCRAPES IPHONE NAMES, PRICES, REVIEWS, AND LINKS FROM AMAZON SEARCH RESULTS.</a:t>
            </a:r>
          </a:p>
          <a:p>
            <a:r>
              <a:rPr lang="en-US" dirty="0"/>
              <a:t>IT SENDS A REQUEST TO THE PROVIDED URL AND PARSES THE HTML CONTENT WITH BEAUTIFULSOUP.</a:t>
            </a:r>
          </a:p>
          <a:p>
            <a:r>
              <a:rPr lang="en-US" dirty="0"/>
              <a:t>THE FUNCTION EXTRACTS PRODUCT DETAILS FROM HTML ELEMENTS LABELED AS SEARCH RESULTS.</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5"/>
            <a:ext cx="4490827" cy="3597470"/>
          </a:xfrm>
        </p:spPr>
        <p:txBody>
          <a:bodyPr/>
          <a:lstStyle/>
          <a:p>
            <a:r>
              <a:rPr lang="en-US" dirty="0"/>
              <a:t>IF THE REQUIRED DATA ELEMENTS ARE MISSING, IT ASSIGNS DEFAULT VALUES LIKE "NOT FOUND.“</a:t>
            </a:r>
          </a:p>
          <a:p>
            <a:r>
              <a:rPr lang="en-US" dirty="0"/>
              <a:t>THE FUNCTION RETURNS LISTS OF EXTRACTED NAMES, PRICES, REVIEWS, AND LINKS.</a:t>
            </a:r>
          </a:p>
          <a:p>
            <a:r>
              <a:rPr lang="en-US" dirty="0"/>
              <a:t>THE FUNCTION APPENDS "</a:t>
            </a:r>
            <a:r>
              <a:rPr lang="en-US" dirty="0">
                <a:hlinkClick r:id="rId3"/>
              </a:rPr>
              <a:t>HTTPS://WWW.AMAZON.COM</a:t>
            </a:r>
            <a:r>
              <a:rPr lang="en-US" dirty="0"/>
              <a:t>" TO RELATIVE LINKS TO FORM COMPLETE URLs.</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BEE41752-7A81-98D1-7F54-A25D29477BCB}"/>
              </a:ext>
            </a:extLst>
          </p:cNvPr>
          <p:cNvPicPr>
            <a:picLocks noGrp="1" noChangeAspect="1"/>
          </p:cNvPicPr>
          <p:nvPr>
            <p:ph sz="quarter" idx="14"/>
          </p:nvPr>
        </p:nvPicPr>
        <p:blipFill rotWithShape="1">
          <a:blip r:embed="rId3">
            <a:extLst>
              <a:ext uri="{28A0092B-C50C-407E-A947-70E740481C1C}">
                <a14:useLocalDpi xmlns:a14="http://schemas.microsoft.com/office/drawing/2010/main" val="0"/>
              </a:ext>
            </a:extLst>
          </a:blip>
          <a:srcRect l="43533"/>
          <a:stretch/>
        </p:blipFill>
        <p:spPr>
          <a:xfrm>
            <a:off x="157163" y="307181"/>
            <a:ext cx="6043896" cy="6007894"/>
          </a:xfrm>
        </p:spPr>
      </p:pic>
      <p:sp>
        <p:nvSpPr>
          <p:cNvPr id="7" name="Content Placeholder 2">
            <a:extLst>
              <a:ext uri="{FF2B5EF4-FFF2-40B4-BE49-F238E27FC236}">
                <a16:creationId xmlns:a16="http://schemas.microsoft.com/office/drawing/2014/main" id="{4F00EBE4-F820-351E-7F1D-5B6C85883864}"/>
              </a:ext>
            </a:extLst>
          </p:cNvPr>
          <p:cNvSpPr txBox="1">
            <a:spLocks/>
          </p:cNvSpPr>
          <p:nvPr/>
        </p:nvSpPr>
        <p:spPr>
          <a:xfrm>
            <a:off x="6351078" y="3550445"/>
            <a:ext cx="4671729" cy="2700338"/>
          </a:xfrm>
          <a:prstGeom prst="rect">
            <a:avLst/>
          </a:prstGeom>
        </p:spPr>
        <p:txBody>
          <a:bodyPr>
            <a:normAutofit lnSpcReduction="10000"/>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PHOTO SHOWS AN AMAZON PRODUCT LISTING FOR IPHONE 15 WITH ITS HTML ELEMENTS INSPECTED USING A BROWSER'S DEVELOPER TOOLS.</a:t>
            </a:r>
          </a:p>
        </p:txBody>
      </p:sp>
    </p:spTree>
    <p:extLst>
      <p:ext uri="{BB962C8B-B14F-4D97-AF65-F5344CB8AC3E}">
        <p14:creationId xmlns:p14="http://schemas.microsoft.com/office/powerpoint/2010/main" val="308822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PAGE</a:t>
            </a:r>
            <a:br>
              <a:rPr lang="en-US" dirty="0"/>
            </a:br>
            <a:r>
              <a:rPr lang="en-US" dirty="0"/>
              <a:t>FUNCTION</a:t>
            </a:r>
          </a:p>
        </p:txBody>
      </p:sp>
    </p:spTree>
    <p:extLst>
      <p:ext uri="{BB962C8B-B14F-4D97-AF65-F5344CB8AC3E}">
        <p14:creationId xmlns:p14="http://schemas.microsoft.com/office/powerpoint/2010/main" val="145001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PAGE FUNCTION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normAutofit/>
          </a:bodyPr>
          <a:lstStyle/>
          <a:p>
            <a:r>
              <a:rPr lang="en-US" dirty="0"/>
              <a:t>THE LOOP SCRAPES DATA FROM EACH AMAZON PAGE UNTIL NO MORE ITEMS ARE FOUND.</a:t>
            </a:r>
          </a:p>
          <a:p>
            <a:r>
              <a:rPr lang="en-US" dirty="0"/>
              <a:t>IT PRINTS THE CURRENT PAGE NUMBER BEING SCRAPED.</a:t>
            </a:r>
          </a:p>
          <a:p>
            <a:r>
              <a:rPr lang="en-CA" dirty="0"/>
              <a:t>THE FUNCTION ‘</a:t>
            </a:r>
            <a:r>
              <a:rPr lang="en-CA" dirty="0" err="1"/>
              <a:t>scrape_amazon_page</a:t>
            </a:r>
            <a:r>
              <a:rPr lang="en-CA" dirty="0"/>
              <a:t>’ </a:t>
            </a:r>
            <a:r>
              <a:rPr lang="en-US" dirty="0"/>
              <a:t>IS CALLED WITH THE URL UPDATED FOR EACH PAGE.</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5"/>
            <a:ext cx="4490827" cy="3597470"/>
          </a:xfrm>
        </p:spPr>
        <p:txBody>
          <a:bodyPr/>
          <a:lstStyle/>
          <a:p>
            <a:r>
              <a:rPr lang="en-US" dirty="0"/>
              <a:t>THE LOOP BREAKS IF NO NAMES ARE FOUND ON A PAGE, INDICATING THE END OF RESULTS.</a:t>
            </a:r>
          </a:p>
          <a:p>
            <a:r>
              <a:rPr lang="en-US" dirty="0"/>
              <a:t>SCRAPED DATA (NAMES, PRICES, REVIEWS, LINKS) IS APPENDED TO RESPECTIVE LISTS.</a:t>
            </a:r>
          </a:p>
          <a:p>
            <a:r>
              <a:rPr lang="en-US" dirty="0"/>
              <a:t>A ONE-SECOND DELAY IS ADDED BETWEEN REQUESTS TO AVOID OVERLOADING THE SERVER.</a:t>
            </a:r>
          </a:p>
        </p:txBody>
      </p:sp>
    </p:spTree>
    <p:extLst>
      <p:ext uri="{BB962C8B-B14F-4D97-AF65-F5344CB8AC3E}">
        <p14:creationId xmlns:p14="http://schemas.microsoft.com/office/powerpoint/2010/main" val="145602545"/>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46</TotalTime>
  <Words>690</Words>
  <Application>Microsoft Office PowerPoint</Application>
  <PresentationFormat>Widescreen</PresentationFormat>
  <Paragraphs>64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Franklin Gothic Book</vt:lpstr>
      <vt:lpstr>Franklin Gothic Demi</vt:lpstr>
      <vt:lpstr>Franklin Gothic Demi (Headings)</vt:lpstr>
      <vt:lpstr>Custom</vt:lpstr>
      <vt:lpstr>WEB SCRAPING</vt:lpstr>
      <vt:lpstr>AGENDA</vt:lpstr>
      <vt:lpstr>INTRODUCTION</vt:lpstr>
      <vt:lpstr>WHAT IS WEB-SCRAPING?</vt:lpstr>
      <vt:lpstr>SCRAPE FUNCTION</vt:lpstr>
      <vt:lpstr>SCRAPE FUNCTION</vt:lpstr>
      <vt:lpstr>PowerPoint Presentation</vt:lpstr>
      <vt:lpstr>PAGE FUNCTION</vt:lpstr>
      <vt:lpstr>PAGE FUNCTION</vt:lpstr>
      <vt:lpstr>PAGE FUNCTION</vt:lpstr>
      <vt:lpstr>VISUALIZE DATA</vt:lpstr>
      <vt:lpstr>VISUALIZE DATA</vt:lpstr>
      <vt:lpstr>PowerPoint Presentation</vt:lpstr>
      <vt:lpstr>FINAL INTO EXCEL</vt:lpstr>
      <vt:lpstr>EXCEL DATA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Dhruv Joshi</dc:creator>
  <cp:lastModifiedBy>Dhruv Joshi</cp:lastModifiedBy>
  <cp:revision>1</cp:revision>
  <dcterms:created xsi:type="dcterms:W3CDTF">2024-07-11T04:48:31Z</dcterms:created>
  <dcterms:modified xsi:type="dcterms:W3CDTF">2024-07-11T05:45:10Z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