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Nunito"/>
      <p:regular r:id="rId23"/>
      <p:bold r:id="rId24"/>
      <p:italic r:id="rId25"/>
      <p:boldItalic r:id="rId26"/>
    </p:embeddedFont>
    <p:embeddedFont>
      <p:font typeface="Source Code Pro"/>
      <p:regular r:id="rId27"/>
      <p:bold r:id="rId28"/>
      <p:italic r:id="rId29"/>
      <p:boldItalic r:id="rId30"/>
    </p:embeddedFont>
    <p:embeddedFont>
      <p:font typeface="Source Code Pro Medium"/>
      <p:regular r:id="rId31"/>
      <p:bold r:id="rId32"/>
      <p:italic r:id="rId33"/>
      <p:boldItalic r:id="rId34"/>
    </p:embeddedFont>
    <p:embeddedFont>
      <p:font typeface="Nunito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Medium-regular.fntdata"/><Relationship Id="rId30" Type="http://schemas.openxmlformats.org/officeDocument/2006/relationships/font" Target="fonts/SourceCodePro-boldItalic.fntdata"/><Relationship Id="rId11" Type="http://schemas.openxmlformats.org/officeDocument/2006/relationships/slide" Target="slides/slide6.xml"/><Relationship Id="rId33" Type="http://schemas.openxmlformats.org/officeDocument/2006/relationships/font" Target="fonts/SourceCodeProMedium-italic.fntdata"/><Relationship Id="rId10" Type="http://schemas.openxmlformats.org/officeDocument/2006/relationships/slide" Target="slides/slide5.xml"/><Relationship Id="rId32" Type="http://schemas.openxmlformats.org/officeDocument/2006/relationships/font" Target="fonts/SourceCodeProMedium-bold.fntdata"/><Relationship Id="rId13" Type="http://schemas.openxmlformats.org/officeDocument/2006/relationships/slide" Target="slides/slide8.xml"/><Relationship Id="rId35" Type="http://schemas.openxmlformats.org/officeDocument/2006/relationships/font" Target="fonts/NunitoLight-regular.fntdata"/><Relationship Id="rId12" Type="http://schemas.openxmlformats.org/officeDocument/2006/relationships/slide" Target="slides/slide7.xml"/><Relationship Id="rId34" Type="http://schemas.openxmlformats.org/officeDocument/2006/relationships/font" Target="fonts/SourceCodeProMedium-boldItalic.fntdata"/><Relationship Id="rId15" Type="http://schemas.openxmlformats.org/officeDocument/2006/relationships/slide" Target="slides/slide10.xml"/><Relationship Id="rId37" Type="http://schemas.openxmlformats.org/officeDocument/2006/relationships/font" Target="fonts/NunitoLight-italic.fntdata"/><Relationship Id="rId14" Type="http://schemas.openxmlformats.org/officeDocument/2006/relationships/slide" Target="slides/slide9.xml"/><Relationship Id="rId36" Type="http://schemas.openxmlformats.org/officeDocument/2006/relationships/font" Target="fonts/NunitoLigh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Ligh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6ac555de8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6ac555de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6ac555de8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6ac555de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6ac555de8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6ac555de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6ac555de8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6ac555de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f59039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5903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6ac555de8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6ac555de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59039d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5903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645ce80c6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645ce80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ac555de8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6ac555d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6ac555de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6ac555d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6ac555de8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6ac555d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6ac555de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6ac555d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ac555de8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ac555de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20" Type="http://schemas.openxmlformats.org/officeDocument/2006/relationships/hyperlink" Target="https://auth0.com/blog/jwt-authentication-when-and-how-to-use-it/" TargetMode="External"/><Relationship Id="rId11" Type="http://schemas.openxmlformats.org/officeDocument/2006/relationships/hyperlink" Target="https://youtu.be/6UeDb7ORVPI?si=k5jNxft9R9FxBch" TargetMode="External"/><Relationship Id="rId22" Type="http://schemas.openxmlformats.org/officeDocument/2006/relationships/hyperlink" Target="https://material.io/design/" TargetMode="External"/><Relationship Id="rId10" Type="http://schemas.openxmlformats.org/officeDocument/2006/relationships/hyperlink" Target="https://swagger.io/docs/specification/grouping-operations-with-tags/" TargetMode="External"/><Relationship Id="rId21" Type="http://schemas.openxmlformats.org/officeDocument/2006/relationships/hyperlink" Target="https://material-ui.com/" TargetMode="External"/><Relationship Id="rId13" Type="http://schemas.openxmlformats.org/officeDocument/2006/relationships/hyperlink" Target="https://blog.devgenius.io/how-to-export-csv-and-json-data-from-api-in-react-243d227495bb" TargetMode="External"/><Relationship Id="rId24" Type="http://schemas.openxmlformats.org/officeDocument/2006/relationships/hyperlink" Target="https://javascript.plainenglish.io/how-to-read-excel-file-in-node-js-db3dbd39580b" TargetMode="External"/><Relationship Id="rId12" Type="http://schemas.openxmlformats.org/officeDocument/2006/relationships/hyperlink" Target="https://youtu.be/7Q17ubqLfaM?si=eWWINi9o0pPfXv2t" TargetMode="External"/><Relationship Id="rId23" Type="http://schemas.openxmlformats.org/officeDocument/2006/relationships/hyperlink" Target="https://dribbble.com/shots/9688170-Splitwise-Expense-handling-web-app" TargetMode="External"/><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medium.com/@mithunmk93/algorithm-behind-splitwises-debt-simplification-feature-8ac485e97688" TargetMode="External"/><Relationship Id="rId4" Type="http://schemas.openxmlformats.org/officeDocument/2006/relationships/hyperlink" Target="https://learn.mongodb.com/learning-paths/mongodb-nodejs-developer-path" TargetMode="External"/><Relationship Id="rId9" Type="http://schemas.openxmlformats.org/officeDocument/2006/relationships/hyperlink" Target="https://davidgarcia.dev/posts/how-to-split-open-api-spec-into-multiple-files/" TargetMode="External"/><Relationship Id="rId15" Type="http://schemas.openxmlformats.org/officeDocument/2006/relationships/hyperlink" Target="https://medium.com/how-to-react/how-to-add-export-to-csv-button-in-react-table-7e77ce93838b" TargetMode="External"/><Relationship Id="rId14" Type="http://schemas.openxmlformats.org/officeDocument/2006/relationships/hyperlink" Target="https://medium.com/how-to-react/how-to-add-export-to-csv-button-in-react-table-7e77ce93838b" TargetMode="External"/><Relationship Id="rId17" Type="http://schemas.openxmlformats.org/officeDocument/2006/relationships/hyperlink" Target="https://reactrouter.com/" TargetMode="External"/><Relationship Id="rId16" Type="http://schemas.openxmlformats.org/officeDocument/2006/relationships/hyperlink" Target="https://reactjs.org/docs/getting-started.html" TargetMode="External"/><Relationship Id="rId5" Type="http://schemas.openxmlformats.org/officeDocument/2006/relationships/hyperlink" Target="https://learn.mongodb.com/" TargetMode="External"/><Relationship Id="rId19" Type="http://schemas.openxmlformats.org/officeDocument/2006/relationships/hyperlink" Target="https://jwt.io/introduction/" TargetMode="External"/><Relationship Id="rId6" Type="http://schemas.openxmlformats.org/officeDocument/2006/relationships/hyperlink" Target="https://scrimba.com/learn/learnreact" TargetMode="External"/><Relationship Id="rId18" Type="http://schemas.openxmlformats.org/officeDocument/2006/relationships/hyperlink" Target="https://redux.js.org/introduction/getting-started" TargetMode="External"/><Relationship Id="rId7" Type="http://schemas.openxmlformats.org/officeDocument/2006/relationships/hyperlink" Target="https://fullstackopen.com/en/" TargetMode="External"/><Relationship Id="rId8" Type="http://schemas.openxmlformats.org/officeDocument/2006/relationships/hyperlink" Target="https://learn.microsoft.com/en-us/azure/architecture/best-practices/api-design#use-hateoas-to-enable-navigation-to-related-resources" TargetMode="External"/></Relationships>
</file>

<file path=ppt/slides/_rels/slide15.xml.rels><?xml version="1.0" encoding="UTF-8" standalone="yes"?><Relationships xmlns="http://schemas.openxmlformats.org/package/2006/relationships"><Relationship Id="rId10" Type="http://schemas.openxmlformats.org/officeDocument/2006/relationships/hyperlink" Target="https://www.synopsys.com/blogs/software-security/react-security-best-practices/" TargetMode="External"/><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www.youtube.com/watch?v=7CqJlxBYj-M" TargetMode="External"/><Relationship Id="rId4" Type="http://schemas.openxmlformats.org/officeDocument/2006/relationships/hyperlink" Target="https://www.youtube.com/watch?v=7CqJlxBYj-M" TargetMode="External"/><Relationship Id="rId9" Type="http://schemas.openxmlformats.org/officeDocument/2006/relationships/hyperlink" Target="https://owasp.org/www-project-web-security-testing-guide/" TargetMode="External"/><Relationship Id="rId5" Type="http://schemas.openxmlformats.org/officeDocument/2006/relationships/hyperlink" Target="https://university.mongodb.com/" TargetMode="External"/><Relationship Id="rId6" Type="http://schemas.openxmlformats.org/officeDocument/2006/relationships/hyperlink" Target="https://docs.atlas.mongodb.com/" TargetMode="External"/><Relationship Id="rId7" Type="http://schemas.openxmlformats.org/officeDocument/2006/relationships/hyperlink" Target="https://www.robinwieruch.de/react-hooks-fetch-data" TargetMode="External"/><Relationship Id="rId8" Type="http://schemas.openxmlformats.org/officeDocument/2006/relationships/hyperlink" Target="https://medium.com/capbase/higher-order-components-hocs-in-react-3dce9ac6fab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Fair Share</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Split Bills The Fair Way</a:t>
            </a:r>
            <a:endParaRPr/>
          </a:p>
        </p:txBody>
      </p:sp>
      <p:pic>
        <p:nvPicPr>
          <p:cNvPr id="58" name="Google Shape;58;p13"/>
          <p:cNvPicPr preferRelativeResize="0"/>
          <p:nvPr/>
        </p:nvPicPr>
        <p:blipFill>
          <a:blip r:embed="rId3">
            <a:alphaModFix/>
          </a:blip>
          <a:stretch>
            <a:fillRect/>
          </a:stretch>
        </p:blipFill>
        <p:spPr>
          <a:xfrm>
            <a:off x="2194075" y="1384244"/>
            <a:ext cx="785125" cy="706200"/>
          </a:xfrm>
          <a:prstGeom prst="rect">
            <a:avLst/>
          </a:prstGeom>
          <a:noFill/>
          <a:ln>
            <a:noFill/>
          </a:ln>
        </p:spPr>
      </p:pic>
      <p:sp>
        <p:nvSpPr>
          <p:cNvPr id="59" name="Google Shape;59;p13"/>
          <p:cNvSpPr txBox="1"/>
          <p:nvPr>
            <p:ph idx="1" type="subTitle"/>
          </p:nvPr>
        </p:nvSpPr>
        <p:spPr>
          <a:xfrm>
            <a:off x="6970575" y="4630200"/>
            <a:ext cx="2173500" cy="51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Prof. Amuthan Arulraj</a:t>
            </a:r>
            <a:endParaRPr sz="1100"/>
          </a:p>
          <a:p>
            <a:pPr indent="0" lvl="0" marL="0" rtl="0" algn="l">
              <a:spcBef>
                <a:spcPts val="0"/>
              </a:spcBef>
              <a:spcAft>
                <a:spcPts val="0"/>
              </a:spcAft>
              <a:buNone/>
            </a:pPr>
            <a:r>
              <a:rPr lang="en" sz="1100"/>
              <a:t>INFO 6150 Final Project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04275" y="337588"/>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groups</a:t>
            </a:r>
            <a:endParaRPr sz="3600"/>
          </a:p>
        </p:txBody>
      </p:sp>
      <p:sp>
        <p:nvSpPr>
          <p:cNvPr id="130" name="Google Shape;130;p22"/>
          <p:cNvSpPr txBox="1"/>
          <p:nvPr>
            <p:ph idx="1" type="body"/>
          </p:nvPr>
        </p:nvSpPr>
        <p:spPr>
          <a:xfrm>
            <a:off x="287275" y="1138850"/>
            <a:ext cx="3400200" cy="372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00">
                <a:solidFill>
                  <a:srgbClr val="374151"/>
                </a:solidFill>
              </a:rPr>
              <a:t>Groups section on our dashboard. Seamlessly add and manage groups for shared expenses. Whether it's a trip with friends or joint household expenses, our platform makes group management a hassle-free experience. </a:t>
            </a:r>
            <a:endParaRPr sz="1000">
              <a:solidFill>
                <a:srgbClr val="374151"/>
              </a:solidFill>
            </a:endParaRPr>
          </a:p>
          <a:p>
            <a:pPr indent="0" lvl="0" marL="0" rtl="0" algn="just">
              <a:lnSpc>
                <a:spcPct val="150000"/>
              </a:lnSpc>
              <a:spcBef>
                <a:spcPts val="0"/>
              </a:spcBef>
              <a:spcAft>
                <a:spcPts val="0"/>
              </a:spcAft>
              <a:buNone/>
            </a:pPr>
            <a:r>
              <a:t/>
            </a:r>
            <a:endParaRPr sz="1000">
              <a:solidFill>
                <a:srgbClr val="374151"/>
              </a:solidFill>
            </a:endParaRPr>
          </a:p>
        </p:txBody>
      </p:sp>
      <p:pic>
        <p:nvPicPr>
          <p:cNvPr id="131" name="Google Shape;131;p22"/>
          <p:cNvPicPr preferRelativeResize="0"/>
          <p:nvPr/>
        </p:nvPicPr>
        <p:blipFill rotWithShape="1">
          <a:blip r:embed="rId3">
            <a:alphaModFix/>
          </a:blip>
          <a:srcRect b="2467" l="0" r="0" t="0"/>
          <a:stretch/>
        </p:blipFill>
        <p:spPr>
          <a:xfrm>
            <a:off x="143450" y="2650675"/>
            <a:ext cx="4392750" cy="2405800"/>
          </a:xfrm>
          <a:prstGeom prst="rect">
            <a:avLst/>
          </a:prstGeom>
          <a:noFill/>
          <a:ln>
            <a:noFill/>
          </a:ln>
        </p:spPr>
      </p:pic>
      <p:pic>
        <p:nvPicPr>
          <p:cNvPr id="132" name="Google Shape;132;p22"/>
          <p:cNvPicPr preferRelativeResize="0"/>
          <p:nvPr/>
        </p:nvPicPr>
        <p:blipFill rotWithShape="1">
          <a:blip r:embed="rId4">
            <a:alphaModFix/>
          </a:blip>
          <a:srcRect b="2856" l="0" r="0" t="0"/>
          <a:stretch/>
        </p:blipFill>
        <p:spPr>
          <a:xfrm>
            <a:off x="4485675" y="152400"/>
            <a:ext cx="4410378" cy="2405800"/>
          </a:xfrm>
          <a:prstGeom prst="rect">
            <a:avLst/>
          </a:prstGeom>
          <a:noFill/>
          <a:ln>
            <a:noFill/>
          </a:ln>
        </p:spPr>
      </p:pic>
      <p:pic>
        <p:nvPicPr>
          <p:cNvPr id="133" name="Google Shape;133;p22"/>
          <p:cNvPicPr preferRelativeResize="0"/>
          <p:nvPr/>
        </p:nvPicPr>
        <p:blipFill>
          <a:blip r:embed="rId5">
            <a:alphaModFix/>
          </a:blip>
          <a:stretch>
            <a:fillRect/>
          </a:stretch>
        </p:blipFill>
        <p:spPr>
          <a:xfrm>
            <a:off x="4611621" y="2650675"/>
            <a:ext cx="4284431" cy="240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04275" y="337588"/>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friends</a:t>
            </a:r>
            <a:endParaRPr sz="3600"/>
          </a:p>
        </p:txBody>
      </p:sp>
      <p:sp>
        <p:nvSpPr>
          <p:cNvPr id="139" name="Google Shape;139;p23"/>
          <p:cNvSpPr txBox="1"/>
          <p:nvPr>
            <p:ph idx="1" type="body"/>
          </p:nvPr>
        </p:nvSpPr>
        <p:spPr>
          <a:xfrm>
            <a:off x="287275" y="1138850"/>
            <a:ext cx="3111300" cy="3655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00">
                <a:solidFill>
                  <a:srgbClr val="374151"/>
                </a:solidFill>
              </a:rPr>
              <a:t>Easily manage your social circles, add friends, and explore shared financial journeys. Keep tabs on money splits, ensuring financial harmony. </a:t>
            </a:r>
            <a:endParaRPr sz="1000">
              <a:solidFill>
                <a:srgbClr val="374151"/>
              </a:solidFill>
            </a:endParaRPr>
          </a:p>
          <a:p>
            <a:pPr indent="0" lvl="0" marL="0" rtl="0" algn="just">
              <a:lnSpc>
                <a:spcPct val="150000"/>
              </a:lnSpc>
              <a:spcBef>
                <a:spcPts val="0"/>
              </a:spcBef>
              <a:spcAft>
                <a:spcPts val="0"/>
              </a:spcAft>
              <a:buNone/>
            </a:pPr>
            <a:r>
              <a:t/>
            </a:r>
            <a:endParaRPr sz="1000">
              <a:solidFill>
                <a:srgbClr val="374151"/>
              </a:solidFill>
            </a:endParaRPr>
          </a:p>
          <a:p>
            <a:pPr indent="0" lvl="0" marL="0" rtl="0" algn="just">
              <a:lnSpc>
                <a:spcPct val="150000"/>
              </a:lnSpc>
              <a:spcBef>
                <a:spcPts val="0"/>
              </a:spcBef>
              <a:spcAft>
                <a:spcPts val="0"/>
              </a:spcAft>
              <a:buNone/>
            </a:pPr>
            <a:r>
              <a:rPr lang="en" sz="1000">
                <a:solidFill>
                  <a:srgbClr val="374151"/>
                </a:solidFill>
              </a:rPr>
              <a:t>Strengthen your friendships with clear and transparent financial interactions.</a:t>
            </a:r>
            <a:endParaRPr sz="1000"/>
          </a:p>
        </p:txBody>
      </p:sp>
      <p:pic>
        <p:nvPicPr>
          <p:cNvPr id="140" name="Google Shape;140;p23"/>
          <p:cNvPicPr preferRelativeResize="0"/>
          <p:nvPr/>
        </p:nvPicPr>
        <p:blipFill>
          <a:blip r:embed="rId3">
            <a:alphaModFix/>
          </a:blip>
          <a:stretch>
            <a:fillRect/>
          </a:stretch>
        </p:blipFill>
        <p:spPr>
          <a:xfrm>
            <a:off x="3680125" y="966701"/>
            <a:ext cx="5246551" cy="294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404275" y="337588"/>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Activity and settings</a:t>
            </a:r>
            <a:endParaRPr sz="3600"/>
          </a:p>
        </p:txBody>
      </p:sp>
      <p:sp>
        <p:nvSpPr>
          <p:cNvPr id="146" name="Google Shape;146;p24"/>
          <p:cNvSpPr txBox="1"/>
          <p:nvPr>
            <p:ph idx="1" type="body"/>
          </p:nvPr>
        </p:nvSpPr>
        <p:spPr>
          <a:xfrm>
            <a:off x="287275" y="1138850"/>
            <a:ext cx="3577200" cy="3655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00">
                <a:solidFill>
                  <a:schemeClr val="accent1"/>
                </a:solidFill>
              </a:rPr>
              <a:t>The Activity section lets you stay informed about all financial splits and transactions in one place. </a:t>
            </a:r>
            <a:endParaRPr sz="1000">
              <a:solidFill>
                <a:schemeClr val="accent1"/>
              </a:solidFill>
            </a:endParaRPr>
          </a:p>
          <a:p>
            <a:pPr indent="0" lvl="0" marL="0" rtl="0" algn="just">
              <a:lnSpc>
                <a:spcPct val="150000"/>
              </a:lnSpc>
              <a:spcBef>
                <a:spcPts val="0"/>
              </a:spcBef>
              <a:spcAft>
                <a:spcPts val="0"/>
              </a:spcAft>
              <a:buNone/>
            </a:pPr>
            <a:r>
              <a:t/>
            </a:r>
            <a:endParaRPr sz="1000">
              <a:solidFill>
                <a:schemeClr val="accent1"/>
              </a:solidFill>
            </a:endParaRPr>
          </a:p>
          <a:p>
            <a:pPr indent="0" lvl="0" marL="0" rtl="0" algn="just">
              <a:lnSpc>
                <a:spcPct val="150000"/>
              </a:lnSpc>
              <a:spcBef>
                <a:spcPts val="0"/>
              </a:spcBef>
              <a:spcAft>
                <a:spcPts val="0"/>
              </a:spcAft>
              <a:buNone/>
            </a:pPr>
            <a:r>
              <a:rPr lang="en" sz="1000">
                <a:solidFill>
                  <a:schemeClr val="accent1"/>
                </a:solidFill>
              </a:rPr>
              <a:t>Customize your experience with the Settings section, where you can update your profile info and fine-tune notification preferences such as Expense Added Notifications, Expense Update Notifications.</a:t>
            </a:r>
            <a:endParaRPr sz="1000">
              <a:solidFill>
                <a:schemeClr val="accent1"/>
              </a:solidFill>
            </a:endParaRPr>
          </a:p>
        </p:txBody>
      </p:sp>
      <p:pic>
        <p:nvPicPr>
          <p:cNvPr id="147" name="Google Shape;147;p24"/>
          <p:cNvPicPr preferRelativeResize="0"/>
          <p:nvPr/>
        </p:nvPicPr>
        <p:blipFill>
          <a:blip r:embed="rId3">
            <a:alphaModFix/>
          </a:blip>
          <a:stretch>
            <a:fillRect/>
          </a:stretch>
        </p:blipFill>
        <p:spPr>
          <a:xfrm>
            <a:off x="4466650" y="87225"/>
            <a:ext cx="4303852" cy="2416699"/>
          </a:xfrm>
          <a:prstGeom prst="rect">
            <a:avLst/>
          </a:prstGeom>
          <a:noFill/>
          <a:ln>
            <a:noFill/>
          </a:ln>
        </p:spPr>
      </p:pic>
      <p:pic>
        <p:nvPicPr>
          <p:cNvPr id="148" name="Google Shape;148;p24"/>
          <p:cNvPicPr preferRelativeResize="0"/>
          <p:nvPr/>
        </p:nvPicPr>
        <p:blipFill>
          <a:blip r:embed="rId4">
            <a:alphaModFix/>
          </a:blip>
          <a:stretch>
            <a:fillRect/>
          </a:stretch>
        </p:blipFill>
        <p:spPr>
          <a:xfrm>
            <a:off x="4499050" y="2574387"/>
            <a:ext cx="4303852" cy="24167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68075" y="136375"/>
            <a:ext cx="35553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DataBase - MongoDB</a:t>
            </a:r>
            <a:endParaRPr sz="3600"/>
          </a:p>
        </p:txBody>
      </p:sp>
      <p:sp>
        <p:nvSpPr>
          <p:cNvPr id="154" name="Google Shape;154;p25"/>
          <p:cNvSpPr txBox="1"/>
          <p:nvPr>
            <p:ph idx="1" type="body"/>
          </p:nvPr>
        </p:nvSpPr>
        <p:spPr>
          <a:xfrm>
            <a:off x="268075" y="922775"/>
            <a:ext cx="3008100" cy="4171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900"/>
              <a:t>Activities:</a:t>
            </a:r>
            <a:r>
              <a:rPr lang="en" sz="900"/>
              <a:t> Track every financial move and expense activity in real-time.</a:t>
            </a:r>
            <a:endParaRPr sz="900"/>
          </a:p>
          <a:p>
            <a:pPr indent="0" lvl="0" marL="0" rtl="0" algn="just">
              <a:lnSpc>
                <a:spcPct val="115000"/>
              </a:lnSpc>
              <a:spcBef>
                <a:spcPts val="0"/>
              </a:spcBef>
              <a:spcAft>
                <a:spcPts val="0"/>
              </a:spcAft>
              <a:buNone/>
            </a:pPr>
            <a:r>
              <a:t/>
            </a:r>
            <a:endParaRPr sz="500"/>
          </a:p>
          <a:p>
            <a:pPr indent="0" lvl="0" marL="0" rtl="0" algn="just">
              <a:lnSpc>
                <a:spcPct val="115000"/>
              </a:lnSpc>
              <a:spcBef>
                <a:spcPts val="0"/>
              </a:spcBef>
              <a:spcAft>
                <a:spcPts val="0"/>
              </a:spcAft>
              <a:buNone/>
            </a:pPr>
            <a:r>
              <a:rPr b="1" lang="en" sz="900"/>
              <a:t>Debts:</a:t>
            </a:r>
            <a:r>
              <a:rPr lang="en" sz="900"/>
              <a:t> Effortlessly manage and monitor outstanding debts among friends and groups.</a:t>
            </a:r>
            <a:endParaRPr sz="900"/>
          </a:p>
          <a:p>
            <a:pPr indent="0" lvl="0" marL="0" rtl="0" algn="just">
              <a:lnSpc>
                <a:spcPct val="115000"/>
              </a:lnSpc>
              <a:spcBef>
                <a:spcPts val="0"/>
              </a:spcBef>
              <a:spcAft>
                <a:spcPts val="0"/>
              </a:spcAft>
              <a:buNone/>
            </a:pPr>
            <a:r>
              <a:t/>
            </a:r>
            <a:endParaRPr sz="500"/>
          </a:p>
          <a:p>
            <a:pPr indent="0" lvl="0" marL="0" rtl="0" algn="just">
              <a:lnSpc>
                <a:spcPct val="115000"/>
              </a:lnSpc>
              <a:spcBef>
                <a:spcPts val="0"/>
              </a:spcBef>
              <a:spcAft>
                <a:spcPts val="0"/>
              </a:spcAft>
              <a:buNone/>
            </a:pPr>
            <a:r>
              <a:rPr b="1" lang="en" sz="900"/>
              <a:t>Expired Tokens:</a:t>
            </a:r>
            <a:r>
              <a:rPr lang="en" sz="900"/>
              <a:t> Securely handle and update authentication tokens for enhanced system security.</a:t>
            </a:r>
            <a:endParaRPr sz="900"/>
          </a:p>
          <a:p>
            <a:pPr indent="0" lvl="0" marL="0" rtl="0" algn="just">
              <a:lnSpc>
                <a:spcPct val="115000"/>
              </a:lnSpc>
              <a:spcBef>
                <a:spcPts val="0"/>
              </a:spcBef>
              <a:spcAft>
                <a:spcPts val="0"/>
              </a:spcAft>
              <a:buNone/>
            </a:pPr>
            <a:r>
              <a:t/>
            </a:r>
            <a:endParaRPr sz="500"/>
          </a:p>
          <a:p>
            <a:pPr indent="0" lvl="0" marL="0" rtl="0" algn="just">
              <a:lnSpc>
                <a:spcPct val="115000"/>
              </a:lnSpc>
              <a:spcBef>
                <a:spcPts val="0"/>
              </a:spcBef>
              <a:spcAft>
                <a:spcPts val="0"/>
              </a:spcAft>
              <a:buNone/>
            </a:pPr>
            <a:r>
              <a:rPr b="1" lang="en" sz="900"/>
              <a:t>Friends:</a:t>
            </a:r>
            <a:r>
              <a:rPr lang="en" sz="900"/>
              <a:t> Easily add, manage, and view financial interactions with friends</a:t>
            </a:r>
            <a:r>
              <a:rPr lang="en" sz="900"/>
              <a:t>.</a:t>
            </a:r>
            <a:endParaRPr sz="900"/>
          </a:p>
          <a:p>
            <a:pPr indent="0" lvl="0" marL="0" rtl="0" algn="just">
              <a:lnSpc>
                <a:spcPct val="115000"/>
              </a:lnSpc>
              <a:spcBef>
                <a:spcPts val="0"/>
              </a:spcBef>
              <a:spcAft>
                <a:spcPts val="0"/>
              </a:spcAft>
              <a:buNone/>
            </a:pPr>
            <a:r>
              <a:t/>
            </a:r>
            <a:endParaRPr sz="500"/>
          </a:p>
          <a:p>
            <a:pPr indent="0" lvl="0" marL="0" rtl="0" algn="just">
              <a:lnSpc>
                <a:spcPct val="115000"/>
              </a:lnSpc>
              <a:spcBef>
                <a:spcPts val="0"/>
              </a:spcBef>
              <a:spcAft>
                <a:spcPts val="0"/>
              </a:spcAft>
              <a:buNone/>
            </a:pPr>
            <a:r>
              <a:rPr b="1" lang="en" sz="900"/>
              <a:t>Group Ledgers:</a:t>
            </a:r>
            <a:r>
              <a:rPr lang="en" sz="900"/>
              <a:t> Gain insights into group finances with clear, comprehensive group ledgers.</a:t>
            </a:r>
            <a:endParaRPr sz="900"/>
          </a:p>
          <a:p>
            <a:pPr indent="0" lvl="0" marL="0" rtl="0" algn="just">
              <a:lnSpc>
                <a:spcPct val="115000"/>
              </a:lnSpc>
              <a:spcBef>
                <a:spcPts val="0"/>
              </a:spcBef>
              <a:spcAft>
                <a:spcPts val="0"/>
              </a:spcAft>
              <a:buNone/>
            </a:pPr>
            <a:r>
              <a:t/>
            </a:r>
            <a:endParaRPr sz="500"/>
          </a:p>
          <a:p>
            <a:pPr indent="0" lvl="0" marL="0" rtl="0" algn="just">
              <a:lnSpc>
                <a:spcPct val="115000"/>
              </a:lnSpc>
              <a:spcBef>
                <a:spcPts val="0"/>
              </a:spcBef>
              <a:spcAft>
                <a:spcPts val="0"/>
              </a:spcAft>
              <a:buNone/>
            </a:pPr>
            <a:r>
              <a:rPr b="1" lang="en" sz="900"/>
              <a:t>Groups:</a:t>
            </a:r>
            <a:r>
              <a:rPr lang="en" sz="900"/>
              <a:t> Seamlessly create, join, and administer financial groups for shared expenses.</a:t>
            </a:r>
            <a:endParaRPr sz="900"/>
          </a:p>
          <a:p>
            <a:pPr indent="0" lvl="0" marL="0" rtl="0" algn="just">
              <a:lnSpc>
                <a:spcPct val="115000"/>
              </a:lnSpc>
              <a:spcBef>
                <a:spcPts val="0"/>
              </a:spcBef>
              <a:spcAft>
                <a:spcPts val="0"/>
              </a:spcAft>
              <a:buNone/>
            </a:pPr>
            <a:r>
              <a:t/>
            </a:r>
            <a:endParaRPr sz="500"/>
          </a:p>
          <a:p>
            <a:pPr indent="0" lvl="0" marL="0" rtl="0" algn="just">
              <a:lnSpc>
                <a:spcPct val="115000"/>
              </a:lnSpc>
              <a:spcBef>
                <a:spcPts val="0"/>
              </a:spcBef>
              <a:spcAft>
                <a:spcPts val="0"/>
              </a:spcAft>
              <a:buNone/>
            </a:pPr>
            <a:r>
              <a:rPr b="1" lang="en" sz="900"/>
              <a:t>OTPs:</a:t>
            </a:r>
            <a:r>
              <a:rPr lang="en" sz="900"/>
              <a:t> Utilize one-time passwords for an added layer of security in transactions.</a:t>
            </a:r>
            <a:endParaRPr sz="900"/>
          </a:p>
          <a:p>
            <a:pPr indent="0" lvl="0" marL="0" rtl="0" algn="just">
              <a:lnSpc>
                <a:spcPct val="115000"/>
              </a:lnSpc>
              <a:spcBef>
                <a:spcPts val="0"/>
              </a:spcBef>
              <a:spcAft>
                <a:spcPts val="0"/>
              </a:spcAft>
              <a:buNone/>
            </a:pPr>
            <a:r>
              <a:t/>
            </a:r>
            <a:endParaRPr sz="500"/>
          </a:p>
          <a:p>
            <a:pPr indent="0" lvl="0" marL="0" rtl="0" algn="just">
              <a:spcBef>
                <a:spcPts val="0"/>
              </a:spcBef>
              <a:spcAft>
                <a:spcPts val="0"/>
              </a:spcAft>
              <a:buNone/>
            </a:pPr>
            <a:r>
              <a:rPr b="1" lang="en" sz="900"/>
              <a:t>Transactions:</a:t>
            </a:r>
            <a:r>
              <a:rPr lang="en" sz="900"/>
              <a:t> Access a detailed log of all financial transactions, providing a transparent overview.</a:t>
            </a:r>
            <a:endParaRPr sz="900"/>
          </a:p>
          <a:p>
            <a:pPr indent="0" lvl="0" marL="0" rtl="0" algn="just">
              <a:lnSpc>
                <a:spcPct val="115000"/>
              </a:lnSpc>
              <a:spcBef>
                <a:spcPts val="0"/>
              </a:spcBef>
              <a:spcAft>
                <a:spcPts val="0"/>
              </a:spcAft>
              <a:buNone/>
            </a:pPr>
            <a:r>
              <a:t/>
            </a:r>
            <a:endParaRPr sz="100"/>
          </a:p>
          <a:p>
            <a:pPr indent="0" lvl="0" marL="0" rtl="0" algn="just">
              <a:lnSpc>
                <a:spcPct val="115000"/>
              </a:lnSpc>
              <a:spcBef>
                <a:spcPts val="0"/>
              </a:spcBef>
              <a:spcAft>
                <a:spcPts val="0"/>
              </a:spcAft>
              <a:buNone/>
            </a:pPr>
            <a:r>
              <a:t/>
            </a:r>
            <a:endParaRPr sz="900"/>
          </a:p>
        </p:txBody>
      </p:sp>
      <p:pic>
        <p:nvPicPr>
          <p:cNvPr id="155" name="Google Shape;155;p25"/>
          <p:cNvPicPr preferRelativeResize="0"/>
          <p:nvPr/>
        </p:nvPicPr>
        <p:blipFill>
          <a:blip r:embed="rId3">
            <a:alphaModFix/>
          </a:blip>
          <a:stretch>
            <a:fillRect/>
          </a:stretch>
        </p:blipFill>
        <p:spPr>
          <a:xfrm>
            <a:off x="3501950" y="998925"/>
            <a:ext cx="5536200" cy="3084400"/>
          </a:xfrm>
          <a:prstGeom prst="rect">
            <a:avLst/>
          </a:prstGeom>
          <a:noFill/>
          <a:ln>
            <a:noFill/>
          </a:ln>
        </p:spPr>
      </p:pic>
      <p:sp>
        <p:nvSpPr>
          <p:cNvPr id="156" name="Google Shape;156;p25"/>
          <p:cNvSpPr txBox="1"/>
          <p:nvPr>
            <p:ph idx="1" type="body"/>
          </p:nvPr>
        </p:nvSpPr>
        <p:spPr>
          <a:xfrm>
            <a:off x="3501950" y="3995325"/>
            <a:ext cx="5536200" cy="1098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00"/>
          </a:p>
          <a:p>
            <a:pPr indent="0" lvl="0" marL="0" rtl="0" algn="just">
              <a:lnSpc>
                <a:spcPct val="115000"/>
              </a:lnSpc>
              <a:spcBef>
                <a:spcPts val="0"/>
              </a:spcBef>
              <a:spcAft>
                <a:spcPts val="0"/>
              </a:spcAft>
              <a:buNone/>
            </a:pPr>
            <a:r>
              <a:t/>
            </a:r>
            <a:endParaRPr sz="100"/>
          </a:p>
          <a:p>
            <a:pPr indent="0" lvl="0" marL="0" rtl="0" algn="just">
              <a:lnSpc>
                <a:spcPct val="115000"/>
              </a:lnSpc>
              <a:spcBef>
                <a:spcPts val="0"/>
              </a:spcBef>
              <a:spcAft>
                <a:spcPts val="0"/>
              </a:spcAft>
              <a:buNone/>
            </a:pPr>
            <a:r>
              <a:t/>
            </a:r>
            <a:endParaRPr sz="100"/>
          </a:p>
          <a:p>
            <a:pPr indent="0" lvl="0" marL="0" rtl="0" algn="just">
              <a:lnSpc>
                <a:spcPct val="115000"/>
              </a:lnSpc>
              <a:spcBef>
                <a:spcPts val="0"/>
              </a:spcBef>
              <a:spcAft>
                <a:spcPts val="0"/>
              </a:spcAft>
              <a:buNone/>
            </a:pPr>
            <a:r>
              <a:rPr b="1" lang="en" sz="900"/>
              <a:t>User Accesses:</a:t>
            </a:r>
            <a:r>
              <a:rPr lang="en" sz="900"/>
              <a:t> Manage user permissions and access to ensure a secure and controlled environment.</a:t>
            </a:r>
            <a:endParaRPr sz="900"/>
          </a:p>
          <a:p>
            <a:pPr indent="0" lvl="0" marL="0" rtl="0" algn="just">
              <a:lnSpc>
                <a:spcPct val="115000"/>
              </a:lnSpc>
              <a:spcBef>
                <a:spcPts val="0"/>
              </a:spcBef>
              <a:spcAft>
                <a:spcPts val="0"/>
              </a:spcAft>
              <a:buNone/>
            </a:pPr>
            <a:r>
              <a:t/>
            </a:r>
            <a:endParaRPr sz="500"/>
          </a:p>
          <a:p>
            <a:pPr indent="0" lvl="0" marL="0" rtl="0" algn="just">
              <a:lnSpc>
                <a:spcPct val="115000"/>
              </a:lnSpc>
              <a:spcBef>
                <a:spcPts val="0"/>
              </a:spcBef>
              <a:spcAft>
                <a:spcPts val="0"/>
              </a:spcAft>
              <a:buNone/>
            </a:pPr>
            <a:r>
              <a:t/>
            </a:r>
            <a:endParaRPr sz="100"/>
          </a:p>
          <a:p>
            <a:pPr indent="0" lvl="0" marL="0" rtl="0" algn="just">
              <a:lnSpc>
                <a:spcPct val="115000"/>
              </a:lnSpc>
              <a:spcBef>
                <a:spcPts val="0"/>
              </a:spcBef>
              <a:spcAft>
                <a:spcPts val="0"/>
              </a:spcAft>
              <a:buNone/>
            </a:pPr>
            <a:r>
              <a:rPr b="1" lang="en" sz="1000"/>
              <a:t>Users:</a:t>
            </a:r>
            <a:r>
              <a:rPr lang="en" sz="1000"/>
              <a:t> Maintain profiles, preferences, and financial data for a personalized experience within our dynamic ecosystem</a:t>
            </a:r>
            <a:endParaRPr sz="1000"/>
          </a:p>
          <a:p>
            <a:pPr indent="0" lvl="0" marL="0" rtl="0" algn="just">
              <a:lnSpc>
                <a:spcPct val="115000"/>
              </a:lnSpc>
              <a:spcBef>
                <a:spcPts val="0"/>
              </a:spcBef>
              <a:spcAft>
                <a:spcPts val="0"/>
              </a:spcAft>
              <a:buNone/>
            </a:pPr>
            <a:r>
              <a:t/>
            </a:r>
            <a:endParaRPr sz="900"/>
          </a:p>
          <a:p>
            <a:pPr indent="0" lvl="0" marL="0" rtl="0" algn="just">
              <a:lnSpc>
                <a:spcPct val="115000"/>
              </a:lnSpc>
              <a:spcBef>
                <a:spcPts val="0"/>
              </a:spcBef>
              <a:spcAft>
                <a:spcPts val="0"/>
              </a:spcAft>
              <a:buNone/>
            </a:pPr>
            <a:r>
              <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37400" y="225400"/>
            <a:ext cx="8333100" cy="73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2" name="Google Shape;162;p26"/>
          <p:cNvSpPr txBox="1"/>
          <p:nvPr/>
        </p:nvSpPr>
        <p:spPr>
          <a:xfrm>
            <a:off x="-170100" y="1008675"/>
            <a:ext cx="4946100" cy="39375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200"/>
              <a:buFont typeface="Source Code Pro"/>
              <a:buNone/>
            </a:pPr>
            <a:r>
              <a:rPr b="1" lang="en" sz="1200">
                <a:solidFill>
                  <a:srgbClr val="374151"/>
                </a:solidFill>
                <a:latin typeface="Source Code Pro"/>
                <a:ea typeface="Source Code Pro"/>
                <a:cs typeface="Source Code Pro"/>
                <a:sym typeface="Source Code Pro"/>
              </a:rPr>
              <a:t>Professor</a:t>
            </a:r>
            <a:r>
              <a:rPr b="1" lang="en" sz="1200">
                <a:solidFill>
                  <a:srgbClr val="374151"/>
                </a:solidFill>
                <a:latin typeface="Source Code Pro"/>
                <a:ea typeface="Source Code Pro"/>
                <a:cs typeface="Source Code Pro"/>
                <a:sym typeface="Source Code Pro"/>
              </a:rPr>
              <a:t> Amuthan </a:t>
            </a:r>
            <a:r>
              <a:rPr b="1" lang="en" sz="1100">
                <a:solidFill>
                  <a:srgbClr val="374151"/>
                </a:solidFill>
                <a:latin typeface="Source Code Pro"/>
                <a:ea typeface="Source Code Pro"/>
                <a:cs typeface="Source Code Pro"/>
                <a:sym typeface="Source Code Pro"/>
              </a:rPr>
              <a:t>Arulraj:</a:t>
            </a:r>
            <a:endParaRPr b="1" sz="1200">
              <a:solidFill>
                <a:srgbClr val="374151"/>
              </a:solidFill>
              <a:latin typeface="Source Code Pro"/>
              <a:ea typeface="Source Code Pro"/>
              <a:cs typeface="Source Code Pro"/>
              <a:sym typeface="Source Code Pro"/>
            </a:endParaRPr>
          </a:p>
          <a:p>
            <a:pPr indent="-228600" lvl="0" marL="457200" rtl="0" algn="l">
              <a:lnSpc>
                <a:spcPct val="115000"/>
              </a:lnSpc>
              <a:spcBef>
                <a:spcPts val="0"/>
              </a:spcBef>
              <a:spcAft>
                <a:spcPts val="0"/>
              </a:spcAft>
              <a:buClr>
                <a:srgbClr val="374151"/>
              </a:buClr>
              <a:buSzPts val="1000"/>
              <a:buFont typeface="Source Code Pro"/>
              <a:buNone/>
            </a:pPr>
            <a:r>
              <a:rPr lang="en" sz="1000">
                <a:solidFill>
                  <a:schemeClr val="lt1"/>
                </a:solidFill>
                <a:latin typeface="Source Code Pro Medium"/>
                <a:ea typeface="Source Code Pro Medium"/>
                <a:cs typeface="Source Code Pro Medium"/>
                <a:sym typeface="Source Code Pro Medium"/>
              </a:rPr>
              <a:t>Lectures of the professor and Videos on concepts (React Router, Redux, PWA, Internationalization) </a:t>
            </a:r>
            <a:endParaRPr sz="1000">
              <a:solidFill>
                <a:schemeClr val="lt1"/>
              </a:solidFill>
              <a:latin typeface="Source Code Pro Medium"/>
              <a:ea typeface="Source Code Pro Medium"/>
              <a:cs typeface="Source Code Pro Medium"/>
              <a:sym typeface="Source Code Pro Medium"/>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Algorithmic Insight: </a:t>
            </a:r>
            <a:r>
              <a:rPr lang="en" sz="1000">
                <a:solidFill>
                  <a:schemeClr val="lt1"/>
                </a:solidFill>
                <a:uFill>
                  <a:noFill/>
                </a:uFill>
                <a:latin typeface="Source Code Pro Medium"/>
                <a:ea typeface="Source Code Pro Medium"/>
                <a:cs typeface="Source Code Pro Medium"/>
                <a:sym typeface="Source Code Pro Medium"/>
                <a:hlinkClick r:id="rId3">
                  <a:extLst>
                    <a:ext uri="{A12FA001-AC4F-418D-AE19-62706E023703}">
                      <ahyp:hlinkClr val="tx"/>
                    </a:ext>
                  </a:extLst>
                </a:hlinkClick>
              </a:rPr>
              <a:t>Algorithm behind Splitwise's Debt Simplification Feature</a:t>
            </a:r>
            <a:endParaRPr sz="1000">
              <a:solidFill>
                <a:schemeClr val="lt1"/>
              </a:solidFill>
              <a:latin typeface="Source Code Pro Medium"/>
              <a:ea typeface="Source Code Pro Medium"/>
              <a:cs typeface="Source Code Pro Medium"/>
              <a:sym typeface="Source Code Pro Medium"/>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MongoDB Development:</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Medium"/>
              <a:buChar char="●"/>
            </a:pPr>
            <a:r>
              <a:rPr lang="en" sz="1000">
                <a:solidFill>
                  <a:schemeClr val="lt1"/>
                </a:solidFill>
                <a:uFill>
                  <a:noFill/>
                </a:uFill>
                <a:latin typeface="Source Code Pro Medium"/>
                <a:ea typeface="Source Code Pro Medium"/>
                <a:cs typeface="Source Code Pro Medium"/>
                <a:sym typeface="Source Code Pro Medium"/>
                <a:hlinkClick r:id="rId4">
                  <a:extLst>
                    <a:ext uri="{A12FA001-AC4F-418D-AE19-62706E023703}">
                      <ahyp:hlinkClr val="tx"/>
                    </a:ext>
                  </a:extLst>
                </a:hlinkClick>
              </a:rPr>
              <a:t>MongoDB Node.js Developer Path</a:t>
            </a:r>
            <a:endParaRPr sz="1000">
              <a:solidFill>
                <a:schemeClr val="lt1"/>
              </a:solidFill>
              <a:latin typeface="Source Code Pro Medium"/>
              <a:ea typeface="Source Code Pro Medium"/>
              <a:cs typeface="Source Code Pro Medium"/>
              <a:sym typeface="Source Code Pro Medium"/>
            </a:endParaRPr>
          </a:p>
          <a:p>
            <a:pPr indent="-292100" lvl="1" marL="914400" rtl="0" algn="l">
              <a:lnSpc>
                <a:spcPct val="115000"/>
              </a:lnSpc>
              <a:spcBef>
                <a:spcPts val="0"/>
              </a:spcBef>
              <a:spcAft>
                <a:spcPts val="0"/>
              </a:spcAft>
              <a:buClr>
                <a:schemeClr val="lt1"/>
              </a:buClr>
              <a:buSzPts val="1000"/>
              <a:buFont typeface="Source Code Pro Medium"/>
              <a:buChar char="●"/>
            </a:pPr>
            <a:r>
              <a:rPr lang="en" sz="1000">
                <a:solidFill>
                  <a:schemeClr val="lt1"/>
                </a:solidFill>
                <a:uFill>
                  <a:noFill/>
                </a:uFill>
                <a:latin typeface="Source Code Pro Medium"/>
                <a:ea typeface="Source Code Pro Medium"/>
                <a:cs typeface="Source Code Pro Medium"/>
                <a:sym typeface="Source Code Pro Medium"/>
                <a:hlinkClick r:id="rId5">
                  <a:extLst>
                    <a:ext uri="{A12FA001-AC4F-418D-AE19-62706E023703}">
                      <ahyp:hlinkClr val="tx"/>
                    </a:ext>
                  </a:extLst>
                </a:hlinkClick>
              </a:rPr>
              <a:t>MongoDB Learning Center</a:t>
            </a:r>
            <a:endParaRPr sz="1000">
              <a:solidFill>
                <a:schemeClr val="lt1"/>
              </a:solidFill>
              <a:latin typeface="Source Code Pro Medium"/>
              <a:ea typeface="Source Code Pro Medium"/>
              <a:cs typeface="Source Code Pro Medium"/>
              <a:sym typeface="Source Code Pro Medium"/>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React.js Learning:</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Medium"/>
              <a:buChar char="●"/>
            </a:pPr>
            <a:r>
              <a:rPr lang="en" sz="1000">
                <a:solidFill>
                  <a:schemeClr val="lt1"/>
                </a:solidFill>
                <a:uFill>
                  <a:noFill/>
                </a:uFill>
                <a:latin typeface="Source Code Pro Medium"/>
                <a:ea typeface="Source Code Pro Medium"/>
                <a:cs typeface="Source Code Pro Medium"/>
                <a:sym typeface="Source Code Pro Medium"/>
                <a:hlinkClick r:id="rId6">
                  <a:extLst>
                    <a:ext uri="{A12FA001-AC4F-418D-AE19-62706E023703}">
                      <ahyp:hlinkClr val="tx"/>
                    </a:ext>
                  </a:extLst>
                </a:hlinkClick>
              </a:rPr>
              <a:t>Scrimba - Learn React</a:t>
            </a:r>
            <a:endParaRPr sz="1000">
              <a:solidFill>
                <a:schemeClr val="lt1"/>
              </a:solidFill>
              <a:latin typeface="Source Code Pro Medium"/>
              <a:ea typeface="Source Code Pro Medium"/>
              <a:cs typeface="Source Code Pro Medium"/>
              <a:sym typeface="Source Code Pro Medium"/>
            </a:endParaRPr>
          </a:p>
          <a:p>
            <a:pPr indent="-292100" lvl="1" marL="914400" rtl="0" algn="l">
              <a:lnSpc>
                <a:spcPct val="115000"/>
              </a:lnSpc>
              <a:spcBef>
                <a:spcPts val="0"/>
              </a:spcBef>
              <a:spcAft>
                <a:spcPts val="0"/>
              </a:spcAft>
              <a:buClr>
                <a:schemeClr val="lt1"/>
              </a:buClr>
              <a:buSzPts val="1000"/>
              <a:buFont typeface="Source Code Pro Medium"/>
              <a:buChar char="●"/>
            </a:pPr>
            <a:r>
              <a:rPr lang="en" sz="1000">
                <a:solidFill>
                  <a:schemeClr val="lt1"/>
                </a:solidFill>
                <a:uFill>
                  <a:noFill/>
                </a:uFill>
                <a:latin typeface="Source Code Pro Medium"/>
                <a:ea typeface="Source Code Pro Medium"/>
                <a:cs typeface="Source Code Pro Medium"/>
                <a:sym typeface="Source Code Pro Medium"/>
                <a:hlinkClick r:id="rId7">
                  <a:extLst>
                    <a:ext uri="{A12FA001-AC4F-418D-AE19-62706E023703}">
                      <ahyp:hlinkClr val="tx"/>
                    </a:ext>
                  </a:extLst>
                </a:hlinkClick>
              </a:rPr>
              <a:t>Full Stack Open</a:t>
            </a:r>
            <a:endParaRPr sz="1000">
              <a:solidFill>
                <a:schemeClr val="lt1"/>
              </a:solidFill>
              <a:latin typeface="Source Code Pro Medium"/>
              <a:ea typeface="Source Code Pro Medium"/>
              <a:cs typeface="Source Code Pro Medium"/>
              <a:sym typeface="Source Code Pro Medium"/>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API Design and Swagger UI:</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Medium"/>
              <a:buChar char="●"/>
            </a:pPr>
            <a:r>
              <a:rPr lang="en" sz="1000">
                <a:solidFill>
                  <a:schemeClr val="lt1"/>
                </a:solidFill>
                <a:uFill>
                  <a:noFill/>
                </a:uFill>
                <a:latin typeface="Source Code Pro Medium"/>
                <a:ea typeface="Source Code Pro Medium"/>
                <a:cs typeface="Source Code Pro Medium"/>
                <a:sym typeface="Source Code Pro Medium"/>
                <a:hlinkClick r:id="rId8">
                  <a:extLst>
                    <a:ext uri="{A12FA001-AC4F-418D-AE19-62706E023703}">
                      <ahyp:hlinkClr val="tx"/>
                    </a:ext>
                  </a:extLst>
                </a:hlinkClick>
              </a:rPr>
              <a:t>Best Practices for API Design</a:t>
            </a:r>
            <a:endParaRPr sz="1000">
              <a:solidFill>
                <a:schemeClr val="lt1"/>
              </a:solidFill>
              <a:latin typeface="Source Code Pro Medium"/>
              <a:ea typeface="Source Code Pro Medium"/>
              <a:cs typeface="Source Code Pro Medium"/>
              <a:sym typeface="Source Code Pro Medium"/>
            </a:endParaRPr>
          </a:p>
          <a:p>
            <a:pPr indent="-292100" lvl="1" marL="914400" rtl="0" algn="l">
              <a:lnSpc>
                <a:spcPct val="115000"/>
              </a:lnSpc>
              <a:spcBef>
                <a:spcPts val="0"/>
              </a:spcBef>
              <a:spcAft>
                <a:spcPts val="0"/>
              </a:spcAft>
              <a:buClr>
                <a:schemeClr val="lt1"/>
              </a:buClr>
              <a:buSzPts val="1000"/>
              <a:buFont typeface="Source Code Pro Medium"/>
              <a:buChar char="●"/>
            </a:pPr>
            <a:r>
              <a:rPr lang="en" sz="1000">
                <a:solidFill>
                  <a:schemeClr val="lt1"/>
                </a:solidFill>
                <a:uFill>
                  <a:noFill/>
                </a:uFill>
                <a:latin typeface="Source Code Pro Medium"/>
                <a:ea typeface="Source Code Pro Medium"/>
                <a:cs typeface="Source Code Pro Medium"/>
                <a:sym typeface="Source Code Pro Medium"/>
                <a:hlinkClick r:id="rId9">
                  <a:extLst>
                    <a:ext uri="{A12FA001-AC4F-418D-AE19-62706E023703}">
                      <ahyp:hlinkClr val="tx"/>
                    </a:ext>
                  </a:extLst>
                </a:hlinkClick>
              </a:rPr>
              <a:t>How to Split Open API Spec into Multiple Files</a:t>
            </a:r>
            <a:endParaRPr sz="1000">
              <a:solidFill>
                <a:schemeClr val="lt1"/>
              </a:solidFill>
              <a:latin typeface="Source Code Pro Medium"/>
              <a:ea typeface="Source Code Pro Medium"/>
              <a:cs typeface="Source Code Pro Medium"/>
              <a:sym typeface="Source Code Pro Medium"/>
            </a:endParaRPr>
          </a:p>
          <a:p>
            <a:pPr indent="-292100" lvl="1" marL="914400" rtl="0" algn="l">
              <a:lnSpc>
                <a:spcPct val="115000"/>
              </a:lnSpc>
              <a:spcBef>
                <a:spcPts val="0"/>
              </a:spcBef>
              <a:spcAft>
                <a:spcPts val="0"/>
              </a:spcAft>
              <a:buClr>
                <a:schemeClr val="lt1"/>
              </a:buClr>
              <a:buSzPts val="1000"/>
              <a:buFont typeface="Source Code Pro Medium"/>
              <a:buChar char="●"/>
            </a:pPr>
            <a:r>
              <a:rPr lang="en" sz="1000">
                <a:solidFill>
                  <a:schemeClr val="lt1"/>
                </a:solidFill>
                <a:uFill>
                  <a:noFill/>
                </a:uFill>
                <a:latin typeface="Source Code Pro Medium"/>
                <a:ea typeface="Source Code Pro Medium"/>
                <a:cs typeface="Source Code Pro Medium"/>
                <a:sym typeface="Source Code Pro Medium"/>
                <a:hlinkClick r:id="rId10">
                  <a:extLst>
                    <a:ext uri="{A12FA001-AC4F-418D-AE19-62706E023703}">
                      <ahyp:hlinkClr val="tx"/>
                    </a:ext>
                  </a:extLst>
                </a:hlinkClick>
              </a:rPr>
              <a:t>Grouping Operations with Tags in Swagger</a:t>
            </a:r>
            <a:endParaRPr sz="1000">
              <a:solidFill>
                <a:schemeClr val="lt1"/>
              </a:solidFill>
              <a:latin typeface="Source Code Pro Medium"/>
              <a:ea typeface="Source Code Pro Medium"/>
              <a:cs typeface="Source Code Pro Medium"/>
              <a:sym typeface="Source Code Pro Medium"/>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Video Resources:</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Medium"/>
              <a:buChar char="●"/>
            </a:pPr>
            <a:r>
              <a:rPr lang="en" sz="1000">
                <a:solidFill>
                  <a:schemeClr val="lt1"/>
                </a:solidFill>
                <a:uFill>
                  <a:noFill/>
                </a:uFill>
                <a:latin typeface="Source Code Pro Medium"/>
                <a:ea typeface="Source Code Pro Medium"/>
                <a:cs typeface="Source Code Pro Medium"/>
                <a:sym typeface="Source Code Pro Medium"/>
                <a:hlinkClick r:id="rId11">
                  <a:extLst>
                    <a:ext uri="{A12FA001-AC4F-418D-AE19-62706E023703}">
                      <ahyp:hlinkClr val="tx"/>
                    </a:ext>
                  </a:extLst>
                </a:hlinkClick>
              </a:rPr>
              <a:t>YouTube: Splitwise Tutorial</a:t>
            </a:r>
            <a:endParaRPr sz="1000">
              <a:solidFill>
                <a:schemeClr val="lt1"/>
              </a:solidFill>
              <a:latin typeface="Source Code Pro Medium"/>
              <a:ea typeface="Source Code Pro Medium"/>
              <a:cs typeface="Source Code Pro Medium"/>
              <a:sym typeface="Source Code Pro Medium"/>
            </a:endParaRPr>
          </a:p>
          <a:p>
            <a:pPr indent="-292100" lvl="1" marL="914400" rtl="0" algn="l">
              <a:lnSpc>
                <a:spcPct val="115000"/>
              </a:lnSpc>
              <a:spcBef>
                <a:spcPts val="0"/>
              </a:spcBef>
              <a:spcAft>
                <a:spcPts val="0"/>
              </a:spcAft>
              <a:buClr>
                <a:schemeClr val="lt1"/>
              </a:buClr>
              <a:buSzPts val="1000"/>
              <a:buFont typeface="Source Code Pro Medium"/>
              <a:buChar char="●"/>
            </a:pPr>
            <a:r>
              <a:rPr lang="en" sz="1000">
                <a:solidFill>
                  <a:schemeClr val="lt1"/>
                </a:solidFill>
                <a:uFill>
                  <a:noFill/>
                </a:uFill>
                <a:latin typeface="Source Code Pro Medium"/>
                <a:ea typeface="Source Code Pro Medium"/>
                <a:cs typeface="Source Code Pro Medium"/>
                <a:sym typeface="Source Code Pro Medium"/>
                <a:hlinkClick r:id="rId12">
                  <a:extLst>
                    <a:ext uri="{A12FA001-AC4F-418D-AE19-62706E023703}">
                      <ahyp:hlinkClr val="tx"/>
                    </a:ext>
                  </a:extLst>
                </a:hlinkClick>
              </a:rPr>
              <a:t>YouTube: API Design Best Practices</a:t>
            </a:r>
            <a:endParaRPr sz="1000">
              <a:solidFill>
                <a:schemeClr val="lt1"/>
              </a:solidFill>
              <a:latin typeface="Source Code Pro Medium"/>
              <a:ea typeface="Source Code Pro Medium"/>
              <a:cs typeface="Source Code Pro Medium"/>
              <a:sym typeface="Source Code Pro Medium"/>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React Exporting Data:</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uFill>
                  <a:noFill/>
                </a:uFill>
                <a:latin typeface="Source Code Pro"/>
                <a:ea typeface="Source Code Pro"/>
                <a:cs typeface="Source Code Pro"/>
                <a:sym typeface="Source Code Pro"/>
                <a:hlinkClick r:id="rId13">
                  <a:extLst>
                    <a:ext uri="{A12FA001-AC4F-418D-AE19-62706E023703}">
                      <ahyp:hlinkClr val="tx"/>
                    </a:ext>
                  </a:extLst>
                </a:hlinkClick>
              </a:rPr>
              <a:t>Export to CSV and JSON in React</a:t>
            </a:r>
            <a:endParaRPr sz="1000">
              <a:solidFill>
                <a:schemeClr val="lt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uFill>
                  <a:noFill/>
                </a:uFill>
                <a:latin typeface="Source Code Pro"/>
                <a:ea typeface="Source Code Pro"/>
                <a:cs typeface="Source Code Pro"/>
                <a:sym typeface="Source Code Pro"/>
                <a:hlinkClick r:id="rId14">
                  <a:extLst>
                    <a:ext uri="{A12FA001-AC4F-418D-AE19-62706E023703}">
                      <ahyp:hlinkClr val="tx"/>
                    </a:ext>
                  </a:extLst>
                </a:hlinkClick>
              </a:rPr>
              <a:t>How to Add Export to CSV Button in React Table</a:t>
            </a:r>
            <a:endParaRPr sz="1000">
              <a:solidFill>
                <a:schemeClr val="lt1"/>
              </a:solidFill>
              <a:latin typeface="Source Code Pro"/>
              <a:ea typeface="Source Code Pro"/>
              <a:cs typeface="Source Code Pro"/>
              <a:sym typeface="Source Code Pro"/>
            </a:endParaRPr>
          </a:p>
          <a:p>
            <a:pPr indent="0" lvl="0" marL="0" rtl="0" algn="l">
              <a:lnSpc>
                <a:spcPct val="115000"/>
              </a:lnSpc>
              <a:spcBef>
                <a:spcPts val="1500"/>
              </a:spcBef>
              <a:spcAft>
                <a:spcPts val="0"/>
              </a:spcAft>
              <a:buNone/>
            </a:pPr>
            <a:r>
              <a:t/>
            </a:r>
            <a:endParaRPr sz="1000">
              <a:solidFill>
                <a:schemeClr val="lt1"/>
              </a:solidFill>
              <a:latin typeface="Source Code Pro"/>
              <a:ea typeface="Source Code Pro"/>
              <a:cs typeface="Source Code Pro"/>
              <a:sym typeface="Source Code Pro"/>
            </a:endParaRPr>
          </a:p>
          <a:p>
            <a:pPr indent="0" lvl="0" marL="0" rtl="0" algn="l">
              <a:spcBef>
                <a:spcPts val="1500"/>
              </a:spcBef>
              <a:spcAft>
                <a:spcPts val="0"/>
              </a:spcAft>
              <a:buNone/>
            </a:pPr>
            <a:r>
              <a:t/>
            </a:r>
            <a:endParaRPr sz="1000">
              <a:solidFill>
                <a:schemeClr val="dk2"/>
              </a:solidFill>
              <a:latin typeface="Source Code Pro Medium"/>
              <a:ea typeface="Source Code Pro Medium"/>
              <a:cs typeface="Source Code Pro Medium"/>
              <a:sym typeface="Source Code Pro Medium"/>
            </a:endParaRPr>
          </a:p>
        </p:txBody>
      </p:sp>
      <p:sp>
        <p:nvSpPr>
          <p:cNvPr id="163" name="Google Shape;163;p26"/>
          <p:cNvSpPr txBox="1"/>
          <p:nvPr/>
        </p:nvSpPr>
        <p:spPr>
          <a:xfrm>
            <a:off x="4422325" y="1008675"/>
            <a:ext cx="4653600" cy="39375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Low-Level Design Perspective:</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uFill>
                  <a:noFill/>
                </a:uFill>
                <a:latin typeface="Source Code Pro"/>
                <a:ea typeface="Source Code Pro"/>
                <a:cs typeface="Source Code Pro"/>
                <a:sym typeface="Source Code Pro"/>
                <a:hlinkClick r:id="rId15">
                  <a:extLst>
                    <a:ext uri="{A12FA001-AC4F-418D-AE19-62706E023703}">
                      <ahyp:hlinkClr val="tx"/>
                    </a:ext>
                  </a:extLst>
                </a:hlinkClick>
              </a:rPr>
              <a:t>Low-Level Design of Splitwise</a:t>
            </a:r>
            <a:endParaRPr sz="1000">
              <a:solidFill>
                <a:schemeClr val="lt1"/>
              </a:solidFill>
              <a:latin typeface="Source Code Pro Medium"/>
              <a:ea typeface="Source Code Pro Medium"/>
              <a:cs typeface="Source Code Pro Medium"/>
              <a:sym typeface="Source Code Pro Medium"/>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React Development:</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Official Documentation:</a:t>
            </a:r>
            <a:r>
              <a:rPr lang="en" sz="1000">
                <a:solidFill>
                  <a:schemeClr val="lt1"/>
                </a:solidFill>
                <a:uFill>
                  <a:noFill/>
                </a:uFill>
                <a:latin typeface="Source Code Pro"/>
                <a:ea typeface="Source Code Pro"/>
                <a:cs typeface="Source Code Pro"/>
                <a:sym typeface="Source Code Pro"/>
                <a:hlinkClick r:id="rId16">
                  <a:extLst>
                    <a:ext uri="{A12FA001-AC4F-418D-AE19-62706E023703}">
                      <ahyp:hlinkClr val="tx"/>
                    </a:ext>
                  </a:extLst>
                </a:hlinkClick>
              </a:rPr>
              <a:t> React Documentation</a:t>
            </a:r>
            <a:endParaRPr sz="1000">
              <a:solidFill>
                <a:schemeClr val="lt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React Router:</a:t>
            </a:r>
            <a:r>
              <a:rPr lang="en" sz="1000">
                <a:solidFill>
                  <a:schemeClr val="lt1"/>
                </a:solidFill>
                <a:uFill>
                  <a:noFill/>
                </a:uFill>
                <a:latin typeface="Source Code Pro"/>
                <a:ea typeface="Source Code Pro"/>
                <a:cs typeface="Source Code Pro"/>
                <a:sym typeface="Source Code Pro"/>
                <a:hlinkClick r:id="rId17">
                  <a:extLst>
                    <a:ext uri="{A12FA001-AC4F-418D-AE19-62706E023703}">
                      <ahyp:hlinkClr val="tx"/>
                    </a:ext>
                  </a:extLst>
                </a:hlinkClick>
              </a:rPr>
              <a:t> React Router Documentation</a:t>
            </a:r>
            <a:endParaRPr sz="1000">
              <a:solidFill>
                <a:schemeClr val="lt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State Management with Redux:</a:t>
            </a:r>
            <a:r>
              <a:rPr lang="en" sz="1000">
                <a:solidFill>
                  <a:schemeClr val="lt1"/>
                </a:solidFill>
                <a:uFill>
                  <a:noFill/>
                </a:uFill>
                <a:latin typeface="Source Code Pro"/>
                <a:ea typeface="Source Code Pro"/>
                <a:cs typeface="Source Code Pro"/>
                <a:sym typeface="Source Code Pro"/>
                <a:hlinkClick r:id="rId18">
                  <a:extLst>
                    <a:ext uri="{A12FA001-AC4F-418D-AE19-62706E023703}">
                      <ahyp:hlinkClr val="tx"/>
                    </a:ext>
                  </a:extLst>
                </a:hlinkClick>
              </a:rPr>
              <a:t> Redux Documentation</a:t>
            </a:r>
            <a:endParaRPr sz="1000">
              <a:solidFill>
                <a:schemeClr val="lt1"/>
              </a:solidFill>
              <a:latin typeface="Source Code Pro"/>
              <a:ea typeface="Source Code Pro"/>
              <a:cs typeface="Source Code Pro"/>
              <a:sym typeface="Source Code Pro"/>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JWT AUTH:</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JWT.io Introduction:</a:t>
            </a:r>
            <a:r>
              <a:rPr lang="en" sz="1000">
                <a:solidFill>
                  <a:schemeClr val="lt1"/>
                </a:solidFill>
                <a:uFill>
                  <a:noFill/>
                </a:uFill>
                <a:latin typeface="Source Code Pro"/>
                <a:ea typeface="Source Code Pro"/>
                <a:cs typeface="Source Code Pro"/>
                <a:sym typeface="Source Code Pro"/>
                <a:hlinkClick r:id="rId19">
                  <a:extLst>
                    <a:ext uri="{A12FA001-AC4F-418D-AE19-62706E023703}">
                      <ahyp:hlinkClr val="tx"/>
                    </a:ext>
                  </a:extLst>
                </a:hlinkClick>
              </a:rPr>
              <a:t> Introduction to JSON Web Tokens</a:t>
            </a:r>
            <a:endParaRPr sz="1000">
              <a:solidFill>
                <a:schemeClr val="lt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Auth0 Blog:</a:t>
            </a:r>
            <a:r>
              <a:rPr lang="en" sz="1000">
                <a:solidFill>
                  <a:schemeClr val="lt1"/>
                </a:solidFill>
                <a:uFill>
                  <a:noFill/>
                </a:uFill>
                <a:latin typeface="Source Code Pro"/>
                <a:ea typeface="Source Code Pro"/>
                <a:cs typeface="Source Code Pro"/>
                <a:sym typeface="Source Code Pro"/>
                <a:hlinkClick r:id="rId20">
                  <a:extLst>
                    <a:ext uri="{A12FA001-AC4F-418D-AE19-62706E023703}">
                      <ahyp:hlinkClr val="tx"/>
                    </a:ext>
                  </a:extLst>
                </a:hlinkClick>
              </a:rPr>
              <a:t> JWT Authentication: When and How to Use It</a:t>
            </a:r>
            <a:endParaRPr sz="1000">
              <a:solidFill>
                <a:schemeClr val="lt1"/>
              </a:solidFill>
              <a:latin typeface="Source Code Pro"/>
              <a:ea typeface="Source Code Pro"/>
              <a:cs typeface="Source Code Pro"/>
              <a:sym typeface="Source Code Pro"/>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Material UI:</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Material-UI Documentation:</a:t>
            </a:r>
            <a:r>
              <a:rPr lang="en" sz="1000">
                <a:solidFill>
                  <a:schemeClr val="lt1"/>
                </a:solidFill>
                <a:uFill>
                  <a:noFill/>
                </a:uFill>
                <a:latin typeface="Source Code Pro"/>
                <a:ea typeface="Source Code Pro"/>
                <a:cs typeface="Source Code Pro"/>
                <a:sym typeface="Source Code Pro"/>
                <a:hlinkClick r:id="rId21">
                  <a:extLst>
                    <a:ext uri="{A12FA001-AC4F-418D-AE19-62706E023703}">
                      <ahyp:hlinkClr val="tx"/>
                    </a:ext>
                  </a:extLst>
                </a:hlinkClick>
              </a:rPr>
              <a:t> Material-UI Documentation</a:t>
            </a:r>
            <a:endParaRPr sz="1000">
              <a:solidFill>
                <a:schemeClr val="lt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Material Design Guidelines:</a:t>
            </a:r>
            <a:r>
              <a:rPr lang="en" sz="1000">
                <a:solidFill>
                  <a:schemeClr val="lt1"/>
                </a:solidFill>
                <a:uFill>
                  <a:noFill/>
                </a:uFill>
                <a:latin typeface="Source Code Pro"/>
                <a:ea typeface="Source Code Pro"/>
                <a:cs typeface="Source Code Pro"/>
                <a:sym typeface="Source Code Pro"/>
                <a:hlinkClick r:id="rId22">
                  <a:extLst>
                    <a:ext uri="{A12FA001-AC4F-418D-AE19-62706E023703}">
                      <ahyp:hlinkClr val="tx"/>
                    </a:ext>
                  </a:extLst>
                </a:hlinkClick>
              </a:rPr>
              <a:t> Material Design Guidelines</a:t>
            </a:r>
            <a:endParaRPr sz="1000">
              <a:solidFill>
                <a:schemeClr val="lt1"/>
              </a:solidFill>
              <a:latin typeface="Source Code Pro Medium"/>
              <a:ea typeface="Source Code Pro Medium"/>
              <a:cs typeface="Source Code Pro Medium"/>
              <a:sym typeface="Source Code Pro Medium"/>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Design Inspiration:</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Medium"/>
              <a:buChar char="●"/>
            </a:pPr>
            <a:r>
              <a:rPr lang="en" sz="1000">
                <a:solidFill>
                  <a:schemeClr val="lt1"/>
                </a:solidFill>
                <a:uFill>
                  <a:noFill/>
                </a:uFill>
                <a:latin typeface="Source Code Pro Medium"/>
                <a:ea typeface="Source Code Pro Medium"/>
                <a:cs typeface="Source Code Pro Medium"/>
                <a:sym typeface="Source Code Pro Medium"/>
                <a:hlinkClick r:id="rId23">
                  <a:extLst>
                    <a:ext uri="{A12FA001-AC4F-418D-AE19-62706E023703}">
                      <ahyp:hlinkClr val="tx"/>
                    </a:ext>
                  </a:extLst>
                </a:hlinkClick>
              </a:rPr>
              <a:t>Dribbble: Splitwise Expense Handling Web App</a:t>
            </a:r>
            <a:endParaRPr sz="1000">
              <a:solidFill>
                <a:schemeClr val="lt1"/>
              </a:solidFill>
              <a:latin typeface="Source Code Pro Medium"/>
              <a:ea typeface="Source Code Pro Medium"/>
              <a:cs typeface="Source Code Pro Medium"/>
              <a:sym typeface="Source Code Pro Medium"/>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Node.js File Handling: </a:t>
            </a:r>
            <a:r>
              <a:rPr lang="en" sz="1000">
                <a:solidFill>
                  <a:schemeClr val="lt1"/>
                </a:solidFill>
                <a:uFill>
                  <a:noFill/>
                </a:uFill>
                <a:latin typeface="Source Code Pro"/>
                <a:ea typeface="Source Code Pro"/>
                <a:cs typeface="Source Code Pro"/>
                <a:sym typeface="Source Code Pro"/>
                <a:hlinkClick r:id="rId24">
                  <a:extLst>
                    <a:ext uri="{A12FA001-AC4F-418D-AE19-62706E023703}">
                      <ahyp:hlinkClr val="tx"/>
                    </a:ext>
                  </a:extLst>
                </a:hlinkClick>
              </a:rPr>
              <a:t>How to Read Excel File in Node.js</a:t>
            </a:r>
            <a:endParaRPr sz="1000">
              <a:solidFill>
                <a:schemeClr val="lt1"/>
              </a:solidFill>
              <a:latin typeface="Source Code Pro"/>
              <a:ea typeface="Source Code Pro"/>
              <a:cs typeface="Source Code Pro"/>
              <a:sym typeface="Source Code Pro"/>
            </a:endParaRPr>
          </a:p>
          <a:p>
            <a:pPr indent="0" lvl="0" marL="0" rtl="0" algn="l">
              <a:lnSpc>
                <a:spcPct val="115000"/>
              </a:lnSpc>
              <a:spcBef>
                <a:spcPts val="1500"/>
              </a:spcBef>
              <a:spcAft>
                <a:spcPts val="0"/>
              </a:spcAft>
              <a:buNone/>
            </a:pPr>
            <a:r>
              <a:t/>
            </a:r>
            <a:endParaRPr sz="1000">
              <a:solidFill>
                <a:schemeClr val="lt1"/>
              </a:solidFill>
              <a:latin typeface="Source Code Pro"/>
              <a:ea typeface="Source Code Pro"/>
              <a:cs typeface="Source Code Pro"/>
              <a:sym typeface="Source Code Pro"/>
            </a:endParaRPr>
          </a:p>
          <a:p>
            <a:pPr indent="-228600" lvl="0" marL="457200" rtl="0" algn="l">
              <a:lnSpc>
                <a:spcPct val="115000"/>
              </a:lnSpc>
              <a:spcBef>
                <a:spcPts val="3000"/>
              </a:spcBef>
              <a:spcAft>
                <a:spcPts val="0"/>
              </a:spcAft>
              <a:buClr>
                <a:srgbClr val="374151"/>
              </a:buClr>
              <a:buSzPts val="1000"/>
              <a:buFont typeface="Source Code Pro"/>
              <a:buNone/>
            </a:pPr>
            <a:r>
              <a:t/>
            </a:r>
            <a:endParaRPr sz="1000">
              <a:solidFill>
                <a:schemeClr val="lt1"/>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170100" y="151075"/>
            <a:ext cx="4946100" cy="47952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MERN Stack Tutorials</a:t>
            </a:r>
            <a:r>
              <a:rPr b="1" lang="en" sz="1000">
                <a:solidFill>
                  <a:srgbClr val="374151"/>
                </a:solidFill>
                <a:latin typeface="Source Code Pro"/>
                <a:ea typeface="Source Code Pro"/>
                <a:cs typeface="Source Code Pro"/>
                <a:sym typeface="Source Code Pro"/>
              </a:rPr>
              <a:t>: </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FreeCodeCamp MERN Stack Course:</a:t>
            </a:r>
            <a:r>
              <a:rPr lang="en" sz="1000">
                <a:solidFill>
                  <a:schemeClr val="lt1"/>
                </a:solidFill>
                <a:uFill>
                  <a:noFill/>
                </a:uFill>
                <a:latin typeface="Source Code Pro"/>
                <a:ea typeface="Source Code Pro"/>
                <a:cs typeface="Source Code Pro"/>
                <a:sym typeface="Source Code Pro"/>
                <a:hlinkClick r:id="rId3">
                  <a:extLst>
                    <a:ext uri="{A12FA001-AC4F-418D-AE19-62706E023703}">
                      <ahyp:hlinkClr val="tx"/>
                    </a:ext>
                  </a:extLst>
                </a:hlinkClick>
              </a:rPr>
              <a:t> Learn the MERN Stack - Full Tutorial for Beginners</a:t>
            </a:r>
            <a:endParaRPr sz="1000">
              <a:solidFill>
                <a:schemeClr val="lt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Traversy Media MERN Stack Series:</a:t>
            </a:r>
            <a:r>
              <a:rPr lang="en" sz="1000">
                <a:solidFill>
                  <a:schemeClr val="lt1"/>
                </a:solidFill>
                <a:uFill>
                  <a:noFill/>
                </a:uFill>
                <a:latin typeface="Source Code Pro"/>
                <a:ea typeface="Source Code Pro"/>
                <a:cs typeface="Source Code Pro"/>
                <a:sym typeface="Source Code Pro"/>
                <a:hlinkClick r:id="rId4">
                  <a:extLst>
                    <a:ext uri="{A12FA001-AC4F-418D-AE19-62706E023703}">
                      <ahyp:hlinkClr val="tx"/>
                    </a:ext>
                  </a:extLst>
                </a:hlinkClick>
              </a:rPr>
              <a:t> MERN Stack Front To Back</a:t>
            </a:r>
            <a:endParaRPr sz="1000">
              <a:solidFill>
                <a:schemeClr val="lt1"/>
              </a:solidFill>
              <a:latin typeface="Source Code Pro"/>
              <a:ea typeface="Source Code Pro"/>
              <a:cs typeface="Source Code Pro"/>
              <a:sym typeface="Source Code Pro"/>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MongoDB:</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MongoDB University:</a:t>
            </a:r>
            <a:r>
              <a:rPr lang="en" sz="1000">
                <a:solidFill>
                  <a:schemeClr val="lt1"/>
                </a:solidFill>
                <a:uFill>
                  <a:noFill/>
                </a:uFill>
                <a:latin typeface="Source Code Pro"/>
                <a:ea typeface="Source Code Pro"/>
                <a:cs typeface="Source Code Pro"/>
                <a:sym typeface="Source Code Pro"/>
                <a:hlinkClick r:id="rId5">
                  <a:extLst>
                    <a:ext uri="{A12FA001-AC4F-418D-AE19-62706E023703}">
                      <ahyp:hlinkClr val="tx"/>
                    </a:ext>
                  </a:extLst>
                </a:hlinkClick>
              </a:rPr>
              <a:t> MongoDB University Courses</a:t>
            </a:r>
            <a:endParaRPr sz="1000">
              <a:solidFill>
                <a:schemeClr val="lt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MongoDB Atlas (Cloud Database):</a:t>
            </a:r>
            <a:r>
              <a:rPr lang="en" sz="1000">
                <a:solidFill>
                  <a:schemeClr val="lt1"/>
                </a:solidFill>
                <a:uFill>
                  <a:noFill/>
                </a:uFill>
                <a:latin typeface="Source Code Pro"/>
                <a:ea typeface="Source Code Pro"/>
                <a:cs typeface="Source Code Pro"/>
                <a:sym typeface="Source Code Pro"/>
                <a:hlinkClick r:id="rId6">
                  <a:extLst>
                    <a:ext uri="{A12FA001-AC4F-418D-AE19-62706E023703}">
                      <ahyp:hlinkClr val="tx"/>
                    </a:ext>
                  </a:extLst>
                </a:hlinkClick>
              </a:rPr>
              <a:t> MongoDB Atlas Documentation</a:t>
            </a:r>
            <a:endParaRPr sz="1000">
              <a:solidFill>
                <a:schemeClr val="lt1"/>
              </a:solidFill>
              <a:latin typeface="Source Code Pro"/>
              <a:ea typeface="Source Code Pro"/>
              <a:cs typeface="Source Code Pro"/>
              <a:sym typeface="Source Code Pro"/>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Advance </a:t>
            </a:r>
            <a:r>
              <a:rPr b="1" lang="en" sz="1000">
                <a:solidFill>
                  <a:srgbClr val="374151"/>
                </a:solidFill>
                <a:latin typeface="Source Code Pro"/>
                <a:ea typeface="Source Code Pro"/>
                <a:cs typeface="Source Code Pro"/>
                <a:sym typeface="Source Code Pro"/>
              </a:rPr>
              <a:t>React Patterns:</a:t>
            </a:r>
            <a:endParaRPr b="1" sz="1000">
              <a:solidFill>
                <a:srgbClr val="37415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React Hooks:</a:t>
            </a:r>
            <a:r>
              <a:rPr lang="en" sz="1000">
                <a:solidFill>
                  <a:schemeClr val="lt1"/>
                </a:solidFill>
                <a:uFill>
                  <a:noFill/>
                </a:uFill>
                <a:latin typeface="Source Code Pro"/>
                <a:ea typeface="Source Code Pro"/>
                <a:cs typeface="Source Code Pro"/>
                <a:sym typeface="Source Code Pro"/>
                <a:hlinkClick r:id="rId7">
                  <a:extLst>
                    <a:ext uri="{A12FA001-AC4F-418D-AE19-62706E023703}">
                      <ahyp:hlinkClr val="tx"/>
                    </a:ext>
                  </a:extLst>
                </a:hlinkClick>
              </a:rPr>
              <a:t> Understanding React Hooks by example</a:t>
            </a:r>
            <a:endParaRPr sz="1000">
              <a:solidFill>
                <a:schemeClr val="lt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Higher Order Components (HOCs):</a:t>
            </a:r>
            <a:r>
              <a:rPr lang="en" sz="1000">
                <a:solidFill>
                  <a:schemeClr val="lt1"/>
                </a:solidFill>
                <a:uFill>
                  <a:noFill/>
                </a:uFill>
                <a:latin typeface="Source Code Pro"/>
                <a:ea typeface="Source Code Pro"/>
                <a:cs typeface="Source Code Pro"/>
                <a:sym typeface="Source Code Pro"/>
                <a:hlinkClick r:id="rId8">
                  <a:extLst>
                    <a:ext uri="{A12FA001-AC4F-418D-AE19-62706E023703}">
                      <ahyp:hlinkClr val="tx"/>
                    </a:ext>
                  </a:extLst>
                </a:hlinkClick>
              </a:rPr>
              <a:t> A Comprehensive Guide to Higher-Order Components</a:t>
            </a:r>
            <a:endParaRPr sz="1000">
              <a:solidFill>
                <a:schemeClr val="lt1"/>
              </a:solidFill>
              <a:latin typeface="Source Code Pro"/>
              <a:ea typeface="Source Code Pro"/>
              <a:cs typeface="Source Code Pro"/>
              <a:sym typeface="Source Code Pro"/>
            </a:endParaRPr>
          </a:p>
          <a:p>
            <a:pPr indent="-228600" lvl="0" marL="457200" rtl="0" algn="l">
              <a:lnSpc>
                <a:spcPct val="115000"/>
              </a:lnSpc>
              <a:spcBef>
                <a:spcPts val="0"/>
              </a:spcBef>
              <a:spcAft>
                <a:spcPts val="0"/>
              </a:spcAft>
              <a:buClr>
                <a:srgbClr val="374151"/>
              </a:buClr>
              <a:buSzPts val="1000"/>
              <a:buFont typeface="Source Code Pro"/>
              <a:buNone/>
            </a:pPr>
            <a:r>
              <a:rPr b="1" lang="en" sz="1000">
                <a:solidFill>
                  <a:srgbClr val="374151"/>
                </a:solidFill>
                <a:latin typeface="Source Code Pro"/>
                <a:ea typeface="Source Code Pro"/>
                <a:cs typeface="Source Code Pro"/>
                <a:sym typeface="Source Code Pro"/>
              </a:rPr>
              <a:t>Security in</a:t>
            </a:r>
            <a:r>
              <a:rPr b="1" lang="en" sz="1000">
                <a:solidFill>
                  <a:srgbClr val="374151"/>
                </a:solidFill>
                <a:latin typeface="Source Code Pro"/>
                <a:ea typeface="Source Code Pro"/>
                <a:cs typeface="Source Code Pro"/>
                <a:sym typeface="Source Code Pro"/>
              </a:rPr>
              <a:t> MERN stack:</a:t>
            </a:r>
            <a:endParaRPr sz="1000">
              <a:solidFill>
                <a:schemeClr val="lt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OWASP for Web Security:</a:t>
            </a:r>
            <a:r>
              <a:rPr lang="en" sz="1000">
                <a:solidFill>
                  <a:schemeClr val="lt1"/>
                </a:solidFill>
                <a:uFill>
                  <a:noFill/>
                </a:uFill>
                <a:latin typeface="Source Code Pro"/>
                <a:ea typeface="Source Code Pro"/>
                <a:cs typeface="Source Code Pro"/>
                <a:sym typeface="Source Code Pro"/>
                <a:hlinkClick r:id="rId9">
                  <a:extLst>
                    <a:ext uri="{A12FA001-AC4F-418D-AE19-62706E023703}">
                      <ahyp:hlinkClr val="tx"/>
                    </a:ext>
                  </a:extLst>
                </a:hlinkClick>
              </a:rPr>
              <a:t> OWASP Web Security Testing Guide</a:t>
            </a:r>
            <a:endParaRPr sz="1000">
              <a:solidFill>
                <a:schemeClr val="lt1"/>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lt1"/>
              </a:buClr>
              <a:buSzPts val="1000"/>
              <a:buFont typeface="Source Code Pro"/>
              <a:buChar char="●"/>
            </a:pPr>
            <a:r>
              <a:rPr lang="en" sz="1000">
                <a:solidFill>
                  <a:schemeClr val="lt1"/>
                </a:solidFill>
                <a:latin typeface="Source Code Pro"/>
                <a:ea typeface="Source Code Pro"/>
                <a:cs typeface="Source Code Pro"/>
                <a:sym typeface="Source Code Pro"/>
              </a:rPr>
              <a:t>Secure Your React App:</a:t>
            </a:r>
            <a:r>
              <a:rPr lang="en" sz="1000">
                <a:solidFill>
                  <a:schemeClr val="lt1"/>
                </a:solidFill>
                <a:uFill>
                  <a:noFill/>
                </a:uFill>
                <a:latin typeface="Source Code Pro"/>
                <a:ea typeface="Source Code Pro"/>
                <a:cs typeface="Source Code Pro"/>
                <a:sym typeface="Source Code Pro"/>
                <a:hlinkClick r:id="rId10">
                  <a:extLst>
                    <a:ext uri="{A12FA001-AC4F-418D-AE19-62706E023703}">
                      <ahyp:hlinkClr val="tx"/>
                    </a:ext>
                  </a:extLst>
                </a:hlinkClick>
              </a:rPr>
              <a:t> React Security Best Practices</a:t>
            </a:r>
            <a:endParaRPr sz="1000">
              <a:solidFill>
                <a:schemeClr val="lt1"/>
              </a:solidFill>
              <a:latin typeface="Source Code Pro"/>
              <a:ea typeface="Source Code Pro"/>
              <a:cs typeface="Source Code Pro"/>
              <a:sym typeface="Source Code Pro"/>
            </a:endParaRPr>
          </a:p>
          <a:p>
            <a:pPr indent="0" lvl="0" marL="457200" rtl="0" algn="l">
              <a:lnSpc>
                <a:spcPct val="115000"/>
              </a:lnSpc>
              <a:spcBef>
                <a:spcPts val="3000"/>
              </a:spcBef>
              <a:spcAft>
                <a:spcPts val="0"/>
              </a:spcAft>
              <a:buNone/>
            </a:pPr>
            <a:r>
              <a:t/>
            </a:r>
            <a:endParaRPr sz="1000">
              <a:solidFill>
                <a:schemeClr val="lt1"/>
              </a:solidFill>
              <a:latin typeface="Source Code Pro"/>
              <a:ea typeface="Source Code Pro"/>
              <a:cs typeface="Source Code Pro"/>
              <a:sym typeface="Source Code Pro"/>
            </a:endParaRPr>
          </a:p>
          <a:p>
            <a:pPr indent="0" lvl="0" marL="0" rtl="0" algn="l">
              <a:lnSpc>
                <a:spcPct val="115000"/>
              </a:lnSpc>
              <a:spcBef>
                <a:spcPts val="1500"/>
              </a:spcBef>
              <a:spcAft>
                <a:spcPts val="0"/>
              </a:spcAft>
              <a:buNone/>
            </a:pPr>
            <a:r>
              <a:t/>
            </a:r>
            <a:endParaRPr sz="1000">
              <a:solidFill>
                <a:schemeClr val="lt1"/>
              </a:solidFill>
              <a:latin typeface="Source Code Pro"/>
              <a:ea typeface="Source Code Pro"/>
              <a:cs typeface="Source Code Pro"/>
              <a:sym typeface="Source Code Pro"/>
            </a:endParaRPr>
          </a:p>
          <a:p>
            <a:pPr indent="0" lvl="0" marL="0" rtl="0" algn="l">
              <a:spcBef>
                <a:spcPts val="1500"/>
              </a:spcBef>
              <a:spcAft>
                <a:spcPts val="0"/>
              </a:spcAft>
              <a:buNone/>
            </a:pPr>
            <a:r>
              <a:t/>
            </a:r>
            <a:endParaRPr sz="1000">
              <a:solidFill>
                <a:schemeClr val="dk2"/>
              </a:solidFill>
              <a:latin typeface="Source Code Pro Medium"/>
              <a:ea typeface="Source Code Pro Medium"/>
              <a:cs typeface="Source Code Pro Medium"/>
              <a:sym typeface="Source Code Pro Medium"/>
            </a:endParaRPr>
          </a:p>
        </p:txBody>
      </p:sp>
      <p:sp>
        <p:nvSpPr>
          <p:cNvPr id="169" name="Google Shape;169;p27"/>
          <p:cNvSpPr txBox="1"/>
          <p:nvPr/>
        </p:nvSpPr>
        <p:spPr>
          <a:xfrm>
            <a:off x="4422325" y="151075"/>
            <a:ext cx="4653600" cy="39375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000"/>
              <a:buFont typeface="Source Code Pro"/>
              <a:buNone/>
            </a:pPr>
            <a:r>
              <a:t/>
            </a:r>
            <a:endParaRPr sz="1000">
              <a:solidFill>
                <a:schemeClr val="lt1"/>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64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Project Description</a:t>
            </a:r>
            <a:endParaRPr sz="4000"/>
          </a:p>
        </p:txBody>
      </p:sp>
      <p:sp>
        <p:nvSpPr>
          <p:cNvPr id="65" name="Google Shape;65;p14"/>
          <p:cNvSpPr txBox="1"/>
          <p:nvPr>
            <p:ph idx="1" type="body"/>
          </p:nvPr>
        </p:nvSpPr>
        <p:spPr>
          <a:xfrm>
            <a:off x="311700" y="710075"/>
            <a:ext cx="8520600" cy="4285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100">
                <a:solidFill>
                  <a:srgbClr val="374151"/>
                </a:solidFill>
                <a:latin typeface="Nunito"/>
                <a:ea typeface="Nunito"/>
                <a:cs typeface="Nunito"/>
                <a:sym typeface="Nunito"/>
              </a:rPr>
              <a:t>FairShare is a user-friendly web app designed for effortless expense sharing among friends. With a sleek and intuitive interface, it simplifies the process of tracking and settling balances for various activities such as trips, dinners, and shared apartments. Users can easily add expenses like restaurant bills, rent, and utilities, splitting them equally or unevenly based on predefined shares</a:t>
            </a:r>
            <a:r>
              <a:rPr lang="en" sz="1100">
                <a:solidFill>
                  <a:srgbClr val="374151"/>
                </a:solidFill>
                <a:latin typeface="Nunito"/>
                <a:ea typeface="Nunito"/>
                <a:cs typeface="Nunito"/>
                <a:sym typeface="Nunito"/>
              </a:rPr>
              <a:t>.</a:t>
            </a:r>
            <a:endParaRPr sz="1100">
              <a:solidFill>
                <a:srgbClr val="374151"/>
              </a:solidFill>
              <a:latin typeface="Nunito"/>
              <a:ea typeface="Nunito"/>
              <a:cs typeface="Nunito"/>
              <a:sym typeface="Nunito"/>
            </a:endParaRPr>
          </a:p>
          <a:p>
            <a:pPr indent="0" lvl="0" marL="0" rtl="0" algn="just">
              <a:lnSpc>
                <a:spcPct val="115000"/>
              </a:lnSpc>
              <a:spcBef>
                <a:spcPts val="1600"/>
              </a:spcBef>
              <a:spcAft>
                <a:spcPts val="0"/>
              </a:spcAft>
              <a:buNone/>
            </a:pPr>
            <a:r>
              <a:rPr b="1" lang="en" sz="2500">
                <a:solidFill>
                  <a:schemeClr val="accent1"/>
                </a:solidFill>
                <a:latin typeface="Amatic SC"/>
                <a:ea typeface="Amatic SC"/>
                <a:cs typeface="Amatic SC"/>
                <a:sym typeface="Amatic SC"/>
              </a:rPr>
              <a:t>Key features:</a:t>
            </a:r>
            <a:endParaRPr b="1" sz="2500">
              <a:solidFill>
                <a:schemeClr val="accent1"/>
              </a:solidFill>
              <a:latin typeface="Amatic SC"/>
              <a:ea typeface="Amatic SC"/>
              <a:cs typeface="Amatic SC"/>
              <a:sym typeface="Amatic SC"/>
            </a:endParaRPr>
          </a:p>
          <a:p>
            <a:pPr indent="0" lvl="0" marL="0" rtl="0" algn="just">
              <a:lnSpc>
                <a:spcPct val="115000"/>
              </a:lnSpc>
              <a:spcBef>
                <a:spcPts val="0"/>
              </a:spcBef>
              <a:spcAft>
                <a:spcPts val="0"/>
              </a:spcAft>
              <a:buNone/>
            </a:pPr>
            <a:r>
              <a:t/>
            </a:r>
            <a:endParaRPr b="1" sz="300">
              <a:solidFill>
                <a:srgbClr val="374151"/>
              </a:solidFill>
              <a:latin typeface="Amatic SC"/>
              <a:ea typeface="Amatic SC"/>
              <a:cs typeface="Amatic SC"/>
              <a:sym typeface="Amatic SC"/>
            </a:endParaRPr>
          </a:p>
          <a:p>
            <a:pPr indent="0" lvl="0" marL="0" rtl="0" algn="just">
              <a:lnSpc>
                <a:spcPct val="115000"/>
              </a:lnSpc>
              <a:spcBef>
                <a:spcPts val="0"/>
              </a:spcBef>
              <a:spcAft>
                <a:spcPts val="0"/>
              </a:spcAft>
              <a:buNone/>
            </a:pPr>
            <a:r>
              <a:rPr b="1" lang="en" sz="950">
                <a:solidFill>
                  <a:srgbClr val="000000"/>
                </a:solidFill>
                <a:latin typeface="Nunito"/>
                <a:ea typeface="Nunito"/>
                <a:cs typeface="Nunito"/>
                <a:sym typeface="Nunito"/>
              </a:rPr>
              <a:t>Expense Management: </a:t>
            </a:r>
            <a:r>
              <a:rPr lang="en" sz="950">
                <a:solidFill>
                  <a:srgbClr val="000000"/>
                </a:solidFill>
                <a:latin typeface="Nunito Light"/>
                <a:ea typeface="Nunito Light"/>
                <a:cs typeface="Nunito Light"/>
                <a:sym typeface="Nunito Light"/>
              </a:rPr>
              <a:t>Easily upload expenses via the web or Excel, including features like photo receipts, categorization, and tagging friends.</a:t>
            </a:r>
            <a:endParaRPr sz="950">
              <a:solidFill>
                <a:srgbClr val="000000"/>
              </a:solidFill>
              <a:latin typeface="Nunito Light"/>
              <a:ea typeface="Nunito Light"/>
              <a:cs typeface="Nunito Light"/>
              <a:sym typeface="Nunito Light"/>
            </a:endParaRPr>
          </a:p>
          <a:p>
            <a:pPr indent="0" lvl="0" marL="0" rtl="0" algn="just">
              <a:lnSpc>
                <a:spcPct val="115000"/>
              </a:lnSpc>
              <a:spcBef>
                <a:spcPts val="0"/>
              </a:spcBef>
              <a:spcAft>
                <a:spcPts val="0"/>
              </a:spcAft>
              <a:buNone/>
            </a:pPr>
            <a:r>
              <a:t/>
            </a:r>
            <a:endParaRPr sz="100">
              <a:solidFill>
                <a:srgbClr val="000000"/>
              </a:solidFill>
              <a:latin typeface="Nunito Light"/>
              <a:ea typeface="Nunito Light"/>
              <a:cs typeface="Nunito Light"/>
              <a:sym typeface="Nunito Light"/>
            </a:endParaRPr>
          </a:p>
          <a:p>
            <a:pPr indent="0" lvl="0" marL="0" rtl="0" algn="just">
              <a:lnSpc>
                <a:spcPct val="115000"/>
              </a:lnSpc>
              <a:spcBef>
                <a:spcPts val="0"/>
              </a:spcBef>
              <a:spcAft>
                <a:spcPts val="0"/>
              </a:spcAft>
              <a:buNone/>
            </a:pPr>
            <a:r>
              <a:rPr b="1" lang="en" sz="950">
                <a:solidFill>
                  <a:srgbClr val="000000"/>
                </a:solidFill>
                <a:latin typeface="Nunito"/>
                <a:ea typeface="Nunito"/>
                <a:cs typeface="Nunito"/>
                <a:sym typeface="Nunito"/>
              </a:rPr>
              <a:t>Balances Overview: </a:t>
            </a:r>
            <a:r>
              <a:rPr lang="en" sz="950">
                <a:solidFill>
                  <a:srgbClr val="000000"/>
                </a:solidFill>
                <a:latin typeface="Nunito Light"/>
                <a:ea typeface="Nunito Light"/>
                <a:cs typeface="Nunito Light"/>
                <a:sym typeface="Nunito Light"/>
              </a:rPr>
              <a:t>The Balances tab provides a comprehensive view of total owed/owing, breakdowns by friend and group, and historical balance charts.</a:t>
            </a:r>
            <a:endParaRPr sz="950">
              <a:solidFill>
                <a:srgbClr val="000000"/>
              </a:solidFill>
              <a:latin typeface="Nunito Light"/>
              <a:ea typeface="Nunito Light"/>
              <a:cs typeface="Nunito Light"/>
              <a:sym typeface="Nunito Light"/>
            </a:endParaRPr>
          </a:p>
          <a:p>
            <a:pPr indent="0" lvl="0" marL="0" rtl="0" algn="just">
              <a:lnSpc>
                <a:spcPct val="115000"/>
              </a:lnSpc>
              <a:spcBef>
                <a:spcPts val="0"/>
              </a:spcBef>
              <a:spcAft>
                <a:spcPts val="0"/>
              </a:spcAft>
              <a:buNone/>
            </a:pPr>
            <a:r>
              <a:t/>
            </a:r>
            <a:endParaRPr sz="100">
              <a:solidFill>
                <a:srgbClr val="000000"/>
              </a:solidFill>
              <a:latin typeface="Nunito Light"/>
              <a:ea typeface="Nunito Light"/>
              <a:cs typeface="Nunito Light"/>
              <a:sym typeface="Nunito Light"/>
            </a:endParaRPr>
          </a:p>
          <a:p>
            <a:pPr indent="0" lvl="0" marL="0" rtl="0" algn="just">
              <a:lnSpc>
                <a:spcPct val="115000"/>
              </a:lnSpc>
              <a:spcBef>
                <a:spcPts val="0"/>
              </a:spcBef>
              <a:spcAft>
                <a:spcPts val="0"/>
              </a:spcAft>
              <a:buNone/>
            </a:pPr>
            <a:r>
              <a:rPr b="1" lang="en" sz="950">
                <a:solidFill>
                  <a:srgbClr val="374151"/>
                </a:solidFill>
                <a:latin typeface="Nunito"/>
                <a:ea typeface="Nunito"/>
                <a:cs typeface="Nunito"/>
                <a:sym typeface="Nunito"/>
              </a:rPr>
              <a:t>Group Functionality:</a:t>
            </a:r>
            <a:r>
              <a:rPr lang="en" sz="950">
                <a:solidFill>
                  <a:srgbClr val="374151"/>
                </a:solidFill>
                <a:latin typeface="Nunito Light"/>
                <a:ea typeface="Nunito Light"/>
                <a:cs typeface="Nunito Light"/>
                <a:sym typeface="Nunito Light"/>
              </a:rPr>
              <a:t> Create or join groups for tracking expenses related to trips, apartments, or events. Manage group members and view group-specific balances.</a:t>
            </a:r>
            <a:endParaRPr sz="95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t/>
            </a:r>
            <a:endParaRPr sz="10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rPr b="1" lang="en" sz="950">
                <a:solidFill>
                  <a:srgbClr val="374151"/>
                </a:solidFill>
                <a:latin typeface="Nunito"/>
                <a:ea typeface="Nunito"/>
                <a:cs typeface="Nunito"/>
                <a:sym typeface="Nunito"/>
              </a:rPr>
              <a:t>Notifications:</a:t>
            </a:r>
            <a:r>
              <a:rPr lang="en" sz="950">
                <a:solidFill>
                  <a:srgbClr val="374151"/>
                </a:solidFill>
                <a:latin typeface="Nunito Light"/>
                <a:ea typeface="Nunito Light"/>
                <a:cs typeface="Nunito Light"/>
                <a:sym typeface="Nunito Light"/>
              </a:rPr>
              <a:t> Receive timely email notifications for payment reminders, group invites, balance updates, and added/removed expenses to ensure debts are settled promptly.</a:t>
            </a:r>
            <a:endParaRPr sz="95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t/>
            </a:r>
            <a:endParaRPr sz="10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rPr b="1" lang="en" sz="950">
                <a:solidFill>
                  <a:srgbClr val="374151"/>
                </a:solidFill>
                <a:latin typeface="Nunito"/>
                <a:ea typeface="Nunito"/>
                <a:cs typeface="Nunito"/>
                <a:sym typeface="Nunito"/>
              </a:rPr>
              <a:t>User Profiles:</a:t>
            </a:r>
            <a:r>
              <a:rPr lang="en" sz="950">
                <a:solidFill>
                  <a:srgbClr val="374151"/>
                </a:solidFill>
                <a:latin typeface="Nunito Light"/>
                <a:ea typeface="Nunito Light"/>
                <a:cs typeface="Nunito Light"/>
                <a:sym typeface="Nunito Light"/>
              </a:rPr>
              <a:t> Securely sign up with email, create profiles with photos, bios, and contact details. Password reset functionality is available via email.</a:t>
            </a:r>
            <a:endParaRPr sz="95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t/>
            </a:r>
            <a:endParaRPr sz="10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rPr b="1" lang="en" sz="950">
                <a:solidFill>
                  <a:srgbClr val="374151"/>
                </a:solidFill>
                <a:latin typeface="Nunito"/>
                <a:ea typeface="Nunito"/>
                <a:cs typeface="Nunito"/>
                <a:sym typeface="Nunito"/>
              </a:rPr>
              <a:t>International Support:</a:t>
            </a:r>
            <a:r>
              <a:rPr lang="en" sz="950">
                <a:solidFill>
                  <a:srgbClr val="374151"/>
                </a:solidFill>
                <a:latin typeface="Nunito Light"/>
                <a:ea typeface="Nunito Light"/>
                <a:cs typeface="Nunito Light"/>
                <a:sym typeface="Nunito Light"/>
              </a:rPr>
              <a:t> FairShare offers language support, catering to a diverse user base around the globe.</a:t>
            </a:r>
            <a:endParaRPr sz="95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t/>
            </a:r>
            <a:endParaRPr sz="10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rPr b="1" lang="en" sz="950">
                <a:solidFill>
                  <a:srgbClr val="374151"/>
                </a:solidFill>
                <a:latin typeface="Nunito"/>
                <a:ea typeface="Nunito"/>
                <a:cs typeface="Nunito"/>
                <a:sym typeface="Nunito"/>
              </a:rPr>
              <a:t>Dashboard:</a:t>
            </a:r>
            <a:r>
              <a:rPr lang="en" sz="950">
                <a:solidFill>
                  <a:srgbClr val="374151"/>
                </a:solidFill>
                <a:latin typeface="Nunito Light"/>
                <a:ea typeface="Nunito Light"/>
                <a:cs typeface="Nunito Light"/>
                <a:sym typeface="Nunito Light"/>
              </a:rPr>
              <a:t> The main dashboard provides a quick overview of recent activities, balances owed, and recent expenses, enabling users to manage their finances efficiently.</a:t>
            </a:r>
            <a:endParaRPr sz="95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t/>
            </a:r>
            <a:endParaRPr sz="10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rPr b="1" lang="en" sz="950">
                <a:solidFill>
                  <a:srgbClr val="374151"/>
                </a:solidFill>
                <a:latin typeface="Nunito"/>
                <a:ea typeface="Nunito"/>
                <a:cs typeface="Nunito"/>
                <a:sym typeface="Nunito"/>
              </a:rPr>
              <a:t>Payments and Settlements:</a:t>
            </a:r>
            <a:r>
              <a:rPr lang="en" sz="950">
                <a:solidFill>
                  <a:srgbClr val="374151"/>
                </a:solidFill>
                <a:latin typeface="Nunito Light"/>
                <a:ea typeface="Nunito Light"/>
                <a:cs typeface="Nunito Light"/>
                <a:sym typeface="Nunito Light"/>
              </a:rPr>
              <a:t> Track payments made between group members, record payments, and mark them as paid, ensuring accurate settlement records.</a:t>
            </a:r>
            <a:endParaRPr sz="95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t/>
            </a:r>
            <a:endParaRPr sz="10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rPr b="1" lang="en" sz="950">
                <a:solidFill>
                  <a:srgbClr val="374151"/>
                </a:solidFill>
                <a:latin typeface="Nunito"/>
                <a:ea typeface="Nunito"/>
                <a:cs typeface="Nunito"/>
                <a:sym typeface="Nunito"/>
              </a:rPr>
              <a:t>Export and Search:</a:t>
            </a:r>
            <a:r>
              <a:rPr lang="en" sz="950">
                <a:solidFill>
                  <a:srgbClr val="374151"/>
                </a:solidFill>
                <a:latin typeface="Nunito Light"/>
                <a:ea typeface="Nunito Light"/>
                <a:cs typeface="Nunito Light"/>
                <a:sym typeface="Nunito Light"/>
              </a:rPr>
              <a:t> Export expenses to various formats (Excel, PDF) and utilize the search functionality for discovering spending, groups, and transactions with flexible filtering options.</a:t>
            </a:r>
            <a:endParaRPr sz="95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t/>
            </a:r>
            <a:endParaRPr sz="100">
              <a:solidFill>
                <a:srgbClr val="374151"/>
              </a:solidFill>
              <a:latin typeface="Nunito Light"/>
              <a:ea typeface="Nunito Light"/>
              <a:cs typeface="Nunito Light"/>
              <a:sym typeface="Nunito Light"/>
            </a:endParaRPr>
          </a:p>
          <a:p>
            <a:pPr indent="0" lvl="0" marL="0" rtl="0" algn="just">
              <a:lnSpc>
                <a:spcPct val="115000"/>
              </a:lnSpc>
              <a:spcBef>
                <a:spcPts val="0"/>
              </a:spcBef>
              <a:spcAft>
                <a:spcPts val="0"/>
              </a:spcAft>
              <a:buNone/>
            </a:pPr>
            <a:r>
              <a:rPr b="1" lang="en" sz="950">
                <a:solidFill>
                  <a:srgbClr val="374151"/>
                </a:solidFill>
                <a:latin typeface="Nunito"/>
                <a:ea typeface="Nunito"/>
                <a:cs typeface="Nunito"/>
                <a:sym typeface="Nunito"/>
              </a:rPr>
              <a:t>FairShare Assurances:</a:t>
            </a:r>
            <a:r>
              <a:rPr lang="en" sz="950">
                <a:solidFill>
                  <a:srgbClr val="374151"/>
                </a:solidFill>
                <a:latin typeface="Nunito Light"/>
                <a:ea typeface="Nunito Light"/>
                <a:cs typeface="Nunito Light"/>
                <a:sym typeface="Nunito Light"/>
              </a:rPr>
              <a:t> The app aims to reduce friction in expense sharing, providing users with a reliable platform to eliminate unpaid obligations and foster financial transparency among friends.</a:t>
            </a:r>
            <a:endParaRPr sz="950">
              <a:solidFill>
                <a:srgbClr val="374151"/>
              </a:solidFill>
              <a:latin typeface="Nunito Light"/>
              <a:ea typeface="Nunito Light"/>
              <a:cs typeface="Nunito Light"/>
              <a:sym typeface="Nuni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txBox="1"/>
          <p:nvPr>
            <p:ph type="title"/>
          </p:nvPr>
        </p:nvSpPr>
        <p:spPr>
          <a:xfrm>
            <a:off x="2802750" y="802500"/>
            <a:ext cx="3538500" cy="3538500"/>
          </a:xfrm>
          <a:prstGeom prst="rect">
            <a:avLst/>
          </a:prstGeom>
          <a:solidFill>
            <a:schemeClr val="dk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TEam Members </a:t>
            </a:r>
            <a:endParaRPr/>
          </a:p>
        </p:txBody>
      </p:sp>
      <p:sp>
        <p:nvSpPr>
          <p:cNvPr id="72" name="Google Shape;72;p15"/>
          <p:cNvSpPr txBox="1"/>
          <p:nvPr/>
        </p:nvSpPr>
        <p:spPr>
          <a:xfrm>
            <a:off x="287275" y="802500"/>
            <a:ext cx="24213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Source Code Pro"/>
                <a:ea typeface="Source Code Pro"/>
                <a:cs typeface="Source Code Pro"/>
                <a:sym typeface="Source Code Pro"/>
              </a:rPr>
              <a:t>Dinesh Shekhawat</a:t>
            </a:r>
            <a:endParaRPr b="1" sz="1800">
              <a:solidFill>
                <a:schemeClr val="accent1"/>
              </a:solidFill>
              <a:latin typeface="Source Code Pro"/>
              <a:ea typeface="Source Code Pro"/>
              <a:cs typeface="Source Code Pro"/>
              <a:sym typeface="Source Code Pro"/>
            </a:endParaRPr>
          </a:p>
        </p:txBody>
      </p:sp>
      <p:sp>
        <p:nvSpPr>
          <p:cNvPr id="73" name="Google Shape;73;p15"/>
          <p:cNvSpPr txBox="1"/>
          <p:nvPr/>
        </p:nvSpPr>
        <p:spPr>
          <a:xfrm>
            <a:off x="6435425" y="802500"/>
            <a:ext cx="24213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Source Code Pro"/>
                <a:ea typeface="Source Code Pro"/>
                <a:cs typeface="Source Code Pro"/>
                <a:sym typeface="Source Code Pro"/>
              </a:rPr>
              <a:t>Tanmay </a:t>
            </a:r>
            <a:r>
              <a:rPr b="1" lang="en" sz="1800">
                <a:solidFill>
                  <a:schemeClr val="accent1"/>
                </a:solidFill>
                <a:latin typeface="Source Code Pro"/>
                <a:ea typeface="Source Code Pro"/>
                <a:cs typeface="Source Code Pro"/>
                <a:sym typeface="Source Code Pro"/>
              </a:rPr>
              <a:t>Gokhale</a:t>
            </a:r>
            <a:endParaRPr b="1" sz="1800">
              <a:solidFill>
                <a:schemeClr val="accent1"/>
              </a:solidFill>
              <a:latin typeface="Source Code Pro"/>
              <a:ea typeface="Source Code Pro"/>
              <a:cs typeface="Source Code Pro"/>
              <a:sym typeface="Source Code Pro"/>
            </a:endParaRPr>
          </a:p>
        </p:txBody>
      </p:sp>
      <p:sp>
        <p:nvSpPr>
          <p:cNvPr id="74" name="Google Shape;74;p15"/>
          <p:cNvSpPr txBox="1"/>
          <p:nvPr/>
        </p:nvSpPr>
        <p:spPr>
          <a:xfrm>
            <a:off x="287275" y="2938825"/>
            <a:ext cx="24213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Source Code Pro"/>
                <a:ea typeface="Source Code Pro"/>
                <a:cs typeface="Source Code Pro"/>
                <a:sym typeface="Source Code Pro"/>
              </a:rPr>
              <a:t>Khushank Mistry</a:t>
            </a:r>
            <a:endParaRPr b="1" sz="1800">
              <a:solidFill>
                <a:schemeClr val="accent1"/>
              </a:solidFill>
              <a:latin typeface="Source Code Pro"/>
              <a:ea typeface="Source Code Pro"/>
              <a:cs typeface="Source Code Pro"/>
              <a:sym typeface="Source Code Pro"/>
            </a:endParaRPr>
          </a:p>
        </p:txBody>
      </p:sp>
      <p:sp>
        <p:nvSpPr>
          <p:cNvPr id="75" name="Google Shape;75;p15"/>
          <p:cNvSpPr txBox="1"/>
          <p:nvPr/>
        </p:nvSpPr>
        <p:spPr>
          <a:xfrm>
            <a:off x="6502536" y="2938825"/>
            <a:ext cx="18195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Source Code Pro"/>
                <a:ea typeface="Source Code Pro"/>
                <a:cs typeface="Source Code Pro"/>
                <a:sym typeface="Source Code Pro"/>
              </a:rPr>
              <a:t>Dhruv Soni</a:t>
            </a:r>
            <a:endParaRPr b="1" sz="1800">
              <a:solidFill>
                <a:schemeClr val="accent1"/>
              </a:solidFill>
              <a:latin typeface="Source Code Pro"/>
              <a:ea typeface="Source Code Pro"/>
              <a:cs typeface="Source Code Pro"/>
              <a:sym typeface="Source Code Pro"/>
            </a:endParaRPr>
          </a:p>
        </p:txBody>
      </p:sp>
      <p:sp>
        <p:nvSpPr>
          <p:cNvPr id="76" name="Google Shape;76;p15"/>
          <p:cNvSpPr txBox="1"/>
          <p:nvPr/>
        </p:nvSpPr>
        <p:spPr>
          <a:xfrm>
            <a:off x="287275" y="1247100"/>
            <a:ext cx="24213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Source Code Pro"/>
                <a:ea typeface="Source Code Pro"/>
                <a:cs typeface="Source Code Pro"/>
                <a:sym typeface="Source Code Pro"/>
              </a:rPr>
              <a:t>NUID: 002776484</a:t>
            </a:r>
            <a:endParaRPr b="1" sz="1800">
              <a:solidFill>
                <a:schemeClr val="accent1"/>
              </a:solidFill>
              <a:latin typeface="Source Code Pro"/>
              <a:ea typeface="Source Code Pro"/>
              <a:cs typeface="Source Code Pro"/>
              <a:sym typeface="Source Code Pro"/>
            </a:endParaRPr>
          </a:p>
        </p:txBody>
      </p:sp>
      <p:sp>
        <p:nvSpPr>
          <p:cNvPr id="77" name="Google Shape;77;p15"/>
          <p:cNvSpPr txBox="1"/>
          <p:nvPr/>
        </p:nvSpPr>
        <p:spPr>
          <a:xfrm>
            <a:off x="287275" y="3383425"/>
            <a:ext cx="24213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Source Code Pro"/>
                <a:ea typeface="Source Code Pro"/>
                <a:cs typeface="Source Code Pro"/>
                <a:sym typeface="Source Code Pro"/>
              </a:rPr>
              <a:t>NUID: 002209157</a:t>
            </a:r>
            <a:endParaRPr b="1" sz="1800">
              <a:solidFill>
                <a:schemeClr val="accent1"/>
              </a:solidFill>
              <a:latin typeface="Source Code Pro"/>
              <a:ea typeface="Source Code Pro"/>
              <a:cs typeface="Source Code Pro"/>
              <a:sym typeface="Source Code Pro"/>
            </a:endParaRPr>
          </a:p>
        </p:txBody>
      </p:sp>
      <p:sp>
        <p:nvSpPr>
          <p:cNvPr id="78" name="Google Shape;78;p15"/>
          <p:cNvSpPr txBox="1"/>
          <p:nvPr/>
        </p:nvSpPr>
        <p:spPr>
          <a:xfrm>
            <a:off x="6435425" y="1247100"/>
            <a:ext cx="24213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Source Code Pro"/>
                <a:ea typeface="Source Code Pro"/>
                <a:cs typeface="Source Code Pro"/>
                <a:sym typeface="Source Code Pro"/>
              </a:rPr>
              <a:t>NUID: 002822060</a:t>
            </a:r>
            <a:endParaRPr b="1" sz="1800">
              <a:solidFill>
                <a:schemeClr val="accent1"/>
              </a:solidFill>
              <a:latin typeface="Source Code Pro"/>
              <a:ea typeface="Source Code Pro"/>
              <a:cs typeface="Source Code Pro"/>
              <a:sym typeface="Source Code Pro"/>
            </a:endParaRPr>
          </a:p>
        </p:txBody>
      </p:sp>
      <p:sp>
        <p:nvSpPr>
          <p:cNvPr id="79" name="Google Shape;79;p15"/>
          <p:cNvSpPr txBox="1"/>
          <p:nvPr/>
        </p:nvSpPr>
        <p:spPr>
          <a:xfrm>
            <a:off x="6502528" y="3383423"/>
            <a:ext cx="24213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Source Code Pro"/>
                <a:ea typeface="Source Code Pro"/>
                <a:cs typeface="Source Code Pro"/>
                <a:sym typeface="Source Code Pro"/>
              </a:rPr>
              <a:t>NUID: 002822421</a:t>
            </a:r>
            <a:endParaRPr b="1" sz="1800">
              <a:solidFill>
                <a:schemeClr val="accent1"/>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65500" y="95775"/>
            <a:ext cx="4045200" cy="86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Tech Stack</a:t>
            </a:r>
            <a:endParaRPr sz="4200"/>
          </a:p>
        </p:txBody>
      </p:sp>
      <p:sp>
        <p:nvSpPr>
          <p:cNvPr id="85" name="Google Shape;85;p16"/>
          <p:cNvSpPr txBox="1"/>
          <p:nvPr>
            <p:ph idx="1" type="subTitle"/>
          </p:nvPr>
        </p:nvSpPr>
        <p:spPr>
          <a:xfrm>
            <a:off x="265500" y="601775"/>
            <a:ext cx="4240800" cy="43842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 sz="1200">
                <a:solidFill>
                  <a:schemeClr val="accent1"/>
                </a:solidFill>
                <a:highlight>
                  <a:srgbClr val="FFFFFF"/>
                </a:highlight>
              </a:rPr>
              <a:t>F</a:t>
            </a:r>
            <a:r>
              <a:rPr b="1" lang="en" sz="1200">
                <a:solidFill>
                  <a:schemeClr val="accent1"/>
                </a:solidFill>
                <a:highlight>
                  <a:srgbClr val="FFFFFF"/>
                </a:highlight>
              </a:rPr>
              <a:t>rontend</a:t>
            </a:r>
            <a:endParaRPr b="1" sz="1200">
              <a:solidFill>
                <a:schemeClr val="accent1"/>
              </a:solidFill>
            </a:endParaRPr>
          </a:p>
          <a:p>
            <a:pPr indent="-304800" lvl="0" marL="457200" rtl="0" algn="l">
              <a:lnSpc>
                <a:spcPct val="100000"/>
              </a:lnSpc>
              <a:spcBef>
                <a:spcPts val="1200"/>
              </a:spcBef>
              <a:spcAft>
                <a:spcPts val="0"/>
              </a:spcAft>
              <a:buClr>
                <a:schemeClr val="accent1"/>
              </a:buClr>
              <a:buSzPts val="1200"/>
              <a:buChar char="●"/>
            </a:pPr>
            <a:r>
              <a:rPr lang="en" sz="1200">
                <a:solidFill>
                  <a:schemeClr val="accent1"/>
                </a:solidFill>
                <a:highlight>
                  <a:srgbClr val="FFFFFF"/>
                </a:highlight>
              </a:rPr>
              <a:t>React JS</a:t>
            </a:r>
            <a:endParaRPr sz="1200">
              <a:solidFill>
                <a:schemeClr val="accent1"/>
              </a:solidFill>
              <a:highlight>
                <a:srgbClr val="FFFFFF"/>
              </a:highlight>
            </a:endParaRPr>
          </a:p>
          <a:p>
            <a:pPr indent="-304800" lvl="0" marL="457200" rtl="0" algn="l">
              <a:lnSpc>
                <a:spcPct val="100000"/>
              </a:lnSpc>
              <a:spcBef>
                <a:spcPts val="0"/>
              </a:spcBef>
              <a:spcAft>
                <a:spcPts val="0"/>
              </a:spcAft>
              <a:buClr>
                <a:schemeClr val="accent1"/>
              </a:buClr>
              <a:buSzPts val="1200"/>
              <a:buChar char="●"/>
            </a:pPr>
            <a:r>
              <a:rPr lang="en" sz="1200">
                <a:solidFill>
                  <a:schemeClr val="accent1"/>
                </a:solidFill>
                <a:highlight>
                  <a:srgbClr val="FFFFFF"/>
                </a:highlight>
              </a:rPr>
              <a:t>Redux (for managing and centralizing application state)</a:t>
            </a:r>
            <a:endParaRPr sz="1200">
              <a:solidFill>
                <a:schemeClr val="accent1"/>
              </a:solidFill>
              <a:highlight>
                <a:srgbClr val="FFFFFF"/>
              </a:highlight>
            </a:endParaRPr>
          </a:p>
          <a:p>
            <a:pPr indent="-304800" lvl="0" marL="457200" rtl="0" algn="l">
              <a:lnSpc>
                <a:spcPct val="100000"/>
              </a:lnSpc>
              <a:spcBef>
                <a:spcPts val="0"/>
              </a:spcBef>
              <a:spcAft>
                <a:spcPts val="0"/>
              </a:spcAft>
              <a:buClr>
                <a:schemeClr val="accent1"/>
              </a:buClr>
              <a:buSzPts val="1200"/>
              <a:buChar char="●"/>
            </a:pPr>
            <a:r>
              <a:rPr lang="en" sz="1200">
                <a:solidFill>
                  <a:schemeClr val="accent1"/>
                </a:solidFill>
                <a:highlight>
                  <a:srgbClr val="FFFFFF"/>
                </a:highlight>
              </a:rPr>
              <a:t>Axios (for making api calls)</a:t>
            </a:r>
            <a:endParaRPr sz="1200">
              <a:solidFill>
                <a:schemeClr val="accent1"/>
              </a:solidFill>
              <a:highlight>
                <a:srgbClr val="FFFFFF"/>
              </a:highlight>
            </a:endParaRPr>
          </a:p>
          <a:p>
            <a:pPr indent="-304800" lvl="0" marL="457200" rtl="0" algn="l">
              <a:lnSpc>
                <a:spcPct val="100000"/>
              </a:lnSpc>
              <a:spcBef>
                <a:spcPts val="0"/>
              </a:spcBef>
              <a:spcAft>
                <a:spcPts val="0"/>
              </a:spcAft>
              <a:buClr>
                <a:schemeClr val="accent1"/>
              </a:buClr>
              <a:buSzPts val="1200"/>
              <a:buChar char="●"/>
            </a:pPr>
            <a:r>
              <a:rPr lang="en" sz="1200">
                <a:solidFill>
                  <a:schemeClr val="accent1"/>
                </a:solidFill>
                <a:highlight>
                  <a:srgbClr val="FFFFFF"/>
                </a:highlight>
              </a:rPr>
              <a:t>Material UI (for User Interface)</a:t>
            </a:r>
            <a:endParaRPr sz="1200">
              <a:solidFill>
                <a:schemeClr val="accent1"/>
              </a:solidFill>
              <a:highlight>
                <a:srgbClr val="FFFFFF"/>
              </a:highlight>
            </a:endParaRPr>
          </a:p>
          <a:p>
            <a:pPr indent="0" lvl="0" marL="0" marR="38100" rtl="0" algn="l">
              <a:lnSpc>
                <a:spcPct val="100000"/>
              </a:lnSpc>
              <a:spcBef>
                <a:spcPts val="1800"/>
              </a:spcBef>
              <a:spcAft>
                <a:spcPts val="0"/>
              </a:spcAft>
              <a:buNone/>
            </a:pPr>
            <a:r>
              <a:rPr lang="en" sz="1200">
                <a:solidFill>
                  <a:schemeClr val="accent1"/>
                </a:solidFill>
                <a:highlight>
                  <a:srgbClr val="FFFFFF"/>
                </a:highlight>
                <a:latin typeface="Source Code Pro Medium"/>
                <a:ea typeface="Source Code Pro Medium"/>
                <a:cs typeface="Source Code Pro Medium"/>
                <a:sym typeface="Source Code Pro Medium"/>
              </a:rPr>
              <a:t>  </a:t>
            </a:r>
            <a:r>
              <a:rPr b="1" lang="en" sz="1200">
                <a:solidFill>
                  <a:schemeClr val="accent1"/>
                </a:solidFill>
                <a:highlight>
                  <a:srgbClr val="FFFFFF"/>
                </a:highlight>
              </a:rPr>
              <a:t>Backend</a:t>
            </a:r>
            <a:endParaRPr b="1" sz="1200">
              <a:solidFill>
                <a:schemeClr val="accent1"/>
              </a:solidFill>
              <a:highlight>
                <a:srgbClr val="FFFFFF"/>
              </a:highlight>
            </a:endParaRPr>
          </a:p>
          <a:p>
            <a:pPr indent="-304800" lvl="0" marL="457200" rtl="0" algn="l">
              <a:lnSpc>
                <a:spcPct val="100000"/>
              </a:lnSpc>
              <a:spcBef>
                <a:spcPts val="1200"/>
              </a:spcBef>
              <a:spcAft>
                <a:spcPts val="0"/>
              </a:spcAft>
              <a:buClr>
                <a:schemeClr val="accent1"/>
              </a:buClr>
              <a:buSzPts val="1200"/>
              <a:buFont typeface="Source Code Pro"/>
              <a:buChar char="●"/>
            </a:pPr>
            <a:r>
              <a:rPr lang="en" sz="1200">
                <a:solidFill>
                  <a:schemeClr val="accent1"/>
                </a:solidFill>
                <a:highlight>
                  <a:srgbClr val="FFFFFF"/>
                </a:highlight>
              </a:rPr>
              <a:t>Express</a:t>
            </a:r>
            <a:endParaRPr sz="1200">
              <a:solidFill>
                <a:schemeClr val="accent1"/>
              </a:solidFill>
              <a:highlight>
                <a:srgbClr val="FFFFFF"/>
              </a:highlight>
            </a:endParaRPr>
          </a:p>
          <a:p>
            <a:pPr indent="-304800" lvl="0" marL="457200" rtl="0" algn="l">
              <a:lnSpc>
                <a:spcPct val="100000"/>
              </a:lnSpc>
              <a:spcBef>
                <a:spcPts val="0"/>
              </a:spcBef>
              <a:spcAft>
                <a:spcPts val="0"/>
              </a:spcAft>
              <a:buClr>
                <a:schemeClr val="accent1"/>
              </a:buClr>
              <a:buSzPts val="1200"/>
              <a:buFont typeface="Source Code Pro"/>
              <a:buChar char="●"/>
            </a:pPr>
            <a:r>
              <a:rPr lang="en" sz="1200">
                <a:solidFill>
                  <a:schemeClr val="accent1"/>
                </a:solidFill>
                <a:highlight>
                  <a:srgbClr val="FFFFFF"/>
                </a:highlight>
              </a:rPr>
              <a:t>Node</a:t>
            </a:r>
            <a:endParaRPr sz="1200">
              <a:solidFill>
                <a:schemeClr val="accent1"/>
              </a:solidFill>
              <a:highlight>
                <a:srgbClr val="FFFFFF"/>
              </a:highlight>
            </a:endParaRPr>
          </a:p>
          <a:p>
            <a:pPr indent="-304800" lvl="0" marL="457200" rtl="0" algn="l">
              <a:lnSpc>
                <a:spcPct val="100000"/>
              </a:lnSpc>
              <a:spcBef>
                <a:spcPts val="0"/>
              </a:spcBef>
              <a:spcAft>
                <a:spcPts val="0"/>
              </a:spcAft>
              <a:buClr>
                <a:schemeClr val="accent1"/>
              </a:buClr>
              <a:buSzPts val="1200"/>
              <a:buFont typeface="Source Code Pro"/>
              <a:buChar char="●"/>
            </a:pPr>
            <a:r>
              <a:rPr lang="en" sz="1200">
                <a:solidFill>
                  <a:schemeClr val="accent1"/>
                </a:solidFill>
                <a:highlight>
                  <a:srgbClr val="FFFFFF"/>
                </a:highlight>
              </a:rPr>
              <a:t>Mongoose</a:t>
            </a:r>
            <a:endParaRPr sz="1200">
              <a:solidFill>
                <a:schemeClr val="accent1"/>
              </a:solidFill>
              <a:highlight>
                <a:srgbClr val="FFFFFF"/>
              </a:highlight>
            </a:endParaRPr>
          </a:p>
          <a:p>
            <a:pPr indent="-304800" lvl="0" marL="457200" rtl="0" algn="l">
              <a:lnSpc>
                <a:spcPct val="100000"/>
              </a:lnSpc>
              <a:spcBef>
                <a:spcPts val="0"/>
              </a:spcBef>
              <a:spcAft>
                <a:spcPts val="0"/>
              </a:spcAft>
              <a:buClr>
                <a:schemeClr val="accent1"/>
              </a:buClr>
              <a:buSzPts val="1200"/>
              <a:buFont typeface="Source Code Pro"/>
              <a:buChar char="●"/>
            </a:pPr>
            <a:r>
              <a:rPr lang="en" sz="1200">
                <a:solidFill>
                  <a:schemeClr val="accent1"/>
                </a:solidFill>
                <a:highlight>
                  <a:srgbClr val="FFFFFF"/>
                </a:highlight>
              </a:rPr>
              <a:t>JWT (For authentication)</a:t>
            </a:r>
            <a:endParaRPr sz="1200">
              <a:solidFill>
                <a:schemeClr val="accent1"/>
              </a:solidFill>
              <a:highlight>
                <a:srgbClr val="FFFFFF"/>
              </a:highlight>
            </a:endParaRPr>
          </a:p>
          <a:p>
            <a:pPr indent="-304800" lvl="0" marL="457200" rtl="0" algn="l">
              <a:lnSpc>
                <a:spcPct val="100000"/>
              </a:lnSpc>
              <a:spcBef>
                <a:spcPts val="0"/>
              </a:spcBef>
              <a:spcAft>
                <a:spcPts val="0"/>
              </a:spcAft>
              <a:buClr>
                <a:schemeClr val="accent1"/>
              </a:buClr>
              <a:buSzPts val="1200"/>
              <a:buFont typeface="Source Code Pro"/>
              <a:buChar char="●"/>
            </a:pPr>
            <a:r>
              <a:rPr lang="en" sz="1200">
                <a:solidFill>
                  <a:schemeClr val="accent1"/>
                </a:solidFill>
                <a:highlight>
                  <a:srgbClr val="FFFFFF"/>
                </a:highlight>
              </a:rPr>
              <a:t>Multer, express-file-upload, cors, csv-parser, yamljs, swagger-ui-express, node-mailer</a:t>
            </a:r>
            <a:endParaRPr sz="1200">
              <a:solidFill>
                <a:schemeClr val="accent1"/>
              </a:solidFill>
              <a:highlight>
                <a:srgbClr val="FFFFFF"/>
              </a:highlight>
            </a:endParaRPr>
          </a:p>
          <a:p>
            <a:pPr indent="0" lvl="0" marL="0" rtl="0" algn="l">
              <a:lnSpc>
                <a:spcPct val="100000"/>
              </a:lnSpc>
              <a:spcBef>
                <a:spcPts val="1200"/>
              </a:spcBef>
              <a:spcAft>
                <a:spcPts val="0"/>
              </a:spcAft>
              <a:buNone/>
            </a:pPr>
            <a:r>
              <a:rPr b="1" lang="en" sz="1200">
                <a:solidFill>
                  <a:srgbClr val="1F2328"/>
                </a:solidFill>
                <a:highlight>
                  <a:srgbClr val="FFFFFF"/>
                </a:highlight>
              </a:rPr>
              <a:t>Database</a:t>
            </a:r>
            <a:endParaRPr b="1" sz="1200">
              <a:solidFill>
                <a:srgbClr val="1F2328"/>
              </a:solidFill>
              <a:highlight>
                <a:srgbClr val="FFFFFF"/>
              </a:highlight>
            </a:endParaRPr>
          </a:p>
          <a:p>
            <a:pPr indent="-304800" lvl="0" marL="457200" rtl="0" algn="l">
              <a:lnSpc>
                <a:spcPct val="115000"/>
              </a:lnSpc>
              <a:spcBef>
                <a:spcPts val="1200"/>
              </a:spcBef>
              <a:spcAft>
                <a:spcPts val="0"/>
              </a:spcAft>
              <a:buClr>
                <a:schemeClr val="accent1"/>
              </a:buClr>
              <a:buSzPts val="1200"/>
              <a:buFont typeface="Source Code Pro"/>
              <a:buChar char="●"/>
            </a:pPr>
            <a:r>
              <a:rPr lang="en" sz="1200">
                <a:solidFill>
                  <a:srgbClr val="1F2328"/>
                </a:solidFill>
                <a:highlight>
                  <a:srgbClr val="FFFFFF"/>
                </a:highlight>
              </a:rPr>
              <a:t>MongoDB</a:t>
            </a:r>
            <a:endParaRPr sz="1200">
              <a:solidFill>
                <a:schemeClr val="accent1"/>
              </a:solidFill>
              <a:highlight>
                <a:srgbClr val="FFFFFF"/>
              </a:highlight>
            </a:endParaRPr>
          </a:p>
        </p:txBody>
      </p:sp>
      <p:sp>
        <p:nvSpPr>
          <p:cNvPr id="86" name="Google Shape;86;p16"/>
          <p:cNvSpPr/>
          <p:nvPr/>
        </p:nvSpPr>
        <p:spPr>
          <a:xfrm>
            <a:off x="4572000" y="0"/>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chemeClr val="lt1"/>
              </a:highlight>
              <a:latin typeface="Source Code Pro"/>
              <a:ea typeface="Source Code Pro"/>
              <a:cs typeface="Source Code Pro"/>
              <a:sym typeface="Source Code Pro"/>
            </a:endParaRPr>
          </a:p>
        </p:txBody>
      </p:sp>
      <p:pic>
        <p:nvPicPr>
          <p:cNvPr id="87" name="Google Shape;87;p16"/>
          <p:cNvPicPr preferRelativeResize="0"/>
          <p:nvPr/>
        </p:nvPicPr>
        <p:blipFill>
          <a:blip r:embed="rId3">
            <a:alphaModFix/>
          </a:blip>
          <a:stretch>
            <a:fillRect/>
          </a:stretch>
        </p:blipFill>
        <p:spPr>
          <a:xfrm>
            <a:off x="5616750" y="1834150"/>
            <a:ext cx="2715025" cy="128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04275" y="337588"/>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Home Page</a:t>
            </a:r>
            <a:endParaRPr sz="3600"/>
          </a:p>
        </p:txBody>
      </p:sp>
      <p:sp>
        <p:nvSpPr>
          <p:cNvPr id="93" name="Google Shape;93;p17"/>
          <p:cNvSpPr txBox="1"/>
          <p:nvPr>
            <p:ph idx="1" type="body"/>
          </p:nvPr>
        </p:nvSpPr>
        <p:spPr>
          <a:xfrm>
            <a:off x="287275" y="1138850"/>
            <a:ext cx="3577200" cy="3655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00">
                <a:solidFill>
                  <a:srgbClr val="374151"/>
                </a:solidFill>
              </a:rPr>
              <a:t>Discover financial harmony with FairShare, your go-to platform for uncomplicated expense management.</a:t>
            </a:r>
            <a:endParaRPr sz="1000">
              <a:solidFill>
                <a:srgbClr val="374151"/>
              </a:solidFill>
            </a:endParaRPr>
          </a:p>
          <a:p>
            <a:pPr indent="0" lvl="0" marL="0" rtl="0" algn="just">
              <a:lnSpc>
                <a:spcPct val="150000"/>
              </a:lnSpc>
              <a:spcBef>
                <a:spcPts val="0"/>
              </a:spcBef>
              <a:spcAft>
                <a:spcPts val="0"/>
              </a:spcAft>
              <a:buNone/>
            </a:pPr>
            <a:r>
              <a:t/>
            </a:r>
            <a:endParaRPr sz="100">
              <a:solidFill>
                <a:srgbClr val="374151"/>
              </a:solidFill>
            </a:endParaRPr>
          </a:p>
          <a:p>
            <a:pPr indent="0" lvl="0" marL="0" rtl="0" algn="just">
              <a:lnSpc>
                <a:spcPct val="150000"/>
              </a:lnSpc>
              <a:spcBef>
                <a:spcPts val="0"/>
              </a:spcBef>
              <a:spcAft>
                <a:spcPts val="0"/>
              </a:spcAft>
              <a:buNone/>
            </a:pPr>
            <a:r>
              <a:t/>
            </a:r>
            <a:endParaRPr sz="100">
              <a:solidFill>
                <a:srgbClr val="374151"/>
              </a:solidFill>
            </a:endParaRPr>
          </a:p>
          <a:p>
            <a:pPr indent="0" lvl="0" marL="0" rtl="0" algn="just">
              <a:lnSpc>
                <a:spcPct val="150000"/>
              </a:lnSpc>
              <a:spcBef>
                <a:spcPts val="0"/>
              </a:spcBef>
              <a:spcAft>
                <a:spcPts val="0"/>
              </a:spcAft>
              <a:buNone/>
            </a:pPr>
            <a:r>
              <a:rPr lang="en" sz="1000">
                <a:solidFill>
                  <a:srgbClr val="374151"/>
                </a:solidFill>
              </a:rPr>
              <a:t>Navigate shared expenses effortlessly with features like real-time balances, smart notifications, and simplified settling up, all crafted for a seamless experience. Our Boston-made platform guarantees fairness and transparency, providing a secure and transparent environment for worry-free shared finances. </a:t>
            </a:r>
            <a:endParaRPr sz="1000">
              <a:solidFill>
                <a:srgbClr val="374151"/>
              </a:solidFill>
            </a:endParaRPr>
          </a:p>
          <a:p>
            <a:pPr indent="0" lvl="0" marL="0" rtl="0" algn="just">
              <a:lnSpc>
                <a:spcPct val="150000"/>
              </a:lnSpc>
              <a:spcBef>
                <a:spcPts val="0"/>
              </a:spcBef>
              <a:spcAft>
                <a:spcPts val="0"/>
              </a:spcAft>
              <a:buNone/>
            </a:pPr>
            <a:r>
              <a:t/>
            </a:r>
            <a:endParaRPr sz="100">
              <a:solidFill>
                <a:srgbClr val="374151"/>
              </a:solidFill>
            </a:endParaRPr>
          </a:p>
          <a:p>
            <a:pPr indent="0" lvl="0" marL="0" rtl="0" algn="just">
              <a:lnSpc>
                <a:spcPct val="150000"/>
              </a:lnSpc>
              <a:spcBef>
                <a:spcPts val="0"/>
              </a:spcBef>
              <a:spcAft>
                <a:spcPts val="0"/>
              </a:spcAft>
              <a:buNone/>
            </a:pPr>
            <a:r>
              <a:t/>
            </a:r>
            <a:endParaRPr sz="100">
              <a:solidFill>
                <a:srgbClr val="374151"/>
              </a:solidFill>
            </a:endParaRPr>
          </a:p>
          <a:p>
            <a:pPr indent="0" lvl="0" marL="0" rtl="0" algn="just">
              <a:lnSpc>
                <a:spcPct val="150000"/>
              </a:lnSpc>
              <a:spcBef>
                <a:spcPts val="0"/>
              </a:spcBef>
              <a:spcAft>
                <a:spcPts val="0"/>
              </a:spcAft>
              <a:buNone/>
            </a:pPr>
            <a:r>
              <a:rPr lang="en" sz="1000">
                <a:solidFill>
                  <a:srgbClr val="374151"/>
                </a:solidFill>
              </a:rPr>
              <a:t>Enjoy effortless expense tracking and say goodbye to awkward conversations and mental math. It's free for the web and made with love in Boston, MA, USA</a:t>
            </a:r>
            <a:endParaRPr sz="1000"/>
          </a:p>
        </p:txBody>
      </p:sp>
      <p:pic>
        <p:nvPicPr>
          <p:cNvPr id="94" name="Google Shape;94;p17"/>
          <p:cNvPicPr preferRelativeResize="0"/>
          <p:nvPr/>
        </p:nvPicPr>
        <p:blipFill>
          <a:blip r:embed="rId3">
            <a:alphaModFix/>
          </a:blip>
          <a:stretch>
            <a:fillRect/>
          </a:stretch>
        </p:blipFill>
        <p:spPr>
          <a:xfrm>
            <a:off x="3918250" y="1288950"/>
            <a:ext cx="5091948" cy="2910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87275" y="344413"/>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Login And Signup page</a:t>
            </a:r>
            <a:endParaRPr sz="3600"/>
          </a:p>
        </p:txBody>
      </p:sp>
      <p:sp>
        <p:nvSpPr>
          <p:cNvPr id="100" name="Google Shape;100;p18"/>
          <p:cNvSpPr txBox="1"/>
          <p:nvPr>
            <p:ph idx="1" type="body"/>
          </p:nvPr>
        </p:nvSpPr>
        <p:spPr>
          <a:xfrm>
            <a:off x="287275" y="1138850"/>
            <a:ext cx="3577200" cy="3655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00">
                <a:solidFill>
                  <a:srgbClr val="374151"/>
                </a:solidFill>
              </a:rPr>
              <a:t>Embark on a seamless journey into our platform with our user-friendly React.js and Material UI-powered login and signup pages. Experience sleek, intuitive design that ensures a smooth onboarding process. </a:t>
            </a:r>
            <a:endParaRPr sz="1000">
              <a:solidFill>
                <a:srgbClr val="374151"/>
              </a:solidFill>
            </a:endParaRPr>
          </a:p>
          <a:p>
            <a:pPr indent="0" lvl="0" marL="0" rtl="0" algn="just">
              <a:lnSpc>
                <a:spcPct val="150000"/>
              </a:lnSpc>
              <a:spcBef>
                <a:spcPts val="0"/>
              </a:spcBef>
              <a:spcAft>
                <a:spcPts val="0"/>
              </a:spcAft>
              <a:buNone/>
            </a:pPr>
            <a:r>
              <a:t/>
            </a:r>
            <a:endParaRPr sz="1000">
              <a:solidFill>
                <a:srgbClr val="374151"/>
              </a:solidFill>
            </a:endParaRPr>
          </a:p>
          <a:p>
            <a:pPr indent="0" lvl="0" marL="0" rtl="0" algn="just">
              <a:lnSpc>
                <a:spcPct val="150000"/>
              </a:lnSpc>
              <a:spcBef>
                <a:spcPts val="0"/>
              </a:spcBef>
              <a:spcAft>
                <a:spcPts val="0"/>
              </a:spcAft>
              <a:buNone/>
            </a:pPr>
            <a:r>
              <a:rPr lang="en" sz="1000">
                <a:solidFill>
                  <a:srgbClr val="374151"/>
                </a:solidFill>
              </a:rPr>
              <a:t>Effortlessly create an account or log in with just a few clicks, all while enjoying a visually appealing interface. </a:t>
            </a:r>
            <a:endParaRPr sz="1000">
              <a:solidFill>
                <a:srgbClr val="374151"/>
              </a:solidFill>
            </a:endParaRPr>
          </a:p>
          <a:p>
            <a:pPr indent="0" lvl="0" marL="0" rtl="0" algn="just">
              <a:lnSpc>
                <a:spcPct val="150000"/>
              </a:lnSpc>
              <a:spcBef>
                <a:spcPts val="0"/>
              </a:spcBef>
              <a:spcAft>
                <a:spcPts val="0"/>
              </a:spcAft>
              <a:buNone/>
            </a:pPr>
            <a:r>
              <a:t/>
            </a:r>
            <a:endParaRPr sz="1000">
              <a:solidFill>
                <a:srgbClr val="374151"/>
              </a:solidFill>
            </a:endParaRPr>
          </a:p>
          <a:p>
            <a:pPr indent="0" lvl="0" marL="0" rtl="0" algn="just">
              <a:lnSpc>
                <a:spcPct val="150000"/>
              </a:lnSpc>
              <a:spcBef>
                <a:spcPts val="0"/>
              </a:spcBef>
              <a:spcAft>
                <a:spcPts val="0"/>
              </a:spcAft>
              <a:buNone/>
            </a:pPr>
            <a:r>
              <a:rPr lang="en" sz="1000">
                <a:solidFill>
                  <a:srgbClr val="374151"/>
                </a:solidFill>
              </a:rPr>
              <a:t>Our design prioritizes simplicity without compromising style, providing a delightful entry point to your personalized experience. Welcome to a world of hassle-free authentication and vibrant design!</a:t>
            </a:r>
            <a:endParaRPr sz="1000"/>
          </a:p>
        </p:txBody>
      </p:sp>
      <p:pic>
        <p:nvPicPr>
          <p:cNvPr id="101" name="Google Shape;101;p18"/>
          <p:cNvPicPr preferRelativeResize="0"/>
          <p:nvPr/>
        </p:nvPicPr>
        <p:blipFill>
          <a:blip r:embed="rId3">
            <a:alphaModFix/>
          </a:blip>
          <a:stretch>
            <a:fillRect/>
          </a:stretch>
        </p:blipFill>
        <p:spPr>
          <a:xfrm>
            <a:off x="4440925" y="64825"/>
            <a:ext cx="4401910" cy="2471750"/>
          </a:xfrm>
          <a:prstGeom prst="rect">
            <a:avLst/>
          </a:prstGeom>
          <a:noFill/>
          <a:ln>
            <a:noFill/>
          </a:ln>
        </p:spPr>
      </p:pic>
      <p:pic>
        <p:nvPicPr>
          <p:cNvPr id="102" name="Google Shape;102;p18"/>
          <p:cNvPicPr preferRelativeResize="0"/>
          <p:nvPr/>
        </p:nvPicPr>
        <p:blipFill>
          <a:blip r:embed="rId4">
            <a:alphaModFix/>
          </a:blip>
          <a:stretch>
            <a:fillRect/>
          </a:stretch>
        </p:blipFill>
        <p:spPr>
          <a:xfrm>
            <a:off x="4440925" y="2612765"/>
            <a:ext cx="4401900" cy="24717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04275" y="337588"/>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Sign in using otp</a:t>
            </a:r>
            <a:endParaRPr sz="3600"/>
          </a:p>
        </p:txBody>
      </p:sp>
      <p:sp>
        <p:nvSpPr>
          <p:cNvPr id="108" name="Google Shape;108;p19"/>
          <p:cNvSpPr txBox="1"/>
          <p:nvPr>
            <p:ph idx="1" type="body"/>
          </p:nvPr>
        </p:nvSpPr>
        <p:spPr>
          <a:xfrm>
            <a:off x="287275" y="1138850"/>
            <a:ext cx="3577200" cy="3655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00">
                <a:solidFill>
                  <a:srgbClr val="374151"/>
                </a:solidFill>
              </a:rPr>
              <a:t>Embark on a secure digital journey with our streamlined login and sign-up pages! Harnessing the power of JWT for authentication, your data is fortified against unauthorized access. </a:t>
            </a:r>
            <a:endParaRPr sz="1000">
              <a:solidFill>
                <a:srgbClr val="374151"/>
              </a:solidFill>
            </a:endParaRPr>
          </a:p>
          <a:p>
            <a:pPr indent="0" lvl="0" marL="0" rtl="0" algn="just">
              <a:lnSpc>
                <a:spcPct val="150000"/>
              </a:lnSpc>
              <a:spcBef>
                <a:spcPts val="0"/>
              </a:spcBef>
              <a:spcAft>
                <a:spcPts val="0"/>
              </a:spcAft>
              <a:buNone/>
            </a:pPr>
            <a:r>
              <a:t/>
            </a:r>
            <a:endParaRPr sz="1000">
              <a:solidFill>
                <a:srgbClr val="374151"/>
              </a:solidFill>
            </a:endParaRPr>
          </a:p>
          <a:p>
            <a:pPr indent="0" lvl="0" marL="0" rtl="0" algn="just">
              <a:lnSpc>
                <a:spcPct val="150000"/>
              </a:lnSpc>
              <a:spcBef>
                <a:spcPts val="0"/>
              </a:spcBef>
              <a:spcAft>
                <a:spcPts val="0"/>
              </a:spcAft>
              <a:buNone/>
            </a:pPr>
            <a:r>
              <a:rPr lang="en" sz="1000">
                <a:solidFill>
                  <a:srgbClr val="374151"/>
                </a:solidFill>
              </a:rPr>
              <a:t>Our MongoDB-backed system ensures robust storage of user login data, guaranteeing a seamless and protected user experience. Effortlessly sign up for a world of secure interactions, while our login page offers swift access, prioritizing your security and convenience. </a:t>
            </a:r>
            <a:endParaRPr sz="1000">
              <a:solidFill>
                <a:srgbClr val="374151"/>
              </a:solidFill>
            </a:endParaRPr>
          </a:p>
          <a:p>
            <a:pPr indent="0" lvl="0" marL="0" rtl="0" algn="just">
              <a:lnSpc>
                <a:spcPct val="150000"/>
              </a:lnSpc>
              <a:spcBef>
                <a:spcPts val="0"/>
              </a:spcBef>
              <a:spcAft>
                <a:spcPts val="0"/>
              </a:spcAft>
              <a:buNone/>
            </a:pPr>
            <a:r>
              <a:t/>
            </a:r>
            <a:endParaRPr sz="1000"/>
          </a:p>
        </p:txBody>
      </p:sp>
      <p:pic>
        <p:nvPicPr>
          <p:cNvPr id="109" name="Google Shape;109;p19"/>
          <p:cNvPicPr preferRelativeResize="0"/>
          <p:nvPr/>
        </p:nvPicPr>
        <p:blipFill>
          <a:blip r:embed="rId3">
            <a:alphaModFix/>
          </a:blip>
          <a:stretch>
            <a:fillRect/>
          </a:stretch>
        </p:blipFill>
        <p:spPr>
          <a:xfrm>
            <a:off x="4538575" y="152400"/>
            <a:ext cx="4110188" cy="2307967"/>
          </a:xfrm>
          <a:prstGeom prst="rect">
            <a:avLst/>
          </a:prstGeom>
          <a:noFill/>
          <a:ln>
            <a:noFill/>
          </a:ln>
        </p:spPr>
      </p:pic>
      <p:pic>
        <p:nvPicPr>
          <p:cNvPr id="110" name="Google Shape;110;p19"/>
          <p:cNvPicPr preferRelativeResize="0"/>
          <p:nvPr/>
        </p:nvPicPr>
        <p:blipFill rotWithShape="1">
          <a:blip r:embed="rId4">
            <a:alphaModFix/>
          </a:blip>
          <a:srcRect b="0" l="0" r="48384" t="0"/>
          <a:stretch/>
        </p:blipFill>
        <p:spPr>
          <a:xfrm>
            <a:off x="4575050" y="2745284"/>
            <a:ext cx="4073723" cy="21656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04275" y="185188"/>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Dashboard</a:t>
            </a:r>
            <a:endParaRPr sz="3600"/>
          </a:p>
        </p:txBody>
      </p:sp>
      <p:sp>
        <p:nvSpPr>
          <p:cNvPr id="116" name="Google Shape;116;p20"/>
          <p:cNvSpPr txBox="1"/>
          <p:nvPr>
            <p:ph idx="1" type="body"/>
          </p:nvPr>
        </p:nvSpPr>
        <p:spPr>
          <a:xfrm>
            <a:off x="287275" y="986450"/>
            <a:ext cx="3508200" cy="3655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00">
                <a:solidFill>
                  <a:srgbClr val="374151"/>
                </a:solidFill>
              </a:rPr>
              <a:t>Our comprehensive dashboard lets you</a:t>
            </a:r>
            <a:r>
              <a:rPr lang="en" sz="1000">
                <a:solidFill>
                  <a:srgbClr val="374151"/>
                </a:solidFill>
              </a:rPr>
              <a:t> s</a:t>
            </a:r>
            <a:r>
              <a:rPr lang="en" sz="1000">
                <a:solidFill>
                  <a:srgbClr val="374151"/>
                </a:solidFill>
              </a:rPr>
              <a:t>eamlessly navigate through different sections like Expenses, Groups, Friends, and Activity via an intuitive side panel. </a:t>
            </a:r>
            <a:endParaRPr sz="1000">
              <a:solidFill>
                <a:srgbClr val="374151"/>
              </a:solidFill>
            </a:endParaRPr>
          </a:p>
          <a:p>
            <a:pPr indent="0" lvl="0" marL="0" rtl="0" algn="just">
              <a:lnSpc>
                <a:spcPct val="150000"/>
              </a:lnSpc>
              <a:spcBef>
                <a:spcPts val="0"/>
              </a:spcBef>
              <a:spcAft>
                <a:spcPts val="0"/>
              </a:spcAft>
              <a:buNone/>
            </a:pPr>
            <a:r>
              <a:t/>
            </a:r>
            <a:endParaRPr sz="1000">
              <a:solidFill>
                <a:srgbClr val="374151"/>
              </a:solidFill>
            </a:endParaRPr>
          </a:p>
          <a:p>
            <a:pPr indent="0" lvl="0" marL="0" rtl="0" algn="just">
              <a:lnSpc>
                <a:spcPct val="150000"/>
              </a:lnSpc>
              <a:spcBef>
                <a:spcPts val="0"/>
              </a:spcBef>
              <a:spcAft>
                <a:spcPts val="0"/>
              </a:spcAft>
              <a:buNone/>
            </a:pPr>
            <a:r>
              <a:rPr lang="en" sz="1000">
                <a:solidFill>
                  <a:srgbClr val="374151"/>
                </a:solidFill>
              </a:rPr>
              <a:t>The top-notch navigation bar offers language internationalization options, quick access to your profile picture, and a convenient </a:t>
            </a:r>
            <a:r>
              <a:rPr lang="en" sz="1000">
                <a:solidFill>
                  <a:srgbClr val="374151"/>
                </a:solidFill>
              </a:rPr>
              <a:t>drop down</a:t>
            </a:r>
            <a:r>
              <a:rPr lang="en" sz="1000">
                <a:solidFill>
                  <a:srgbClr val="374151"/>
                </a:solidFill>
              </a:rPr>
              <a:t> menu for easy logout. </a:t>
            </a:r>
            <a:endParaRPr sz="1000">
              <a:solidFill>
                <a:srgbClr val="374151"/>
              </a:solidFill>
            </a:endParaRPr>
          </a:p>
          <a:p>
            <a:pPr indent="0" lvl="0" marL="0" rtl="0" algn="just">
              <a:lnSpc>
                <a:spcPct val="150000"/>
              </a:lnSpc>
              <a:spcBef>
                <a:spcPts val="0"/>
              </a:spcBef>
              <a:spcAft>
                <a:spcPts val="0"/>
              </a:spcAft>
              <a:buNone/>
            </a:pPr>
            <a:r>
              <a:t/>
            </a:r>
            <a:endParaRPr sz="1000">
              <a:solidFill>
                <a:srgbClr val="374151"/>
              </a:solidFill>
            </a:endParaRPr>
          </a:p>
          <a:p>
            <a:pPr indent="0" lvl="0" marL="0" rtl="0" algn="just">
              <a:lnSpc>
                <a:spcPct val="150000"/>
              </a:lnSpc>
              <a:spcBef>
                <a:spcPts val="0"/>
              </a:spcBef>
              <a:spcAft>
                <a:spcPts val="0"/>
              </a:spcAft>
              <a:buNone/>
            </a:pPr>
            <a:r>
              <a:rPr lang="en" sz="1000">
                <a:solidFill>
                  <a:srgbClr val="374151"/>
                </a:solidFill>
              </a:rPr>
              <a:t>Experience a user-friendly interface that effortlessly combines functionality and aesthetics for a personalized and enjoyable user experience. </a:t>
            </a:r>
            <a:endParaRPr sz="1000">
              <a:solidFill>
                <a:srgbClr val="374151"/>
              </a:solidFill>
            </a:endParaRPr>
          </a:p>
        </p:txBody>
      </p:sp>
      <p:pic>
        <p:nvPicPr>
          <p:cNvPr id="117" name="Google Shape;117;p20"/>
          <p:cNvPicPr preferRelativeResize="0"/>
          <p:nvPr/>
        </p:nvPicPr>
        <p:blipFill>
          <a:blip r:embed="rId3">
            <a:alphaModFix/>
          </a:blip>
          <a:stretch>
            <a:fillRect/>
          </a:stretch>
        </p:blipFill>
        <p:spPr>
          <a:xfrm>
            <a:off x="3877950" y="1043875"/>
            <a:ext cx="5067500" cy="284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04275" y="337588"/>
            <a:ext cx="3981900" cy="6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Expenses</a:t>
            </a:r>
            <a:endParaRPr sz="3600"/>
          </a:p>
        </p:txBody>
      </p:sp>
      <p:sp>
        <p:nvSpPr>
          <p:cNvPr id="123" name="Google Shape;123;p21"/>
          <p:cNvSpPr txBox="1"/>
          <p:nvPr>
            <p:ph idx="1" type="body"/>
          </p:nvPr>
        </p:nvSpPr>
        <p:spPr>
          <a:xfrm>
            <a:off x="287275" y="1138850"/>
            <a:ext cx="3577200" cy="3655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000">
                <a:solidFill>
                  <a:srgbClr val="374151"/>
                </a:solidFill>
              </a:rPr>
              <a:t>Get a comprehensive overview of all your expenses neatly displayed. Adding a new expense is a breeze – simply enter the details and let our platform handle the rest. We can also e</a:t>
            </a:r>
            <a:r>
              <a:rPr lang="en" sz="1000">
                <a:solidFill>
                  <a:srgbClr val="374151"/>
                </a:solidFill>
              </a:rPr>
              <a:t>xport your expenses to a CSV file</a:t>
            </a:r>
            <a:endParaRPr sz="1000">
              <a:solidFill>
                <a:srgbClr val="374151"/>
              </a:solidFill>
            </a:endParaRPr>
          </a:p>
          <a:p>
            <a:pPr indent="0" lvl="0" marL="0" rtl="0" algn="just">
              <a:lnSpc>
                <a:spcPct val="150000"/>
              </a:lnSpc>
              <a:spcBef>
                <a:spcPts val="0"/>
              </a:spcBef>
              <a:spcAft>
                <a:spcPts val="0"/>
              </a:spcAft>
              <a:buNone/>
            </a:pPr>
            <a:r>
              <a:t/>
            </a:r>
            <a:endParaRPr sz="1000">
              <a:solidFill>
                <a:srgbClr val="374151"/>
              </a:solidFill>
            </a:endParaRPr>
          </a:p>
          <a:p>
            <a:pPr indent="0" lvl="0" marL="0" rtl="0" algn="just">
              <a:lnSpc>
                <a:spcPct val="150000"/>
              </a:lnSpc>
              <a:spcBef>
                <a:spcPts val="0"/>
              </a:spcBef>
              <a:spcAft>
                <a:spcPts val="0"/>
              </a:spcAft>
              <a:buNone/>
            </a:pPr>
            <a:r>
              <a:rPr lang="en" sz="1000">
                <a:solidFill>
                  <a:srgbClr val="374151"/>
                </a:solidFill>
              </a:rPr>
              <a:t>Stay organized and in control of your spending with this user-friendly feature. </a:t>
            </a:r>
            <a:endParaRPr sz="1000">
              <a:solidFill>
                <a:srgbClr val="374151"/>
              </a:solidFill>
            </a:endParaRPr>
          </a:p>
          <a:p>
            <a:pPr indent="0" lvl="0" marL="0" rtl="0" algn="just">
              <a:lnSpc>
                <a:spcPct val="150000"/>
              </a:lnSpc>
              <a:spcBef>
                <a:spcPts val="0"/>
              </a:spcBef>
              <a:spcAft>
                <a:spcPts val="0"/>
              </a:spcAft>
              <a:buNone/>
            </a:pPr>
            <a:r>
              <a:t/>
            </a:r>
            <a:endParaRPr sz="1000">
              <a:solidFill>
                <a:srgbClr val="374151"/>
              </a:solidFill>
            </a:endParaRPr>
          </a:p>
          <a:p>
            <a:pPr indent="0" lvl="0" marL="0" rtl="0" algn="just">
              <a:lnSpc>
                <a:spcPct val="150000"/>
              </a:lnSpc>
              <a:spcBef>
                <a:spcPts val="0"/>
              </a:spcBef>
              <a:spcAft>
                <a:spcPts val="0"/>
              </a:spcAft>
              <a:buNone/>
            </a:pPr>
            <a:r>
              <a:t/>
            </a:r>
            <a:endParaRPr sz="1000">
              <a:solidFill>
                <a:srgbClr val="374151"/>
              </a:solidFill>
            </a:endParaRPr>
          </a:p>
        </p:txBody>
      </p:sp>
      <p:pic>
        <p:nvPicPr>
          <p:cNvPr id="124" name="Google Shape;124;p21"/>
          <p:cNvPicPr preferRelativeResize="0"/>
          <p:nvPr/>
        </p:nvPicPr>
        <p:blipFill>
          <a:blip r:embed="rId3">
            <a:alphaModFix/>
          </a:blip>
          <a:stretch>
            <a:fillRect/>
          </a:stretch>
        </p:blipFill>
        <p:spPr>
          <a:xfrm>
            <a:off x="3957300" y="1270000"/>
            <a:ext cx="5063148" cy="2843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