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9" r:id="rId3"/>
    <p:sldId id="258" r:id="rId4"/>
    <p:sldId id="264" r:id="rId5"/>
    <p:sldId id="260" r:id="rId6"/>
    <p:sldId id="263" r:id="rId7"/>
    <p:sldId id="262" r:id="rId8"/>
    <p:sldId id="261"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066" autoAdjust="0"/>
  </p:normalViewPr>
  <p:slideViewPr>
    <p:cSldViewPr snapToGrid="0">
      <p:cViewPr>
        <p:scale>
          <a:sx n="66" d="100"/>
          <a:sy n="66" d="100"/>
        </p:scale>
        <p:origin x="87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A7EE62-0B35-479C-A36C-CF27B4E75C6F}" type="datetimeFigureOut">
              <a:rPr lang="en-IN" smtClean="0"/>
              <a:t>13-10-2024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5D5F5F-F4B1-457D-95A5-F69C55E72B7B}" type="slidenum">
              <a:rPr lang="en-IN" smtClean="0"/>
              <a:t>‹#›</a:t>
            </a:fld>
            <a:endParaRPr lang="en-IN"/>
          </a:p>
        </p:txBody>
      </p:sp>
    </p:spTree>
    <p:extLst>
      <p:ext uri="{BB962C8B-B14F-4D97-AF65-F5344CB8AC3E}">
        <p14:creationId xmlns:p14="http://schemas.microsoft.com/office/powerpoint/2010/main" val="3091286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5D5F5F-F4B1-457D-95A5-F69C55E72B7B}" type="slidenum">
              <a:rPr lang="en-IN" smtClean="0"/>
              <a:t>7</a:t>
            </a:fld>
            <a:endParaRPr lang="en-IN"/>
          </a:p>
        </p:txBody>
      </p:sp>
    </p:spTree>
    <p:extLst>
      <p:ext uri="{BB962C8B-B14F-4D97-AF65-F5344CB8AC3E}">
        <p14:creationId xmlns:p14="http://schemas.microsoft.com/office/powerpoint/2010/main" val="1048542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10/13/2024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10/13/2024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10/13/2024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0DC26-001C-9F2B-1DEB-DB59A59C92A2}"/>
              </a:ext>
            </a:extLst>
          </p:cNvPr>
          <p:cNvSpPr>
            <a:spLocks noGrp="1"/>
          </p:cNvSpPr>
          <p:nvPr>
            <p:ph type="ctrTitle"/>
          </p:nvPr>
        </p:nvSpPr>
        <p:spPr>
          <a:xfrm>
            <a:off x="1154955" y="913190"/>
            <a:ext cx="8825658" cy="2677648"/>
          </a:xfrm>
        </p:spPr>
        <p:txBody>
          <a:bodyPr/>
          <a:lstStyle/>
          <a:p>
            <a:r>
              <a:rPr lang="en-IN" dirty="0">
                <a:latin typeface="Univers" panose="020B0503020202020204" pitchFamily="34" charset="0"/>
              </a:rPr>
              <a:t>Loan Default Data analysis: Insights and Recommendations </a:t>
            </a:r>
          </a:p>
        </p:txBody>
      </p:sp>
      <p:sp>
        <p:nvSpPr>
          <p:cNvPr id="3" name="Subtitle 2">
            <a:extLst>
              <a:ext uri="{FF2B5EF4-FFF2-40B4-BE49-F238E27FC236}">
                <a16:creationId xmlns:a16="http://schemas.microsoft.com/office/drawing/2014/main" id="{2D7BDC3D-BE35-37B8-177D-E610FAAF20FA}"/>
              </a:ext>
            </a:extLst>
          </p:cNvPr>
          <p:cNvSpPr>
            <a:spLocks noGrp="1"/>
          </p:cNvSpPr>
          <p:nvPr>
            <p:ph type="subTitle" idx="1"/>
          </p:nvPr>
        </p:nvSpPr>
        <p:spPr/>
        <p:txBody>
          <a:bodyPr/>
          <a:lstStyle/>
          <a:p>
            <a:r>
              <a:rPr lang="en-US" dirty="0">
                <a:latin typeface="Univers" panose="020B0503020202020204" pitchFamily="34" charset="0"/>
              </a:rPr>
              <a:t>By - Dhruba Jyoti Chakraborty</a:t>
            </a:r>
          </a:p>
        </p:txBody>
      </p:sp>
    </p:spTree>
    <p:extLst>
      <p:ext uri="{BB962C8B-B14F-4D97-AF65-F5344CB8AC3E}">
        <p14:creationId xmlns:p14="http://schemas.microsoft.com/office/powerpoint/2010/main" val="4081767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6EE10-0F74-62C7-D0AD-5F32B285637D}"/>
              </a:ext>
            </a:extLst>
          </p:cNvPr>
          <p:cNvSpPr>
            <a:spLocks noGrp="1"/>
          </p:cNvSpPr>
          <p:nvPr>
            <p:ph type="ctrTitle"/>
          </p:nvPr>
        </p:nvSpPr>
        <p:spPr>
          <a:xfrm>
            <a:off x="1154955" y="2099733"/>
            <a:ext cx="8825658" cy="1329267"/>
          </a:xfrm>
        </p:spPr>
        <p:txBody>
          <a:bodyPr/>
          <a:lstStyle/>
          <a:p>
            <a:pPr algn="ctr"/>
            <a:r>
              <a:rPr lang="en-US" dirty="0">
                <a:latin typeface="Univers" panose="020B0503020202020204" pitchFamily="34" charset="0"/>
              </a:rPr>
              <a:t>Thank you </a:t>
            </a:r>
            <a:endParaRPr lang="en-IN" dirty="0">
              <a:latin typeface="Univers" panose="020B0503020202020204" pitchFamily="34" charset="0"/>
            </a:endParaRPr>
          </a:p>
        </p:txBody>
      </p:sp>
    </p:spTree>
    <p:extLst>
      <p:ext uri="{BB962C8B-B14F-4D97-AF65-F5344CB8AC3E}">
        <p14:creationId xmlns:p14="http://schemas.microsoft.com/office/powerpoint/2010/main" val="3103746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AEDC-7D0B-7A75-8DD1-8500532D8709}"/>
              </a:ext>
            </a:extLst>
          </p:cNvPr>
          <p:cNvSpPr>
            <a:spLocks noGrp="1"/>
          </p:cNvSpPr>
          <p:nvPr>
            <p:ph type="ctrTitle"/>
          </p:nvPr>
        </p:nvSpPr>
        <p:spPr>
          <a:xfrm>
            <a:off x="789195" y="2093976"/>
            <a:ext cx="8825658" cy="438912"/>
          </a:xfrm>
        </p:spPr>
        <p:txBody>
          <a:bodyPr/>
          <a:lstStyle/>
          <a:p>
            <a:r>
              <a:rPr lang="en-IN" sz="4400" b="1" dirty="0">
                <a:latin typeface="Univers" panose="020B0503020202020204" pitchFamily="34" charset="0"/>
              </a:rPr>
              <a:t>Agenda:</a:t>
            </a:r>
            <a:br>
              <a:rPr lang="en-IN" sz="2800" b="1" dirty="0"/>
            </a:br>
            <a:br>
              <a:rPr lang="en-IN" sz="2800" b="1" dirty="0"/>
            </a:br>
            <a:br>
              <a:rPr lang="en-IN" sz="2800" dirty="0"/>
            </a:br>
            <a:endParaRPr lang="en-IN" sz="2800" dirty="0"/>
          </a:p>
        </p:txBody>
      </p:sp>
      <p:sp>
        <p:nvSpPr>
          <p:cNvPr id="4" name="TextBox 3">
            <a:extLst>
              <a:ext uri="{FF2B5EF4-FFF2-40B4-BE49-F238E27FC236}">
                <a16:creationId xmlns:a16="http://schemas.microsoft.com/office/drawing/2014/main" id="{E82A6F55-59C8-4BC5-B22D-EE3119B70B2D}"/>
              </a:ext>
            </a:extLst>
          </p:cNvPr>
          <p:cNvSpPr txBox="1"/>
          <p:nvPr/>
        </p:nvSpPr>
        <p:spPr>
          <a:xfrm>
            <a:off x="946340" y="1929384"/>
            <a:ext cx="10565955" cy="2677656"/>
          </a:xfrm>
          <a:prstGeom prst="rect">
            <a:avLst/>
          </a:prstGeom>
          <a:noFill/>
        </p:spPr>
        <p:txBody>
          <a:bodyPr wrap="square" rtlCol="0">
            <a:spAutoFit/>
          </a:bodyPr>
          <a:lstStyle/>
          <a:p>
            <a:pPr marL="514350" indent="-514350">
              <a:buFont typeface="+mj-lt"/>
              <a:buAutoNum type="arabicPeriod"/>
            </a:pPr>
            <a:r>
              <a:rPr lang="en-IN" sz="2800" dirty="0">
                <a:solidFill>
                  <a:schemeClr val="bg1"/>
                </a:solidFill>
                <a:latin typeface="Univers" panose="020B0503020202020204" pitchFamily="34" charset="0"/>
              </a:rPr>
              <a:t>Introduction &amp; Project Overview</a:t>
            </a:r>
          </a:p>
          <a:p>
            <a:pPr marL="514350" indent="-514350">
              <a:buFont typeface="+mj-lt"/>
              <a:buAutoNum type="arabicPeriod"/>
            </a:pPr>
            <a:r>
              <a:rPr lang="en-IN" sz="2800" dirty="0">
                <a:solidFill>
                  <a:schemeClr val="bg1"/>
                </a:solidFill>
                <a:latin typeface="Univers" panose="020B0503020202020204" pitchFamily="34" charset="0"/>
              </a:rPr>
              <a:t>Imbalanced Data &amp; Risk Segmentation</a:t>
            </a:r>
          </a:p>
          <a:p>
            <a:pPr marL="514350" indent="-514350">
              <a:buFont typeface="+mj-lt"/>
              <a:buAutoNum type="arabicPeriod"/>
            </a:pPr>
            <a:r>
              <a:rPr lang="en-IN" sz="2800" dirty="0">
                <a:solidFill>
                  <a:schemeClr val="bg1"/>
                </a:solidFill>
                <a:latin typeface="Univers" panose="020B0503020202020204" pitchFamily="34" charset="0"/>
              </a:rPr>
              <a:t>Loan Characteristics &amp; Default Risk</a:t>
            </a:r>
          </a:p>
          <a:p>
            <a:pPr marL="514350" indent="-514350">
              <a:buFont typeface="+mj-lt"/>
              <a:buAutoNum type="arabicPeriod"/>
            </a:pPr>
            <a:r>
              <a:rPr lang="en-IN" sz="2800" dirty="0">
                <a:solidFill>
                  <a:schemeClr val="bg1"/>
                </a:solidFill>
                <a:latin typeface="Univers" panose="020B0503020202020204" pitchFamily="34" charset="0"/>
              </a:rPr>
              <a:t>Credit Score &amp; Default Risk</a:t>
            </a:r>
          </a:p>
          <a:p>
            <a:pPr marL="514350" indent="-514350">
              <a:buFont typeface="+mj-lt"/>
              <a:buAutoNum type="arabicPeriod"/>
            </a:pPr>
            <a:r>
              <a:rPr lang="en-US" sz="2800" dirty="0">
                <a:solidFill>
                  <a:schemeClr val="bg1"/>
                </a:solidFill>
                <a:latin typeface="Univers" panose="020B0503020202020204" pitchFamily="34" charset="0"/>
              </a:rPr>
              <a:t>Other Key Insights (Loan Purpose, Demographics, Region)</a:t>
            </a:r>
            <a:endParaRPr lang="en-IN" sz="2800" dirty="0">
              <a:solidFill>
                <a:schemeClr val="bg1"/>
              </a:solidFill>
              <a:latin typeface="Univers" panose="020B0503020202020204" pitchFamily="34" charset="0"/>
            </a:endParaRPr>
          </a:p>
          <a:p>
            <a:pPr marL="514350" indent="-514350">
              <a:buFont typeface="+mj-lt"/>
              <a:buAutoNum type="arabicPeriod"/>
            </a:pPr>
            <a:r>
              <a:rPr lang="en-IN" sz="2800" dirty="0">
                <a:solidFill>
                  <a:schemeClr val="bg1"/>
                </a:solidFill>
                <a:latin typeface="Univers" panose="020B0503020202020204" pitchFamily="34" charset="0"/>
              </a:rPr>
              <a:t>Business Recommendations</a:t>
            </a:r>
          </a:p>
        </p:txBody>
      </p:sp>
    </p:spTree>
    <p:extLst>
      <p:ext uri="{BB962C8B-B14F-4D97-AF65-F5344CB8AC3E}">
        <p14:creationId xmlns:p14="http://schemas.microsoft.com/office/powerpoint/2010/main" val="4171518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4F5F-E06B-D504-DDB3-B773C01E4234}"/>
              </a:ext>
            </a:extLst>
          </p:cNvPr>
          <p:cNvSpPr>
            <a:spLocks noGrp="1"/>
          </p:cNvSpPr>
          <p:nvPr>
            <p:ph type="title"/>
          </p:nvPr>
        </p:nvSpPr>
        <p:spPr>
          <a:xfrm>
            <a:off x="723723" y="704160"/>
            <a:ext cx="8761413" cy="1054892"/>
          </a:xfrm>
        </p:spPr>
        <p:txBody>
          <a:bodyPr/>
          <a:lstStyle/>
          <a:p>
            <a:r>
              <a:rPr lang="en-US" sz="2800" u="sng" dirty="0">
                <a:latin typeface="Univers" panose="020B0503020202020204" pitchFamily="34" charset="0"/>
              </a:rPr>
              <a:t>Project overview</a:t>
            </a:r>
            <a:br>
              <a:rPr lang="en-US" dirty="0">
                <a:latin typeface="Univers" panose="020B0503020202020204" pitchFamily="34" charset="0"/>
              </a:rPr>
            </a:br>
            <a:r>
              <a:rPr lang="en-US" sz="2400" dirty="0">
                <a:latin typeface="Univers" panose="020B0503020202020204" pitchFamily="34" charset="0"/>
              </a:rPr>
              <a:t>Title: Project Introduction</a:t>
            </a:r>
            <a:endParaRPr lang="en-IN" sz="2400" dirty="0">
              <a:latin typeface="Univers" panose="020B0503020202020204" pitchFamily="34" charset="0"/>
            </a:endParaRPr>
          </a:p>
        </p:txBody>
      </p:sp>
      <p:sp>
        <p:nvSpPr>
          <p:cNvPr id="5" name="Rectangle 1">
            <a:extLst>
              <a:ext uri="{FF2B5EF4-FFF2-40B4-BE49-F238E27FC236}">
                <a16:creationId xmlns:a16="http://schemas.microsoft.com/office/drawing/2014/main" id="{FB43F575-0077-94FD-D7F8-2F7ADE883E8E}"/>
              </a:ext>
            </a:extLst>
          </p:cNvPr>
          <p:cNvSpPr>
            <a:spLocks noGrp="1" noChangeArrowheads="1"/>
          </p:cNvSpPr>
          <p:nvPr>
            <p:ph sz="half" idx="1"/>
          </p:nvPr>
        </p:nvSpPr>
        <p:spPr bwMode="auto">
          <a:xfrm>
            <a:off x="633746" y="2105562"/>
            <a:ext cx="11144397"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Univers" panose="020B0503020202020204" pitchFamily="34" charset="0"/>
              </a:rPr>
              <a:t>Objective:</a:t>
            </a:r>
            <a:endParaRPr kumimoji="0" lang="en-US" altLang="en-US" sz="1800" b="0" i="0" u="none" strike="noStrike" cap="none" normalizeH="0" baseline="0" dirty="0">
              <a:ln>
                <a:noFill/>
              </a:ln>
              <a:solidFill>
                <a:schemeClr val="tx1"/>
              </a:solidFill>
              <a:effectLst/>
              <a:latin typeface="Univers" panose="020B0503020202020204" pitchFamily="34" charset="0"/>
            </a:endParaRPr>
          </a:p>
          <a:p>
            <a:pPr marL="685800" lvl="1" defTabSz="914400" eaLnBrk="0" fontAlgn="base" hangingPunct="0">
              <a:spcBef>
                <a:spcPct val="0"/>
              </a:spcBef>
              <a:spcAft>
                <a:spcPct val="0"/>
              </a:spcAft>
              <a:buClrTx/>
              <a:buSzTx/>
              <a:buFont typeface="Wingdings" panose="05000000000000000000" pitchFamily="2" charset="2"/>
              <a:buChar char="§"/>
            </a:pPr>
            <a:r>
              <a:rPr lang="en-US" dirty="0">
                <a:latin typeface="Univers" panose="020B0503020202020204" pitchFamily="34" charset="0"/>
              </a:rPr>
              <a:t>In this loan default project, we aim to analyze patterns and risk factors driving loan defaults, using </a:t>
            </a:r>
          </a:p>
          <a:p>
            <a:pPr marL="400050" lvl="1" indent="0" defTabSz="914400" eaLnBrk="0" fontAlgn="base" hangingPunct="0">
              <a:spcBef>
                <a:spcPct val="0"/>
              </a:spcBef>
              <a:spcAft>
                <a:spcPct val="0"/>
              </a:spcAft>
              <a:buClrTx/>
              <a:buSzTx/>
              <a:buNone/>
            </a:pPr>
            <a:r>
              <a:rPr lang="en-US" dirty="0">
                <a:latin typeface="Univers" panose="020B0503020202020204" pitchFamily="34" charset="0"/>
              </a:rPr>
              <a:t>     data-driven insights to help the business reduce default rates and optimize loan offerings. The project </a:t>
            </a:r>
          </a:p>
          <a:p>
            <a:pPr marL="400050" lvl="1" indent="0" defTabSz="914400" eaLnBrk="0" fontAlgn="base" hangingPunct="0">
              <a:spcBef>
                <a:spcPct val="0"/>
              </a:spcBef>
              <a:spcAft>
                <a:spcPct val="0"/>
              </a:spcAft>
              <a:buClrTx/>
              <a:buSzTx/>
              <a:buNone/>
            </a:pPr>
            <a:r>
              <a:rPr lang="en-US" dirty="0">
                <a:latin typeface="Univers" panose="020B0503020202020204" pitchFamily="34" charset="0"/>
              </a:rPr>
              <a:t>     focuses on identifying key variables like loan amount, LTV, credit score, and interest rates that influence </a:t>
            </a:r>
          </a:p>
          <a:p>
            <a:pPr marL="400050" lvl="1" indent="0" defTabSz="914400" eaLnBrk="0" fontAlgn="base" hangingPunct="0">
              <a:spcBef>
                <a:spcPct val="0"/>
              </a:spcBef>
              <a:spcAft>
                <a:spcPct val="0"/>
              </a:spcAft>
              <a:buClrTx/>
              <a:buSzTx/>
              <a:buNone/>
            </a:pPr>
            <a:r>
              <a:rPr lang="en-US" dirty="0">
                <a:latin typeface="Univers" panose="020B0503020202020204" pitchFamily="34" charset="0"/>
              </a:rPr>
              <a:t>     default behavior.</a:t>
            </a:r>
            <a:endParaRPr kumimoji="0" lang="en-US" altLang="en-US" b="0" i="0" u="none" strike="noStrike" cap="none" normalizeH="0" baseline="0" dirty="0">
              <a:ln>
                <a:noFill/>
              </a:ln>
              <a:solidFill>
                <a:schemeClr val="tx1"/>
              </a:solidFill>
              <a:effectLst/>
              <a:latin typeface="Univers"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Univers" panose="020B0503020202020204" pitchFamily="34" charset="0"/>
              </a:rPr>
              <a:t>Data Summary:</a:t>
            </a:r>
            <a:endParaRPr kumimoji="0" lang="en-US" altLang="en-US" sz="1800" b="0" i="0" u="none" strike="noStrike" cap="none" normalizeH="0" baseline="0" dirty="0">
              <a:ln>
                <a:noFill/>
              </a:ln>
              <a:solidFill>
                <a:schemeClr val="tx1"/>
              </a:solidFill>
              <a:effectLst/>
              <a:latin typeface="Univers" panose="020B0503020202020204" pitchFamily="34" charset="0"/>
            </a:endParaRPr>
          </a:p>
          <a:p>
            <a:pPr marL="685800" lvl="1" defTabSz="914400" eaLnBrk="0" fontAlgn="base" hangingPunct="0">
              <a:spcBef>
                <a:spcPct val="0"/>
              </a:spcBef>
              <a:spcAft>
                <a:spcPct val="0"/>
              </a:spcAft>
              <a:buClrTx/>
              <a:buSzTx/>
              <a:buFont typeface="Wingdings" panose="05000000000000000000" pitchFamily="2" charset="2"/>
              <a:buChar char="§"/>
            </a:pPr>
            <a:r>
              <a:rPr kumimoji="0" lang="en-US" altLang="en-US" b="0" i="0" u="none" strike="noStrike" cap="none" normalizeH="0" baseline="0" dirty="0">
                <a:ln>
                  <a:noFill/>
                </a:ln>
                <a:solidFill>
                  <a:schemeClr val="tx1"/>
                </a:solidFill>
                <a:effectLst/>
                <a:latin typeface="Univers" panose="020B0503020202020204" pitchFamily="34" charset="0"/>
              </a:rPr>
              <a:t>Number of records: 148,670 loans</a:t>
            </a:r>
          </a:p>
          <a:p>
            <a:pPr marL="685800" lvl="1" defTabSz="914400" eaLnBrk="0" fontAlgn="base" hangingPunct="0">
              <a:spcBef>
                <a:spcPct val="0"/>
              </a:spcBef>
              <a:spcAft>
                <a:spcPct val="0"/>
              </a:spcAft>
              <a:buClrTx/>
              <a:buSzTx/>
              <a:buFont typeface="Wingdings" panose="05000000000000000000" pitchFamily="2" charset="2"/>
              <a:buChar char="§"/>
            </a:pPr>
            <a:r>
              <a:rPr kumimoji="0" lang="en-US" altLang="en-US" b="0" i="0" u="none" strike="noStrike" cap="none" normalizeH="0" baseline="0" dirty="0">
                <a:ln>
                  <a:noFill/>
                </a:ln>
                <a:solidFill>
                  <a:schemeClr val="tx1"/>
                </a:solidFill>
                <a:effectLst/>
                <a:latin typeface="Univers" panose="020B0503020202020204" pitchFamily="34" charset="0"/>
              </a:rPr>
              <a:t>Key Variables: Loan Amount, Interest Rate, LTV (Loan-to-Value), Credit Score, Income, Loan Purpose, etc.</a:t>
            </a:r>
          </a:p>
          <a:p>
            <a:pPr marL="400050" lvl="1" indent="0" defTabSz="914400" eaLnBrk="0" fontAlgn="base" hangingPunct="0">
              <a:spcBef>
                <a:spcPct val="0"/>
              </a:spcBef>
              <a:spcAft>
                <a:spcPct val="0"/>
              </a:spcAft>
              <a:buClrTx/>
              <a:buSzTx/>
              <a:buNone/>
            </a:pPr>
            <a:endParaRPr kumimoji="0" lang="en-US" altLang="en-US" b="0" i="0" u="none" strike="noStrike" cap="none" normalizeH="0" baseline="0" dirty="0">
              <a:ln>
                <a:noFill/>
              </a:ln>
              <a:solidFill>
                <a:schemeClr val="tx1"/>
              </a:solidFill>
              <a:effectLst/>
              <a:latin typeface="Univers"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Univers" panose="020B0503020202020204" pitchFamily="34" charset="0"/>
              </a:rPr>
              <a:t>Methods Used:</a:t>
            </a:r>
            <a:r>
              <a:rPr kumimoji="0" lang="en-US" altLang="en-US" sz="1800" b="0" i="0" u="none" strike="noStrike" cap="none" normalizeH="0" baseline="0" dirty="0">
                <a:ln>
                  <a:noFill/>
                </a:ln>
                <a:solidFill>
                  <a:schemeClr val="tx1"/>
                </a:solidFill>
                <a:effectLst/>
                <a:latin typeface="Univers" panose="020B0503020202020204" pitchFamily="34" charset="0"/>
              </a:rPr>
              <a:t> </a:t>
            </a:r>
            <a:r>
              <a:rPr kumimoji="0" lang="en-US" altLang="en-US" sz="1600" b="0" i="0" u="none" strike="noStrike" cap="none" normalizeH="0" baseline="0" dirty="0">
                <a:ln>
                  <a:noFill/>
                </a:ln>
                <a:solidFill>
                  <a:schemeClr val="tx1"/>
                </a:solidFill>
                <a:effectLst/>
                <a:latin typeface="Univers" panose="020B0503020202020204" pitchFamily="34" charset="0"/>
              </a:rPr>
              <a:t>Exploratory Data Analysis (EDA), Data Imputation, Risk Segmentation </a:t>
            </a:r>
          </a:p>
        </p:txBody>
      </p:sp>
      <p:pic>
        <p:nvPicPr>
          <p:cNvPr id="7" name="Picture 6">
            <a:extLst>
              <a:ext uri="{FF2B5EF4-FFF2-40B4-BE49-F238E27FC236}">
                <a16:creationId xmlns:a16="http://schemas.microsoft.com/office/drawing/2014/main" id="{9E540E84-EA1B-0548-F325-72C911937959}"/>
              </a:ext>
            </a:extLst>
          </p:cNvPr>
          <p:cNvPicPr>
            <a:picLocks noChangeAspect="1"/>
          </p:cNvPicPr>
          <p:nvPr/>
        </p:nvPicPr>
        <p:blipFill>
          <a:blip r:embed="rId2"/>
          <a:srcRect t="5558"/>
          <a:stretch/>
        </p:blipFill>
        <p:spPr>
          <a:xfrm>
            <a:off x="723723" y="4829442"/>
            <a:ext cx="6324925" cy="1673271"/>
          </a:xfrm>
          <a:prstGeom prst="rect">
            <a:avLst/>
          </a:prstGeom>
        </p:spPr>
      </p:pic>
      <p:pic>
        <p:nvPicPr>
          <p:cNvPr id="9" name="Picture 8">
            <a:extLst>
              <a:ext uri="{FF2B5EF4-FFF2-40B4-BE49-F238E27FC236}">
                <a16:creationId xmlns:a16="http://schemas.microsoft.com/office/drawing/2014/main" id="{4472E26C-2055-855F-EB31-D27E66FC94C9}"/>
              </a:ext>
            </a:extLst>
          </p:cNvPr>
          <p:cNvPicPr>
            <a:picLocks noChangeAspect="1"/>
          </p:cNvPicPr>
          <p:nvPr/>
        </p:nvPicPr>
        <p:blipFill>
          <a:blip r:embed="rId3"/>
          <a:srcRect b="2179"/>
          <a:stretch/>
        </p:blipFill>
        <p:spPr>
          <a:xfrm>
            <a:off x="7048648" y="4829442"/>
            <a:ext cx="4384477" cy="1673271"/>
          </a:xfrm>
          <a:prstGeom prst="rect">
            <a:avLst/>
          </a:prstGeom>
        </p:spPr>
      </p:pic>
    </p:spTree>
    <p:extLst>
      <p:ext uri="{BB962C8B-B14F-4D97-AF65-F5344CB8AC3E}">
        <p14:creationId xmlns:p14="http://schemas.microsoft.com/office/powerpoint/2010/main" val="3390546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4F5F-E06B-D504-DDB3-B773C01E4234}"/>
              </a:ext>
            </a:extLst>
          </p:cNvPr>
          <p:cNvSpPr>
            <a:spLocks noGrp="1"/>
          </p:cNvSpPr>
          <p:nvPr>
            <p:ph type="title"/>
          </p:nvPr>
        </p:nvSpPr>
        <p:spPr>
          <a:xfrm>
            <a:off x="723723" y="704160"/>
            <a:ext cx="11731368" cy="1054892"/>
          </a:xfrm>
        </p:spPr>
        <p:txBody>
          <a:bodyPr/>
          <a:lstStyle/>
          <a:p>
            <a:r>
              <a:rPr lang="en-US" sz="2800" dirty="0">
                <a:latin typeface="Univers" panose="020B0503020202020204" pitchFamily="34" charset="0"/>
              </a:rPr>
              <a:t>Key Observation 1 - Imbalanced Data &amp; Risk Segmentation</a:t>
            </a:r>
            <a:br>
              <a:rPr lang="en-US" dirty="0">
                <a:latin typeface="Univers" panose="020B0503020202020204" pitchFamily="34" charset="0"/>
              </a:rPr>
            </a:br>
            <a:r>
              <a:rPr lang="en-US" sz="2400" dirty="0">
                <a:latin typeface="Univers" panose="020B0503020202020204" pitchFamily="34" charset="0"/>
              </a:rPr>
              <a:t>Title: </a:t>
            </a:r>
            <a:r>
              <a:rPr lang="en-IN" sz="2400" dirty="0">
                <a:latin typeface="Univers" panose="020B0503020202020204" pitchFamily="34" charset="0"/>
              </a:rPr>
              <a:t>Imbalanced Dataset &amp; Risk Segmentation</a:t>
            </a:r>
          </a:p>
        </p:txBody>
      </p:sp>
      <p:sp>
        <p:nvSpPr>
          <p:cNvPr id="5" name="Rectangle 1">
            <a:extLst>
              <a:ext uri="{FF2B5EF4-FFF2-40B4-BE49-F238E27FC236}">
                <a16:creationId xmlns:a16="http://schemas.microsoft.com/office/drawing/2014/main" id="{FB43F575-0077-94FD-D7F8-2F7ADE883E8E}"/>
              </a:ext>
            </a:extLst>
          </p:cNvPr>
          <p:cNvSpPr>
            <a:spLocks noGrp="1" noChangeArrowheads="1"/>
          </p:cNvSpPr>
          <p:nvPr>
            <p:ph sz="half" idx="1"/>
          </p:nvPr>
        </p:nvSpPr>
        <p:spPr bwMode="auto">
          <a:xfrm>
            <a:off x="633746" y="2277403"/>
            <a:ext cx="10974479" cy="2303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a:buNone/>
            </a:pPr>
            <a:r>
              <a:rPr lang="en-IN" b="1" dirty="0">
                <a:latin typeface="Univers" panose="020B0503020202020204" pitchFamily="34" charset="0"/>
              </a:rPr>
              <a:t>Imbalance:</a:t>
            </a:r>
            <a:r>
              <a:rPr lang="en-IN" dirty="0">
                <a:latin typeface="Univers" panose="020B0503020202020204" pitchFamily="34" charset="0"/>
              </a:rPr>
              <a:t> The dataset is skewed, with more non-defaulters (112,031) than defaulters (36,639).</a:t>
            </a:r>
          </a:p>
          <a:p>
            <a:pPr marL="0" indent="0">
              <a:buNone/>
            </a:pPr>
            <a:r>
              <a:rPr lang="en-IN" b="1" dirty="0">
                <a:latin typeface="Univers" panose="020B0503020202020204" pitchFamily="34" charset="0"/>
              </a:rPr>
              <a:t>Segmentation:</a:t>
            </a:r>
            <a:endParaRPr lang="en-IN" dirty="0">
              <a:latin typeface="Univers" panose="020B0503020202020204" pitchFamily="34" charset="0"/>
            </a:endParaRPr>
          </a:p>
          <a:p>
            <a:pPr marL="742950" lvl="1" indent="-285750">
              <a:buFont typeface="Arial" panose="020B0604020202020204" pitchFamily="34" charset="0"/>
              <a:buChar char="•"/>
            </a:pPr>
            <a:r>
              <a:rPr lang="en-IN" dirty="0">
                <a:latin typeface="Univers" panose="020B0503020202020204" pitchFamily="34" charset="0"/>
              </a:rPr>
              <a:t>High-Risk Segment: 26,788 defaulters</a:t>
            </a:r>
          </a:p>
          <a:p>
            <a:pPr marL="742950" lvl="1" indent="-285750">
              <a:buFont typeface="Arial" panose="020B0604020202020204" pitchFamily="34" charset="0"/>
              <a:buChar char="•"/>
            </a:pPr>
            <a:r>
              <a:rPr lang="en-IN" dirty="0">
                <a:latin typeface="Univers" panose="020B0503020202020204" pitchFamily="34" charset="0"/>
              </a:rPr>
              <a:t>Medium-Risk Segment: 9,851 defaulters</a:t>
            </a:r>
          </a:p>
          <a:p>
            <a:pPr marL="742950" lvl="1" indent="-285750">
              <a:buFont typeface="Arial" panose="020B0604020202020204" pitchFamily="34" charset="0"/>
              <a:buChar char="•"/>
            </a:pPr>
            <a:r>
              <a:rPr lang="en-IN" dirty="0">
                <a:latin typeface="Univers" panose="020B0503020202020204" pitchFamily="34" charset="0"/>
              </a:rPr>
              <a:t>Low-Risk Segment: 0 defaults (only 7 customers)</a:t>
            </a:r>
          </a:p>
          <a:p>
            <a:pPr marL="0" indent="0">
              <a:buNone/>
            </a:pPr>
            <a:r>
              <a:rPr lang="en-IN" b="1" dirty="0">
                <a:latin typeface="Univers" panose="020B0503020202020204" pitchFamily="34" charset="0"/>
              </a:rPr>
              <a:t>Insight:</a:t>
            </a:r>
            <a:r>
              <a:rPr lang="en-IN" dirty="0">
                <a:latin typeface="Univers" panose="020B0503020202020204" pitchFamily="34" charset="0"/>
              </a:rPr>
              <a:t> </a:t>
            </a:r>
            <a:r>
              <a:rPr lang="en-IN" sz="1600" dirty="0">
                <a:latin typeface="Univers" panose="020B0503020202020204" pitchFamily="34" charset="0"/>
              </a:rPr>
              <a:t>The majority of defaults are concentrated in the high-risk segment, which requires targeted strategies</a:t>
            </a:r>
            <a:r>
              <a:rPr lang="en-IN" dirty="0">
                <a:latin typeface="Univers" panose="020B0503020202020204" pitchFamily="34" charset="0"/>
              </a:rPr>
              <a:t>.</a:t>
            </a:r>
          </a:p>
        </p:txBody>
      </p:sp>
      <p:pic>
        <p:nvPicPr>
          <p:cNvPr id="4" name="Picture 3">
            <a:extLst>
              <a:ext uri="{FF2B5EF4-FFF2-40B4-BE49-F238E27FC236}">
                <a16:creationId xmlns:a16="http://schemas.microsoft.com/office/drawing/2014/main" id="{61CCB016-AE43-4338-4C5F-7EAEEF207539}"/>
              </a:ext>
            </a:extLst>
          </p:cNvPr>
          <p:cNvPicPr>
            <a:picLocks noChangeAspect="1"/>
          </p:cNvPicPr>
          <p:nvPr/>
        </p:nvPicPr>
        <p:blipFill>
          <a:blip r:embed="rId2"/>
          <a:stretch>
            <a:fillRect/>
          </a:stretch>
        </p:blipFill>
        <p:spPr>
          <a:xfrm>
            <a:off x="633747" y="4812146"/>
            <a:ext cx="5462254" cy="1699529"/>
          </a:xfrm>
          <a:prstGeom prst="rect">
            <a:avLst/>
          </a:prstGeom>
        </p:spPr>
      </p:pic>
      <p:pic>
        <p:nvPicPr>
          <p:cNvPr id="7" name="Picture 6">
            <a:extLst>
              <a:ext uri="{FF2B5EF4-FFF2-40B4-BE49-F238E27FC236}">
                <a16:creationId xmlns:a16="http://schemas.microsoft.com/office/drawing/2014/main" id="{6D24396F-090D-4DB9-DCA6-70BA8A23A5B6}"/>
              </a:ext>
            </a:extLst>
          </p:cNvPr>
          <p:cNvPicPr>
            <a:picLocks noChangeAspect="1"/>
          </p:cNvPicPr>
          <p:nvPr/>
        </p:nvPicPr>
        <p:blipFill>
          <a:blip r:embed="rId3"/>
          <a:stretch>
            <a:fillRect/>
          </a:stretch>
        </p:blipFill>
        <p:spPr>
          <a:xfrm>
            <a:off x="6878720" y="4743998"/>
            <a:ext cx="4360050" cy="1835824"/>
          </a:xfrm>
          <a:prstGeom prst="rect">
            <a:avLst/>
          </a:prstGeom>
        </p:spPr>
      </p:pic>
    </p:spTree>
    <p:extLst>
      <p:ext uri="{BB962C8B-B14F-4D97-AF65-F5344CB8AC3E}">
        <p14:creationId xmlns:p14="http://schemas.microsoft.com/office/powerpoint/2010/main" val="4247261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4F5F-E06B-D504-DDB3-B773C01E4234}"/>
              </a:ext>
            </a:extLst>
          </p:cNvPr>
          <p:cNvSpPr>
            <a:spLocks noGrp="1"/>
          </p:cNvSpPr>
          <p:nvPr>
            <p:ph type="title"/>
          </p:nvPr>
        </p:nvSpPr>
        <p:spPr>
          <a:xfrm>
            <a:off x="723723" y="704160"/>
            <a:ext cx="11731368" cy="1054892"/>
          </a:xfrm>
        </p:spPr>
        <p:txBody>
          <a:bodyPr/>
          <a:lstStyle/>
          <a:p>
            <a:r>
              <a:rPr lang="en-US" sz="2800" dirty="0">
                <a:latin typeface="Univers" panose="020B0503020202020204" pitchFamily="34" charset="0"/>
              </a:rPr>
              <a:t>Key Observation 2 - Loan Characteristics and Default</a:t>
            </a:r>
            <a:br>
              <a:rPr lang="en-US" dirty="0">
                <a:latin typeface="Univers" panose="020B0503020202020204" pitchFamily="34" charset="0"/>
              </a:rPr>
            </a:br>
            <a:r>
              <a:rPr lang="en-US" sz="2400" dirty="0">
                <a:latin typeface="Univers" panose="020B0503020202020204" pitchFamily="34" charset="0"/>
              </a:rPr>
              <a:t>Title: Loan Amount, LTV</a:t>
            </a:r>
            <a:endParaRPr lang="en-IN" sz="2400" dirty="0">
              <a:latin typeface="Univers" panose="020B0503020202020204" pitchFamily="34" charset="0"/>
            </a:endParaRPr>
          </a:p>
        </p:txBody>
      </p:sp>
      <p:sp>
        <p:nvSpPr>
          <p:cNvPr id="4" name="Rectangle 2">
            <a:extLst>
              <a:ext uri="{FF2B5EF4-FFF2-40B4-BE49-F238E27FC236}">
                <a16:creationId xmlns:a16="http://schemas.microsoft.com/office/drawing/2014/main" id="{1ED8CC75-1FFD-C09C-F492-EEE720A15B22}"/>
              </a:ext>
            </a:extLst>
          </p:cNvPr>
          <p:cNvSpPr>
            <a:spLocks noGrp="1" noChangeArrowheads="1"/>
          </p:cNvSpPr>
          <p:nvPr>
            <p:ph sz="half" idx="1"/>
          </p:nvPr>
        </p:nvSpPr>
        <p:spPr bwMode="auto">
          <a:xfrm>
            <a:off x="413688" y="2288377"/>
            <a:ext cx="11364623"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Univers" panose="020B0503020202020204" pitchFamily="34" charset="0"/>
              </a:rPr>
              <a:t>Loan Amount:</a:t>
            </a:r>
            <a:r>
              <a:rPr kumimoji="0" lang="en-US" altLang="en-US" sz="1800" b="0" i="0" u="none" strike="noStrike" cap="none" normalizeH="0" baseline="0" dirty="0">
                <a:ln>
                  <a:noFill/>
                </a:ln>
                <a:solidFill>
                  <a:schemeClr val="tx1"/>
                </a:solidFill>
                <a:effectLst/>
                <a:latin typeface="Univers" panose="020B0503020202020204" pitchFamily="34" charset="0"/>
              </a:rPr>
              <a:t> </a:t>
            </a:r>
            <a:r>
              <a:rPr kumimoji="0" lang="en-US" altLang="en-US" sz="1600" b="0" i="0" u="none" strike="noStrike" cap="none" normalizeH="0" baseline="0" dirty="0">
                <a:ln>
                  <a:noFill/>
                </a:ln>
                <a:solidFill>
                  <a:schemeClr val="tx1"/>
                </a:solidFill>
                <a:effectLst/>
                <a:latin typeface="Univers" panose="020B0503020202020204" pitchFamily="34" charset="0"/>
              </a:rPr>
              <a:t>Most loans fall between 196,500 and 436,500.</a:t>
            </a:r>
          </a:p>
          <a:p>
            <a:pPr marL="685800" lvl="1" defTabSz="914400" eaLnBrk="0" fontAlgn="base" hangingPunct="0">
              <a:spcBef>
                <a:spcPct val="0"/>
              </a:spcBef>
              <a:spcAft>
                <a:spcPct val="0"/>
              </a:spcAft>
              <a:buClrTx/>
              <a:buSzTx/>
              <a:buFont typeface="Wingdings" panose="05000000000000000000" pitchFamily="2" charset="2"/>
              <a:buChar char="§"/>
            </a:pPr>
            <a:r>
              <a:rPr kumimoji="0" lang="en-US" altLang="en-US" b="0" i="0" u="none" strike="noStrike" cap="none" normalizeH="0" baseline="0" dirty="0">
                <a:ln>
                  <a:noFill/>
                </a:ln>
                <a:solidFill>
                  <a:schemeClr val="tx1"/>
                </a:solidFill>
                <a:effectLst/>
                <a:latin typeface="Univers" panose="020B0503020202020204" pitchFamily="34" charset="0"/>
              </a:rPr>
              <a:t>Insight: Larger loans don't directly correlate with defaults but require more scrutiny.</a:t>
            </a:r>
          </a:p>
          <a:p>
            <a:pPr marL="400050" lvl="1" indent="0" defTabSz="914400" eaLnBrk="0" fontAlgn="base" hangingPunct="0">
              <a:spcBef>
                <a:spcPct val="0"/>
              </a:spcBef>
              <a:spcAft>
                <a:spcPct val="0"/>
              </a:spcAft>
              <a:buClrTx/>
              <a:buSzTx/>
              <a:buNone/>
            </a:pPr>
            <a:endParaRPr kumimoji="0" lang="en-US" altLang="en-US" b="0" i="0" u="none" strike="noStrike" cap="none" normalizeH="0" baseline="0" dirty="0">
              <a:ln>
                <a:noFill/>
              </a:ln>
              <a:solidFill>
                <a:schemeClr val="tx1"/>
              </a:solidFill>
              <a:effectLst/>
              <a:latin typeface="Univers"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Univers" panose="020B0503020202020204" pitchFamily="34" charset="0"/>
              </a:rPr>
              <a:t>LTV (Loan-to-Value):</a:t>
            </a:r>
            <a:r>
              <a:rPr kumimoji="0" lang="en-US" altLang="en-US" sz="1800" b="0" i="0" u="none" strike="noStrike" cap="none" normalizeH="0" baseline="0" dirty="0">
                <a:ln>
                  <a:noFill/>
                </a:ln>
                <a:solidFill>
                  <a:schemeClr val="tx1"/>
                </a:solidFill>
                <a:effectLst/>
                <a:latin typeface="Univers" panose="020B0503020202020204" pitchFamily="34" charset="0"/>
              </a:rPr>
              <a:t> </a:t>
            </a:r>
            <a:r>
              <a:rPr kumimoji="0" lang="en-US" altLang="en-US" sz="1600" b="0" i="0" u="none" strike="noStrike" cap="none" normalizeH="0" baseline="0" dirty="0">
                <a:ln>
                  <a:noFill/>
                </a:ln>
                <a:solidFill>
                  <a:schemeClr val="tx1"/>
                </a:solidFill>
                <a:effectLst/>
                <a:latin typeface="Univers" panose="020B0503020202020204" pitchFamily="34" charset="0"/>
              </a:rPr>
              <a:t>Mean LTV for defaulters is 0.77 (riskier), while non-defaulters have a lower LTV (0.72).</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dirty="0">
              <a:solidFill>
                <a:schemeClr val="tx1"/>
              </a:solidFill>
              <a:latin typeface="Univers"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b="1" dirty="0">
                <a:solidFill>
                  <a:schemeClr val="tx1"/>
                </a:solidFill>
                <a:latin typeface="Univers" panose="020B0503020202020204" pitchFamily="34" charset="0"/>
              </a:rPr>
              <a:t>Recommendation</a:t>
            </a:r>
            <a:r>
              <a:rPr lang="en-US" b="1" dirty="0">
                <a:latin typeface="Univers" panose="020B0503020202020204" pitchFamily="34" charset="0"/>
              </a:rPr>
              <a:t>:</a:t>
            </a:r>
            <a:r>
              <a:rPr lang="en-US" dirty="0">
                <a:latin typeface="Univers" panose="020B0503020202020204" pitchFamily="34" charset="0"/>
              </a:rPr>
              <a:t> </a:t>
            </a:r>
            <a:r>
              <a:rPr lang="en-US" sz="1600" dirty="0">
                <a:solidFill>
                  <a:schemeClr val="tx1"/>
                </a:solidFill>
                <a:latin typeface="Univers" panose="020B0503020202020204" pitchFamily="34" charset="0"/>
              </a:rPr>
              <a:t>Loan terms should be stricter for customers with higher LTV ratios (above 0.75).</a:t>
            </a:r>
            <a:endParaRPr lang="en-US" altLang="en-US" sz="1600" dirty="0">
              <a:solidFill>
                <a:schemeClr val="tx1"/>
              </a:solidFill>
              <a:latin typeface="Univers"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Univers" panose="020B0503020202020204" pitchFamily="34" charset="0"/>
            </a:endParaRPr>
          </a:p>
        </p:txBody>
      </p:sp>
      <p:pic>
        <p:nvPicPr>
          <p:cNvPr id="8" name="Picture 7">
            <a:extLst>
              <a:ext uri="{FF2B5EF4-FFF2-40B4-BE49-F238E27FC236}">
                <a16:creationId xmlns:a16="http://schemas.microsoft.com/office/drawing/2014/main" id="{2FCF9CF7-FDBE-0EB5-1BD5-7E081B914194}"/>
              </a:ext>
            </a:extLst>
          </p:cNvPr>
          <p:cNvPicPr>
            <a:picLocks noChangeAspect="1"/>
          </p:cNvPicPr>
          <p:nvPr/>
        </p:nvPicPr>
        <p:blipFill>
          <a:blip r:embed="rId2"/>
          <a:srcRect l="502"/>
          <a:stretch/>
        </p:blipFill>
        <p:spPr>
          <a:xfrm>
            <a:off x="198923" y="4196592"/>
            <a:ext cx="5207466" cy="1957248"/>
          </a:xfrm>
          <a:prstGeom prst="rect">
            <a:avLst/>
          </a:prstGeom>
        </p:spPr>
      </p:pic>
      <p:pic>
        <p:nvPicPr>
          <p:cNvPr id="13" name="Picture 12">
            <a:extLst>
              <a:ext uri="{FF2B5EF4-FFF2-40B4-BE49-F238E27FC236}">
                <a16:creationId xmlns:a16="http://schemas.microsoft.com/office/drawing/2014/main" id="{EEDEE393-49AA-04BC-F094-0A843642CFF8}"/>
              </a:ext>
            </a:extLst>
          </p:cNvPr>
          <p:cNvPicPr>
            <a:picLocks noChangeAspect="1"/>
          </p:cNvPicPr>
          <p:nvPr/>
        </p:nvPicPr>
        <p:blipFill>
          <a:blip r:embed="rId3"/>
          <a:srcRect t="3583"/>
          <a:stretch/>
        </p:blipFill>
        <p:spPr>
          <a:xfrm>
            <a:off x="5678906" y="4009841"/>
            <a:ext cx="6314172" cy="2330750"/>
          </a:xfrm>
          <a:prstGeom prst="rect">
            <a:avLst/>
          </a:prstGeom>
        </p:spPr>
      </p:pic>
    </p:spTree>
    <p:extLst>
      <p:ext uri="{BB962C8B-B14F-4D97-AF65-F5344CB8AC3E}">
        <p14:creationId xmlns:p14="http://schemas.microsoft.com/office/powerpoint/2010/main" val="2558259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4F5F-E06B-D504-DDB3-B773C01E4234}"/>
              </a:ext>
            </a:extLst>
          </p:cNvPr>
          <p:cNvSpPr>
            <a:spLocks noGrp="1"/>
          </p:cNvSpPr>
          <p:nvPr>
            <p:ph type="title"/>
          </p:nvPr>
        </p:nvSpPr>
        <p:spPr>
          <a:xfrm>
            <a:off x="633746" y="646409"/>
            <a:ext cx="11731368" cy="1054892"/>
          </a:xfrm>
        </p:spPr>
        <p:txBody>
          <a:bodyPr/>
          <a:lstStyle/>
          <a:p>
            <a:r>
              <a:rPr lang="en-US" sz="2800" dirty="0">
                <a:latin typeface="Univers" panose="020B0503020202020204" pitchFamily="34" charset="0"/>
              </a:rPr>
              <a:t>Key Observation 3 - Credit Score &amp; Default Risk</a:t>
            </a:r>
            <a:br>
              <a:rPr lang="en-US" dirty="0">
                <a:latin typeface="Univers" panose="020B0503020202020204" pitchFamily="34" charset="0"/>
              </a:rPr>
            </a:br>
            <a:r>
              <a:rPr lang="en-US" sz="2400" dirty="0">
                <a:latin typeface="Univers" panose="020B0503020202020204" pitchFamily="34" charset="0"/>
              </a:rPr>
              <a:t>Title: </a:t>
            </a:r>
            <a:r>
              <a:rPr lang="en-IN" sz="2400" dirty="0">
                <a:latin typeface="Univers" panose="020B0503020202020204" pitchFamily="34" charset="0"/>
              </a:rPr>
              <a:t>Credit Score Patterns</a:t>
            </a:r>
          </a:p>
        </p:txBody>
      </p:sp>
      <p:sp>
        <p:nvSpPr>
          <p:cNvPr id="4" name="Rectangle 2">
            <a:extLst>
              <a:ext uri="{FF2B5EF4-FFF2-40B4-BE49-F238E27FC236}">
                <a16:creationId xmlns:a16="http://schemas.microsoft.com/office/drawing/2014/main" id="{04D3980C-7524-E561-7847-B2E78ADF14A5}"/>
              </a:ext>
            </a:extLst>
          </p:cNvPr>
          <p:cNvSpPr>
            <a:spLocks noGrp="1" noChangeArrowheads="1"/>
          </p:cNvSpPr>
          <p:nvPr>
            <p:ph sz="half" idx="1"/>
          </p:nvPr>
        </p:nvSpPr>
        <p:spPr bwMode="auto">
          <a:xfrm>
            <a:off x="425792" y="2276799"/>
            <a:ext cx="1176620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Distribution:</a:t>
            </a:r>
            <a:r>
              <a:rPr kumimoji="0" lang="en-US" altLang="en-US" sz="1800" b="0" i="0" u="none" strike="noStrike" cap="none" normalizeH="0" baseline="0" dirty="0">
                <a:ln>
                  <a:noFill/>
                </a:ln>
                <a:solidFill>
                  <a:schemeClr val="tx1"/>
                </a:solidFill>
                <a:effectLst/>
                <a:latin typeface="Arial" panose="020B0604020202020204" pitchFamily="34" charset="0"/>
              </a:rPr>
              <a:t> Credit scores range between 500 and 900, with a mean of 700.</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Borrowers having same credit score distribution both who defaulted and non defaulters. No pattern found.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a:t>
            </a:r>
            <a:r>
              <a:rPr kumimoji="0" lang="en-US" altLang="en-US" sz="1800" b="0" i="0" u="none" strike="noStrike" cap="none" normalizeH="0" baseline="0" dirty="0">
                <a:ln>
                  <a:noFill/>
                </a:ln>
                <a:solidFill>
                  <a:schemeClr val="tx1"/>
                </a:solidFill>
                <a:effectLst/>
                <a:latin typeface="Arial" panose="020B0604020202020204" pitchFamily="34" charset="0"/>
              </a:rPr>
              <a:t> Implement risk-based pricing and loan restructuring for borrowers other metrics.</a:t>
            </a:r>
          </a:p>
        </p:txBody>
      </p:sp>
      <p:pic>
        <p:nvPicPr>
          <p:cNvPr id="7" name="Picture 6">
            <a:extLst>
              <a:ext uri="{FF2B5EF4-FFF2-40B4-BE49-F238E27FC236}">
                <a16:creationId xmlns:a16="http://schemas.microsoft.com/office/drawing/2014/main" id="{15A53B0F-D00D-E622-E7FC-F1DE7959F0C9}"/>
              </a:ext>
            </a:extLst>
          </p:cNvPr>
          <p:cNvPicPr>
            <a:picLocks noChangeAspect="1"/>
          </p:cNvPicPr>
          <p:nvPr/>
        </p:nvPicPr>
        <p:blipFill>
          <a:blip r:embed="rId2"/>
          <a:srcRect l="583" t="3298"/>
          <a:stretch/>
        </p:blipFill>
        <p:spPr>
          <a:xfrm>
            <a:off x="202130" y="4177365"/>
            <a:ext cx="6737685" cy="2111228"/>
          </a:xfrm>
          <a:prstGeom prst="rect">
            <a:avLst/>
          </a:prstGeom>
        </p:spPr>
      </p:pic>
      <p:pic>
        <p:nvPicPr>
          <p:cNvPr id="9" name="Picture 8">
            <a:extLst>
              <a:ext uri="{FF2B5EF4-FFF2-40B4-BE49-F238E27FC236}">
                <a16:creationId xmlns:a16="http://schemas.microsoft.com/office/drawing/2014/main" id="{C47F8C9F-B947-4FCC-0C9F-F2F2D3B81036}"/>
              </a:ext>
            </a:extLst>
          </p:cNvPr>
          <p:cNvPicPr>
            <a:picLocks noChangeAspect="1"/>
          </p:cNvPicPr>
          <p:nvPr/>
        </p:nvPicPr>
        <p:blipFill>
          <a:blip r:embed="rId3"/>
          <a:srcRect t="1858" b="-1"/>
          <a:stretch/>
        </p:blipFill>
        <p:spPr>
          <a:xfrm>
            <a:off x="7366240" y="3863706"/>
            <a:ext cx="3847191" cy="2808603"/>
          </a:xfrm>
          <a:prstGeom prst="rect">
            <a:avLst/>
          </a:prstGeom>
        </p:spPr>
      </p:pic>
    </p:spTree>
    <p:extLst>
      <p:ext uri="{BB962C8B-B14F-4D97-AF65-F5344CB8AC3E}">
        <p14:creationId xmlns:p14="http://schemas.microsoft.com/office/powerpoint/2010/main" val="2701103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4F5F-E06B-D504-DDB3-B773C01E4234}"/>
              </a:ext>
            </a:extLst>
          </p:cNvPr>
          <p:cNvSpPr>
            <a:spLocks noGrp="1"/>
          </p:cNvSpPr>
          <p:nvPr>
            <p:ph type="title"/>
          </p:nvPr>
        </p:nvSpPr>
        <p:spPr>
          <a:xfrm>
            <a:off x="723723" y="704160"/>
            <a:ext cx="11731368" cy="1054892"/>
          </a:xfrm>
        </p:spPr>
        <p:txBody>
          <a:bodyPr/>
          <a:lstStyle/>
          <a:p>
            <a:r>
              <a:rPr lang="en-IN" sz="2800" dirty="0">
                <a:latin typeface="Univers" panose="020B0503020202020204" pitchFamily="34" charset="0"/>
              </a:rPr>
              <a:t>Other Observations</a:t>
            </a:r>
            <a:br>
              <a:rPr lang="en-US" dirty="0">
                <a:latin typeface="Univers" panose="020B0503020202020204" pitchFamily="34" charset="0"/>
              </a:rPr>
            </a:br>
            <a:r>
              <a:rPr lang="en-US" sz="2400" dirty="0">
                <a:latin typeface="Univers" panose="020B0503020202020204" pitchFamily="34" charset="0"/>
              </a:rPr>
              <a:t>Title: </a:t>
            </a:r>
            <a:r>
              <a:rPr lang="en-IN" sz="2400" dirty="0"/>
              <a:t>Additional Insights</a:t>
            </a:r>
            <a:endParaRPr lang="en-IN" sz="2400" dirty="0">
              <a:latin typeface="Univers" panose="020B0503020202020204" pitchFamily="34" charset="0"/>
            </a:endParaRPr>
          </a:p>
        </p:txBody>
      </p:sp>
      <p:sp>
        <p:nvSpPr>
          <p:cNvPr id="3" name="Rectangle 1">
            <a:extLst>
              <a:ext uri="{FF2B5EF4-FFF2-40B4-BE49-F238E27FC236}">
                <a16:creationId xmlns:a16="http://schemas.microsoft.com/office/drawing/2014/main" id="{592EE1E5-B91A-BFDD-A10F-BA05FF1D0365}"/>
              </a:ext>
            </a:extLst>
          </p:cNvPr>
          <p:cNvSpPr>
            <a:spLocks noGrp="1" noChangeArrowheads="1"/>
          </p:cNvSpPr>
          <p:nvPr>
            <p:ph sz="half" idx="1"/>
          </p:nvPr>
        </p:nvSpPr>
        <p:spPr bwMode="auto">
          <a:xfrm>
            <a:off x="115503" y="2297834"/>
            <a:ext cx="1255203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Univers" panose="020B0503020202020204" pitchFamily="34" charset="0"/>
              </a:rPr>
              <a:t>Loan Purpose:</a:t>
            </a:r>
            <a:r>
              <a:rPr kumimoji="0" lang="en-US" altLang="en-US" sz="1800" b="0" i="0" u="none" strike="noStrike" cap="none" normalizeH="0" baseline="0" dirty="0">
                <a:ln>
                  <a:noFill/>
                </a:ln>
                <a:solidFill>
                  <a:schemeClr val="tx1"/>
                </a:solidFill>
                <a:effectLst/>
                <a:latin typeface="Univers" panose="020B0503020202020204" pitchFamily="34" charset="0"/>
              </a:rPr>
              <a:t> </a:t>
            </a:r>
            <a:r>
              <a:rPr kumimoji="0" lang="en-US" altLang="en-US" sz="1600" b="0" i="0" u="none" strike="noStrike" cap="none" normalizeH="0" baseline="0" dirty="0">
                <a:ln>
                  <a:noFill/>
                </a:ln>
                <a:solidFill>
                  <a:schemeClr val="tx1"/>
                </a:solidFill>
                <a:effectLst/>
                <a:latin typeface="Univers" panose="020B0503020202020204" pitchFamily="34" charset="0"/>
              </a:rPr>
              <a:t>Purposes like P1, P3 and P4 are prevalent among both defaulters and non-defaulters.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Univers"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Univers" panose="020B0503020202020204" pitchFamily="34" charset="0"/>
              </a:rPr>
              <a:t>Demographics:</a:t>
            </a:r>
            <a:r>
              <a:rPr kumimoji="0" lang="en-US" altLang="en-US" sz="1800" b="0" i="0" u="none" strike="noStrike" cap="none" normalizeH="0" baseline="0" dirty="0">
                <a:ln>
                  <a:noFill/>
                </a:ln>
                <a:solidFill>
                  <a:schemeClr val="tx1"/>
                </a:solidFill>
                <a:effectLst/>
                <a:latin typeface="Univers" panose="020B0503020202020204" pitchFamily="34" charset="0"/>
              </a:rPr>
              <a:t> </a:t>
            </a:r>
            <a:r>
              <a:rPr kumimoji="0" lang="en-US" altLang="en-US" sz="1600" b="0" i="0" u="none" strike="noStrike" cap="none" normalizeH="0" baseline="0" dirty="0">
                <a:ln>
                  <a:noFill/>
                </a:ln>
                <a:solidFill>
                  <a:schemeClr val="tx1"/>
                </a:solidFill>
                <a:effectLst/>
                <a:latin typeface="Univers" panose="020B0503020202020204" pitchFamily="34" charset="0"/>
              </a:rPr>
              <a:t>Female borrowers show lower default rates than male or joint applicants.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Univers"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Univers" panose="020B0503020202020204" pitchFamily="34" charset="0"/>
              </a:rPr>
              <a:t>Region:</a:t>
            </a:r>
            <a:r>
              <a:rPr kumimoji="0" lang="en-US" altLang="en-US" sz="1800" b="0" i="0" u="none" strike="noStrike" cap="none" normalizeH="0" baseline="0" dirty="0">
                <a:ln>
                  <a:noFill/>
                </a:ln>
                <a:solidFill>
                  <a:schemeClr val="tx1"/>
                </a:solidFill>
                <a:effectLst/>
                <a:latin typeface="Univers" panose="020B0503020202020204" pitchFamily="34" charset="0"/>
              </a:rPr>
              <a:t> </a:t>
            </a:r>
            <a:r>
              <a:rPr kumimoji="0" lang="en-US" altLang="en-US" sz="1600" b="0" i="0" u="none" strike="noStrike" cap="none" normalizeH="0" baseline="0" dirty="0">
                <a:ln>
                  <a:noFill/>
                </a:ln>
                <a:solidFill>
                  <a:schemeClr val="tx1"/>
                </a:solidFill>
                <a:effectLst/>
                <a:latin typeface="Univers" panose="020B0503020202020204" pitchFamily="34" charset="0"/>
              </a:rPr>
              <a:t>There is a significant differences in default rates across regions. North and South are predominant.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Univers"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Univers" panose="020B0503020202020204" pitchFamily="34" charset="0"/>
              </a:rPr>
              <a:t>Recommendation:</a:t>
            </a:r>
            <a:r>
              <a:rPr kumimoji="0" lang="en-US" altLang="en-US" sz="1800" b="0" i="0" u="none" strike="noStrike" cap="none" normalizeH="0" baseline="0" dirty="0">
                <a:ln>
                  <a:noFill/>
                </a:ln>
                <a:solidFill>
                  <a:schemeClr val="tx1"/>
                </a:solidFill>
                <a:effectLst/>
                <a:latin typeface="Univers" panose="020B0503020202020204" pitchFamily="34" charset="0"/>
              </a:rPr>
              <a:t> </a:t>
            </a:r>
            <a:r>
              <a:rPr kumimoji="0" lang="en-US" altLang="en-US" sz="1600" b="0" i="0" u="none" strike="noStrike" cap="none" normalizeH="0" baseline="0" dirty="0">
                <a:ln>
                  <a:noFill/>
                </a:ln>
                <a:solidFill>
                  <a:schemeClr val="tx1"/>
                </a:solidFill>
                <a:effectLst/>
                <a:latin typeface="Univers" panose="020B0503020202020204" pitchFamily="34" charset="0"/>
              </a:rPr>
              <a:t>Design specialized loan products for low-risk purposes and female borrowers. </a:t>
            </a:r>
          </a:p>
        </p:txBody>
      </p:sp>
      <p:pic>
        <p:nvPicPr>
          <p:cNvPr id="14" name="Picture 13">
            <a:extLst>
              <a:ext uri="{FF2B5EF4-FFF2-40B4-BE49-F238E27FC236}">
                <a16:creationId xmlns:a16="http://schemas.microsoft.com/office/drawing/2014/main" id="{A36644E7-3D49-8642-DDBB-43A40FCFC8CD}"/>
              </a:ext>
            </a:extLst>
          </p:cNvPr>
          <p:cNvPicPr>
            <a:picLocks noChangeAspect="1"/>
          </p:cNvPicPr>
          <p:nvPr/>
        </p:nvPicPr>
        <p:blipFill>
          <a:blip r:embed="rId3"/>
          <a:stretch>
            <a:fillRect/>
          </a:stretch>
        </p:blipFill>
        <p:spPr>
          <a:xfrm>
            <a:off x="328921" y="4329159"/>
            <a:ext cx="3338306" cy="2493290"/>
          </a:xfrm>
          <a:prstGeom prst="rect">
            <a:avLst/>
          </a:prstGeom>
        </p:spPr>
      </p:pic>
      <p:pic>
        <p:nvPicPr>
          <p:cNvPr id="16" name="Picture 15">
            <a:extLst>
              <a:ext uri="{FF2B5EF4-FFF2-40B4-BE49-F238E27FC236}">
                <a16:creationId xmlns:a16="http://schemas.microsoft.com/office/drawing/2014/main" id="{603EC653-D918-0B5F-6B34-F12F8169D07A}"/>
              </a:ext>
            </a:extLst>
          </p:cNvPr>
          <p:cNvPicPr>
            <a:picLocks noChangeAspect="1"/>
          </p:cNvPicPr>
          <p:nvPr/>
        </p:nvPicPr>
        <p:blipFill>
          <a:blip r:embed="rId4"/>
          <a:stretch>
            <a:fillRect/>
          </a:stretch>
        </p:blipFill>
        <p:spPr>
          <a:xfrm>
            <a:off x="4189269" y="4329159"/>
            <a:ext cx="3241433" cy="2493290"/>
          </a:xfrm>
          <a:prstGeom prst="rect">
            <a:avLst/>
          </a:prstGeom>
        </p:spPr>
      </p:pic>
      <p:pic>
        <p:nvPicPr>
          <p:cNvPr id="18" name="Picture 17">
            <a:extLst>
              <a:ext uri="{FF2B5EF4-FFF2-40B4-BE49-F238E27FC236}">
                <a16:creationId xmlns:a16="http://schemas.microsoft.com/office/drawing/2014/main" id="{85415BF0-C7B7-13D0-F0E0-B3E0B4B53FFF}"/>
              </a:ext>
            </a:extLst>
          </p:cNvPr>
          <p:cNvPicPr>
            <a:picLocks noChangeAspect="1"/>
          </p:cNvPicPr>
          <p:nvPr/>
        </p:nvPicPr>
        <p:blipFill>
          <a:blip r:embed="rId5"/>
          <a:stretch>
            <a:fillRect/>
          </a:stretch>
        </p:blipFill>
        <p:spPr>
          <a:xfrm>
            <a:off x="8087499" y="4329159"/>
            <a:ext cx="3164433" cy="2528841"/>
          </a:xfrm>
          <a:prstGeom prst="rect">
            <a:avLst/>
          </a:prstGeom>
        </p:spPr>
      </p:pic>
    </p:spTree>
    <p:extLst>
      <p:ext uri="{BB962C8B-B14F-4D97-AF65-F5344CB8AC3E}">
        <p14:creationId xmlns:p14="http://schemas.microsoft.com/office/powerpoint/2010/main" val="3499545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4F5F-E06B-D504-DDB3-B773C01E4234}"/>
              </a:ext>
            </a:extLst>
          </p:cNvPr>
          <p:cNvSpPr>
            <a:spLocks noGrp="1"/>
          </p:cNvSpPr>
          <p:nvPr>
            <p:ph type="title"/>
          </p:nvPr>
        </p:nvSpPr>
        <p:spPr>
          <a:xfrm>
            <a:off x="723723" y="704160"/>
            <a:ext cx="11731368" cy="1054892"/>
          </a:xfrm>
        </p:spPr>
        <p:txBody>
          <a:bodyPr/>
          <a:lstStyle/>
          <a:p>
            <a:r>
              <a:rPr lang="en-IN" sz="2800" dirty="0">
                <a:latin typeface="Univers" panose="020B0503020202020204" pitchFamily="34" charset="0"/>
              </a:rPr>
              <a:t>Business Recommendations</a:t>
            </a:r>
            <a:br>
              <a:rPr lang="en-US" dirty="0">
                <a:latin typeface="Univers" panose="020B0503020202020204" pitchFamily="34" charset="0"/>
              </a:rPr>
            </a:br>
            <a:r>
              <a:rPr lang="en-US" sz="2400" dirty="0">
                <a:latin typeface="Univers" panose="020B0503020202020204" pitchFamily="34" charset="0"/>
              </a:rPr>
              <a:t>Title: </a:t>
            </a:r>
            <a:r>
              <a:rPr lang="en-IN" sz="2800" dirty="0">
                <a:latin typeface="Univers" panose="020B0503020202020204" pitchFamily="34" charset="0"/>
              </a:rPr>
              <a:t>Key Recommendations for Stakeholders</a:t>
            </a:r>
          </a:p>
        </p:txBody>
      </p:sp>
      <p:sp>
        <p:nvSpPr>
          <p:cNvPr id="6" name="Rectangle 3">
            <a:extLst>
              <a:ext uri="{FF2B5EF4-FFF2-40B4-BE49-F238E27FC236}">
                <a16:creationId xmlns:a16="http://schemas.microsoft.com/office/drawing/2014/main" id="{A074559F-B6E0-8315-1659-AB56A3FBF0FE}"/>
              </a:ext>
            </a:extLst>
          </p:cNvPr>
          <p:cNvSpPr>
            <a:spLocks noGrp="1" noChangeArrowheads="1"/>
          </p:cNvSpPr>
          <p:nvPr>
            <p:ph sz="half" idx="1"/>
          </p:nvPr>
        </p:nvSpPr>
        <p:spPr bwMode="auto">
          <a:xfrm>
            <a:off x="385382" y="2560940"/>
            <a:ext cx="11421236"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Univers" panose="020B0503020202020204" pitchFamily="34" charset="0"/>
              </a:rPr>
              <a:t>Develop Risk-Based Pricing Models</a:t>
            </a:r>
            <a:br>
              <a:rPr kumimoji="0" lang="en-US" altLang="en-US" sz="1800" b="0" i="0" u="none" strike="noStrike" cap="none" normalizeH="0" baseline="0" dirty="0">
                <a:ln>
                  <a:noFill/>
                </a:ln>
                <a:solidFill>
                  <a:schemeClr val="tx1"/>
                </a:solidFill>
                <a:effectLst/>
                <a:latin typeface="Univers" panose="020B0503020202020204" pitchFamily="34" charset="0"/>
              </a:rPr>
            </a:br>
            <a:r>
              <a:rPr kumimoji="0" lang="en-US" altLang="en-US" sz="1600" b="0" i="0" u="none" strike="noStrike" cap="none" normalizeH="0" baseline="0" dirty="0">
                <a:ln>
                  <a:noFill/>
                </a:ln>
                <a:solidFill>
                  <a:schemeClr val="tx1"/>
                </a:solidFill>
                <a:effectLst/>
                <a:latin typeface="Univers" panose="020B0503020202020204" pitchFamily="34" charset="0"/>
              </a:rPr>
              <a:t>Implement tiered pricing based on credit scores and LTV ratios and other useful features. For instance, offer competitive rates for borrowers with credit scores above 700 while charging higher rates for those below 600.</a:t>
            </a:r>
          </a:p>
          <a:p>
            <a:pPr marR="0" lvl="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Univers" panose="020B050302020202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Univers" panose="020B0503020202020204" pitchFamily="34" charset="0"/>
              </a:rPr>
              <a:t>Enhance Customer Segmentation and Targeting</a:t>
            </a:r>
            <a:br>
              <a:rPr kumimoji="0" lang="en-US" altLang="en-US" sz="1800" b="0" i="0" u="none" strike="noStrike" cap="none" normalizeH="0" baseline="0" dirty="0">
                <a:ln>
                  <a:noFill/>
                </a:ln>
                <a:solidFill>
                  <a:schemeClr val="tx1"/>
                </a:solidFill>
                <a:effectLst/>
                <a:latin typeface="Univers" panose="020B0503020202020204" pitchFamily="34" charset="0"/>
              </a:rPr>
            </a:br>
            <a:r>
              <a:rPr kumimoji="0" lang="en-US" altLang="en-US" sz="1600" b="0" i="0" u="none" strike="noStrike" cap="none" normalizeH="0" baseline="0" dirty="0">
                <a:ln>
                  <a:noFill/>
                </a:ln>
                <a:solidFill>
                  <a:schemeClr val="tx1"/>
                </a:solidFill>
                <a:effectLst/>
                <a:latin typeface="Univers" panose="020B0503020202020204" pitchFamily="34" charset="0"/>
              </a:rPr>
              <a:t>Use data to tailor marketing strategies for different customer groups. For example, offer personalized loan terms to low-risk female borrowers and higher-value loans to customers aged 25-54.</a:t>
            </a:r>
          </a:p>
          <a:p>
            <a:pPr marR="0" lvl="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Univers" panose="020B050302020202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Univers" panose="020B0503020202020204" pitchFamily="34" charset="0"/>
              </a:rPr>
              <a:t>Introduce Specialized Loan Products</a:t>
            </a:r>
            <a:br>
              <a:rPr kumimoji="0" lang="en-US" altLang="en-US" sz="1800" b="0" i="0" u="none" strike="noStrike" cap="none" normalizeH="0" baseline="0" dirty="0">
                <a:ln>
                  <a:noFill/>
                </a:ln>
                <a:solidFill>
                  <a:schemeClr val="tx1"/>
                </a:solidFill>
                <a:effectLst/>
                <a:latin typeface="Univers" panose="020B0503020202020204" pitchFamily="34" charset="0"/>
              </a:rPr>
            </a:br>
            <a:r>
              <a:rPr kumimoji="0" lang="en-US" altLang="en-US" sz="1600" b="0" i="0" u="none" strike="noStrike" cap="none" normalizeH="0" baseline="0" dirty="0">
                <a:ln>
                  <a:noFill/>
                </a:ln>
                <a:solidFill>
                  <a:schemeClr val="tx1"/>
                </a:solidFill>
                <a:effectLst/>
                <a:latin typeface="Univers" panose="020B0503020202020204" pitchFamily="34" charset="0"/>
              </a:rPr>
              <a:t>Create loan products for popular purposes like P3,P4. For example, offer a secured home loan product with lower interest rates to encourage responsible borrowing.</a:t>
            </a:r>
          </a:p>
        </p:txBody>
      </p:sp>
    </p:spTree>
    <p:extLst>
      <p:ext uri="{BB962C8B-B14F-4D97-AF65-F5344CB8AC3E}">
        <p14:creationId xmlns:p14="http://schemas.microsoft.com/office/powerpoint/2010/main" val="401437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4F5F-E06B-D504-DDB3-B773C01E4234}"/>
              </a:ext>
            </a:extLst>
          </p:cNvPr>
          <p:cNvSpPr>
            <a:spLocks noGrp="1"/>
          </p:cNvSpPr>
          <p:nvPr>
            <p:ph type="title"/>
          </p:nvPr>
        </p:nvSpPr>
        <p:spPr>
          <a:xfrm>
            <a:off x="723723" y="704160"/>
            <a:ext cx="11731368" cy="1054892"/>
          </a:xfrm>
        </p:spPr>
        <p:txBody>
          <a:bodyPr/>
          <a:lstStyle/>
          <a:p>
            <a:r>
              <a:rPr lang="en-IN" sz="2800" dirty="0">
                <a:latin typeface="Univers" panose="020B0503020202020204" pitchFamily="34" charset="0"/>
              </a:rPr>
              <a:t>Business Recommendations</a:t>
            </a:r>
            <a:br>
              <a:rPr lang="en-US" dirty="0">
                <a:latin typeface="Univers" panose="020B0503020202020204" pitchFamily="34" charset="0"/>
              </a:rPr>
            </a:br>
            <a:r>
              <a:rPr lang="en-US" sz="2400" dirty="0">
                <a:latin typeface="Univers" panose="020B0503020202020204" pitchFamily="34" charset="0"/>
              </a:rPr>
              <a:t>Title: </a:t>
            </a:r>
            <a:r>
              <a:rPr lang="en-IN" sz="2800" dirty="0">
                <a:latin typeface="Univers" panose="020B0503020202020204" pitchFamily="34" charset="0"/>
              </a:rPr>
              <a:t>Key Recommendations for Stakeholders</a:t>
            </a:r>
          </a:p>
        </p:txBody>
      </p:sp>
      <p:sp>
        <p:nvSpPr>
          <p:cNvPr id="6" name="Rectangle 3">
            <a:extLst>
              <a:ext uri="{FF2B5EF4-FFF2-40B4-BE49-F238E27FC236}">
                <a16:creationId xmlns:a16="http://schemas.microsoft.com/office/drawing/2014/main" id="{A074559F-B6E0-8315-1659-AB56A3FBF0FE}"/>
              </a:ext>
            </a:extLst>
          </p:cNvPr>
          <p:cNvSpPr>
            <a:spLocks noGrp="1" noChangeArrowheads="1"/>
          </p:cNvSpPr>
          <p:nvPr>
            <p:ph sz="half" idx="1"/>
          </p:nvPr>
        </p:nvSpPr>
        <p:spPr bwMode="auto">
          <a:xfrm>
            <a:off x="385382" y="2552244"/>
            <a:ext cx="11421236"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mj-lt"/>
              <a:buAutoNum type="arabicPeriod" startAt="4"/>
              <a:tabLst/>
            </a:pPr>
            <a:r>
              <a:rPr kumimoji="0" lang="en-US" altLang="en-US" sz="1800" b="1" i="0" u="none" strike="noStrike" cap="none" normalizeH="0" baseline="0" dirty="0">
                <a:ln>
                  <a:noFill/>
                </a:ln>
                <a:solidFill>
                  <a:schemeClr val="tx1"/>
                </a:solidFill>
                <a:effectLst/>
                <a:latin typeface="Univers" panose="020B0503020202020204" pitchFamily="34" charset="0"/>
              </a:rPr>
              <a:t>Leverage LTV and LTI Ratios in Underwriting</a:t>
            </a:r>
            <a:br>
              <a:rPr kumimoji="0" lang="en-US" altLang="en-US" sz="1800" b="0" i="0" u="none" strike="noStrike" cap="none" normalizeH="0" baseline="0" dirty="0">
                <a:ln>
                  <a:noFill/>
                </a:ln>
                <a:solidFill>
                  <a:schemeClr val="tx1"/>
                </a:solidFill>
                <a:effectLst/>
                <a:latin typeface="Univers" panose="020B0503020202020204" pitchFamily="34" charset="0"/>
              </a:rPr>
            </a:br>
            <a:r>
              <a:rPr kumimoji="0" lang="en-US" altLang="en-US" sz="1600" b="0" i="0" u="none" strike="noStrike" cap="none" normalizeH="0" baseline="0" dirty="0">
                <a:ln>
                  <a:noFill/>
                </a:ln>
                <a:solidFill>
                  <a:schemeClr val="tx1"/>
                </a:solidFill>
                <a:effectLst/>
                <a:latin typeface="Univers" panose="020B0503020202020204" pitchFamily="34" charset="0"/>
              </a:rPr>
              <a:t>Set stricter criteria for borrowers with high LTV ratios. For example, require larger down payments for loans where the LTV exceeds 0.75 to minimize risk.</a:t>
            </a:r>
          </a:p>
          <a:p>
            <a:pPr marR="0" lvl="0" algn="l" defTabSz="914400" rtl="0" eaLnBrk="0" fontAlgn="base" latinLnBrk="0" hangingPunct="0">
              <a:lnSpc>
                <a:spcPct val="100000"/>
              </a:lnSpc>
              <a:spcBef>
                <a:spcPct val="0"/>
              </a:spcBef>
              <a:spcAft>
                <a:spcPct val="0"/>
              </a:spcAft>
              <a:buClrTx/>
              <a:buSzTx/>
              <a:buFont typeface="+mj-lt"/>
              <a:buAutoNum type="arabicPeriod" startAt="4"/>
              <a:tabLst/>
            </a:pPr>
            <a:endParaRPr kumimoji="0" lang="en-US" altLang="en-US" sz="1600" b="0" i="0" u="none" strike="noStrike" cap="none" normalizeH="0" baseline="0" dirty="0">
              <a:ln>
                <a:noFill/>
              </a:ln>
              <a:solidFill>
                <a:schemeClr val="tx1"/>
              </a:solidFill>
              <a:effectLst/>
              <a:latin typeface="Univers" panose="020B050302020202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startAt="4"/>
              <a:tabLst/>
            </a:pPr>
            <a:r>
              <a:rPr kumimoji="0" lang="en-US" altLang="en-US" sz="1800" b="1" i="0" u="none" strike="noStrike" cap="none" normalizeH="0" baseline="0" dirty="0">
                <a:ln>
                  <a:noFill/>
                </a:ln>
                <a:solidFill>
                  <a:schemeClr val="tx1"/>
                </a:solidFill>
                <a:effectLst/>
                <a:latin typeface="Univers" panose="020B0503020202020204" pitchFamily="34" charset="0"/>
              </a:rPr>
              <a:t>Refine Data Collection and Handling of Missing Values</a:t>
            </a:r>
            <a:br>
              <a:rPr kumimoji="0" lang="en-US" altLang="en-US" sz="1800" b="0" i="0" u="none" strike="noStrike" cap="none" normalizeH="0" baseline="0" dirty="0">
                <a:ln>
                  <a:noFill/>
                </a:ln>
                <a:solidFill>
                  <a:schemeClr val="tx1"/>
                </a:solidFill>
                <a:effectLst/>
                <a:latin typeface="Univers" panose="020B0503020202020204" pitchFamily="34" charset="0"/>
              </a:rPr>
            </a:br>
            <a:r>
              <a:rPr kumimoji="0" lang="en-US" altLang="en-US" sz="1600" b="0" i="0" u="none" strike="noStrike" cap="none" normalizeH="0" baseline="0" dirty="0">
                <a:ln>
                  <a:noFill/>
                </a:ln>
                <a:solidFill>
                  <a:schemeClr val="tx1"/>
                </a:solidFill>
                <a:effectLst/>
                <a:latin typeface="Univers" panose="020B0503020202020204" pitchFamily="34" charset="0"/>
              </a:rPr>
              <a:t>Improve processes to minimize missing values in crucial data fields. For instance, implement regular audits of data entries and use automated tools to fill gaps before loan decisions are made.</a:t>
            </a:r>
          </a:p>
          <a:p>
            <a:pPr marR="0" lvl="0" algn="l" defTabSz="914400" rtl="0" eaLnBrk="0" fontAlgn="base" latinLnBrk="0" hangingPunct="0">
              <a:lnSpc>
                <a:spcPct val="100000"/>
              </a:lnSpc>
              <a:spcBef>
                <a:spcPct val="0"/>
              </a:spcBef>
              <a:spcAft>
                <a:spcPct val="0"/>
              </a:spcAft>
              <a:buClrTx/>
              <a:buSzTx/>
              <a:buFont typeface="+mj-lt"/>
              <a:buAutoNum type="arabicPeriod" startAt="4"/>
              <a:tabLst/>
            </a:pPr>
            <a:endParaRPr kumimoji="0" lang="en-US" altLang="en-US" sz="1600" b="0" i="0" u="none" strike="noStrike" cap="none" normalizeH="0" baseline="0" dirty="0">
              <a:ln>
                <a:noFill/>
              </a:ln>
              <a:solidFill>
                <a:schemeClr val="tx1"/>
              </a:solidFill>
              <a:effectLst/>
              <a:latin typeface="Univers" panose="020B050302020202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startAt="4"/>
              <a:tabLst/>
            </a:pPr>
            <a:r>
              <a:rPr kumimoji="0" lang="en-US" altLang="en-US" sz="1800" b="1" i="0" u="none" strike="noStrike" cap="none" normalizeH="0" baseline="0" dirty="0">
                <a:ln>
                  <a:noFill/>
                </a:ln>
                <a:solidFill>
                  <a:schemeClr val="tx1"/>
                </a:solidFill>
                <a:effectLst/>
                <a:latin typeface="Univers" panose="020B0503020202020204" pitchFamily="34" charset="0"/>
              </a:rPr>
              <a:t>Target Larger Loans with Caution</a:t>
            </a:r>
            <a:br>
              <a:rPr kumimoji="0" lang="en-US" altLang="en-US" sz="1800" b="0" i="0" u="none" strike="noStrike" cap="none" normalizeH="0" baseline="0" dirty="0">
                <a:ln>
                  <a:noFill/>
                </a:ln>
                <a:solidFill>
                  <a:schemeClr val="tx1"/>
                </a:solidFill>
                <a:effectLst/>
                <a:latin typeface="Univers" panose="020B0503020202020204" pitchFamily="34" charset="0"/>
              </a:rPr>
            </a:br>
            <a:r>
              <a:rPr kumimoji="0" lang="en-US" altLang="en-US" sz="1600" b="0" i="0" u="none" strike="noStrike" cap="none" normalizeH="0" baseline="0" dirty="0">
                <a:ln>
                  <a:noFill/>
                </a:ln>
                <a:solidFill>
                  <a:schemeClr val="tx1"/>
                </a:solidFill>
                <a:effectLst/>
                <a:latin typeface="Univers" panose="020B0503020202020204" pitchFamily="34" charset="0"/>
              </a:rPr>
              <a:t>Implement stricter checks for larger loan amounts. For example, require higher credit scores for loans exceeding $500,000 to reduce potential defaults while maintaining competitive offerings.</a:t>
            </a:r>
          </a:p>
        </p:txBody>
      </p:sp>
    </p:spTree>
    <p:extLst>
      <p:ext uri="{BB962C8B-B14F-4D97-AF65-F5344CB8AC3E}">
        <p14:creationId xmlns:p14="http://schemas.microsoft.com/office/powerpoint/2010/main" val="614976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06453DD-019B-46FC-AF7D-BEEFCA687BC8}">
  <we:reference id="wa200005669" version="2.0.0.0" store="en-US" storeType="OMEX"/>
  <we:alternateReferences>
    <we:reference id="WA200005669"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TM02900722[[fn=Ion Boardroom]]</Template>
  <TotalTime>419</TotalTime>
  <Words>699</Words>
  <Application>Microsoft Office PowerPoint</Application>
  <PresentationFormat>Widescreen</PresentationFormat>
  <Paragraphs>62</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Univers</vt:lpstr>
      <vt:lpstr>Wingdings</vt:lpstr>
      <vt:lpstr>Wingdings 3</vt:lpstr>
      <vt:lpstr>Ion Boardroom</vt:lpstr>
      <vt:lpstr>Loan Default Data analysis: Insights and Recommendations </vt:lpstr>
      <vt:lpstr>Agenda:   </vt:lpstr>
      <vt:lpstr>Project overview Title: Project Introduction</vt:lpstr>
      <vt:lpstr>Key Observation 1 - Imbalanced Data &amp; Risk Segmentation Title: Imbalanced Dataset &amp; Risk Segmentation</vt:lpstr>
      <vt:lpstr>Key Observation 2 - Loan Characteristics and Default Title: Loan Amount, LTV</vt:lpstr>
      <vt:lpstr>Key Observation 3 - Credit Score &amp; Default Risk Title: Credit Score Patterns</vt:lpstr>
      <vt:lpstr>Other Observations Title: Additional Insights</vt:lpstr>
      <vt:lpstr>Business Recommendations Title: Key Recommendations for Stakeholders</vt:lpstr>
      <vt:lpstr>Business Recommendations Title: Key Recommendations for Stakeholders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Dhruba Jyoti Chakraborty</dc:creator>
  <cp:lastModifiedBy>Dhruba Jyoti Chakraborty</cp:lastModifiedBy>
  <cp:revision>8</cp:revision>
  <dcterms:created xsi:type="dcterms:W3CDTF">2024-10-13T11:02:46Z</dcterms:created>
  <dcterms:modified xsi:type="dcterms:W3CDTF">2024-10-13T18:02:17Z</dcterms:modified>
</cp:coreProperties>
</file>